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68" r:id="rId2"/>
    <p:sldId id="256" r:id="rId3"/>
    <p:sldId id="269" r:id="rId4"/>
    <p:sldId id="270" r:id="rId5"/>
    <p:sldId id="257" r:id="rId6"/>
    <p:sldId id="258" r:id="rId7"/>
    <p:sldId id="259" r:id="rId8"/>
    <p:sldId id="267" r:id="rId9"/>
    <p:sldId id="260" r:id="rId10"/>
    <p:sldId id="271" r:id="rId11"/>
    <p:sldId id="261" r:id="rId12"/>
    <p:sldId id="273" r:id="rId13"/>
    <p:sldId id="262" r:id="rId14"/>
    <p:sldId id="272" r:id="rId15"/>
    <p:sldId id="263" r:id="rId16"/>
    <p:sldId id="275" r:id="rId17"/>
    <p:sldId id="276" r:id="rId18"/>
    <p:sldId id="264" r:id="rId19"/>
    <p:sldId id="277" r:id="rId20"/>
    <p:sldId id="265" r:id="rId21"/>
    <p:sldId id="266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2A7"/>
    <a:srgbClr val="990000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802910-F20B-4128-97F3-CEE526154B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02910-F20B-4128-97F3-CEE526154BA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B395D4-F279-4FDC-9392-D1B5DB97CF90}" type="slidenum">
              <a:rPr lang="en-US"/>
              <a:pPr/>
              <a:t>10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E77C73-EC51-460B-94ED-4214867CE643}" type="slidenum">
              <a:rPr lang="en-US"/>
              <a:pPr/>
              <a:t>11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B395D4-F279-4FDC-9392-D1B5DB97CF90}" type="slidenum">
              <a:rPr lang="en-US"/>
              <a:pPr/>
              <a:t>12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996315-CC5D-40E3-9A50-93461B605A71}" type="slidenum">
              <a:rPr lang="en-US"/>
              <a:pPr/>
              <a:t>13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B395D4-F279-4FDC-9392-D1B5DB97CF90}" type="slidenum">
              <a:rPr lang="en-US"/>
              <a:pPr/>
              <a:t>14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7E7917-121A-4F8F-93C8-B5417F795EEA}" type="slidenum">
              <a:rPr lang="en-US"/>
              <a:pPr/>
              <a:t>15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7E7917-121A-4F8F-93C8-B5417F795EEA}" type="slidenum">
              <a:rPr lang="en-US"/>
              <a:pPr/>
              <a:t>16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7E7917-121A-4F8F-93C8-B5417F795EEA}" type="slidenum">
              <a:rPr lang="en-US"/>
              <a:pPr/>
              <a:t>17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2017E6-408B-45BC-A1AB-ABB905BE364D}" type="slidenum">
              <a:rPr lang="en-US"/>
              <a:pPr/>
              <a:t>18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2017E6-408B-45BC-A1AB-ABB905BE364D}" type="slidenum">
              <a:rPr lang="en-US"/>
              <a:pPr/>
              <a:t>19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12F34F-5B2A-4874-9BC4-187ECD9D37A7}" type="slidenum">
              <a:rPr lang="en-US"/>
              <a:pPr/>
              <a:t>2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33435A-F55B-403C-8345-A2C4D9BFEC34}" type="slidenum">
              <a:rPr lang="en-US"/>
              <a:pPr/>
              <a:t>20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95505D-1EBF-44BF-918F-49CA3A3E0EA3}" type="slidenum">
              <a:rPr lang="en-US"/>
              <a:pPr/>
              <a:t>21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95505D-1EBF-44BF-918F-49CA3A3E0EA3}" type="slidenum">
              <a:rPr lang="en-US"/>
              <a:pPr/>
              <a:t>22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95505D-1EBF-44BF-918F-49CA3A3E0EA3}" type="slidenum">
              <a:rPr lang="en-US"/>
              <a:pPr/>
              <a:t>23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95505D-1EBF-44BF-918F-49CA3A3E0EA3}" type="slidenum">
              <a:rPr lang="en-US"/>
              <a:pPr/>
              <a:t>24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95505D-1EBF-44BF-918F-49CA3A3E0EA3}" type="slidenum">
              <a:rPr lang="en-US"/>
              <a:pPr/>
              <a:t>25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95505D-1EBF-44BF-918F-49CA3A3E0EA3}" type="slidenum">
              <a:rPr lang="en-US"/>
              <a:pPr/>
              <a:t>26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95505D-1EBF-44BF-918F-49CA3A3E0EA3}" type="slidenum">
              <a:rPr lang="en-US"/>
              <a:pPr/>
              <a:t>27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02910-F20B-4128-97F3-CEE526154BA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1B307D-DEAF-49A6-A516-54505A160A1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1B307D-DEAF-49A6-A516-54505A160A14}" type="slidenum">
              <a:rPr lang="en-US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E57214-9DF2-451E-9E04-54739C559323}" type="slidenum">
              <a:rPr lang="en-US"/>
              <a:pPr/>
              <a:t>6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EF1C2D-6D74-4CD0-B58B-6897711139B2}" type="slidenum">
              <a:rPr lang="en-US"/>
              <a:pPr/>
              <a:t>7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9386F1-1BC6-4D19-BE3D-7EFA323A4596}" type="slidenum">
              <a:rPr lang="en-US"/>
              <a:pPr/>
              <a:t>8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B395D4-F279-4FDC-9392-D1B5DB97CF90}" type="slidenum">
              <a:rPr lang="en-US"/>
              <a:pPr/>
              <a:t>9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MPj0399475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276600" cy="68580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0" y="609600"/>
            <a:ext cx="5029200" cy="2590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0" y="3505200"/>
            <a:ext cx="50292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400"/>
            </a:lvl1pPr>
          </a:lstStyle>
          <a:p>
            <a:fld id="{81EC7382-B83A-4BC8-8581-3E5D77CA226E}" type="datetime1">
              <a:rPr lang="en-US"/>
              <a:pPr/>
              <a:t>3/28/2011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/>
            </a:lvl1pPr>
          </a:lstStyle>
          <a:p>
            <a:fld id="{5028A410-BBBA-4E1E-930C-DD6BE5F8E0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4764F0-C39A-40A1-B665-2513A717FC17}" type="datetime1">
              <a:rPr lang="en-US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EB95F-BE7C-4B5F-B924-E24A582E1E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9950" y="274638"/>
            <a:ext cx="1695450" cy="6126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274638"/>
            <a:ext cx="4933950" cy="6126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6BFE1E-05CB-4C47-8FF1-C7BF1CD89408}" type="datetime1">
              <a:rPr lang="en-US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6E1EB-5BA2-4659-B8F9-3120E2E0D2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133600" y="1600200"/>
            <a:ext cx="33147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600700" y="1600200"/>
            <a:ext cx="33147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600700" y="4076700"/>
            <a:ext cx="33147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0" y="6613525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97F9666B-4097-489B-BA43-4C0FADA29EF3}" type="datetime1">
              <a:rPr lang="en-US"/>
              <a:pPr/>
              <a:t>3/28/2011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286000" y="6629400"/>
            <a:ext cx="58674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82000" y="6629400"/>
            <a:ext cx="762000" cy="228600"/>
          </a:xfrm>
        </p:spPr>
        <p:txBody>
          <a:bodyPr/>
          <a:lstStyle>
            <a:lvl1pPr>
              <a:defRPr/>
            </a:lvl1pPr>
          </a:lstStyle>
          <a:p>
            <a:fld id="{D5B049AA-7FF7-41AB-888E-54D3DD0690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EE38C6-3E04-4A38-BAE1-1CE42ED00FFF}" type="datetime1">
              <a:rPr lang="en-US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2B3A2-C607-42FE-9A53-0E26AB25BF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82F589-73EE-4DA7-AEA6-8A6A03084451}" type="datetime1">
              <a:rPr lang="en-US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C5AD9-4A2C-4100-A7B1-11B8775AD6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1600200"/>
            <a:ext cx="33147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0700" y="1600200"/>
            <a:ext cx="33147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8D38FE-7FAB-4310-88AE-95A7D2A5162F}" type="datetime1">
              <a:rPr lang="en-US"/>
              <a:pPr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601D3-3BB7-4D67-9141-148E8D45EF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06B473-2A37-497F-A9BA-037B708C39F4}" type="datetime1">
              <a:rPr lang="en-US"/>
              <a:pPr/>
              <a:t>3/28/2011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86C6B-13D5-4EDE-91AF-7618E83F35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91A76-AA03-430F-AACA-962FFEA9F1B0}" type="datetime1">
              <a:rPr lang="en-US"/>
              <a:pPr/>
              <a:t>3/28/2011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6BD8E-E902-49B3-A9F1-9CE4F4D0C4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6804EC-B036-4DCD-B409-7DCFB711974B}" type="datetime1">
              <a:rPr lang="en-US"/>
              <a:pPr/>
              <a:t>3/28/2011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66667-F407-4898-B82B-05E28A57BB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ABD0ED-FA60-405C-AA0A-0D611E8811D2}" type="datetime1">
              <a:rPr lang="en-US"/>
              <a:pPr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37A60-6802-49B1-A7FF-D3E90F9CA9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70320B-2E74-4D16-86EC-83F8736FC184}" type="datetime1">
              <a:rPr lang="en-US"/>
              <a:pPr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E616D-B386-45C3-9822-E0DF713DCD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2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MPj03994750000[1]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9812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274638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1600200"/>
            <a:ext cx="6781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1F5673BE-7A15-449B-A70C-C5E62E6C7F4D}" type="datetime1">
              <a:rPr lang="en-US"/>
              <a:pPr/>
              <a:t>3/28/2011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629400"/>
            <a:ext cx="5867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075C74-6203-41E0-B929-B5439A4915F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990000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inesstown.com/accounting/basic.as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/>
          <a:lstStyle/>
          <a:p>
            <a:pPr algn="ctr"/>
            <a:r>
              <a:rPr lang="en-US" dirty="0" smtClean="0"/>
              <a:t>Monday, March 28</a:t>
            </a:r>
            <a:r>
              <a:rPr lang="en-US" baseline="30000" dirty="0" smtClean="0"/>
              <a:t>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Unit C – Economic Foundations &amp; Financing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71600"/>
            <a:ext cx="6781800" cy="5486400"/>
          </a:xfrm>
        </p:spPr>
        <p:txBody>
          <a:bodyPr/>
          <a:lstStyle/>
          <a:p>
            <a:r>
              <a:rPr lang="en-US" dirty="0" smtClean="0"/>
              <a:t>Warm up – Go to </a:t>
            </a:r>
            <a:r>
              <a:rPr lang="en-US" dirty="0" smtClean="0">
                <a:hlinkClick r:id="rId3"/>
              </a:rPr>
              <a:t>www.businesstown.com/accounting/basic.asp</a:t>
            </a:r>
            <a:r>
              <a:rPr lang="en-US" dirty="0" smtClean="0"/>
              <a:t>  Go to Sec website – link on </a:t>
            </a:r>
            <a:r>
              <a:rPr lang="en-US" dirty="0" err="1" smtClean="0"/>
              <a:t>quia</a:t>
            </a:r>
            <a:r>
              <a:rPr lang="en-US" dirty="0" smtClean="0"/>
              <a:t> page</a:t>
            </a:r>
            <a:endParaRPr lang="en-US" dirty="0" smtClean="0"/>
          </a:p>
          <a:p>
            <a:pPr lvl="1"/>
            <a:r>
              <a:rPr lang="en-US" dirty="0" smtClean="0"/>
              <a:t>Read section on income statements and balance sheets</a:t>
            </a:r>
          </a:p>
          <a:p>
            <a:r>
              <a:rPr lang="en-US" dirty="0" smtClean="0"/>
              <a:t>Choose a large corporation and go to their website</a:t>
            </a:r>
          </a:p>
          <a:p>
            <a:r>
              <a:rPr lang="en-US" dirty="0" smtClean="0"/>
              <a:t>Unit 6 – Introduction</a:t>
            </a:r>
          </a:p>
          <a:p>
            <a:r>
              <a:rPr lang="en-US" dirty="0" smtClean="0"/>
              <a:t>Obj. 6.01 – Records Used in Business</a:t>
            </a:r>
          </a:p>
          <a:p>
            <a:r>
              <a:rPr lang="en-US" dirty="0" smtClean="0"/>
              <a:t>PROGRESS REPORTS!!!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B3A2-C607-42FE-9A53-0E26AB25BF8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B4A7-83B1-4F64-90C9-54B74068C485}" type="slidenum">
              <a:rPr lang="en-US"/>
              <a:pPr/>
              <a:t>10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6781800" cy="1143000"/>
          </a:xfrm>
        </p:spPr>
        <p:txBody>
          <a:bodyPr/>
          <a:lstStyle/>
          <a:p>
            <a:r>
              <a:rPr lang="en-US" b="1"/>
              <a:t>Balance sheet </a:t>
            </a:r>
            <a:r>
              <a:rPr lang="en-US" sz="2400" b="1"/>
              <a:t>(cont.)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6781800" cy="11430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/>
              <a:t>Assets:  Resources of monetary value owned by the business.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057400" y="2743200"/>
            <a:ext cx="70866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4000" b="1" i="1" dirty="0">
                <a:latin typeface="Times New Roman" pitchFamily="18" charset="0"/>
              </a:rPr>
              <a:t>Current assets:  Assets that can be changed into cash in a short period of time</a:t>
            </a:r>
            <a:r>
              <a:rPr lang="en-US" sz="4000" b="1" i="1" dirty="0" smtClean="0">
                <a:latin typeface="Times New Roman" pitchFamily="18" charset="0"/>
              </a:rPr>
              <a:t>.(&lt; 1 year)</a:t>
            </a:r>
          </a:p>
          <a:p>
            <a:pPr>
              <a:spcBef>
                <a:spcPct val="50000"/>
              </a:spcBef>
            </a:pPr>
            <a:endParaRPr lang="en-US" sz="2800" b="1" dirty="0">
              <a:latin typeface="Times New Roman" pitchFamily="18" charset="0"/>
            </a:endParaRPr>
          </a:p>
          <a:p>
            <a:pPr lvl="1">
              <a:spcBef>
                <a:spcPct val="50000"/>
              </a:spcBef>
              <a:buFontTx/>
              <a:buChar char="•"/>
            </a:pP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  <p:bldP spid="819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926E7-24A6-46F9-9052-88C33AA55EEA}" type="slidenum">
              <a:rPr lang="en-US"/>
              <a:pPr/>
              <a:t>11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Balance sheet </a:t>
            </a:r>
            <a:r>
              <a:rPr lang="en-US" sz="2400" b="1"/>
              <a:t>(cont.)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b="1" dirty="0"/>
              <a:t>Current assets</a:t>
            </a:r>
          </a:p>
          <a:p>
            <a:pPr lvl="1"/>
            <a:r>
              <a:rPr lang="en-US" sz="3200" b="1" dirty="0"/>
              <a:t>Cash</a:t>
            </a:r>
          </a:p>
          <a:p>
            <a:pPr lvl="1"/>
            <a:r>
              <a:rPr lang="en-US" sz="3200" b="1" dirty="0"/>
              <a:t>Cash equivalents such as money market funds and short-term investments</a:t>
            </a:r>
          </a:p>
          <a:p>
            <a:pPr lvl="1"/>
            <a:r>
              <a:rPr lang="en-US" sz="3200" b="1" i="1" dirty="0"/>
              <a:t>Accounts receivable:  Money that is owed to the company by clients.</a:t>
            </a:r>
          </a:p>
          <a:p>
            <a:pPr lvl="1"/>
            <a:r>
              <a:rPr lang="en-US" sz="3200" b="1" dirty="0"/>
              <a:t>Inventory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B4A7-83B1-4F64-90C9-54B74068C485}" type="slidenum">
              <a:rPr lang="en-US"/>
              <a:pPr/>
              <a:t>12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6781800" cy="1143000"/>
          </a:xfrm>
        </p:spPr>
        <p:txBody>
          <a:bodyPr/>
          <a:lstStyle/>
          <a:p>
            <a:r>
              <a:rPr lang="en-US" b="1"/>
              <a:t>Balance sheet </a:t>
            </a:r>
            <a:r>
              <a:rPr lang="en-US" sz="2400" b="1"/>
              <a:t>(cont.)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6781800" cy="11430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/>
              <a:t>Assets:  Resources of monetary value owned by the business.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057400" y="2743201"/>
            <a:ext cx="70866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4000" b="1" i="1" dirty="0" smtClean="0">
                <a:latin typeface="Times New Roman" pitchFamily="18" charset="0"/>
              </a:rPr>
              <a:t>Fixed </a:t>
            </a:r>
            <a:r>
              <a:rPr lang="en-US" sz="4000" b="1" i="1" dirty="0">
                <a:latin typeface="Times New Roman" pitchFamily="18" charset="0"/>
              </a:rPr>
              <a:t>assets:  Assets which cannot be quickly converted to cash</a:t>
            </a:r>
            <a:r>
              <a:rPr lang="en-US" sz="2800" b="1" i="1" dirty="0" smtClean="0">
                <a:latin typeface="Times New Roman" pitchFamily="18" charset="0"/>
              </a:rPr>
              <a:t>. (&gt; 1 year)</a:t>
            </a:r>
          </a:p>
          <a:p>
            <a:pPr>
              <a:spcBef>
                <a:spcPct val="50000"/>
              </a:spcBef>
            </a:pPr>
            <a:endParaRPr lang="en-US" sz="2800" b="1" dirty="0">
              <a:latin typeface="Times New Roman" pitchFamily="18" charset="0"/>
            </a:endParaRPr>
          </a:p>
          <a:p>
            <a:pPr lvl="1">
              <a:spcBef>
                <a:spcPct val="50000"/>
              </a:spcBef>
              <a:buFontTx/>
              <a:buChar char="•"/>
            </a:pP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  <p:bldP spid="819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F569-6F08-4B1D-8E40-E3D3CE9EA15A}" type="slidenum">
              <a:rPr lang="en-US"/>
              <a:pPr/>
              <a:t>13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Balance sheet </a:t>
            </a:r>
            <a:r>
              <a:rPr lang="en-US" sz="2400" b="1"/>
              <a:t>(cont.)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600200"/>
            <a:ext cx="3657600" cy="4800600"/>
          </a:xfrm>
        </p:spPr>
        <p:txBody>
          <a:bodyPr/>
          <a:lstStyle/>
          <a:p>
            <a:r>
              <a:rPr lang="en-US" sz="4000" b="1" dirty="0"/>
              <a:t>Fixed assets</a:t>
            </a:r>
          </a:p>
          <a:p>
            <a:pPr lvl="1"/>
            <a:r>
              <a:rPr lang="en-US" sz="4000" b="1" dirty="0"/>
              <a:t>Buildings</a:t>
            </a:r>
          </a:p>
          <a:p>
            <a:pPr lvl="1"/>
            <a:r>
              <a:rPr lang="en-US" sz="4000" b="1" dirty="0"/>
              <a:t>Equipment</a:t>
            </a:r>
          </a:p>
          <a:p>
            <a:pPr lvl="1"/>
            <a:r>
              <a:rPr lang="en-US" sz="4000" b="1" dirty="0"/>
              <a:t>Property</a:t>
            </a:r>
          </a:p>
        </p:txBody>
      </p:sp>
      <p:pic>
        <p:nvPicPr>
          <p:cNvPr id="10247" name="Picture 7" descr="j020546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19800" y="1143000"/>
            <a:ext cx="2452688" cy="2439988"/>
          </a:xfrm>
          <a:noFill/>
          <a:ln/>
        </p:spPr>
      </p:pic>
      <p:pic>
        <p:nvPicPr>
          <p:cNvPr id="10249" name="Picture 9" descr="j023331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096000" y="3810000"/>
            <a:ext cx="2281238" cy="23241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B4A7-83B1-4F64-90C9-54B74068C485}" type="slidenum">
              <a:rPr lang="en-US"/>
              <a:pPr/>
              <a:t>14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6781800" cy="1143000"/>
          </a:xfrm>
        </p:spPr>
        <p:txBody>
          <a:bodyPr/>
          <a:lstStyle/>
          <a:p>
            <a:r>
              <a:rPr lang="en-US" b="1"/>
              <a:t>Balance sheet </a:t>
            </a:r>
            <a:r>
              <a:rPr lang="en-US" sz="2400" b="1"/>
              <a:t>(cont.)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6781800" cy="11430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/>
              <a:t>Assets:  Resources of monetary value owned by the business.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057400" y="2743200"/>
            <a:ext cx="70866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600" b="1" i="1" dirty="0" smtClean="0">
                <a:latin typeface="Times New Roman" pitchFamily="18" charset="0"/>
              </a:rPr>
              <a:t>Intangible </a:t>
            </a:r>
            <a:r>
              <a:rPr lang="en-US" sz="3600" b="1" i="1" dirty="0">
                <a:latin typeface="Times New Roman" pitchFamily="18" charset="0"/>
              </a:rPr>
              <a:t>assets:  Items such as insurance policies, copyrights, franchises, and patents with values that are difficult to ascertain</a:t>
            </a:r>
            <a:r>
              <a:rPr lang="en-US" sz="3600" b="1" i="1" dirty="0" smtClean="0"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600" b="1" i="1" dirty="0" smtClean="0">
                <a:latin typeface="Times New Roman" pitchFamily="18" charset="0"/>
              </a:rPr>
              <a:t>Example: Celebrity endorsements</a:t>
            </a:r>
            <a:endParaRPr lang="en-US" sz="3600" b="1" i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en-US" sz="3600" b="1" i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800" b="1" dirty="0">
              <a:latin typeface="Times New Roman" pitchFamily="18" charset="0"/>
            </a:endParaRPr>
          </a:p>
          <a:p>
            <a:pPr lvl="1">
              <a:spcBef>
                <a:spcPct val="50000"/>
              </a:spcBef>
              <a:buFontTx/>
              <a:buChar char="•"/>
            </a:pP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  <p:bldP spid="819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AA33-6F5F-48DC-AD15-5AB1E1E8A286}" type="slidenum">
              <a:rPr lang="en-US"/>
              <a:pPr/>
              <a:t>15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6781800" cy="1143000"/>
          </a:xfrm>
        </p:spPr>
        <p:txBody>
          <a:bodyPr/>
          <a:lstStyle/>
          <a:p>
            <a:r>
              <a:rPr lang="en-US" b="1"/>
              <a:t>Balance sheet </a:t>
            </a:r>
            <a:r>
              <a:rPr lang="en-US" sz="2400" b="1"/>
              <a:t>(cont.)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066800"/>
            <a:ext cx="7086600" cy="1219200"/>
          </a:xfrm>
        </p:spPr>
        <p:txBody>
          <a:bodyPr/>
          <a:lstStyle/>
          <a:p>
            <a:pPr>
              <a:buFontTx/>
              <a:buNone/>
            </a:pPr>
            <a:r>
              <a:rPr lang="en-US" sz="4400" b="1" i="1" dirty="0"/>
              <a:t>Liabilities:  Debts owed by the company.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514600" y="3048000"/>
            <a:ext cx="6172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600" b="1" i="1" dirty="0">
                <a:latin typeface="Times New Roman" pitchFamily="18" charset="0"/>
              </a:rPr>
              <a:t>Current liabilities:  </a:t>
            </a:r>
            <a:endParaRPr lang="en-US" sz="3600" b="1" i="1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en-US" sz="3600" b="1" i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600" b="1" i="1" dirty="0" smtClean="0">
                <a:latin typeface="Times New Roman" pitchFamily="18" charset="0"/>
              </a:rPr>
              <a:t>Long-term </a:t>
            </a:r>
            <a:r>
              <a:rPr lang="en-US" sz="3600" b="1" i="1" dirty="0">
                <a:latin typeface="Times New Roman" pitchFamily="18" charset="0"/>
              </a:rPr>
              <a:t>liabilities</a:t>
            </a:r>
            <a:r>
              <a:rPr lang="en-US" sz="3600" b="1" i="1" dirty="0" smtClean="0">
                <a:latin typeface="Times New Roman" pitchFamily="18" charset="0"/>
              </a:rPr>
              <a:t>:</a:t>
            </a:r>
            <a:endParaRPr lang="en-US" sz="36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  <p:bldP spid="13316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AA33-6F5F-48DC-AD15-5AB1E1E8A286}" type="slidenum">
              <a:rPr lang="en-US"/>
              <a:pPr/>
              <a:t>16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6781800" cy="1143000"/>
          </a:xfrm>
        </p:spPr>
        <p:txBody>
          <a:bodyPr/>
          <a:lstStyle/>
          <a:p>
            <a:r>
              <a:rPr lang="en-US" b="1"/>
              <a:t>Balance sheet </a:t>
            </a:r>
            <a:r>
              <a:rPr lang="en-US" sz="2400" b="1"/>
              <a:t>(cont.)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066800"/>
            <a:ext cx="7086600" cy="12192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/>
              <a:t>Liabilities:  Debts owed by the company.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514600" y="1828800"/>
            <a:ext cx="61722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600" b="1" i="1" dirty="0">
                <a:latin typeface="Times New Roman" pitchFamily="18" charset="0"/>
              </a:rPr>
              <a:t>Current liabilities:  Debts that are usually paid within one year.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3600" b="1" dirty="0">
                <a:latin typeface="Times New Roman" pitchFamily="18" charset="0"/>
              </a:rPr>
              <a:t>Accounts payable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3600" b="1" dirty="0">
                <a:latin typeface="Times New Roman" pitchFamily="18" charset="0"/>
              </a:rPr>
              <a:t>Taxes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3600" b="1" dirty="0" smtClean="0">
                <a:latin typeface="Times New Roman" pitchFamily="18" charset="0"/>
              </a:rPr>
              <a:t>Dividends</a:t>
            </a:r>
            <a:endParaRPr lang="en-US" sz="36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  <p:bldP spid="13316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AA33-6F5F-48DC-AD15-5AB1E1E8A286}" type="slidenum">
              <a:rPr lang="en-US"/>
              <a:pPr/>
              <a:t>17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6781800" cy="1143000"/>
          </a:xfrm>
        </p:spPr>
        <p:txBody>
          <a:bodyPr/>
          <a:lstStyle/>
          <a:p>
            <a:r>
              <a:rPr lang="en-US" b="1"/>
              <a:t>Balance sheet </a:t>
            </a:r>
            <a:r>
              <a:rPr lang="en-US" sz="2400" b="1"/>
              <a:t>(cont.)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066800"/>
            <a:ext cx="7086600" cy="12192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/>
              <a:t>Liabilities:  Debts owed by the company.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514600" y="1828800"/>
            <a:ext cx="61722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600" b="1" i="1" dirty="0" smtClean="0">
                <a:latin typeface="Times New Roman" pitchFamily="18" charset="0"/>
              </a:rPr>
              <a:t>Long-term </a:t>
            </a:r>
            <a:r>
              <a:rPr lang="en-US" sz="3600" b="1" i="1" dirty="0">
                <a:latin typeface="Times New Roman" pitchFamily="18" charset="0"/>
              </a:rPr>
              <a:t>liabilities:  Debts that will take longer than one year to pay off.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3600" b="1" dirty="0" smtClean="0">
                <a:latin typeface="Times New Roman" pitchFamily="18" charset="0"/>
              </a:rPr>
              <a:t>Mortgage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3600" b="1" dirty="0" smtClean="0">
                <a:latin typeface="Times New Roman" pitchFamily="18" charset="0"/>
              </a:rPr>
              <a:t>Loans</a:t>
            </a:r>
            <a:endParaRPr lang="en-US" sz="36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  <p:bldP spid="13316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75178-FAE5-42DB-BF94-CC6031F572D9}" type="slidenum">
              <a:rPr lang="en-US"/>
              <a:pPr/>
              <a:t>18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6781800" cy="1143000"/>
          </a:xfrm>
        </p:spPr>
        <p:txBody>
          <a:bodyPr/>
          <a:lstStyle/>
          <a:p>
            <a:r>
              <a:rPr lang="en-US" b="1"/>
              <a:t>Balance sheet </a:t>
            </a:r>
            <a:r>
              <a:rPr lang="en-US" sz="2400" b="1"/>
              <a:t>(cont.)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1066800"/>
            <a:ext cx="64770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sz="4400" b="1" i="1" dirty="0"/>
              <a:t>Equity </a:t>
            </a:r>
            <a:r>
              <a:rPr lang="en-US" sz="4400" b="1" i="1" dirty="0" smtClean="0"/>
              <a:t>(aka capital</a:t>
            </a:r>
            <a:r>
              <a:rPr lang="en-US" sz="4400" b="1" i="1" dirty="0"/>
              <a:t>, net worth, or shareholders’ capital):  </a:t>
            </a:r>
            <a:endParaRPr lang="en-US" sz="4400" b="1" i="1" dirty="0" smtClean="0"/>
          </a:p>
          <a:p>
            <a:pPr>
              <a:buFontTx/>
              <a:buNone/>
            </a:pPr>
            <a:r>
              <a:rPr lang="en-US" sz="4000" b="1" i="1" dirty="0" smtClean="0"/>
              <a:t>The </a:t>
            </a:r>
            <a:r>
              <a:rPr lang="en-US" sz="4000" b="1" i="1" dirty="0"/>
              <a:t>value of a business to its owners (shareholders) after all the commitments have been met.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75178-FAE5-42DB-BF94-CC6031F572D9}" type="slidenum">
              <a:rPr lang="en-US"/>
              <a:pPr/>
              <a:t>19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6781800" cy="1143000"/>
          </a:xfrm>
        </p:spPr>
        <p:txBody>
          <a:bodyPr/>
          <a:lstStyle/>
          <a:p>
            <a:r>
              <a:rPr lang="en-US" b="1"/>
              <a:t>Balance sheet </a:t>
            </a:r>
            <a:r>
              <a:rPr lang="en-US" sz="2400" b="1"/>
              <a:t>(cont.)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0200" y="1066800"/>
            <a:ext cx="34290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dirty="0" smtClean="0"/>
              <a:t>Equity = </a:t>
            </a:r>
          </a:p>
          <a:p>
            <a:pPr>
              <a:buFontTx/>
              <a:buNone/>
            </a:pPr>
            <a:r>
              <a:rPr lang="en-US" b="1" i="1" dirty="0" smtClean="0"/>
              <a:t>Assets - Liabilities</a:t>
            </a:r>
            <a:endParaRPr lang="en-US" b="1" i="1" dirty="0"/>
          </a:p>
        </p:txBody>
      </p:sp>
      <p:pic>
        <p:nvPicPr>
          <p:cNvPr id="14340" name="Picture 4" descr="balance-she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371600"/>
            <a:ext cx="5181600" cy="48847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/>
              <a:t>UNIT C</a:t>
            </a:r>
            <a:br>
              <a:rPr lang="en-US" sz="4400"/>
            </a:br>
            <a:r>
              <a:rPr lang="en-US" sz="4400"/>
              <a:t>ECONOMIC FOUNDATIONS AND FINANCING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/>
              <a:t>6.01  Compare records used in business</a:t>
            </a:r>
            <a:r>
              <a:rPr lang="en-US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0D12-A57A-4A24-9367-F75DF917D125}" type="slidenum">
              <a:rPr lang="en-US"/>
              <a:pPr/>
              <a:t>20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6781800" cy="1143000"/>
          </a:xfrm>
        </p:spPr>
        <p:txBody>
          <a:bodyPr/>
          <a:lstStyle/>
          <a:p>
            <a:r>
              <a:rPr lang="en-US" b="1" i="1"/>
              <a:t>Income statement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43000"/>
            <a:ext cx="67818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sz="4000" b="1" i="1" dirty="0"/>
              <a:t>Income statement (Profit and loss statement):  </a:t>
            </a:r>
            <a:endParaRPr lang="en-US" sz="4000" b="1" i="1" dirty="0" smtClean="0"/>
          </a:p>
          <a:p>
            <a:pPr>
              <a:buFontTx/>
              <a:buNone/>
            </a:pPr>
            <a:r>
              <a:rPr lang="en-US" sz="4000" b="1" i="1" dirty="0"/>
              <a:t>	</a:t>
            </a:r>
            <a:r>
              <a:rPr lang="en-US" sz="4000" b="1" i="1" dirty="0" smtClean="0"/>
              <a:t>A </a:t>
            </a:r>
            <a:r>
              <a:rPr lang="en-US" sz="4000" b="1" i="1" dirty="0"/>
              <a:t>financial statement that reports total revenue, expenses, and profit or loss for a </a:t>
            </a:r>
            <a:r>
              <a:rPr lang="en-US" sz="4000" b="1" i="1" dirty="0">
                <a:solidFill>
                  <a:srgbClr val="FF0000"/>
                </a:solidFill>
              </a:rPr>
              <a:t>specific period </a:t>
            </a:r>
            <a:r>
              <a:rPr lang="en-US" sz="4000" b="1" i="1" dirty="0"/>
              <a:t>of time</a:t>
            </a:r>
            <a:r>
              <a:rPr lang="en-US" sz="4000" b="1" i="1" dirty="0" smtClean="0"/>
              <a:t>. (such as a month, quarter or year!)</a:t>
            </a:r>
            <a:endParaRPr lang="en-US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00A3-9458-4117-B152-AFBFDE6877BC}" type="slidenum">
              <a:rPr lang="en-US"/>
              <a:pPr/>
              <a:t>21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6781800" cy="1143000"/>
          </a:xfrm>
        </p:spPr>
        <p:txBody>
          <a:bodyPr/>
          <a:lstStyle/>
          <a:p>
            <a:r>
              <a:rPr lang="en-US" b="1"/>
              <a:t>Income statement </a:t>
            </a:r>
            <a:r>
              <a:rPr lang="en-US" sz="2400" b="1"/>
              <a:t>(cont.)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4800" y="1295400"/>
            <a:ext cx="50292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b="1" dirty="0"/>
              <a:t>Components</a:t>
            </a:r>
          </a:p>
          <a:p>
            <a:pPr lvl="1">
              <a:lnSpc>
                <a:spcPct val="90000"/>
              </a:lnSpc>
            </a:pPr>
            <a:r>
              <a:rPr lang="en-US" sz="3600" b="1" i="1" dirty="0" smtClean="0"/>
              <a:t>Sales</a:t>
            </a:r>
            <a:endParaRPr lang="en-US" sz="3600" b="1" i="1" dirty="0"/>
          </a:p>
          <a:p>
            <a:pPr lvl="1">
              <a:lnSpc>
                <a:spcPct val="90000"/>
              </a:lnSpc>
            </a:pPr>
            <a:r>
              <a:rPr lang="en-US" sz="3600" b="1" dirty="0" smtClean="0"/>
              <a:t>Cost </a:t>
            </a:r>
            <a:r>
              <a:rPr lang="en-US" sz="3600" b="1" dirty="0"/>
              <a:t>of goods sold</a:t>
            </a:r>
          </a:p>
          <a:p>
            <a:pPr lvl="1">
              <a:lnSpc>
                <a:spcPct val="90000"/>
              </a:lnSpc>
            </a:pPr>
            <a:r>
              <a:rPr lang="en-US" sz="3600" b="1" i="1" dirty="0"/>
              <a:t>Gross profit</a:t>
            </a:r>
            <a:r>
              <a:rPr lang="en-US" sz="3600" b="1" i="1" dirty="0" smtClean="0"/>
              <a:t>:</a:t>
            </a:r>
            <a:endParaRPr lang="en-US" sz="3600" b="1" i="1" dirty="0"/>
          </a:p>
          <a:p>
            <a:pPr lvl="1">
              <a:lnSpc>
                <a:spcPct val="90000"/>
              </a:lnSpc>
            </a:pPr>
            <a:r>
              <a:rPr lang="en-US" sz="3600" b="1" i="1" dirty="0" smtClean="0"/>
              <a:t>Depreciation.</a:t>
            </a:r>
            <a:endParaRPr lang="en-US" sz="3600" b="1" i="1" dirty="0"/>
          </a:p>
          <a:p>
            <a:pPr lvl="1">
              <a:lnSpc>
                <a:spcPct val="90000"/>
              </a:lnSpc>
            </a:pPr>
            <a:r>
              <a:rPr lang="en-US" sz="3600" b="1" dirty="0"/>
              <a:t>Operating expenses</a:t>
            </a:r>
          </a:p>
          <a:p>
            <a:pPr lvl="1">
              <a:lnSpc>
                <a:spcPct val="90000"/>
              </a:lnSpc>
            </a:pPr>
            <a:r>
              <a:rPr lang="en-US" sz="3600" b="1" dirty="0"/>
              <a:t>Taxes</a:t>
            </a:r>
          </a:p>
          <a:p>
            <a:pPr lvl="1">
              <a:lnSpc>
                <a:spcPct val="90000"/>
              </a:lnSpc>
            </a:pPr>
            <a:r>
              <a:rPr lang="en-US" sz="3600" b="1" i="1" dirty="0"/>
              <a:t>Net income (or </a:t>
            </a:r>
            <a:r>
              <a:rPr lang="en-US" sz="3600" b="1" i="1" dirty="0" smtClean="0"/>
              <a:t>loss)</a:t>
            </a:r>
            <a:endParaRPr lang="en-US" sz="3600" b="1" i="1" dirty="0"/>
          </a:p>
        </p:txBody>
      </p:sp>
      <p:pic>
        <p:nvPicPr>
          <p:cNvPr id="16388" name="Picture 4" descr="income statem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752600"/>
            <a:ext cx="3719513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00A3-9458-4117-B152-AFBFDE6877BC}" type="slidenum">
              <a:rPr lang="en-US"/>
              <a:pPr/>
              <a:t>22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6781800" cy="1143000"/>
          </a:xfrm>
        </p:spPr>
        <p:txBody>
          <a:bodyPr/>
          <a:lstStyle/>
          <a:p>
            <a:r>
              <a:rPr lang="en-US" b="1"/>
              <a:t>Income statement </a:t>
            </a:r>
            <a:r>
              <a:rPr lang="en-US" sz="2400" b="1"/>
              <a:t>(cont.)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67200" y="1295400"/>
            <a:ext cx="46482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/>
              <a:t>Components</a:t>
            </a:r>
          </a:p>
          <a:p>
            <a:pPr lvl="1">
              <a:lnSpc>
                <a:spcPct val="90000"/>
              </a:lnSpc>
            </a:pPr>
            <a:r>
              <a:rPr lang="en-US" sz="3600" b="1" i="1" dirty="0"/>
              <a:t>Sales:  The total income from sales of all products and services</a:t>
            </a:r>
            <a:r>
              <a:rPr lang="en-US" sz="3600" b="1" i="1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3600" b="1" i="1" dirty="0" smtClean="0"/>
              <a:t>Sales may also called </a:t>
            </a:r>
            <a:r>
              <a:rPr lang="en-US" sz="3600" b="1" i="1" dirty="0" smtClean="0">
                <a:solidFill>
                  <a:srgbClr val="FF0000"/>
                </a:solidFill>
              </a:rPr>
              <a:t>Income,</a:t>
            </a:r>
            <a:r>
              <a:rPr lang="en-US" sz="3600" b="1" i="1" dirty="0" smtClean="0"/>
              <a:t> </a:t>
            </a:r>
            <a:r>
              <a:rPr lang="en-US" sz="3600" b="1" i="1" dirty="0" smtClean="0">
                <a:solidFill>
                  <a:srgbClr val="FF0000"/>
                </a:solidFill>
              </a:rPr>
              <a:t>Revenue</a:t>
            </a:r>
            <a:r>
              <a:rPr lang="en-US" sz="3600" b="1" i="1" dirty="0" smtClean="0"/>
              <a:t>, etc depending on the type of business</a:t>
            </a:r>
            <a:endParaRPr lang="en-US" sz="3600" b="1" i="1" dirty="0"/>
          </a:p>
        </p:txBody>
      </p:sp>
      <p:pic>
        <p:nvPicPr>
          <p:cNvPr id="16388" name="Picture 4" descr="income statem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752600"/>
            <a:ext cx="3719513" cy="4267200"/>
          </a:xfrm>
          <a:prstGeom prst="rect">
            <a:avLst/>
          </a:prstGeom>
          <a:noFill/>
        </p:spPr>
      </p:pic>
      <p:sp>
        <p:nvSpPr>
          <p:cNvPr id="16389" name="Line 5"/>
          <p:cNvSpPr>
            <a:spLocks noChangeShapeType="1"/>
          </p:cNvSpPr>
          <p:nvPr/>
        </p:nvSpPr>
        <p:spPr bwMode="auto">
          <a:xfrm flipH="1">
            <a:off x="1143000" y="1981200"/>
            <a:ext cx="388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00A3-9458-4117-B152-AFBFDE6877BC}" type="slidenum">
              <a:rPr lang="en-US"/>
              <a:pPr/>
              <a:t>23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6781800" cy="1143000"/>
          </a:xfrm>
        </p:spPr>
        <p:txBody>
          <a:bodyPr/>
          <a:lstStyle/>
          <a:p>
            <a:r>
              <a:rPr lang="en-US" b="1"/>
              <a:t>Income statement </a:t>
            </a:r>
            <a:r>
              <a:rPr lang="en-US" sz="2400" b="1"/>
              <a:t>(cont.)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67200" y="1295400"/>
            <a:ext cx="46482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/>
              <a:t>Components</a:t>
            </a:r>
          </a:p>
          <a:p>
            <a:pPr lvl="1">
              <a:lnSpc>
                <a:spcPct val="90000"/>
              </a:lnSpc>
            </a:pPr>
            <a:endParaRPr lang="en-US" sz="2400" b="1" i="1" dirty="0"/>
          </a:p>
          <a:p>
            <a:pPr lvl="1">
              <a:lnSpc>
                <a:spcPct val="90000"/>
              </a:lnSpc>
            </a:pPr>
            <a:endParaRPr lang="en-US" sz="2400" b="1" i="1" dirty="0"/>
          </a:p>
          <a:p>
            <a:pPr lvl="1">
              <a:lnSpc>
                <a:spcPct val="90000"/>
              </a:lnSpc>
            </a:pPr>
            <a:r>
              <a:rPr lang="en-US" sz="3600" b="1" dirty="0"/>
              <a:t>Cost of goods </a:t>
            </a:r>
            <a:r>
              <a:rPr lang="en-US" sz="3600" b="1" dirty="0" smtClean="0"/>
              <a:t>sold (cost of inventory purchased, manufactured, etc)</a:t>
            </a:r>
          </a:p>
          <a:p>
            <a:pPr lvl="1">
              <a:lnSpc>
                <a:spcPct val="90000"/>
              </a:lnSpc>
            </a:pPr>
            <a:endParaRPr lang="en-US" sz="3600" b="1" dirty="0"/>
          </a:p>
          <a:p>
            <a:pPr lvl="1">
              <a:lnSpc>
                <a:spcPct val="90000"/>
              </a:lnSpc>
            </a:pPr>
            <a:r>
              <a:rPr lang="en-US" sz="3600" b="1" dirty="0" smtClean="0"/>
              <a:t>Sometimes referred to as COGS</a:t>
            </a:r>
            <a:endParaRPr lang="en-US" sz="3600" b="1" dirty="0"/>
          </a:p>
        </p:txBody>
      </p:sp>
      <p:pic>
        <p:nvPicPr>
          <p:cNvPr id="16388" name="Picture 4" descr="income statem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752600"/>
            <a:ext cx="3719513" cy="4267200"/>
          </a:xfrm>
          <a:prstGeom prst="rect">
            <a:avLst/>
          </a:prstGeom>
          <a:noFill/>
        </p:spPr>
      </p:pic>
      <p:sp>
        <p:nvSpPr>
          <p:cNvPr id="16390" name="Line 6"/>
          <p:cNvSpPr>
            <a:spLocks noChangeShapeType="1"/>
          </p:cNvSpPr>
          <p:nvPr/>
        </p:nvSpPr>
        <p:spPr bwMode="auto">
          <a:xfrm flipH="1" flipV="1">
            <a:off x="1752600" y="2514600"/>
            <a:ext cx="3276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00A3-9458-4117-B152-AFBFDE6877BC}" type="slidenum">
              <a:rPr lang="en-US"/>
              <a:pPr/>
              <a:t>24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6781800" cy="1143000"/>
          </a:xfrm>
        </p:spPr>
        <p:txBody>
          <a:bodyPr/>
          <a:lstStyle/>
          <a:p>
            <a:r>
              <a:rPr lang="en-US" b="1"/>
              <a:t>Income statement </a:t>
            </a:r>
            <a:r>
              <a:rPr lang="en-US" sz="2400" b="1"/>
              <a:t>(cont.)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67200" y="1295400"/>
            <a:ext cx="46482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/>
              <a:t>Components</a:t>
            </a:r>
          </a:p>
          <a:p>
            <a:pPr lvl="1">
              <a:lnSpc>
                <a:spcPct val="90000"/>
              </a:lnSpc>
            </a:pPr>
            <a:endParaRPr lang="en-US" sz="2400" b="1" dirty="0"/>
          </a:p>
          <a:p>
            <a:pPr lvl="1">
              <a:lnSpc>
                <a:spcPct val="90000"/>
              </a:lnSpc>
            </a:pPr>
            <a:r>
              <a:rPr lang="en-US" sz="4000" b="1" i="1" dirty="0"/>
              <a:t>Gross profit:  Sales minus the cost of goods sold</a:t>
            </a:r>
            <a:r>
              <a:rPr lang="en-US" sz="4000" b="1" i="1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3600" b="1" i="1" dirty="0" smtClean="0"/>
              <a:t>This is money  used to pay other operating expenses</a:t>
            </a:r>
            <a:endParaRPr lang="en-US" sz="3600" b="1" i="1" dirty="0"/>
          </a:p>
        </p:txBody>
      </p:sp>
      <p:pic>
        <p:nvPicPr>
          <p:cNvPr id="16388" name="Picture 4" descr="income statem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752600"/>
            <a:ext cx="3719513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00A3-9458-4117-B152-AFBFDE6877BC}" type="slidenum">
              <a:rPr lang="en-US"/>
              <a:pPr/>
              <a:t>25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6781800" cy="1143000"/>
          </a:xfrm>
        </p:spPr>
        <p:txBody>
          <a:bodyPr/>
          <a:lstStyle/>
          <a:p>
            <a:r>
              <a:rPr lang="en-US" b="1"/>
              <a:t>Income statement </a:t>
            </a:r>
            <a:r>
              <a:rPr lang="en-US" sz="2400" b="1"/>
              <a:t>(cont.)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67200" y="1295400"/>
            <a:ext cx="46482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/>
              <a:t>Components</a:t>
            </a:r>
          </a:p>
          <a:p>
            <a:pPr lvl="1">
              <a:lnSpc>
                <a:spcPct val="90000"/>
              </a:lnSpc>
            </a:pPr>
            <a:r>
              <a:rPr lang="en-US" sz="3200" b="1" dirty="0" smtClean="0"/>
              <a:t>Operating expenses: includes expenses such as payroll, rent, utilities, depreciation, taxes, etc</a:t>
            </a:r>
          </a:p>
          <a:p>
            <a:pPr lvl="1">
              <a:lnSpc>
                <a:spcPct val="90000"/>
              </a:lnSpc>
            </a:pPr>
            <a:r>
              <a:rPr lang="en-US" sz="3200" b="1" i="1" dirty="0" smtClean="0"/>
              <a:t>Depreciation</a:t>
            </a:r>
            <a:r>
              <a:rPr lang="en-US" sz="3200" b="1" i="1" dirty="0"/>
              <a:t>:  The decrease in value of tangible assets</a:t>
            </a:r>
            <a:r>
              <a:rPr lang="en-US" sz="3200" b="1" i="1" dirty="0" smtClean="0"/>
              <a:t>.</a:t>
            </a:r>
            <a:endParaRPr lang="en-US" sz="3200" b="1" i="1" dirty="0"/>
          </a:p>
        </p:txBody>
      </p:sp>
      <p:pic>
        <p:nvPicPr>
          <p:cNvPr id="16388" name="Picture 4" descr="income statem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752600"/>
            <a:ext cx="3719513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00A3-9458-4117-B152-AFBFDE6877BC}" type="slidenum">
              <a:rPr lang="en-US"/>
              <a:pPr/>
              <a:t>26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6781800" cy="1143000"/>
          </a:xfrm>
        </p:spPr>
        <p:txBody>
          <a:bodyPr/>
          <a:lstStyle/>
          <a:p>
            <a:r>
              <a:rPr lang="en-US" b="1"/>
              <a:t>Income statement </a:t>
            </a:r>
            <a:r>
              <a:rPr lang="en-US" sz="2400" b="1"/>
              <a:t>(cont.)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67200" y="1295400"/>
            <a:ext cx="46482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/>
              <a:t>Components</a:t>
            </a:r>
          </a:p>
          <a:p>
            <a:pPr lvl="1">
              <a:lnSpc>
                <a:spcPct val="90000"/>
              </a:lnSpc>
            </a:pPr>
            <a:r>
              <a:rPr lang="en-US" sz="4000" b="1" i="1" dirty="0" smtClean="0"/>
              <a:t>Net </a:t>
            </a:r>
            <a:r>
              <a:rPr lang="en-US" sz="4000" b="1" i="1" dirty="0"/>
              <a:t>income (or loss):  Gross profit minus operating expenses and taxes.</a:t>
            </a:r>
          </a:p>
        </p:txBody>
      </p:sp>
      <p:pic>
        <p:nvPicPr>
          <p:cNvPr id="16388" name="Picture 4" descr="income statem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752600"/>
            <a:ext cx="3719513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00A3-9458-4117-B152-AFBFDE6877BC}" type="slidenum">
              <a:rPr lang="en-US"/>
              <a:pPr/>
              <a:t>27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6781800" cy="1143000"/>
          </a:xfrm>
        </p:spPr>
        <p:txBody>
          <a:bodyPr/>
          <a:lstStyle/>
          <a:p>
            <a:r>
              <a:rPr lang="en-US" b="1"/>
              <a:t>Income statement </a:t>
            </a:r>
            <a:r>
              <a:rPr lang="en-US" sz="2400" b="1"/>
              <a:t>(cont.)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4800" y="1295400"/>
            <a:ext cx="48006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/>
              <a:t>Components</a:t>
            </a:r>
          </a:p>
          <a:p>
            <a:pPr lvl="1">
              <a:lnSpc>
                <a:spcPct val="90000"/>
              </a:lnSpc>
            </a:pPr>
            <a:r>
              <a:rPr lang="en-US" sz="3600" b="1" i="1" dirty="0" smtClean="0"/>
              <a:t>Retained Earning – money held by the company to use as </a:t>
            </a:r>
            <a:r>
              <a:rPr lang="en-US" sz="3600" b="1" i="1" smtClean="0"/>
              <a:t>operating capital</a:t>
            </a:r>
          </a:p>
          <a:p>
            <a:pPr lvl="1">
              <a:lnSpc>
                <a:spcPct val="90000"/>
              </a:lnSpc>
            </a:pPr>
            <a:endParaRPr lang="en-US" sz="3600" b="1" i="1" dirty="0" smtClean="0"/>
          </a:p>
          <a:p>
            <a:pPr lvl="1">
              <a:lnSpc>
                <a:spcPct val="90000"/>
              </a:lnSpc>
            </a:pPr>
            <a:r>
              <a:rPr lang="en-US" sz="3600" b="1" i="1" dirty="0" smtClean="0"/>
              <a:t>Dividends – part of the income/profit shared with stockholders.</a:t>
            </a:r>
            <a:endParaRPr lang="en-US" sz="3600" b="1" i="1" dirty="0"/>
          </a:p>
        </p:txBody>
      </p:sp>
      <p:pic>
        <p:nvPicPr>
          <p:cNvPr id="16388" name="Picture 4" descr="income statem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752600"/>
            <a:ext cx="3719513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Business Records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000" dirty="0" smtClean="0"/>
              <a:t>Annual Report</a:t>
            </a:r>
          </a:p>
          <a:p>
            <a:r>
              <a:rPr lang="en-US" sz="6000" dirty="0" smtClean="0"/>
              <a:t>Balance Sheet</a:t>
            </a:r>
          </a:p>
          <a:p>
            <a:r>
              <a:rPr lang="en-US" sz="6000" dirty="0" smtClean="0"/>
              <a:t>Income Statement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B3A2-C607-42FE-9A53-0E26AB25BF8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8DD2-6253-42AE-B59B-B534740D0FDA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i="1" dirty="0"/>
              <a:t>Annual report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6781800" cy="7620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/>
              <a:t>A profile of the health of a company.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362200" y="2438400"/>
            <a:ext cx="30480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>
                <a:latin typeface="Times New Roman" pitchFamily="18" charset="0"/>
              </a:rPr>
              <a:t>By law, a company must provide information to shareholders about the business’s finances.</a:t>
            </a:r>
          </a:p>
        </p:txBody>
      </p:sp>
      <p:pic>
        <p:nvPicPr>
          <p:cNvPr id="5125" name="Picture 5" descr="annual repo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2438400"/>
            <a:ext cx="3394075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  <p:bldP spid="51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C8DD2-6253-42AE-B59B-B534740D0FDA}" type="slidenum">
              <a:rPr lang="en-US"/>
              <a:pPr/>
              <a:t>5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i="1" dirty="0"/>
              <a:t>Annual report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6781800" cy="7620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dirty="0" smtClean="0"/>
              <a:t>Report issued annually (once a year!) to the company’s stockholders..</a:t>
            </a:r>
            <a:endParaRPr lang="en-US" b="1" i="1" dirty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362200" y="2971800"/>
            <a:ext cx="61722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 smtClean="0">
                <a:latin typeface="Times New Roman" pitchFamily="18" charset="0"/>
              </a:rPr>
              <a:t>Includes financial information as well as other information about company’s operations, plans for future, etc.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 smtClean="0">
                <a:latin typeface="Times New Roman" pitchFamily="18" charset="0"/>
              </a:rPr>
              <a:t>Also includes letter from auditor and other information required by law!</a:t>
            </a:r>
            <a:endParaRPr lang="en-US" sz="32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  <p:bldP spid="51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98CEA-3644-46F1-9C0A-B7C889552A6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6781800" cy="1143000"/>
          </a:xfrm>
        </p:spPr>
        <p:txBody>
          <a:bodyPr/>
          <a:lstStyle/>
          <a:p>
            <a:r>
              <a:rPr lang="en-US" b="1"/>
              <a:t>Annual report </a:t>
            </a:r>
            <a:r>
              <a:rPr lang="en-US" sz="2400" b="1"/>
              <a:t>(cont.)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143000"/>
            <a:ext cx="6781800" cy="57150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b="1"/>
              <a:t>Components of the annual report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b="1"/>
              <a:t>A letter from the chairman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b="1"/>
              <a:t>Philosophy of the business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b="1"/>
              <a:t>Reports on operations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b="1"/>
              <a:t>Balance sheet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b="1"/>
              <a:t>Profit and loss statement (Income statement)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b="1"/>
              <a:t>Auditor’s letter attesting to report accuracy</a:t>
            </a:r>
          </a:p>
          <a:p>
            <a:pPr marL="609600" indent="-609600">
              <a:lnSpc>
                <a:spcPct val="90000"/>
              </a:lnSpc>
            </a:pPr>
            <a:r>
              <a:rPr lang="en-US" b="1"/>
              <a:t>Mailed to all shareholders and accessible on a company’s web site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1FF8-9C5F-4386-8411-6A611F8D9D94}" type="slidenum">
              <a:rPr lang="en-US"/>
              <a:pPr/>
              <a:t>7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/>
              <a:t>Balance sheet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6781800" cy="1828800"/>
          </a:xfrm>
        </p:spPr>
        <p:txBody>
          <a:bodyPr/>
          <a:lstStyle/>
          <a:p>
            <a:pPr>
              <a:buFontTx/>
              <a:buNone/>
            </a:pPr>
            <a:r>
              <a:rPr lang="en-US" sz="4000" b="1" i="1" dirty="0"/>
              <a:t>A financial statement that lists the assets, liabilities, and capital (equity) of a business as of a </a:t>
            </a:r>
            <a:r>
              <a:rPr lang="en-US" sz="4000" b="1" i="1" u="sng" dirty="0">
                <a:solidFill>
                  <a:srgbClr val="FF0000"/>
                </a:solidFill>
              </a:rPr>
              <a:t>specific date</a:t>
            </a:r>
            <a:r>
              <a:rPr lang="en-US" sz="4000" b="1" i="1" dirty="0"/>
              <a:t>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133600" y="5105400"/>
            <a:ext cx="670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/>
              <a:t>Assets = Liabilities + Capital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  <p:bldP spid="71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53AA4-5E37-4FD2-B325-2B2189495F0B}" type="slidenum">
              <a:rPr lang="en-US"/>
              <a:pPr/>
              <a:t>8</a:t>
            </a:fld>
            <a:endParaRPr lang="en-US"/>
          </a:p>
        </p:txBody>
      </p:sp>
      <p:pic>
        <p:nvPicPr>
          <p:cNvPr id="17412" name="Picture 4" descr="balance shee"/>
          <p:cNvPicPr>
            <a:picLocks noChangeAspect="1" noChangeArrowheads="1"/>
          </p:cNvPicPr>
          <p:nvPr/>
        </p:nvPicPr>
        <p:blipFill>
          <a:blip r:embed="rId3" cstate="print"/>
          <a:srcRect l="5345" r="11804"/>
          <a:stretch>
            <a:fillRect/>
          </a:stretch>
        </p:blipFill>
        <p:spPr bwMode="auto">
          <a:xfrm>
            <a:off x="4191000" y="304800"/>
            <a:ext cx="4724400" cy="6096000"/>
          </a:xfrm>
          <a:prstGeom prst="rect">
            <a:avLst/>
          </a:prstGeom>
          <a:noFill/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304800"/>
            <a:ext cx="4114800" cy="1143000"/>
          </a:xfrm>
        </p:spPr>
        <p:txBody>
          <a:bodyPr/>
          <a:lstStyle/>
          <a:p>
            <a:r>
              <a:rPr lang="en-US" b="1"/>
              <a:t>Balance sheet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B4A7-83B1-4F64-90C9-54B74068C485}" type="slidenum">
              <a:rPr lang="en-US"/>
              <a:pPr/>
              <a:t>9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6781800" cy="1143000"/>
          </a:xfrm>
        </p:spPr>
        <p:txBody>
          <a:bodyPr/>
          <a:lstStyle/>
          <a:p>
            <a:r>
              <a:rPr lang="en-US" b="1"/>
              <a:t>Balance sheet </a:t>
            </a:r>
            <a:r>
              <a:rPr lang="en-US" sz="2400" b="1"/>
              <a:t>(cont.)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6781800" cy="1143000"/>
          </a:xfrm>
        </p:spPr>
        <p:txBody>
          <a:bodyPr/>
          <a:lstStyle/>
          <a:p>
            <a:pPr>
              <a:buFontTx/>
              <a:buNone/>
            </a:pPr>
            <a:r>
              <a:rPr lang="en-US" sz="4400" b="1" i="1" dirty="0"/>
              <a:t>Assets:  Resources of monetary value </a:t>
            </a:r>
            <a:r>
              <a:rPr lang="en-US" sz="4400" b="1" i="1" u="sng" dirty="0">
                <a:solidFill>
                  <a:srgbClr val="FF0000"/>
                </a:solidFill>
              </a:rPr>
              <a:t>owned</a:t>
            </a:r>
            <a:r>
              <a:rPr lang="en-US" sz="4400" b="1" i="1" dirty="0"/>
              <a:t> by the business.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057400" y="3352800"/>
            <a:ext cx="70866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4400" b="1" i="1" dirty="0">
                <a:latin typeface="Times New Roman" pitchFamily="18" charset="0"/>
              </a:rPr>
              <a:t>Current assets</a:t>
            </a:r>
            <a:r>
              <a:rPr lang="en-US" sz="4400" b="1" i="1" dirty="0" smtClean="0">
                <a:latin typeface="Times New Roman" pitchFamily="18" charset="0"/>
              </a:rPr>
              <a:t>:</a:t>
            </a:r>
            <a:endParaRPr lang="en-US" sz="4400" b="1" i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4400" b="1" i="1" dirty="0">
                <a:latin typeface="Times New Roman" pitchFamily="18" charset="0"/>
              </a:rPr>
              <a:t>Fixed assets</a:t>
            </a:r>
            <a:r>
              <a:rPr lang="en-US" sz="4400" b="1" i="1" dirty="0" smtClean="0">
                <a:latin typeface="Times New Roman" pitchFamily="18" charset="0"/>
              </a:rPr>
              <a:t>:</a:t>
            </a:r>
            <a:endParaRPr lang="en-US" sz="4400" b="1" i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4400" b="1" i="1" dirty="0">
                <a:latin typeface="Times New Roman" pitchFamily="18" charset="0"/>
              </a:rPr>
              <a:t>Intangible assets</a:t>
            </a:r>
            <a:r>
              <a:rPr lang="en-US" sz="4400" b="1" i="1" dirty="0" smtClean="0">
                <a:latin typeface="Times New Roman" pitchFamily="18" charset="0"/>
              </a:rPr>
              <a:t>:</a:t>
            </a:r>
            <a:endParaRPr lang="en-US" sz="4400" b="1" i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800" b="1" dirty="0">
              <a:latin typeface="Times New Roman" pitchFamily="18" charset="0"/>
            </a:endParaRPr>
          </a:p>
          <a:p>
            <a:pPr lvl="1">
              <a:spcBef>
                <a:spcPct val="50000"/>
              </a:spcBef>
              <a:buFontTx/>
              <a:buChar char="•"/>
            </a:pP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  <p:bldP spid="8196" grpId="0" build="p"/>
    </p:bldLst>
  </p:timing>
</p:sld>
</file>

<file path=ppt/theme/theme1.xml><?xml version="1.0" encoding="utf-8"?>
<a:theme xmlns:a="http://schemas.openxmlformats.org/drawingml/2006/main" name="BusinessI">
  <a:themeElements>
    <a:clrScheme name="Business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sinessI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usiness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BusinessI</Template>
  <TotalTime>391</TotalTime>
  <Words>780</Words>
  <Application>Microsoft Office PowerPoint</Application>
  <PresentationFormat>On-screen Show (4:3)</PresentationFormat>
  <Paragraphs>175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BusinessI</vt:lpstr>
      <vt:lpstr>Monday, March 28th Unit C – Economic Foundations &amp; Financing</vt:lpstr>
      <vt:lpstr>UNIT C ECONOMIC FOUNDATIONS AND FINANCING</vt:lpstr>
      <vt:lpstr>Business Records</vt:lpstr>
      <vt:lpstr>Annual report</vt:lpstr>
      <vt:lpstr>Annual report</vt:lpstr>
      <vt:lpstr>Annual report (cont.)</vt:lpstr>
      <vt:lpstr>Balance sheet</vt:lpstr>
      <vt:lpstr>Balance sheet</vt:lpstr>
      <vt:lpstr>Balance sheet (cont.)</vt:lpstr>
      <vt:lpstr>Balance sheet (cont.)</vt:lpstr>
      <vt:lpstr>Balance sheet (cont.)</vt:lpstr>
      <vt:lpstr>Balance sheet (cont.)</vt:lpstr>
      <vt:lpstr>Balance sheet (cont.)</vt:lpstr>
      <vt:lpstr>Balance sheet (cont.)</vt:lpstr>
      <vt:lpstr>Balance sheet (cont.)</vt:lpstr>
      <vt:lpstr>Balance sheet (cont.)</vt:lpstr>
      <vt:lpstr>Balance sheet (cont.)</vt:lpstr>
      <vt:lpstr>Balance sheet (cont.)</vt:lpstr>
      <vt:lpstr>Balance sheet (cont.)</vt:lpstr>
      <vt:lpstr>Income statement</vt:lpstr>
      <vt:lpstr>Income statement (cont.)</vt:lpstr>
      <vt:lpstr>Income statement (cont.)</vt:lpstr>
      <vt:lpstr>Income statement (cont.)</vt:lpstr>
      <vt:lpstr>Income statement (cont.)</vt:lpstr>
      <vt:lpstr>Income statement (cont.)</vt:lpstr>
      <vt:lpstr>Income statement (cont.)</vt:lpstr>
      <vt:lpstr>Income statement (cont.)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C ECONOMIC FOUNDATIONS AND FINANCING</dc:title>
  <dc:creator>Ann</dc:creator>
  <cp:lastModifiedBy>abehar</cp:lastModifiedBy>
  <cp:revision>21</cp:revision>
  <dcterms:created xsi:type="dcterms:W3CDTF">2006-01-09T19:07:17Z</dcterms:created>
  <dcterms:modified xsi:type="dcterms:W3CDTF">2011-03-28T17:52:30Z</dcterms:modified>
</cp:coreProperties>
</file>