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4" r:id="rId2"/>
    <p:sldId id="256" r:id="rId3"/>
    <p:sldId id="272" r:id="rId4"/>
    <p:sldId id="257" r:id="rId5"/>
    <p:sldId id="265" r:id="rId6"/>
    <p:sldId id="258" r:id="rId7"/>
    <p:sldId id="266" r:id="rId8"/>
    <p:sldId id="267" r:id="rId9"/>
    <p:sldId id="259" r:id="rId10"/>
    <p:sldId id="268" r:id="rId11"/>
    <p:sldId id="269" r:id="rId12"/>
    <p:sldId id="260" r:id="rId13"/>
    <p:sldId id="270" r:id="rId14"/>
    <p:sldId id="261" r:id="rId15"/>
    <p:sldId id="262" r:id="rId16"/>
    <p:sldId id="263" r:id="rId17"/>
    <p:sldId id="27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333602-ADDF-40B8-9ECD-071F083639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700D1-A806-4AC9-983D-1EE7D600F2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00D1-A806-4AC9-983D-1EE7D600F26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26" descr="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F9030-1271-46D5-BF52-42268B9A9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81000"/>
            <a:ext cx="20764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0769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27F25-F27F-45AA-B8CD-1FA11BECDF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DF22B-732E-4B57-9B4C-300D7D911E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95AD0-6557-43E8-B140-292C98B37E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295400"/>
            <a:ext cx="3200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295400"/>
            <a:ext cx="3200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CE3DA-7048-48BC-8D75-13A9BA5B5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34AB1-FD80-444E-90F6-2B158DCA6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AA90A-77B5-4EC5-A1D3-B18386146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F3A7E-28E4-415F-976C-16F634A131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B293F-8BFB-48D7-8A25-95320DF6A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0B3F2-28AF-409B-B336-9D5ACACA5A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295400"/>
            <a:ext cx="6553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C422E1-9B6B-4103-9F86-6D2A61966D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April 1st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295400"/>
            <a:ext cx="7239000" cy="4648200"/>
          </a:xfrm>
        </p:spPr>
        <p:txBody>
          <a:bodyPr/>
          <a:lstStyle/>
          <a:p>
            <a:r>
              <a:rPr lang="en-US" dirty="0" smtClean="0"/>
              <a:t>Unit D – </a:t>
            </a:r>
            <a:r>
              <a:rPr lang="en-US" dirty="0" err="1" smtClean="0"/>
              <a:t>Mktg</a:t>
            </a:r>
            <a:r>
              <a:rPr lang="en-US" dirty="0" smtClean="0"/>
              <a:t> Info Mgmt</a:t>
            </a:r>
          </a:p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Current </a:t>
            </a:r>
            <a:r>
              <a:rPr lang="en-US" dirty="0" smtClean="0"/>
              <a:t>Event</a:t>
            </a:r>
          </a:p>
          <a:p>
            <a:pPr lvl="1"/>
            <a:r>
              <a:rPr lang="en-US" dirty="0" smtClean="0"/>
              <a:t>Complete Unit 7 </a:t>
            </a:r>
            <a:r>
              <a:rPr lang="en-US" dirty="0" err="1" smtClean="0"/>
              <a:t>Vocab</a:t>
            </a:r>
            <a:r>
              <a:rPr lang="en-US" dirty="0" smtClean="0"/>
              <a:t> </a:t>
            </a:r>
            <a:r>
              <a:rPr lang="en-US" smtClean="0"/>
              <a:t>and turn in</a:t>
            </a:r>
            <a:endParaRPr lang="en-US" dirty="0" smtClean="0"/>
          </a:p>
          <a:p>
            <a:pPr lvl="1"/>
            <a:r>
              <a:rPr lang="en-US" dirty="0" smtClean="0"/>
              <a:t>List 5 types of data school collects (at least one  daily) and what you think the data is used for!!</a:t>
            </a:r>
          </a:p>
          <a:p>
            <a:r>
              <a:rPr lang="en-US" dirty="0" smtClean="0"/>
              <a:t>Review Unit 6 Test Results</a:t>
            </a:r>
          </a:p>
          <a:p>
            <a:r>
              <a:rPr lang="en-US" dirty="0" smtClean="0"/>
              <a:t>Obj. 7.01 – Slideshow/Notes</a:t>
            </a:r>
          </a:p>
          <a:p>
            <a:r>
              <a:rPr lang="en-US" dirty="0" smtClean="0"/>
              <a:t>Obj. 7.02 -  Slideshow/Notes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F22B-732E-4B57-9B4C-300D7D911E9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3235-A058-4AFE-8B6B-3FD5C5682B02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Marketing research helps to answer</a:t>
            </a:r>
            <a:r>
              <a:rPr lang="en-US" sz="3200" dirty="0" smtClean="0"/>
              <a:t>…(cont)</a:t>
            </a:r>
            <a:endParaRPr lang="en-US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 smtClean="0"/>
              <a:t>Am </a:t>
            </a:r>
            <a:r>
              <a:rPr lang="en-US" sz="4000" dirty="0"/>
              <a:t>I offering the kinds of goods or services my target customers want</a:t>
            </a:r>
            <a:r>
              <a:rPr lang="en-US" sz="4000" dirty="0" smtClean="0"/>
              <a:t>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3235-A058-4AFE-8B6B-3FD5C5682B02}" type="slidenum">
              <a:rPr lang="en-US"/>
              <a:pPr/>
              <a:t>11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Marketing research helps to answer</a:t>
            </a:r>
            <a:r>
              <a:rPr lang="en-US" sz="3200" dirty="0" smtClean="0"/>
              <a:t>…(cont)</a:t>
            </a:r>
            <a:endParaRPr lang="en-US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 smtClean="0"/>
              <a:t>Are </a:t>
            </a:r>
            <a:r>
              <a:rPr lang="en-US" sz="4000" dirty="0"/>
              <a:t>my prices competitive</a:t>
            </a:r>
            <a:r>
              <a:rPr lang="en-US" sz="4000" dirty="0" smtClean="0"/>
              <a:t>?</a:t>
            </a:r>
          </a:p>
          <a:p>
            <a:pPr>
              <a:buNone/>
            </a:pPr>
            <a:endParaRPr lang="en-US" sz="4000" dirty="0"/>
          </a:p>
          <a:p>
            <a:r>
              <a:rPr lang="en-US" sz="4000" dirty="0"/>
              <a:t>Are my promotional activities reaching my target audience?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0FA0-3C96-48B3-B648-D8F11DFC00B2}" type="slidenum">
              <a:rPr lang="en-US"/>
              <a:pPr/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Marketing research helps to answer… </a:t>
            </a:r>
            <a:r>
              <a:rPr lang="en-US" sz="2400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What is my business image</a:t>
            </a:r>
            <a:r>
              <a:rPr lang="en-US" sz="4000" dirty="0" smtClean="0"/>
              <a:t>?</a:t>
            </a:r>
          </a:p>
          <a:p>
            <a:pPr>
              <a:buNone/>
            </a:pPr>
            <a:endParaRPr lang="en-US" sz="4000" dirty="0"/>
          </a:p>
          <a:p>
            <a:r>
              <a:rPr lang="en-US" sz="4000" dirty="0"/>
              <a:t>What are the business risks</a:t>
            </a:r>
            <a:r>
              <a:rPr lang="en-US" sz="4000" dirty="0" smtClean="0"/>
              <a:t>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0FA0-3C96-48B3-B648-D8F11DFC00B2}" type="slidenum">
              <a:rPr lang="en-US"/>
              <a:pPr/>
              <a:t>13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Marketing research helps to answer… </a:t>
            </a:r>
            <a:r>
              <a:rPr lang="en-US" sz="2400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 smtClean="0"/>
              <a:t>What </a:t>
            </a:r>
            <a:r>
              <a:rPr lang="en-US" sz="4000" dirty="0"/>
              <a:t>are the current trends and potential problems in the market</a:t>
            </a:r>
            <a:r>
              <a:rPr lang="en-US" sz="4000" dirty="0" smtClean="0"/>
              <a:t>?</a:t>
            </a:r>
          </a:p>
          <a:p>
            <a:pPr>
              <a:buNone/>
            </a:pPr>
            <a:endParaRPr lang="en-US" sz="4000" dirty="0"/>
          </a:p>
          <a:p>
            <a:r>
              <a:rPr lang="en-US" sz="4000" dirty="0"/>
              <a:t>What is the best plan of action?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3EC2-1ECA-4E92-B658-3ACD412E917D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685800"/>
          </a:xfrm>
        </p:spPr>
        <p:txBody>
          <a:bodyPr/>
          <a:lstStyle/>
          <a:p>
            <a:r>
              <a:rPr lang="en-US" sz="3600" i="1"/>
              <a:t>Marketing information system (MIS)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 i="1" dirty="0"/>
              <a:t>People, equipment, and procedures to gather, sort, analyze, evaluate, and distribute needed, timely, and accurate information to marketing decision makers.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9BCF-EB32-44E5-A1E4-9076C7367B14}" type="slidenum">
              <a:rPr lang="en-US"/>
              <a:pPr/>
              <a:t>15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685800"/>
          </a:xfrm>
        </p:spPr>
        <p:txBody>
          <a:bodyPr/>
          <a:lstStyle/>
          <a:p>
            <a:r>
              <a:rPr lang="en-US" sz="3600"/>
              <a:t>Marketing information system (MIS)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Begins and ends with the people using the data</a:t>
            </a:r>
          </a:p>
          <a:p>
            <a:pPr lvl="1"/>
            <a:r>
              <a:rPr lang="en-US" sz="3600" dirty="0"/>
              <a:t>Marketing managers</a:t>
            </a:r>
          </a:p>
          <a:p>
            <a:pPr lvl="1"/>
            <a:r>
              <a:rPr lang="en-US" sz="3600" dirty="0"/>
              <a:t>Managers</a:t>
            </a:r>
          </a:p>
          <a:p>
            <a:pPr lvl="1"/>
            <a:r>
              <a:rPr lang="en-US" sz="3600" dirty="0"/>
              <a:t>Affiliates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71C-41D0-474C-8A8B-104ABE3F645C}" type="slidenum">
              <a:rPr lang="en-US"/>
              <a:pPr/>
              <a:t>16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685800"/>
          </a:xfrm>
        </p:spPr>
        <p:txBody>
          <a:bodyPr/>
          <a:lstStyle/>
          <a:p>
            <a:r>
              <a:rPr lang="en-US" sz="3600"/>
              <a:t>Marketing information system (MIS)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6629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All parties should be involved in organizing the MIS while evaluating what users </a:t>
            </a:r>
            <a:r>
              <a:rPr lang="en-US" sz="4000" dirty="0" smtClean="0"/>
              <a:t>would: </a:t>
            </a:r>
          </a:p>
          <a:p>
            <a:pPr lvl="1">
              <a:lnSpc>
                <a:spcPct val="90000"/>
              </a:lnSpc>
            </a:pPr>
            <a:r>
              <a:rPr lang="en-US" sz="3600" u="sng" dirty="0" smtClean="0"/>
              <a:t>like</a:t>
            </a:r>
            <a:r>
              <a:rPr lang="en-US" sz="3600" dirty="0" smtClean="0"/>
              <a:t> </a:t>
            </a:r>
            <a:r>
              <a:rPr lang="en-US" sz="3600" dirty="0"/>
              <a:t>to have, </a:t>
            </a:r>
            <a:endParaRPr lang="en-US" sz="3600" dirty="0" smtClean="0"/>
          </a:p>
          <a:p>
            <a:pPr lvl="1">
              <a:lnSpc>
                <a:spcPct val="90000"/>
              </a:lnSpc>
            </a:pPr>
            <a:r>
              <a:rPr lang="en-US" sz="3600" dirty="0" smtClean="0"/>
              <a:t>what </a:t>
            </a:r>
            <a:r>
              <a:rPr lang="en-US" sz="3600" dirty="0"/>
              <a:t>users </a:t>
            </a:r>
            <a:r>
              <a:rPr lang="en-US" sz="3600" u="sng" dirty="0"/>
              <a:t>need</a:t>
            </a:r>
            <a:r>
              <a:rPr lang="en-US" sz="3600" dirty="0"/>
              <a:t> to have, and </a:t>
            </a:r>
            <a:endParaRPr lang="en-US" sz="3600" dirty="0" smtClean="0"/>
          </a:p>
          <a:p>
            <a:pPr lvl="1">
              <a:lnSpc>
                <a:spcPct val="90000"/>
              </a:lnSpc>
            </a:pPr>
            <a:r>
              <a:rPr lang="en-US" sz="3600" dirty="0" smtClean="0"/>
              <a:t>what </a:t>
            </a:r>
            <a:r>
              <a:rPr lang="en-US" sz="3600" dirty="0"/>
              <a:t>is actually </a:t>
            </a:r>
            <a:r>
              <a:rPr lang="en-US" sz="3600" u="sng" dirty="0"/>
              <a:t>viable to obtain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E471C-41D0-474C-8A8B-104ABE3F645C}" type="slidenum">
              <a:rPr lang="en-US"/>
              <a:pPr/>
              <a:t>17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685800"/>
          </a:xfrm>
        </p:spPr>
        <p:txBody>
          <a:bodyPr/>
          <a:lstStyle/>
          <a:p>
            <a:r>
              <a:rPr lang="en-US" sz="3600"/>
              <a:t>Marketing information system (MIS)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295400"/>
            <a:ext cx="6553200" cy="5257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3600" dirty="0" smtClean="0"/>
              <a:t>Sometimes </a:t>
            </a:r>
            <a:r>
              <a:rPr lang="en-US" sz="3600" dirty="0"/>
              <a:t>the request for information is misdirected or misinformed</a:t>
            </a:r>
            <a:r>
              <a:rPr lang="en-US" sz="3600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/>
              <a:t>Do we use info we gather?</a:t>
            </a:r>
            <a:endParaRPr lang="en-US" sz="3200" dirty="0"/>
          </a:p>
          <a:p>
            <a:pPr lvl="1">
              <a:lnSpc>
                <a:spcPct val="90000"/>
              </a:lnSpc>
            </a:pPr>
            <a:r>
              <a:rPr lang="en-US" sz="3600" dirty="0"/>
              <a:t>Must consider the expenses associated with gathering </a:t>
            </a:r>
            <a:r>
              <a:rPr lang="en-US" sz="3600" dirty="0" smtClean="0"/>
              <a:t>data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/>
              <a:t>Make sure getting usable data</a:t>
            </a:r>
          </a:p>
          <a:p>
            <a:pPr lvl="2">
              <a:lnSpc>
                <a:spcPct val="90000"/>
              </a:lnSpc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1143000"/>
            <a:ext cx="6781800" cy="2133600"/>
          </a:xfrm>
        </p:spPr>
        <p:txBody>
          <a:bodyPr/>
          <a:lstStyle/>
          <a:p>
            <a:r>
              <a:rPr lang="en-US" dirty="0"/>
              <a:t>UNIT D</a:t>
            </a:r>
            <a:br>
              <a:rPr lang="en-US" dirty="0"/>
            </a:br>
            <a:r>
              <a:rPr lang="en-US" dirty="0"/>
              <a:t>MARKETING INFORMATION MANAGEMENT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3581400"/>
            <a:ext cx="6324600" cy="2971800"/>
          </a:xfrm>
        </p:spPr>
        <p:txBody>
          <a:bodyPr/>
          <a:lstStyle/>
          <a:p>
            <a:r>
              <a:rPr lang="en-US" sz="4000" dirty="0" smtClean="0"/>
              <a:t>7.00 – Importance of </a:t>
            </a:r>
          </a:p>
          <a:p>
            <a:r>
              <a:rPr lang="en-US" sz="4000" dirty="0" smtClean="0"/>
              <a:t>Information Management as a Tool for Making Critical Business Decisions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2133600"/>
            <a:ext cx="6248400" cy="1143000"/>
          </a:xfrm>
        </p:spPr>
        <p:txBody>
          <a:bodyPr/>
          <a:lstStyle/>
          <a:p>
            <a:r>
              <a:rPr lang="en-US" sz="3600"/>
              <a:t>UNIT D</a:t>
            </a:r>
            <a:br>
              <a:rPr lang="en-US" sz="3600"/>
            </a:br>
            <a:r>
              <a:rPr lang="en-US" sz="3600"/>
              <a:t>MARKETING INFORMATION MANAGEMENT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4191000"/>
            <a:ext cx="5638800" cy="1752600"/>
          </a:xfrm>
        </p:spPr>
        <p:txBody>
          <a:bodyPr/>
          <a:lstStyle/>
          <a:p>
            <a:r>
              <a:rPr lang="en-US"/>
              <a:t>7.01  Recognize the need for marketing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1B57-FAAD-43B2-81B3-32B54189826D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85800"/>
          </a:xfrm>
        </p:spPr>
        <p:txBody>
          <a:bodyPr/>
          <a:lstStyle/>
          <a:p>
            <a:r>
              <a:rPr lang="en-US" sz="3200"/>
              <a:t>IMPORTANCE OF RELEVANT MARKETING INFORMATION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447800"/>
            <a:ext cx="6705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Companies must offer value to satisfy customers </a:t>
            </a:r>
            <a:endParaRPr lang="en-US" sz="4000" dirty="0" smtClean="0"/>
          </a:p>
          <a:p>
            <a:pPr>
              <a:lnSpc>
                <a:spcPct val="90000"/>
              </a:lnSpc>
              <a:buNone/>
            </a:pPr>
            <a:endParaRPr lang="en-US" sz="4000" dirty="0" smtClean="0"/>
          </a:p>
          <a:p>
            <a:pPr>
              <a:lnSpc>
                <a:spcPct val="90000"/>
              </a:lnSpc>
            </a:pPr>
            <a:r>
              <a:rPr lang="en-US" sz="4000" dirty="0" smtClean="0"/>
              <a:t>Worth </a:t>
            </a:r>
            <a:r>
              <a:rPr lang="en-US" sz="4000" dirty="0"/>
              <a:t>cannot be maintained/achieved without information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1B57-FAAD-43B2-81B3-32B54189826D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85800"/>
          </a:xfrm>
        </p:spPr>
        <p:txBody>
          <a:bodyPr/>
          <a:lstStyle/>
          <a:p>
            <a:r>
              <a:rPr lang="en-US" sz="3200" dirty="0"/>
              <a:t>IMPORTANCE OF RELEVANT MARKETING </a:t>
            </a:r>
            <a:r>
              <a:rPr lang="en-US" sz="3200" dirty="0" smtClean="0"/>
              <a:t>INFORMATION (cont)</a:t>
            </a:r>
            <a:endParaRPr lang="en-US" sz="32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447800"/>
            <a:ext cx="6705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Information </a:t>
            </a:r>
            <a:r>
              <a:rPr lang="en-US" sz="3600" dirty="0"/>
              <a:t>is generated in vast quantities </a:t>
            </a:r>
            <a:r>
              <a:rPr lang="en-US" sz="3600" dirty="0" smtClean="0"/>
              <a:t>thru  </a:t>
            </a:r>
            <a:r>
              <a:rPr lang="en-US" sz="3600" dirty="0"/>
              <a:t>technology</a:t>
            </a:r>
            <a:r>
              <a:rPr lang="en-US" sz="36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Not </a:t>
            </a:r>
            <a:r>
              <a:rPr lang="en-US" sz="3600" dirty="0"/>
              <a:t>all information is relevant </a:t>
            </a:r>
            <a:endParaRPr lang="en-US" sz="3600" dirty="0" smtClean="0"/>
          </a:p>
          <a:p>
            <a:pPr lvl="1">
              <a:lnSpc>
                <a:spcPct val="90000"/>
              </a:lnSpc>
            </a:pPr>
            <a:r>
              <a:rPr lang="en-US" sz="3200" dirty="0" smtClean="0"/>
              <a:t>marketing </a:t>
            </a:r>
            <a:r>
              <a:rPr lang="en-US" sz="3200" dirty="0"/>
              <a:t>managers must sort through the volume to get to quality, useful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FB2E-9626-49B8-8479-E4D13AC21BBA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IMPORTANCE OF RELEVANT MARKETING INFORMATION </a:t>
            </a:r>
            <a:r>
              <a:rPr lang="en-US" sz="2400"/>
              <a:t>(CONT.)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524000"/>
            <a:ext cx="6553200" cy="4648200"/>
          </a:xfrm>
        </p:spPr>
        <p:txBody>
          <a:bodyPr/>
          <a:lstStyle/>
          <a:p>
            <a:r>
              <a:rPr lang="en-US" sz="4000" dirty="0"/>
              <a:t>Information must be controlled effectively to provide marketing </a:t>
            </a:r>
            <a:r>
              <a:rPr lang="en-US" sz="4000" dirty="0" smtClean="0"/>
              <a:t>information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dirty="0"/>
              <a:t>in the right form, </a:t>
            </a:r>
            <a:endParaRPr lang="en-US" sz="3600" dirty="0" smtClean="0"/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at </a:t>
            </a:r>
            <a:r>
              <a:rPr lang="en-US" sz="3600" dirty="0"/>
              <a:t>the desirable time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BFB2E-9626-49B8-8479-E4D13AC21BBA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IMPORTANCE OF RELEVANT MARKETING INFORMATION </a:t>
            </a:r>
            <a:r>
              <a:rPr lang="en-US" sz="2400"/>
              <a:t>(CONT.)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524000"/>
            <a:ext cx="6553200" cy="4648200"/>
          </a:xfrm>
        </p:spPr>
        <p:txBody>
          <a:bodyPr/>
          <a:lstStyle/>
          <a:p>
            <a:r>
              <a:rPr lang="en-US" sz="4000" dirty="0" smtClean="0"/>
              <a:t>New </a:t>
            </a:r>
            <a:r>
              <a:rPr lang="en-US" sz="4000" dirty="0"/>
              <a:t>and existing businesses alike need timely information in order to make good decisions.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MI??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What are questions managers need answers to?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F22B-732E-4B57-9B4C-300D7D911E9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3235-A058-4AFE-8B6B-3FD5C5682B02}" type="slidenum">
              <a:rPr lang="en-US"/>
              <a:pPr/>
              <a:t>9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Marketing research helps to answer…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Who are my existing and potential customers</a:t>
            </a:r>
            <a:r>
              <a:rPr lang="en-US" sz="4000" dirty="0" smtClean="0"/>
              <a:t>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474</Words>
  <Application>Microsoft Office PowerPoint</Application>
  <PresentationFormat>On-screen Show (4:3)</PresentationFormat>
  <Paragraphs>96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Friday, April 1st</vt:lpstr>
      <vt:lpstr>UNIT D MARKETING INFORMATION MANAGEMENT</vt:lpstr>
      <vt:lpstr>UNIT D MARKETING INFORMATION MANAGEMENT</vt:lpstr>
      <vt:lpstr>IMPORTANCE OF RELEVANT MARKETING INFORMATION</vt:lpstr>
      <vt:lpstr>IMPORTANCE OF RELEVANT MARKETING INFORMATION (cont)</vt:lpstr>
      <vt:lpstr>IMPORTANCE OF RELEVANT MARKETING INFORMATION (CONT.)</vt:lpstr>
      <vt:lpstr>IMPORTANCE OF RELEVANT MARKETING INFORMATION (CONT.)</vt:lpstr>
      <vt:lpstr>Why MI??</vt:lpstr>
      <vt:lpstr>Marketing research helps to answer…</vt:lpstr>
      <vt:lpstr>Marketing research helps to answer…(cont)</vt:lpstr>
      <vt:lpstr>Marketing research helps to answer…(cont)</vt:lpstr>
      <vt:lpstr>Marketing research helps to answer… (cont.)</vt:lpstr>
      <vt:lpstr>Marketing research helps to answer… (cont.)</vt:lpstr>
      <vt:lpstr>Marketing information system (MIS)</vt:lpstr>
      <vt:lpstr>Marketing information system (MIS)</vt:lpstr>
      <vt:lpstr>Marketing information system (MIS)</vt:lpstr>
      <vt:lpstr>Marketing information system (MIS)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D MARKETING INFORMATION MANAGEMENT</dc:title>
  <dc:creator>Ann</dc:creator>
  <cp:lastModifiedBy>abehar</cp:lastModifiedBy>
  <cp:revision>15</cp:revision>
  <dcterms:created xsi:type="dcterms:W3CDTF">1999-05-29T21:18:41Z</dcterms:created>
  <dcterms:modified xsi:type="dcterms:W3CDTF">2011-04-01T14:48:47Z</dcterms:modified>
</cp:coreProperties>
</file>