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99" r:id="rId2"/>
    <p:sldId id="256" r:id="rId3"/>
    <p:sldId id="279" r:id="rId4"/>
    <p:sldId id="257" r:id="rId5"/>
    <p:sldId id="280" r:id="rId6"/>
    <p:sldId id="258" r:id="rId7"/>
    <p:sldId id="281" r:id="rId8"/>
    <p:sldId id="282" r:id="rId9"/>
    <p:sldId id="283" r:id="rId10"/>
    <p:sldId id="284" r:id="rId11"/>
    <p:sldId id="259" r:id="rId12"/>
    <p:sldId id="285" r:id="rId13"/>
    <p:sldId id="260" r:id="rId14"/>
    <p:sldId id="286" r:id="rId15"/>
    <p:sldId id="261" r:id="rId16"/>
    <p:sldId id="262" r:id="rId17"/>
    <p:sldId id="264" r:id="rId18"/>
    <p:sldId id="265" r:id="rId19"/>
    <p:sldId id="287" r:id="rId20"/>
    <p:sldId id="288" r:id="rId21"/>
    <p:sldId id="289" r:id="rId22"/>
    <p:sldId id="266" r:id="rId23"/>
    <p:sldId id="267" r:id="rId24"/>
    <p:sldId id="290" r:id="rId25"/>
    <p:sldId id="296" r:id="rId26"/>
    <p:sldId id="297" r:id="rId27"/>
    <p:sldId id="291" r:id="rId28"/>
    <p:sldId id="292" r:id="rId29"/>
    <p:sldId id="263" r:id="rId30"/>
    <p:sldId id="268" r:id="rId31"/>
    <p:sldId id="269" r:id="rId32"/>
    <p:sldId id="293" r:id="rId33"/>
    <p:sldId id="270" r:id="rId34"/>
    <p:sldId id="294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95" r:id="rId44"/>
    <p:sldId id="29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80"/>
    <a:srgbClr val="FF0000"/>
    <a:srgbClr val="FF9900"/>
    <a:srgbClr val="A50021"/>
    <a:srgbClr val="0000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76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26E27A8-D021-4334-BABD-B3C44552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E27A8-D021-4334-BABD-B3C44552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A7859-B01C-469F-A16D-D2B423DF59C3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50B9F-A2EA-4AC7-84D8-BC103BE379A2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9154A-0CC8-4335-9B54-37503CB40EFC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AAD57-C3AE-4CC4-8230-F5009DCB4B3C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BCCE2-F4D2-4ED0-8D7F-4FEB1462A7BF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137CC-6F43-430C-BF58-F82CBCB2384F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371A8-4438-42E9-BF51-8407E5A744B3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1E0F4-3091-46E1-AC96-5D6D392C97F5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FCB68-730C-4BF5-A2C7-6B55AA032DCB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A36D0-1FF5-40FC-A946-E1AC82846892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61A82-51D1-43EE-B673-F2A26FBD5879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81D6C-4351-4FF7-9B20-8F643CC03DBC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DEFC2-65AB-410C-9EB2-33F322980CAF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A0CBE-9278-4908-8E11-CD383BB623E3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EC2E2-376A-429D-807B-8BFA4012C6B8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CC74F-74B8-42F3-BFDF-32110B8FEAEC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E27A8-D021-4334-BABD-B3C445525F9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E27A8-D021-4334-BABD-B3C445525F9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48DF0-1DAA-4E9D-B864-52B796E15D99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6410C-3AF1-40A8-B715-05EA48C489B7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4805-E658-4653-BC67-C04A2F9BC0AE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4C9D8-63FB-4D58-8163-344F1A4B68D0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80B1D-082E-4721-B425-62CB4832375E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72CE0-44F5-4C54-9E74-841989AC7680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7C696-EC98-4511-89F4-311A9E69B635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241F1-B516-4D9D-868A-EE951D67C7BB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45437-9781-4462-B018-63997C442418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6C619-872C-4BD0-AABD-4C816AECEE9F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2A164-253D-4477-BEAB-EF4FF1A981FE}" type="slidenum">
              <a:rPr lang="en-US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2F71A-F9AA-46EA-97E0-14163C448FF9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66D1-4786-417D-97E7-4466A5D46D46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28AE5-DACA-46AC-ADD7-BB58C23392F1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188EB-1B4D-40C9-91A9-082F2B9CC235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E2B8D-4740-4A52-825E-178B679C8795}" type="slidenum">
              <a:rPr lang="en-US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3BA0D-43C7-4601-BEF5-83B6E5C62C86}" type="slidenum">
              <a:rPr lang="en-US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F875D-2CA8-4E28-B68E-028FF1234DA8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AEE89-7B7A-47CF-84EB-0A67F9834A42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E27A8-D021-4334-BABD-B3C445525F9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26A28-5554-4FF5-8247-38CDFD5ACD2C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45DE6-898F-4BE3-B7D7-BD1639C9A8E9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A3459-734B-42F7-888C-F9226E70032D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99ABC-46D3-48AA-8C56-F9FFB04A9DF6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9CB16-1463-4ED0-8E97-3BE534C41FA8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E8FC9-8D4C-44F7-80FA-C3994A83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6EF1-884B-4DF1-BE38-C881F97F5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0"/>
            <a:ext cx="18478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3911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FD0B-9BA0-420E-8C4E-AE9BDF124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9360-9134-4E80-B494-1DDC6655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FEF3-A217-48A7-AA4B-C3F3334C0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619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19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ADE4-0250-4CC0-BCCB-F08DF4F46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E8FC-EE70-4228-ABA4-4D0D5617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36E6-1D91-4921-8CFD-2ECE479DE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7B01-1438-4180-964B-F1DC1EA23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F5633-63B1-43DE-A3EB-AC2DAA6A4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BF2B-FA4D-4C4A-9284-7A0172FE2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4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914082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F8FE57D-D989-4EDB-8277-EB89E0F8F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80008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6600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6600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6600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6600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00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00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00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00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April 4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7 – Marketing Info Mgmt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Review unit 6 Test Results</a:t>
            </a:r>
          </a:p>
          <a:p>
            <a:r>
              <a:rPr lang="en-US" sz="3600" dirty="0" smtClean="0"/>
              <a:t>Review obj. 7.01</a:t>
            </a:r>
          </a:p>
          <a:p>
            <a:r>
              <a:rPr lang="en-US" sz="3600" dirty="0" smtClean="0"/>
              <a:t>Obj. 7.02 – interpret information</a:t>
            </a:r>
          </a:p>
          <a:p>
            <a:pPr lvl="1"/>
            <a:r>
              <a:rPr lang="en-US" sz="3200" dirty="0" smtClean="0"/>
              <a:t>Slide Show/notes</a:t>
            </a:r>
          </a:p>
          <a:p>
            <a:pPr lvl="1"/>
            <a:r>
              <a:rPr lang="en-US" sz="3200" dirty="0" smtClean="0"/>
              <a:t>Group Project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9360-9134-4E80-B494-1DDC6655F8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3BD685-76F7-4E8D-8116-616C237E5E08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Internal data 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648200" cy="4648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8458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srgbClr val="660033"/>
                </a:solidFill>
              </a:rPr>
              <a:t>Marketing</a:t>
            </a:r>
          </a:p>
          <a:p>
            <a:pPr marL="1030288" lvl="2" indent="-115888">
              <a:spcBef>
                <a:spcPct val="50000"/>
              </a:spcBef>
              <a:buFont typeface="Arial Unicode MS" pitchFamily="34" charset="-128"/>
              <a:buChar char="-"/>
            </a:pPr>
            <a:r>
              <a:rPr lang="en-US" sz="4000">
                <a:solidFill>
                  <a:srgbClr val="660033"/>
                </a:solidFill>
              </a:rPr>
              <a:t>Customer segmentation</a:t>
            </a:r>
          </a:p>
          <a:p>
            <a:pPr marL="1030288" lvl="2" indent="-115888">
              <a:spcBef>
                <a:spcPct val="50000"/>
              </a:spcBef>
              <a:buFont typeface="Arial Unicode MS" pitchFamily="34" charset="-128"/>
              <a:buChar char="-"/>
            </a:pPr>
            <a:r>
              <a:rPr lang="en-US" sz="4000">
                <a:solidFill>
                  <a:srgbClr val="660033"/>
                </a:solidFill>
              </a:rPr>
              <a:t>Buying patterns</a:t>
            </a:r>
          </a:p>
          <a:p>
            <a:pPr marL="1030288" lvl="2" indent="-115888">
              <a:spcBef>
                <a:spcPct val="50000"/>
              </a:spcBef>
            </a:pPr>
            <a:endParaRPr lang="en-US" sz="40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 bldLvl="2"/>
      <p:bldP spid="19460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32B94C-A85F-4D94-900E-06A06AA87D5F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Marketing intelligence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i="1" smtClean="0"/>
              <a:t>The systematic collection and analysis of publicly available information about competitors and developments in the marketing environment</a:t>
            </a:r>
            <a:r>
              <a:rPr lang="en-US" i="1" smtClean="0"/>
              <a:t>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0484" name="Picture 4" descr="main-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00600"/>
            <a:ext cx="25527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C493B2-5A53-4A26-ADF9-32F2E03A92B4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Marketing intelligence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5486400"/>
          </a:xfrm>
        </p:spPr>
        <p:txBody>
          <a:bodyPr/>
          <a:lstStyle/>
          <a:p>
            <a:pPr eaLnBrk="1" hangingPunct="1"/>
            <a:r>
              <a:rPr lang="en-US" sz="3600" smtClean="0"/>
              <a:t>Competitors investigate each other, often concurrently.</a:t>
            </a:r>
          </a:p>
          <a:p>
            <a:pPr eaLnBrk="1" hangingPunct="1"/>
            <a:r>
              <a:rPr lang="en-US" sz="3600" smtClean="0"/>
              <a:t>Uses</a:t>
            </a:r>
          </a:p>
          <a:p>
            <a:pPr lvl="1" eaLnBrk="1" hangingPunct="1"/>
            <a:r>
              <a:rPr lang="en-US" sz="3200" smtClean="0"/>
              <a:t>Improves decision making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  <a:p>
            <a:pPr lvl="1" eaLnBrk="1" hangingPunct="1"/>
            <a:r>
              <a:rPr lang="en-US" sz="3200" smtClean="0"/>
              <a:t>Provides forewarning of potential opportunities and threats (SWOT analysis)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  <a:p>
            <a:pPr lvl="1" eaLnBrk="1" hangingPunct="1"/>
            <a:r>
              <a:rPr lang="en-US" sz="3200" smtClean="0"/>
              <a:t>Helps trace competitors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1B975-9764-4CE1-9CA2-697791F6DB63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Marketing intelligence </a:t>
            </a:r>
            <a:r>
              <a:rPr lang="en-US" smtClean="0"/>
              <a:t>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Sources of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Employees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Internet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Company annual reports from web pages, electronic bulletin boards, or blogging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Online databases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smtClean="0"/>
              <a:t>U.S. Patent Office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smtClean="0"/>
              <a:t>Dun &amp; Bradstreet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smtClean="0"/>
              <a:t>Dow Jones News                            Retrieval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smtClean="0"/>
              <a:t>Lexis-Nexis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smtClean="0"/>
              <a:t>Data Star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Trade shows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Competitors’ products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pic>
        <p:nvPicPr>
          <p:cNvPr id="21510" name="Picture 6" descr="d and 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847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CB584-165F-4F3C-B9CB-6B13C0945B15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324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Marketing research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839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i="1" smtClean="0"/>
              <a:t>The systematic design, collection, analysis, and reporting of data relevant to a specific marketing situation facing an organization.</a:t>
            </a:r>
          </a:p>
        </p:txBody>
      </p:sp>
      <p:pic>
        <p:nvPicPr>
          <p:cNvPr id="22532" name="Picture 4" descr="re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82B54-40AA-4F10-A6A4-3C997D23D68B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324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Marketing research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839200" cy="4648200"/>
          </a:xfrm>
        </p:spPr>
        <p:txBody>
          <a:bodyPr/>
          <a:lstStyle/>
          <a:p>
            <a:pPr eaLnBrk="1" hangingPunct="1"/>
            <a:r>
              <a:rPr lang="en-US" sz="3600" smtClean="0"/>
              <a:t>Many large companies have their own research department.  Both large companies and small companies hire outside research consultants.</a:t>
            </a:r>
          </a:p>
        </p:txBody>
      </p:sp>
      <p:pic>
        <p:nvPicPr>
          <p:cNvPr id="22532" name="Picture 4" descr="re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1E933-4985-421F-9E46-06AB8A1B03A8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5532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Marketing research </a:t>
            </a:r>
            <a:r>
              <a:rPr lang="en-US" sz="3600" smtClean="0"/>
              <a:t>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4648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200" smtClean="0"/>
              <a:t>Steps in the research process</a:t>
            </a:r>
          </a:p>
          <a:p>
            <a:pPr marL="533400" indent="-533400" eaLnBrk="1" hangingPunct="1">
              <a:buFontTx/>
              <a:buNone/>
            </a:pPr>
            <a:endParaRPr lang="en-US" sz="32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3200" smtClean="0"/>
              <a:t>Define the problem and research objectives.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3200" smtClean="0"/>
              <a:t>Develop the research plan.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3200" smtClean="0"/>
              <a:t>Implement the plan.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3200" smtClean="0"/>
              <a:t>Interpret and report the findings.</a:t>
            </a:r>
          </a:p>
        </p:txBody>
      </p:sp>
      <p:pic>
        <p:nvPicPr>
          <p:cNvPr id="23557" name="Picture 5" descr="n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0955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FAC27B-843E-42B8-916A-E8FF7FC92B0F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7818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Marketing research </a:t>
            </a:r>
            <a:r>
              <a:rPr lang="en-US" sz="2800" smtClean="0"/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867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en-US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3200" smtClean="0"/>
              <a:t>Define the problem and    research objectives.</a:t>
            </a:r>
          </a:p>
          <a:p>
            <a:pPr marL="1295400" lvl="2" indent="-381000" eaLnBrk="1" hangingPunct="1"/>
            <a:r>
              <a:rPr lang="en-US" sz="2800" smtClean="0"/>
              <a:t>Often the most difficult step</a:t>
            </a:r>
          </a:p>
          <a:p>
            <a:pPr marL="1295400" lvl="2" indent="-381000" eaLnBrk="1" hangingPunct="1"/>
            <a:r>
              <a:rPr lang="en-US" sz="2800" smtClean="0"/>
              <a:t>Recognizing that there is a problem may be simple, but identifying the specific source of the problem may be hard.</a:t>
            </a:r>
          </a:p>
          <a:p>
            <a:pPr marL="1295400" lvl="2" indent="-381000" eaLnBrk="1" hangingPunct="1"/>
            <a:r>
              <a:rPr lang="en-US" sz="2800" smtClean="0"/>
              <a:t>Managers must carefully define the dilemma and determine research objectives.  Plans should be written down, as they will guide the entire research process.</a:t>
            </a:r>
          </a:p>
          <a:p>
            <a:pPr marL="1295400" lvl="2" indent="-381000" eaLnBrk="1" hangingPunct="1">
              <a:buFontTx/>
              <a:buAutoNum type="arabicPeriod"/>
            </a:pPr>
            <a:endParaRPr lang="en-US" sz="2400" smtClean="0"/>
          </a:p>
        </p:txBody>
      </p:sp>
      <p:pic>
        <p:nvPicPr>
          <p:cNvPr id="25605" name="Picture 5" descr="mktg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190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E5CD9A-F861-4AC2-B647-3AE15F3FB64D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Marketing research </a:t>
            </a:r>
            <a:r>
              <a:rPr lang="en-US" sz="2800" smtClean="0"/>
              <a:t>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838200"/>
            <a:ext cx="9372600" cy="601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/>
              <a:t>Define the problem and research objectives. </a:t>
            </a:r>
            <a:r>
              <a:rPr lang="en-US" sz="2800" smtClean="0"/>
              <a:t>(cont)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sz="3600" b="0" smtClean="0"/>
              <a:t>Three types of research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3600" b="0" i="1" smtClean="0"/>
              <a:t>Exploratory research: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3600" b="0" i="1" smtClean="0"/>
              <a:t>Descriptive research: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3600" b="0" i="1" smtClean="0"/>
              <a:t>Casual research:</a:t>
            </a:r>
          </a:p>
        </p:txBody>
      </p:sp>
      <p:pic>
        <p:nvPicPr>
          <p:cNvPr id="26629" name="Picture 5" descr="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17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669F66-15EB-4988-A2AD-C92185145B83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Marketing research </a:t>
            </a:r>
            <a:r>
              <a:rPr lang="en-US" sz="2800" smtClean="0"/>
              <a:t>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838200"/>
            <a:ext cx="9372600" cy="601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Define the problem and research objectives. </a:t>
            </a:r>
            <a:r>
              <a:rPr lang="en-US" smtClean="0"/>
              <a:t>(cont)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sz="3600" b="0" smtClean="0"/>
              <a:t>Three types of research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3600" i="1" smtClean="0"/>
              <a:t>Exploratory research:  </a:t>
            </a:r>
            <a:r>
              <a:rPr lang="en-US" sz="3600" b="0" i="1" smtClean="0"/>
              <a:t>Marketing research to gather preliminary information that will help define problems and suggest hypotheses.</a:t>
            </a:r>
          </a:p>
        </p:txBody>
      </p:sp>
      <p:pic>
        <p:nvPicPr>
          <p:cNvPr id="26629" name="Picture 5" descr="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17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/>
              <a:t>UNIT D</a:t>
            </a:r>
            <a:br>
              <a:rPr lang="en-US" sz="4000" smtClean="0"/>
            </a:br>
            <a:r>
              <a:rPr lang="en-US" sz="4000" smtClean="0"/>
              <a:t>MARKETING INFORMATION 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7.02  Interpret information to make effective business decisions.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E8AD7-20F0-4F6D-8313-33C68462AD12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Marketing research </a:t>
            </a:r>
            <a:r>
              <a:rPr lang="en-US" sz="2800" smtClean="0"/>
              <a:t>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838200"/>
            <a:ext cx="9372600" cy="601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Define the problem and research objectives. </a:t>
            </a:r>
            <a:r>
              <a:rPr lang="en-US" smtClean="0"/>
              <a:t>(cont)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sz="2400" smtClean="0"/>
              <a:t>Three types of research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3600" i="1" smtClean="0"/>
              <a:t>Descriptive research:  </a:t>
            </a:r>
            <a:r>
              <a:rPr lang="en-US" sz="3600" b="0" i="1" smtClean="0"/>
              <a:t>Marketing research to better describe marketing problems, situations, or markets, such as the market potential for a product or the demographics and attitudes of consumers.</a:t>
            </a:r>
          </a:p>
        </p:txBody>
      </p:sp>
      <p:pic>
        <p:nvPicPr>
          <p:cNvPr id="26629" name="Picture 5" descr="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17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993C0-8F0D-4A9E-A6C8-D3F2CEB8BCD0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Marketing research </a:t>
            </a:r>
            <a:r>
              <a:rPr lang="en-US" sz="2800" smtClean="0"/>
              <a:t>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838200"/>
            <a:ext cx="9372600" cy="601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Define the problem and research objectives. </a:t>
            </a:r>
            <a:r>
              <a:rPr lang="en-US" smtClean="0"/>
              <a:t>(cont)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sz="2400" smtClean="0"/>
              <a:t>Three types of research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4000" i="1" smtClean="0"/>
              <a:t>Casual research:  </a:t>
            </a:r>
            <a:r>
              <a:rPr lang="en-US" sz="4000" b="0" i="1" smtClean="0"/>
              <a:t>Marketing research to test hypotheses about cause-and-effect relationships.</a:t>
            </a:r>
          </a:p>
        </p:txBody>
      </p:sp>
      <p:pic>
        <p:nvPicPr>
          <p:cNvPr id="26629" name="Picture 5" descr="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17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296F4-9F6D-4D05-8BDB-9A0D8907780D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553200" cy="1143000"/>
          </a:xfrm>
        </p:spPr>
        <p:txBody>
          <a:bodyPr/>
          <a:lstStyle/>
          <a:p>
            <a:pPr eaLnBrk="1" hangingPunct="1"/>
            <a:r>
              <a:rPr lang="en-US" smtClean="0"/>
              <a:t>Marketing research </a:t>
            </a:r>
            <a:r>
              <a:rPr lang="en-US" sz="2400" smtClean="0"/>
              <a:t>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mtClean="0"/>
              <a:t>Steps in the research process</a:t>
            </a:r>
          </a:p>
          <a:p>
            <a:pPr marL="533400" indent="-533400" eaLnBrk="1" hangingPunct="1">
              <a:buFontTx/>
              <a:buNone/>
            </a:pPr>
            <a:endParaRPr lang="en-US" smtClean="0"/>
          </a:p>
          <a:p>
            <a:pPr marL="914400" lvl="1" indent="-457200" eaLnBrk="1" hangingPunct="1">
              <a:buFontTx/>
              <a:buAutoNum type="arabicPeriod" startAt="2"/>
            </a:pPr>
            <a:r>
              <a:rPr lang="en-US" sz="3200" smtClean="0"/>
              <a:t>Develop the research plan.</a:t>
            </a:r>
          </a:p>
          <a:p>
            <a:pPr marL="1295400" lvl="2" indent="-381000" eaLnBrk="1" hangingPunct="1"/>
            <a:r>
              <a:rPr lang="en-US" sz="2800" smtClean="0"/>
              <a:t>Outline the information needed.</a:t>
            </a:r>
          </a:p>
          <a:p>
            <a:pPr marL="1295400" lvl="2" indent="-381000" eaLnBrk="1" hangingPunct="1"/>
            <a:r>
              <a:rPr lang="en-US" sz="2800" smtClean="0"/>
              <a:t>Create a written plan for gathering information.</a:t>
            </a:r>
          </a:p>
          <a:p>
            <a:pPr marL="1295400" lvl="2" indent="-381000" eaLnBrk="1" hangingPunct="1"/>
            <a:r>
              <a:rPr lang="en-US" sz="2800" smtClean="0"/>
              <a:t>Specify the type of data to collect.</a:t>
            </a:r>
          </a:p>
          <a:p>
            <a:pPr marL="1714500" lvl="3" indent="-342900" eaLnBrk="1" hangingPunct="1">
              <a:buFontTx/>
              <a:buChar char="•"/>
            </a:pPr>
            <a:r>
              <a:rPr lang="en-US" sz="2400" smtClean="0"/>
              <a:t>Secondary or primary</a:t>
            </a:r>
          </a:p>
          <a:p>
            <a:pPr marL="1714500" lvl="3" indent="-342900" eaLnBrk="1" hangingPunct="1">
              <a:buFontTx/>
              <a:buChar char="•"/>
            </a:pPr>
            <a:r>
              <a:rPr lang="en-US" sz="2400" smtClean="0"/>
              <a:t>To be usable, data must be pertinent, precise, current, and unbiased.</a:t>
            </a:r>
          </a:p>
        </p:txBody>
      </p:sp>
      <p:pic>
        <p:nvPicPr>
          <p:cNvPr id="27653" name="Picture 5" descr="mktg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619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EDB0F-9EC8-492B-A380-8AB7CF0712B9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838200"/>
          </a:xfrm>
        </p:spPr>
        <p:txBody>
          <a:bodyPr/>
          <a:lstStyle/>
          <a:p>
            <a:pPr eaLnBrk="1" hangingPunct="1"/>
            <a:r>
              <a:rPr lang="en-US" smtClean="0"/>
              <a:t>Marketing research </a:t>
            </a:r>
            <a:r>
              <a:rPr lang="en-US" sz="2400" smtClean="0"/>
              <a:t>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smtClean="0"/>
              <a:t>Steps in the research process</a:t>
            </a:r>
          </a:p>
          <a:p>
            <a:pPr marL="533400" indent="-533400" eaLnBrk="1" hangingPunct="1">
              <a:buFontTx/>
              <a:buNone/>
            </a:pPr>
            <a:endParaRPr lang="en-US" sz="1600" smtClean="0"/>
          </a:p>
          <a:p>
            <a:pPr marL="914400" lvl="1" indent="-457200" eaLnBrk="1" hangingPunct="1">
              <a:buFontTx/>
              <a:buAutoNum type="arabicPeriod" startAt="3"/>
            </a:pPr>
            <a:r>
              <a:rPr lang="en-US" sz="3200" smtClean="0"/>
              <a:t>Implement the plan.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z="2800" smtClean="0"/>
              <a:t>Most expensive stage in the research process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z="2800" smtClean="0"/>
              <a:t>Putting the plan into action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z="2800" smtClean="0"/>
              <a:t>Includes collecting and processing data</a:t>
            </a:r>
          </a:p>
          <a:p>
            <a:pPr marL="1714500" lvl="3" indent="-342900" eaLnBrk="1" hangingPunct="1">
              <a:buFontTx/>
              <a:buAutoNum type="arabicPeriod"/>
            </a:pPr>
            <a:r>
              <a:rPr lang="en-US" sz="2400" smtClean="0"/>
              <a:t>Separate relevant data from clutter.</a:t>
            </a:r>
          </a:p>
          <a:p>
            <a:pPr marL="1714500" lvl="3" indent="-342900" eaLnBrk="1" hangingPunct="1">
              <a:buFontTx/>
              <a:buAutoNum type="arabicPeriod"/>
            </a:pPr>
            <a:r>
              <a:rPr lang="en-US" sz="2400" smtClean="0"/>
              <a:t>Focus on the objectives established at the beginning of the process.</a:t>
            </a:r>
          </a:p>
          <a:p>
            <a:pPr marL="1714500" lvl="3" indent="-342900" eaLnBrk="1" hangingPunct="1">
              <a:buFontTx/>
              <a:buAutoNum type="arabicPeriod"/>
            </a:pPr>
            <a:r>
              <a:rPr lang="en-US" sz="2400" smtClean="0"/>
              <a:t>Check for precision and comprehensiveness.</a:t>
            </a:r>
          </a:p>
          <a:p>
            <a:pPr marL="1714500" lvl="3" indent="-342900" eaLnBrk="1" hangingPunct="1">
              <a:buFontTx/>
              <a:buAutoNum type="arabicPeriod"/>
            </a:pPr>
            <a:r>
              <a:rPr lang="en-US" sz="2400" smtClean="0"/>
              <a:t>Derive statistical measure.</a:t>
            </a:r>
          </a:p>
        </p:txBody>
      </p:sp>
      <p:pic>
        <p:nvPicPr>
          <p:cNvPr id="28677" name="Picture 5" descr="resear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37172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CAB9C-62A9-41B6-973F-13DD5C032EF2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838200"/>
          </a:xfrm>
        </p:spPr>
        <p:txBody>
          <a:bodyPr/>
          <a:lstStyle/>
          <a:p>
            <a:pPr eaLnBrk="1" hangingPunct="1"/>
            <a:r>
              <a:rPr lang="en-US" smtClean="0"/>
              <a:t>Marketing research </a:t>
            </a:r>
            <a:r>
              <a:rPr lang="en-US" sz="2400" smtClean="0"/>
              <a:t>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600" smtClean="0"/>
              <a:t>Steps in the research process</a:t>
            </a:r>
            <a:endParaRPr lang="en-US" sz="2400" smtClean="0"/>
          </a:p>
          <a:p>
            <a:pPr marL="533400" indent="-533400" eaLnBrk="1" hangingPunct="1">
              <a:buFontTx/>
              <a:buNone/>
            </a:pPr>
            <a:endParaRPr lang="en-US" sz="1600" smtClean="0"/>
          </a:p>
          <a:p>
            <a:pPr marL="914400" lvl="1" indent="-457200" eaLnBrk="1" hangingPunct="1">
              <a:buFontTx/>
              <a:buNone/>
            </a:pPr>
            <a:r>
              <a:rPr lang="en-US" sz="4000" smtClean="0"/>
              <a:t>4. Interpret and report the findings</a:t>
            </a:r>
            <a:r>
              <a:rPr lang="en-US" sz="2800" smtClean="0"/>
              <a:t>.</a:t>
            </a:r>
          </a:p>
        </p:txBody>
      </p:sp>
      <p:pic>
        <p:nvPicPr>
          <p:cNvPr id="28677" name="Picture 5" descr="resear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37172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April 6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D – </a:t>
            </a:r>
            <a:r>
              <a:rPr lang="en-US" dirty="0" err="1" smtClean="0"/>
              <a:t>Mktg</a:t>
            </a:r>
            <a:r>
              <a:rPr lang="en-US" dirty="0" smtClean="0"/>
              <a:t> Info Mgmt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up – Quiz</a:t>
            </a:r>
          </a:p>
          <a:p>
            <a:r>
              <a:rPr lang="en-US" dirty="0" smtClean="0"/>
              <a:t>Obj. 7.02 – Interpret Info to make effective decisions</a:t>
            </a:r>
          </a:p>
          <a:p>
            <a:pPr lvl="1"/>
            <a:r>
              <a:rPr lang="en-US" dirty="0" smtClean="0"/>
              <a:t>Slide show/notes</a:t>
            </a:r>
          </a:p>
          <a:p>
            <a:pPr lvl="1"/>
            <a:r>
              <a:rPr lang="en-US" dirty="0" smtClean="0"/>
              <a:t>Survey Activity – Group work</a:t>
            </a:r>
          </a:p>
          <a:p>
            <a:r>
              <a:rPr lang="en-US" dirty="0" smtClean="0"/>
              <a:t>Obj. 7.03 – Techniques for Processing Marketing information</a:t>
            </a:r>
          </a:p>
          <a:p>
            <a:pPr lvl="1"/>
            <a:r>
              <a:rPr lang="en-US" dirty="0" smtClean="0"/>
              <a:t>Slideshow /notes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9360-9134-4E80-B494-1DDC6655F81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Unit D7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648200"/>
          </a:xfrm>
        </p:spPr>
        <p:txBody>
          <a:bodyPr/>
          <a:lstStyle/>
          <a:p>
            <a:r>
              <a:rPr lang="en-US" sz="2400" dirty="0" smtClean="0"/>
              <a:t>List 5 questions managers need answers to?</a:t>
            </a:r>
          </a:p>
          <a:p>
            <a:r>
              <a:rPr lang="en-US" sz="2400" dirty="0" smtClean="0"/>
              <a:t>T or F –All data/information is  relevant.</a:t>
            </a:r>
          </a:p>
          <a:p>
            <a:r>
              <a:rPr lang="en-US" sz="2400" dirty="0" smtClean="0"/>
              <a:t>T or F – Information is only needed by new businesses</a:t>
            </a:r>
          </a:p>
          <a:p>
            <a:r>
              <a:rPr lang="en-US" sz="2400" dirty="0" smtClean="0"/>
              <a:t>T or F – only small businesses use outside research firms.</a:t>
            </a:r>
          </a:p>
          <a:p>
            <a:r>
              <a:rPr lang="en-US" sz="2400" dirty="0" smtClean="0"/>
              <a:t>List the 4 steps in the research process in order.</a:t>
            </a:r>
          </a:p>
          <a:p>
            <a:r>
              <a:rPr lang="en-US" sz="2400" dirty="0" smtClean="0"/>
              <a:t>List the 3 types of research.</a:t>
            </a:r>
          </a:p>
          <a:p>
            <a:r>
              <a:rPr lang="en-US" sz="2400" dirty="0" smtClean="0"/>
              <a:t>List the 5 sources of internal data.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9360-9134-4E80-B494-1DDC6655F81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Classify the Data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Data can be primary or secondary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63D36D-5618-4C22-9CC1-8E843FA44578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E66F9-4747-4224-8881-9848D6FB5C58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Secondary data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i="1" smtClean="0"/>
              <a:t>Information that already exists, having been collected for another purpose</a:t>
            </a:r>
            <a:r>
              <a:rPr lang="en-US" i="1" smtClean="0"/>
              <a:t>.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May be obtained quickly at a cheaper rate than primary 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Needed information may not currently exist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76B1B-5B7B-462D-85A2-0EE97EDA077F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Secondary data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Government (SBA, stat-usa.gov, census.gov)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Commercial providers (Hoovers online, demographics.com)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Outside suppliers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Commercial online databases:  Computerized collections of information available from online commercial sources or via the Internet. (Dialog and LEXIS-NEXIS)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 we get the information?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Internal information</a:t>
            </a:r>
          </a:p>
          <a:p>
            <a:pPr eaLnBrk="1" hangingPunct="1">
              <a:buFontTx/>
              <a:buNone/>
            </a:pPr>
            <a:endParaRPr lang="en-US" sz="4000" smtClean="0"/>
          </a:p>
          <a:p>
            <a:pPr eaLnBrk="1" hangingPunct="1"/>
            <a:r>
              <a:rPr lang="en-US" sz="4000" smtClean="0"/>
              <a:t>External  Information (Publicly available information) 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106B8B-7716-43A5-A5C6-89DC09596891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B69062-9944-44A6-AC50-C151F946485F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Primary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i="1" smtClean="0"/>
              <a:t>Information collected for the specific purpose at hand.</a:t>
            </a:r>
          </a:p>
          <a:p>
            <a:pPr eaLnBrk="1" hangingPunct="1"/>
            <a:r>
              <a:rPr lang="en-US" sz="3200" smtClean="0"/>
              <a:t>Research approaches</a:t>
            </a:r>
          </a:p>
          <a:p>
            <a:pPr lvl="1" eaLnBrk="1" hangingPunct="1"/>
            <a:r>
              <a:rPr lang="en-US" sz="2800" smtClean="0"/>
              <a:t>Observational research</a:t>
            </a:r>
          </a:p>
          <a:p>
            <a:pPr lvl="1" eaLnBrk="1" hangingPunct="1"/>
            <a:r>
              <a:rPr lang="en-US" sz="2800" smtClean="0"/>
              <a:t>Survey research</a:t>
            </a:r>
          </a:p>
          <a:p>
            <a:pPr lvl="1" eaLnBrk="1" hangingPunct="1"/>
            <a:r>
              <a:rPr lang="en-US" sz="2800" smtClean="0"/>
              <a:t>Experimental research</a:t>
            </a:r>
            <a:endParaRPr lang="en-US" smtClean="0"/>
          </a:p>
        </p:txBody>
      </p:sp>
      <p:pic>
        <p:nvPicPr>
          <p:cNvPr id="29701" name="Picture 5" descr="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97388"/>
            <a:ext cx="464820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C2DFA9-1E5B-4C03-9FAB-675286808782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943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648200"/>
          </a:xfrm>
        </p:spPr>
        <p:txBody>
          <a:bodyPr/>
          <a:lstStyle/>
          <a:p>
            <a:pPr eaLnBrk="1" hangingPunct="1"/>
            <a:r>
              <a:rPr lang="en-US" sz="3600" i="1" smtClean="0"/>
              <a:t>Observational research:  The gathering of primary data by observing relevant </a:t>
            </a:r>
          </a:p>
          <a:p>
            <a:pPr lvl="1" eaLnBrk="1" hangingPunct="1"/>
            <a:r>
              <a:rPr lang="en-US" sz="3600" smtClean="0"/>
              <a:t>people, </a:t>
            </a:r>
          </a:p>
          <a:p>
            <a:pPr lvl="1" eaLnBrk="1" hangingPunct="1"/>
            <a:r>
              <a:rPr lang="en-US" sz="3600" smtClean="0"/>
              <a:t>actions, </a:t>
            </a:r>
          </a:p>
          <a:p>
            <a:pPr lvl="1" eaLnBrk="1" hangingPunct="1"/>
            <a:r>
              <a:rPr lang="en-US" sz="3600" smtClean="0"/>
              <a:t>situations.</a:t>
            </a:r>
          </a:p>
        </p:txBody>
      </p:sp>
      <p:pic>
        <p:nvPicPr>
          <p:cNvPr id="30725" name="Picture 5" descr="obse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18049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F30BD-8492-4D40-9C1A-0ECF78A04ECC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943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648200"/>
          </a:xfrm>
        </p:spPr>
        <p:txBody>
          <a:bodyPr/>
          <a:lstStyle/>
          <a:p>
            <a:pPr lvl="1" eaLnBrk="1" hangingPunct="1"/>
            <a:r>
              <a:rPr lang="en-US" sz="2800" smtClean="0"/>
              <a:t>Monitors exterior reactions but fails to yield an understanding of feelings, attitudes, and/or motives</a:t>
            </a:r>
          </a:p>
          <a:p>
            <a:pPr lvl="1" eaLnBrk="1" hangingPunct="1"/>
            <a:r>
              <a:rPr lang="en-US" sz="2800" i="1" smtClean="0"/>
              <a:t>Ethnographics:  Consumer research that reveals the unspoken cultural and social patterns that shape consumer behavior and attempts to capture these personal characteristics.</a:t>
            </a:r>
          </a:p>
        </p:txBody>
      </p:sp>
      <p:pic>
        <p:nvPicPr>
          <p:cNvPr id="30725" name="Picture 5" descr="obse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18049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A6EB4-141B-4D8D-984F-5EE7D8A8A346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943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6553200" cy="4648200"/>
          </a:xfrm>
        </p:spPr>
        <p:txBody>
          <a:bodyPr/>
          <a:lstStyle/>
          <a:p>
            <a:pPr eaLnBrk="1" hangingPunct="1"/>
            <a:r>
              <a:rPr lang="en-US" sz="3200" i="1" smtClean="0"/>
              <a:t>Survey research:  The gathering of primary data by asking people questions about their knowledge, attitudes, preferences, and buying behavior.</a:t>
            </a:r>
          </a:p>
        </p:txBody>
      </p:sp>
      <p:pic>
        <p:nvPicPr>
          <p:cNvPr id="31749" name="Picture 5" descr="woman surv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1865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47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77BD22-D299-4F77-AC0D-4D1D1B99B98B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943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6553200" cy="4648200"/>
          </a:xfrm>
        </p:spPr>
        <p:txBody>
          <a:bodyPr/>
          <a:lstStyle/>
          <a:p>
            <a:pPr eaLnBrk="1" hangingPunct="1"/>
            <a:r>
              <a:rPr lang="en-US" sz="3600" smtClean="0"/>
              <a:t>Survey research:</a:t>
            </a:r>
          </a:p>
          <a:p>
            <a:pPr lvl="1" eaLnBrk="1" hangingPunct="1"/>
            <a:r>
              <a:rPr lang="en-US" sz="3200" smtClean="0"/>
              <a:t>Flexible</a:t>
            </a:r>
          </a:p>
          <a:p>
            <a:pPr lvl="1" eaLnBrk="1" hangingPunct="1"/>
            <a:r>
              <a:rPr lang="en-US" sz="3200" smtClean="0"/>
              <a:t>Best suited for gathering descriptive information</a:t>
            </a:r>
          </a:p>
        </p:txBody>
      </p:sp>
      <p:pic>
        <p:nvPicPr>
          <p:cNvPr id="31749" name="Picture 5" descr="woman surv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1865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D12F3-8A13-423D-8465-F45403D90E8F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943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Primary data </a:t>
            </a:r>
            <a:r>
              <a:rPr lang="en-US" sz="2800" smtClean="0"/>
              <a:t>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305800" cy="3657600"/>
          </a:xfrm>
        </p:spPr>
        <p:txBody>
          <a:bodyPr/>
          <a:lstStyle/>
          <a:p>
            <a:pPr eaLnBrk="1" hangingPunct="1"/>
            <a:r>
              <a:rPr lang="en-US" sz="3200" i="1" smtClean="0"/>
              <a:t>Experimental research:  The gathering of primary data by :</a:t>
            </a:r>
          </a:p>
          <a:p>
            <a:pPr lvl="1" eaLnBrk="1" hangingPunct="1"/>
            <a:r>
              <a:rPr lang="en-US" sz="2800" i="1" smtClean="0"/>
              <a:t>selecting matched groups of subjects,</a:t>
            </a:r>
          </a:p>
          <a:p>
            <a:pPr lvl="1" eaLnBrk="1" hangingPunct="1"/>
            <a:r>
              <a:rPr lang="en-US" sz="2800" i="1" smtClean="0"/>
              <a:t> giving them different treatments, </a:t>
            </a:r>
          </a:p>
          <a:p>
            <a:pPr lvl="1" eaLnBrk="1" hangingPunct="1"/>
            <a:r>
              <a:rPr lang="en-US" sz="2800" i="1" smtClean="0"/>
              <a:t>controlling related factors, </a:t>
            </a:r>
          </a:p>
          <a:p>
            <a:pPr lvl="1" eaLnBrk="1" hangingPunct="1"/>
            <a:r>
              <a:rPr lang="en-US" sz="2800" i="1" smtClean="0"/>
              <a:t> checking for differences in group responses.</a:t>
            </a:r>
            <a:endParaRPr lang="en-US" sz="2800" smtClean="0"/>
          </a:p>
        </p:txBody>
      </p:sp>
      <p:pic>
        <p:nvPicPr>
          <p:cNvPr id="32773" name="Picture 5" descr="experi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5146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B6E048-989C-4B51-BC9A-E1076D7CC913}" type="slidenum">
              <a:rPr lang="en-US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943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543800" cy="3505200"/>
          </a:xfrm>
        </p:spPr>
        <p:txBody>
          <a:bodyPr/>
          <a:lstStyle/>
          <a:p>
            <a:pPr eaLnBrk="1" hangingPunct="1"/>
            <a:r>
              <a:rPr lang="en-US" sz="4000" smtClean="0"/>
              <a:t>Contact methods</a:t>
            </a:r>
          </a:p>
          <a:p>
            <a:pPr lvl="1" eaLnBrk="1" hangingPunct="1"/>
            <a:r>
              <a:rPr lang="en-US" sz="3600" smtClean="0"/>
              <a:t>Mail surveys</a:t>
            </a:r>
          </a:p>
          <a:p>
            <a:pPr lvl="1" eaLnBrk="1" hangingPunct="1"/>
            <a:r>
              <a:rPr lang="en-US" sz="3600" smtClean="0"/>
              <a:t>Telephone interviews</a:t>
            </a:r>
          </a:p>
          <a:p>
            <a:pPr lvl="1" eaLnBrk="1" hangingPunct="1"/>
            <a:r>
              <a:rPr lang="en-US" sz="3600" smtClean="0"/>
              <a:t>Personal interviews</a:t>
            </a:r>
          </a:p>
          <a:p>
            <a:pPr lvl="1" eaLnBrk="1" hangingPunct="1"/>
            <a:r>
              <a:rPr lang="en-US" sz="3600" smtClean="0"/>
              <a:t>Online marketing research and technology aided research</a:t>
            </a:r>
          </a:p>
        </p:txBody>
      </p:sp>
      <p:pic>
        <p:nvPicPr>
          <p:cNvPr id="33798" name="Picture 6" descr="cont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00"/>
            <a:ext cx="1638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CB078C-73B5-434C-B026-BBDA5E6D8F52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59436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01000" cy="4038600"/>
          </a:xfrm>
        </p:spPr>
        <p:txBody>
          <a:bodyPr/>
          <a:lstStyle/>
          <a:p>
            <a:pPr eaLnBrk="1" hangingPunct="1"/>
            <a:r>
              <a:rPr lang="en-US" sz="3600" smtClean="0"/>
              <a:t>Mail surveys</a:t>
            </a:r>
          </a:p>
          <a:p>
            <a:pPr lvl="1" eaLnBrk="1" hangingPunct="1"/>
            <a:r>
              <a:rPr lang="en-US" sz="3200" smtClean="0"/>
              <a:t>Can collect large amounts of data at a low price</a:t>
            </a:r>
          </a:p>
          <a:p>
            <a:pPr lvl="1" eaLnBrk="1" hangingPunct="1"/>
            <a:r>
              <a:rPr lang="en-US" sz="3200" smtClean="0"/>
              <a:t>Response time may be slow for large samples</a:t>
            </a:r>
          </a:p>
          <a:p>
            <a:pPr lvl="1" eaLnBrk="1" hangingPunct="1"/>
            <a:r>
              <a:rPr lang="en-US" sz="3200" smtClean="0"/>
              <a:t>No control over who responds</a:t>
            </a:r>
          </a:p>
          <a:p>
            <a:pPr lvl="1" eaLnBrk="1" hangingPunct="1"/>
            <a:r>
              <a:rPr lang="en-US" sz="3200" smtClean="0"/>
              <a:t>Percentage of return may be low</a:t>
            </a:r>
          </a:p>
        </p:txBody>
      </p:sp>
      <p:pic>
        <p:nvPicPr>
          <p:cNvPr id="34821" name="Picture 5" descr="mail survey"/>
          <p:cNvPicPr>
            <a:picLocks noChangeAspect="1" noChangeArrowheads="1"/>
          </p:cNvPicPr>
          <p:nvPr/>
        </p:nvPicPr>
        <p:blipFill>
          <a:blip r:embed="rId3" cstate="print"/>
          <a:srcRect b="18546"/>
          <a:stretch>
            <a:fillRect/>
          </a:stretch>
        </p:blipFill>
        <p:spPr bwMode="auto">
          <a:xfrm>
            <a:off x="6019800" y="228600"/>
            <a:ext cx="2190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32D322-0442-4C4C-B93B-7DBF3F822CE0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6477000" cy="3505200"/>
          </a:xfrm>
        </p:spPr>
        <p:txBody>
          <a:bodyPr/>
          <a:lstStyle/>
          <a:p>
            <a:pPr eaLnBrk="1" hangingPunct="1"/>
            <a:r>
              <a:rPr lang="en-US" sz="3600" smtClean="0"/>
              <a:t>Telephone interviews</a:t>
            </a:r>
          </a:p>
          <a:p>
            <a:pPr lvl="1" eaLnBrk="1" hangingPunct="1"/>
            <a:r>
              <a:rPr lang="en-US" sz="3200" smtClean="0"/>
              <a:t>Can collect data quickly</a:t>
            </a:r>
          </a:p>
          <a:p>
            <a:pPr lvl="1" eaLnBrk="1" hangingPunct="1"/>
            <a:r>
              <a:rPr lang="en-US" sz="3200" smtClean="0"/>
              <a:t>More accurate data because interviewer can take time to clarify responses</a:t>
            </a:r>
          </a:p>
        </p:txBody>
      </p:sp>
      <p:pic>
        <p:nvPicPr>
          <p:cNvPr id="35845" name="Picture 5" descr="tele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4861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843C7-7AEE-4734-B9A8-37EEEC9263C2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34400" cy="4419600"/>
          </a:xfrm>
        </p:spPr>
        <p:txBody>
          <a:bodyPr/>
          <a:lstStyle/>
          <a:p>
            <a:pPr eaLnBrk="1" hangingPunct="1"/>
            <a:r>
              <a:rPr lang="en-US" sz="3200" smtClean="0"/>
              <a:t>Personal interviewing</a:t>
            </a:r>
          </a:p>
          <a:p>
            <a:pPr lvl="1" eaLnBrk="1" hangingPunct="1"/>
            <a:r>
              <a:rPr lang="en-US" sz="2800" i="1" smtClean="0"/>
              <a:t>Individual interviewing:  A one-to-one interview conducted in the homes or offices of individuals, on the street, or in shopping malls.</a:t>
            </a:r>
          </a:p>
          <a:p>
            <a:pPr lvl="1" eaLnBrk="1" hangingPunct="1"/>
            <a:r>
              <a:rPr lang="en-US" sz="2800" i="1" smtClean="0"/>
              <a:t>Focus group interviewing:  Interview process that involves a trained moderator and 6 to 10 people invited to talk about a product, service, or organization.</a:t>
            </a:r>
          </a:p>
        </p:txBody>
      </p:sp>
      <p:pic>
        <p:nvPicPr>
          <p:cNvPr id="36869" name="Picture 5" descr="personal int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"/>
            <a:ext cx="2222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3BEF0-3366-4F81-931C-FC98D518A6EC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Internal databases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054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i="1" smtClean="0"/>
              <a:t>Electronic collections of information obtained from data sources within the company.</a:t>
            </a:r>
          </a:p>
        </p:txBody>
      </p:sp>
      <p:pic>
        <p:nvPicPr>
          <p:cNvPr id="18436" name="Picture 4" descr="elec comm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725" y="1600200"/>
            <a:ext cx="3017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8DB975-BE16-40E8-98BF-91D06774D318}" type="slidenum">
              <a:rPr lang="en-US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Online marketing research and technology aided 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smtClean="0"/>
              <a:t>Online marketing research:  Collecting primary data through Internet surveys and online focus groups.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Advantages are speed and lower costs.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Drawbacks are trying to get a reasonable sample and reaching your desired market.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smtClean="0"/>
              <a:t>Computer-assisted telephone interviewing:  Collecting data by having interviewers sit at computers, read questions from the computer screen to a person over the telephone, and key in the person’s responses.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smtClean="0"/>
              <a:t>Completely automated telephone surveys:  Interviewing that utilizes computer initiated telephone calls and prerecorded questions.</a:t>
            </a:r>
          </a:p>
          <a:p>
            <a:pPr lvl="2" eaLnBrk="1" hangingPunct="1">
              <a:lnSpc>
                <a:spcPct val="80000"/>
              </a:lnSpc>
            </a:pPr>
            <a:endParaRPr lang="en-US" i="1" smtClean="0"/>
          </a:p>
        </p:txBody>
      </p:sp>
      <p:pic>
        <p:nvPicPr>
          <p:cNvPr id="37893" name="Picture 5" descr="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990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489B6-5990-41D1-B58C-25CEE1F15AFF}" type="slidenum">
              <a:rPr lang="en-US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562600"/>
          </a:xfrm>
        </p:spPr>
        <p:txBody>
          <a:bodyPr/>
          <a:lstStyle/>
          <a:p>
            <a:pPr eaLnBrk="1" hangingPunct="1"/>
            <a:r>
              <a:rPr lang="en-US" sz="3200" smtClean="0"/>
              <a:t>Sampling plans</a:t>
            </a:r>
          </a:p>
          <a:p>
            <a:pPr lvl="1" eaLnBrk="1" hangingPunct="1"/>
            <a:r>
              <a:rPr lang="en-US" sz="2800" smtClean="0"/>
              <a:t>Extract conclusions about a consumer population by studying a segment or sample</a:t>
            </a:r>
          </a:p>
          <a:p>
            <a:pPr lvl="1" eaLnBrk="1" hangingPunct="1"/>
            <a:r>
              <a:rPr lang="en-US" sz="2800" i="1" smtClean="0"/>
              <a:t>Sample:  A segment of the population selected for marketing research to represent the population as a whole.</a:t>
            </a:r>
          </a:p>
        </p:txBody>
      </p:sp>
      <p:pic>
        <p:nvPicPr>
          <p:cNvPr id="38917" name="Picture 5" descr="splash_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419600"/>
            <a:ext cx="35814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A69F24-6C41-4E32-AD77-2B519D5B2DB9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562600"/>
          </a:xfrm>
        </p:spPr>
        <p:txBody>
          <a:bodyPr/>
          <a:lstStyle/>
          <a:p>
            <a:pPr eaLnBrk="1" hangingPunct="1"/>
            <a:r>
              <a:rPr lang="en-US" sz="4000" smtClean="0"/>
              <a:t>Research instruments</a:t>
            </a:r>
          </a:p>
          <a:p>
            <a:pPr lvl="1" eaLnBrk="1" hangingPunct="1"/>
            <a:r>
              <a:rPr lang="en-US" sz="3600" smtClean="0"/>
              <a:t>Questionnaires</a:t>
            </a:r>
          </a:p>
          <a:p>
            <a:pPr lvl="2" eaLnBrk="1" hangingPunct="1"/>
            <a:r>
              <a:rPr lang="en-US" sz="3200" smtClean="0"/>
              <a:t>Allow use of open-ended questions, close-ended questions, or a combination</a:t>
            </a:r>
          </a:p>
          <a:p>
            <a:pPr lvl="2" eaLnBrk="1" hangingPunct="1"/>
            <a:r>
              <a:rPr lang="en-US" sz="3200" smtClean="0"/>
              <a:t>Allow for ordering of the questions</a:t>
            </a:r>
          </a:p>
          <a:p>
            <a:pPr lvl="2" eaLnBrk="1" hangingPunct="1"/>
            <a:r>
              <a:rPr lang="en-US" sz="3200" smtClean="0"/>
              <a:t>Require unbiased wording</a:t>
            </a:r>
          </a:p>
        </p:txBody>
      </p:sp>
      <p:pic>
        <p:nvPicPr>
          <p:cNvPr id="39941" name="Picture 5" descr="questionn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90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930237-34B5-4C7F-9010-6A3ED8974F58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Primary data </a:t>
            </a:r>
            <a:r>
              <a:rPr lang="en-US" sz="2400" smtClean="0"/>
              <a:t>(cont.)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562600"/>
          </a:xfrm>
        </p:spPr>
        <p:txBody>
          <a:bodyPr/>
          <a:lstStyle/>
          <a:p>
            <a:pPr eaLnBrk="1" hangingPunct="1"/>
            <a:r>
              <a:rPr lang="en-US" sz="4000" smtClean="0"/>
              <a:t>Research instruments</a:t>
            </a:r>
          </a:p>
          <a:p>
            <a:pPr lvl="1" eaLnBrk="1" hangingPunct="1"/>
            <a:r>
              <a:rPr lang="en-US" sz="3600" smtClean="0"/>
              <a:t>Mechanical devices</a:t>
            </a:r>
          </a:p>
          <a:p>
            <a:pPr lvl="2" eaLnBrk="1" hangingPunct="1"/>
            <a:r>
              <a:rPr lang="en-US" sz="3200" smtClean="0"/>
              <a:t>Meters to track input</a:t>
            </a:r>
          </a:p>
          <a:p>
            <a:pPr lvl="2" eaLnBrk="1" hangingPunct="1"/>
            <a:r>
              <a:rPr lang="en-US" sz="3200" smtClean="0"/>
              <a:t>Scanners such as those used in grocery stores</a:t>
            </a:r>
          </a:p>
          <a:p>
            <a:pPr lvl="2" eaLnBrk="1" hangingPunct="1"/>
            <a:r>
              <a:rPr lang="en-US" sz="3200" smtClean="0"/>
              <a:t>Eye cameras that evaluate consumers’ eye movements and reactions</a:t>
            </a:r>
          </a:p>
        </p:txBody>
      </p:sp>
      <p:pic>
        <p:nvPicPr>
          <p:cNvPr id="39942" name="Picture 6" descr="niel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81600"/>
            <a:ext cx="22098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–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issue facing school</a:t>
            </a:r>
          </a:p>
          <a:p>
            <a:pPr lvl="0"/>
            <a:r>
              <a:rPr lang="en-US" dirty="0" smtClean="0"/>
              <a:t>Create a survey to get student opinion about the issue.</a:t>
            </a:r>
          </a:p>
          <a:p>
            <a:pPr lvl="1"/>
            <a:r>
              <a:rPr lang="en-US" dirty="0" smtClean="0"/>
              <a:t>Survey should use unbiased wording and have a combination of open and close-ended questions.  </a:t>
            </a:r>
          </a:p>
          <a:p>
            <a:pPr lvl="1"/>
            <a:r>
              <a:rPr lang="en-US" dirty="0" smtClean="0"/>
              <a:t>Use surveymonkey.com to create survey.</a:t>
            </a:r>
          </a:p>
          <a:p>
            <a:pPr lvl="1"/>
            <a:r>
              <a:rPr lang="en-US" dirty="0" smtClean="0"/>
              <a:t>Survey must have minimum of 10 questions.</a:t>
            </a:r>
          </a:p>
          <a:p>
            <a:pPr lvl="1"/>
            <a:r>
              <a:rPr lang="en-US" dirty="0" smtClean="0"/>
              <a:t>Must follow marketing research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9360-9134-4E80-B494-1DDC6655F81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31C8FA-AF37-473A-A127-0DE6E0745A14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Internal databases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05400" cy="5181600"/>
          </a:xfrm>
        </p:spPr>
        <p:txBody>
          <a:bodyPr/>
          <a:lstStyle/>
          <a:p>
            <a:pPr eaLnBrk="1" hangingPunct="1"/>
            <a:r>
              <a:rPr lang="en-US" sz="4000" smtClean="0"/>
              <a:t>May be retrieved quickly</a:t>
            </a:r>
          </a:p>
          <a:p>
            <a:pPr eaLnBrk="1" hangingPunct="1"/>
            <a:r>
              <a:rPr lang="en-US" sz="4000" smtClean="0"/>
              <a:t>Information may not be in line with what is needed.</a:t>
            </a:r>
          </a:p>
        </p:txBody>
      </p:sp>
      <p:pic>
        <p:nvPicPr>
          <p:cNvPr id="18436" name="Picture 4" descr="elec comm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725" y="1600200"/>
            <a:ext cx="3017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0D8C6-BF4D-423A-BB51-82BF0D267E4F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Internal data 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086600" cy="4648200"/>
          </a:xfrm>
        </p:spPr>
        <p:txBody>
          <a:bodyPr/>
          <a:lstStyle/>
          <a:p>
            <a:pPr eaLnBrk="1" hangingPunct="1"/>
            <a:r>
              <a:rPr lang="en-US" sz="4000" smtClean="0"/>
              <a:t>Accounting</a:t>
            </a:r>
          </a:p>
          <a:p>
            <a:pPr lvl="1" eaLnBrk="1" hangingPunct="1"/>
            <a:r>
              <a:rPr lang="en-US" sz="3600" smtClean="0"/>
              <a:t>Financial documents</a:t>
            </a:r>
          </a:p>
          <a:p>
            <a:pPr lvl="1" eaLnBrk="1" hangingPunct="1"/>
            <a:r>
              <a:rPr lang="en-US" sz="3600" smtClean="0"/>
              <a:t>Sales records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471317-EDE7-49F8-8B43-5D8B785203B7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Internal data 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620000" cy="4648200"/>
          </a:xfrm>
        </p:spPr>
        <p:txBody>
          <a:bodyPr/>
          <a:lstStyle/>
          <a:p>
            <a:pPr eaLnBrk="1" hangingPunct="1"/>
            <a:r>
              <a:rPr lang="en-US" sz="4000" smtClean="0"/>
              <a:t>Customer service</a:t>
            </a:r>
          </a:p>
          <a:p>
            <a:pPr lvl="1" eaLnBrk="1" hangingPunct="1"/>
            <a:r>
              <a:rPr lang="en-US" sz="3600" smtClean="0"/>
              <a:t>Rain checks</a:t>
            </a:r>
          </a:p>
          <a:p>
            <a:pPr lvl="1" eaLnBrk="1" hangingPunct="1"/>
            <a:r>
              <a:rPr lang="en-US" sz="3600" smtClean="0"/>
              <a:t>Service problems</a:t>
            </a:r>
          </a:p>
          <a:p>
            <a:pPr lvl="1" eaLnBrk="1" hangingPunct="1"/>
            <a:r>
              <a:rPr lang="en-US" sz="3600" smtClean="0"/>
              <a:t>Customer follow-up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764DA-CC9B-4E8E-84F5-388385AA8440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Internal data 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696200" cy="4648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4000" smtClean="0"/>
              <a:t>Operations</a:t>
            </a:r>
          </a:p>
          <a:p>
            <a:pPr lvl="1" eaLnBrk="1" hangingPunct="1"/>
            <a:r>
              <a:rPr lang="en-US" sz="3600" smtClean="0"/>
              <a:t>Inventory levels</a:t>
            </a:r>
          </a:p>
          <a:p>
            <a:pPr lvl="1" eaLnBrk="1" hangingPunct="1"/>
            <a:r>
              <a:rPr lang="en-US" sz="3600" smtClean="0"/>
              <a:t>Production timetable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EF1728-8DCD-4960-92B5-CA812101C419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Internal data 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04800" cy="4648200"/>
          </a:xfrm>
        </p:spPr>
        <p:txBody>
          <a:bodyPr/>
          <a:lstStyle/>
          <a:p>
            <a:pPr lvl="1" eaLnBrk="1" hangingPunct="1"/>
            <a:endParaRPr lang="en-US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85344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srgbClr val="660033"/>
                </a:solidFill>
              </a:rPr>
              <a:t>Salespeople</a:t>
            </a:r>
          </a:p>
          <a:p>
            <a:pPr marL="573088" lvl="1" indent="-115888">
              <a:spcBef>
                <a:spcPct val="50000"/>
              </a:spcBef>
              <a:buFont typeface="Arial Unicode MS" pitchFamily="34" charset="-128"/>
              <a:buChar char="-"/>
            </a:pPr>
            <a:r>
              <a:rPr lang="en-US" sz="3600">
                <a:solidFill>
                  <a:srgbClr val="660033"/>
                </a:solidFill>
              </a:rPr>
              <a:t>Competition</a:t>
            </a:r>
          </a:p>
          <a:p>
            <a:pPr marL="573088" lvl="1" indent="-115888">
              <a:spcBef>
                <a:spcPct val="50000"/>
              </a:spcBef>
              <a:buFont typeface="Arial Unicode MS" pitchFamily="34" charset="-128"/>
              <a:buChar char="-"/>
            </a:pPr>
            <a:r>
              <a:rPr lang="en-US" sz="3600">
                <a:solidFill>
                  <a:srgbClr val="660033"/>
                </a:solidFill>
              </a:rPr>
              <a:t>Customer preferences</a:t>
            </a:r>
          </a:p>
          <a:p>
            <a:pPr marL="573088" lvl="1" indent="-115888">
              <a:spcBef>
                <a:spcPct val="50000"/>
              </a:spcBef>
              <a:buFont typeface="Arial Unicode MS" pitchFamily="34" charset="-128"/>
              <a:buChar char="-"/>
            </a:pPr>
            <a:r>
              <a:rPr lang="en-US" sz="3600">
                <a:solidFill>
                  <a:srgbClr val="660033"/>
                </a:solidFill>
              </a:rPr>
              <a:t>Customer feedback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660033"/>
              </a:solidFill>
            </a:endParaRPr>
          </a:p>
          <a:p>
            <a:pPr marL="573088" lvl="1" indent="-115888"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 bldLvl="2"/>
      <p:bldP spid="19460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78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78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1473</Words>
  <Application>Microsoft Office PowerPoint</Application>
  <PresentationFormat>On-screen Show (4:3)</PresentationFormat>
  <Paragraphs>318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Monday, April 4th Unit 7 – Marketing Info Mgmt</vt:lpstr>
      <vt:lpstr>UNIT D MARKETING INFORMATION MANAGEMENT</vt:lpstr>
      <vt:lpstr>Where do we get the information?</vt:lpstr>
      <vt:lpstr>Internal databases</vt:lpstr>
      <vt:lpstr>Internal databases</vt:lpstr>
      <vt:lpstr>Internal data sources</vt:lpstr>
      <vt:lpstr>Internal data sources</vt:lpstr>
      <vt:lpstr>Internal data sources</vt:lpstr>
      <vt:lpstr>Internal data sources</vt:lpstr>
      <vt:lpstr>Internal data sources</vt:lpstr>
      <vt:lpstr>Marketing intelligence</vt:lpstr>
      <vt:lpstr>Marketing intelligence</vt:lpstr>
      <vt:lpstr>Marketing intelligence (cont.)</vt:lpstr>
      <vt:lpstr>Marketing research</vt:lpstr>
      <vt:lpstr>Marketing research</vt:lpstr>
      <vt:lpstr>Marketing research (cont.)</vt:lpstr>
      <vt:lpstr>Marketing research (cont.)</vt:lpstr>
      <vt:lpstr>Marketing research (cont.)</vt:lpstr>
      <vt:lpstr>Marketing research (cont.)</vt:lpstr>
      <vt:lpstr>Marketing research (cont.)</vt:lpstr>
      <vt:lpstr>Marketing research (cont.)</vt:lpstr>
      <vt:lpstr>Marketing research (cont.)</vt:lpstr>
      <vt:lpstr>Marketing research (cont.)</vt:lpstr>
      <vt:lpstr>Marketing research (cont.)</vt:lpstr>
      <vt:lpstr>Tuesday, April 6th Unit D – Mktg Info Mgmt</vt:lpstr>
      <vt:lpstr>MM Unit D7 Quiz</vt:lpstr>
      <vt:lpstr>Classify the Data</vt:lpstr>
      <vt:lpstr>Secondary data</vt:lpstr>
      <vt:lpstr>Secondary data</vt:lpstr>
      <vt:lpstr>Primary data</vt:lpstr>
      <vt:lpstr>Primary data (cont.)</vt:lpstr>
      <vt:lpstr>Primary data (cont.)</vt:lpstr>
      <vt:lpstr>Primary data (cont.)</vt:lpstr>
      <vt:lpstr>Primary data (cont.)</vt:lpstr>
      <vt:lpstr>Primary data (cont.)</vt:lpstr>
      <vt:lpstr>Primary data (cont.)</vt:lpstr>
      <vt:lpstr>Primary data (cont.)</vt:lpstr>
      <vt:lpstr>Primary data (cont.)</vt:lpstr>
      <vt:lpstr>Primary data (cont.)</vt:lpstr>
      <vt:lpstr>Primary data (cont.)</vt:lpstr>
      <vt:lpstr>Primary data (cont.)</vt:lpstr>
      <vt:lpstr>Primary data (cont.)</vt:lpstr>
      <vt:lpstr>Primary data (cont.)</vt:lpstr>
      <vt:lpstr>Activity – Group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D MARKETING INFORMATION MANAGEMENT</dc:title>
  <dc:creator>Ann</dc:creator>
  <cp:lastModifiedBy>abehar</cp:lastModifiedBy>
  <cp:revision>33</cp:revision>
  <dcterms:created xsi:type="dcterms:W3CDTF">2000-06-13T23:05:30Z</dcterms:created>
  <dcterms:modified xsi:type="dcterms:W3CDTF">2011-04-04T15:24:31Z</dcterms:modified>
</cp:coreProperties>
</file>