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2"/>
  </p:notesMasterIdLst>
  <p:handoutMasterIdLst>
    <p:handoutMasterId r:id="rId23"/>
  </p:handoutMasterIdLst>
  <p:sldIdLst>
    <p:sldId id="256" r:id="rId2"/>
    <p:sldId id="272" r:id="rId3"/>
    <p:sldId id="273" r:id="rId4"/>
    <p:sldId id="274" r:id="rId5"/>
    <p:sldId id="275" r:id="rId6"/>
    <p:sldId id="257" r:id="rId7"/>
    <p:sldId id="265" r:id="rId8"/>
    <p:sldId id="258" r:id="rId9"/>
    <p:sldId id="259" r:id="rId10"/>
    <p:sldId id="266" r:id="rId11"/>
    <p:sldId id="260" r:id="rId12"/>
    <p:sldId id="261" r:id="rId13"/>
    <p:sldId id="267" r:id="rId14"/>
    <p:sldId id="268" r:id="rId15"/>
    <p:sldId id="262" r:id="rId16"/>
    <p:sldId id="269" r:id="rId17"/>
    <p:sldId id="263" r:id="rId18"/>
    <p:sldId id="270" r:id="rId19"/>
    <p:sldId id="264" r:id="rId20"/>
    <p:sldId id="271" r:id="rId21"/>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3F1D351-D835-4ED7-BB3A-464E6A0CA470}"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94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94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94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4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BBCE689-CA91-410C-87D5-E51F7139BF76}"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BCE689-CA91-410C-87D5-E51F7139BF76}"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BCE689-CA91-410C-87D5-E51F7139BF76}"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BCE689-CA91-410C-87D5-E51F7139BF76}"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BCE689-CA91-410C-87D5-E51F7139BF76}"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BCE689-CA91-410C-87D5-E51F7139BF76}"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BCE689-CA91-410C-87D5-E51F7139BF76}"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BCE689-CA91-410C-87D5-E51F7139BF76}"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BCE689-CA91-410C-87D5-E51F7139BF76}"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BCE689-CA91-410C-87D5-E51F7139BF76}"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BCE689-CA91-410C-87D5-E51F7139BF76}"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BCE689-CA91-410C-87D5-E51F7139BF76}"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BCE689-CA91-410C-87D5-E51F7139BF76}"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BCE689-CA91-410C-87D5-E51F7139BF76}" type="slidenum">
              <a:rPr lang="en-US" smtClean="0"/>
              <a:pPr/>
              <a:t>20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BCE689-CA91-410C-87D5-E51F7139BF76}"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BCE689-CA91-410C-87D5-E51F7139BF76}"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BCE689-CA91-410C-87D5-E51F7139BF76}"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BCE689-CA91-410C-87D5-E51F7139BF76}"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BCE689-CA91-410C-87D5-E51F7139BF76}"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BCE689-CA91-410C-87D5-E51F7139BF76}"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BCE689-CA91-410C-87D5-E51F7139BF76}"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170" name="Picture 2" descr="5"/>
          <p:cNvPicPr>
            <a:picLocks noChangeAspect="1" noChangeArrowheads="1"/>
          </p:cNvPicPr>
          <p:nvPr/>
        </p:nvPicPr>
        <p:blipFill>
          <a:blip r:embed="rId2" cstate="print"/>
          <a:srcRect/>
          <a:stretch>
            <a:fillRect/>
          </a:stretch>
        </p:blipFill>
        <p:spPr bwMode="auto">
          <a:xfrm>
            <a:off x="0" y="0"/>
            <a:ext cx="9525000" cy="6858000"/>
          </a:xfrm>
          <a:prstGeom prst="rect">
            <a:avLst/>
          </a:prstGeom>
          <a:noFill/>
        </p:spPr>
      </p:pic>
      <p:sp>
        <p:nvSpPr>
          <p:cNvPr id="7171" name="Rectangle 3"/>
          <p:cNvSpPr>
            <a:spLocks noGrp="1" noChangeArrowheads="1"/>
          </p:cNvSpPr>
          <p:nvPr>
            <p:ph type="ctrTitle"/>
          </p:nvPr>
        </p:nvSpPr>
        <p:spPr>
          <a:xfrm>
            <a:off x="685800" y="2286000"/>
            <a:ext cx="7772400" cy="1143000"/>
          </a:xfrm>
        </p:spPr>
        <p:txBody>
          <a:bodyPr/>
          <a:lstStyle>
            <a:lvl1pPr>
              <a:defRPr/>
            </a:lvl1pPr>
          </a:lstStyle>
          <a:p>
            <a:r>
              <a:rPr lang="en-US"/>
              <a:t>Click to edit Master title style</a:t>
            </a:r>
          </a:p>
        </p:txBody>
      </p:sp>
      <p:sp>
        <p:nvSpPr>
          <p:cNvPr id="7172" name="Rectangle 4"/>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81750" y="228600"/>
            <a:ext cx="1695450" cy="5638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95400" y="228600"/>
            <a:ext cx="493395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5400" y="1219200"/>
            <a:ext cx="3124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0" y="1219200"/>
            <a:ext cx="3124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folHlink"/>
        </a:solidFill>
        <a:effectLst/>
      </p:bgPr>
    </p:bg>
    <p:spTree>
      <p:nvGrpSpPr>
        <p:cNvPr id="1" name=""/>
        <p:cNvGrpSpPr/>
        <p:nvPr/>
      </p:nvGrpSpPr>
      <p:grpSpPr>
        <a:xfrm>
          <a:off x="0" y="0"/>
          <a:ext cx="0" cy="0"/>
          <a:chOff x="0" y="0"/>
          <a:chExt cx="0" cy="0"/>
        </a:xfrm>
      </p:grpSpPr>
      <p:pic>
        <p:nvPicPr>
          <p:cNvPr id="1035" name="Picture 11" descr="5"/>
          <p:cNvPicPr>
            <a:picLocks noChangeAspect="1" noChangeArrowheads="1"/>
          </p:cNvPicPr>
          <p:nvPr/>
        </p:nvPicPr>
        <p:blipFill>
          <a:blip r:embed="rId13" cstate="print"/>
          <a:srcRect/>
          <a:stretch>
            <a:fillRect/>
          </a:stretch>
        </p:blipFill>
        <p:spPr bwMode="auto">
          <a:xfrm>
            <a:off x="0" y="0"/>
            <a:ext cx="9525000" cy="6858000"/>
          </a:xfrm>
          <a:prstGeom prst="rect">
            <a:avLst/>
          </a:prstGeom>
          <a:noFill/>
        </p:spPr>
      </p:pic>
      <p:sp>
        <p:nvSpPr>
          <p:cNvPr id="1026" name="Rectangle 2"/>
          <p:cNvSpPr>
            <a:spLocks noGrp="1" noChangeArrowheads="1"/>
          </p:cNvSpPr>
          <p:nvPr>
            <p:ph type="title"/>
          </p:nvPr>
        </p:nvSpPr>
        <p:spPr bwMode="auto">
          <a:xfrm>
            <a:off x="1752600" y="228600"/>
            <a:ext cx="6324600" cy="685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Add Title</a:t>
            </a:r>
          </a:p>
        </p:txBody>
      </p:sp>
      <p:sp>
        <p:nvSpPr>
          <p:cNvPr id="1027" name="Rectangle 3"/>
          <p:cNvSpPr>
            <a:spLocks noGrp="1" noChangeArrowheads="1"/>
          </p:cNvSpPr>
          <p:nvPr>
            <p:ph type="body" idx="1"/>
          </p:nvPr>
        </p:nvSpPr>
        <p:spPr bwMode="auto">
          <a:xfrm>
            <a:off x="1295400" y="1219200"/>
            <a:ext cx="6400800" cy="4648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spcBef>
          <a:spcPct val="0"/>
        </a:spcBef>
        <a:spcAft>
          <a:spcPct val="0"/>
        </a:spcAft>
        <a:defRPr sz="4000" b="1">
          <a:solidFill>
            <a:schemeClr val="bg1"/>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000" b="1">
          <a:solidFill>
            <a:schemeClr val="bg1"/>
          </a:solidFill>
          <a:effectLst>
            <a:outerShdw blurRad="38100" dist="38100" dir="2700000" algn="tl">
              <a:srgbClr val="000000"/>
            </a:outerShdw>
          </a:effectLst>
          <a:latin typeface="Arial" charset="0"/>
        </a:defRPr>
      </a:lvl2pPr>
      <a:lvl3pPr algn="l" rtl="0" eaLnBrk="0" fontAlgn="base" hangingPunct="0">
        <a:spcBef>
          <a:spcPct val="0"/>
        </a:spcBef>
        <a:spcAft>
          <a:spcPct val="0"/>
        </a:spcAft>
        <a:defRPr sz="4000" b="1">
          <a:solidFill>
            <a:schemeClr val="bg1"/>
          </a:solidFill>
          <a:effectLst>
            <a:outerShdw blurRad="38100" dist="38100" dir="2700000" algn="tl">
              <a:srgbClr val="000000"/>
            </a:outerShdw>
          </a:effectLst>
          <a:latin typeface="Arial" charset="0"/>
        </a:defRPr>
      </a:lvl3pPr>
      <a:lvl4pPr algn="l" rtl="0" eaLnBrk="0" fontAlgn="base" hangingPunct="0">
        <a:spcBef>
          <a:spcPct val="0"/>
        </a:spcBef>
        <a:spcAft>
          <a:spcPct val="0"/>
        </a:spcAft>
        <a:defRPr sz="4000" b="1">
          <a:solidFill>
            <a:schemeClr val="bg1"/>
          </a:solidFill>
          <a:effectLst>
            <a:outerShdw blurRad="38100" dist="38100" dir="2700000" algn="tl">
              <a:srgbClr val="000000"/>
            </a:outerShdw>
          </a:effectLst>
          <a:latin typeface="Arial" charset="0"/>
        </a:defRPr>
      </a:lvl4pPr>
      <a:lvl5pPr algn="l" rtl="0" eaLnBrk="0" fontAlgn="base" hangingPunct="0">
        <a:spcBef>
          <a:spcPct val="0"/>
        </a:spcBef>
        <a:spcAft>
          <a:spcPct val="0"/>
        </a:spcAft>
        <a:defRPr sz="4000" b="1">
          <a:solidFill>
            <a:schemeClr val="bg1"/>
          </a:solidFill>
          <a:effectLst>
            <a:outerShdw blurRad="38100" dist="38100" dir="2700000" algn="tl">
              <a:srgbClr val="000000"/>
            </a:outerShdw>
          </a:effectLst>
          <a:latin typeface="Arial" charset="0"/>
        </a:defRPr>
      </a:lvl5pPr>
      <a:lvl6pPr marL="457200" algn="l" rtl="0" eaLnBrk="0" fontAlgn="base" hangingPunct="0">
        <a:spcBef>
          <a:spcPct val="0"/>
        </a:spcBef>
        <a:spcAft>
          <a:spcPct val="0"/>
        </a:spcAft>
        <a:defRPr sz="4000" b="1">
          <a:solidFill>
            <a:schemeClr val="bg1"/>
          </a:solidFill>
          <a:effectLst>
            <a:outerShdw blurRad="38100" dist="38100" dir="2700000" algn="tl">
              <a:srgbClr val="000000"/>
            </a:outerShdw>
          </a:effectLst>
          <a:latin typeface="Arial" charset="0"/>
        </a:defRPr>
      </a:lvl6pPr>
      <a:lvl7pPr marL="914400" algn="l" rtl="0" eaLnBrk="0" fontAlgn="base" hangingPunct="0">
        <a:spcBef>
          <a:spcPct val="0"/>
        </a:spcBef>
        <a:spcAft>
          <a:spcPct val="0"/>
        </a:spcAft>
        <a:defRPr sz="4000" b="1">
          <a:solidFill>
            <a:schemeClr val="bg1"/>
          </a:solidFill>
          <a:effectLst>
            <a:outerShdw blurRad="38100" dist="38100" dir="2700000" algn="tl">
              <a:srgbClr val="000000"/>
            </a:outerShdw>
          </a:effectLst>
          <a:latin typeface="Arial" charset="0"/>
        </a:defRPr>
      </a:lvl7pPr>
      <a:lvl8pPr marL="1371600" algn="l" rtl="0" eaLnBrk="0" fontAlgn="base" hangingPunct="0">
        <a:spcBef>
          <a:spcPct val="0"/>
        </a:spcBef>
        <a:spcAft>
          <a:spcPct val="0"/>
        </a:spcAft>
        <a:defRPr sz="4000" b="1">
          <a:solidFill>
            <a:schemeClr val="bg1"/>
          </a:solidFill>
          <a:effectLst>
            <a:outerShdw blurRad="38100" dist="38100" dir="2700000" algn="tl">
              <a:srgbClr val="000000"/>
            </a:outerShdw>
          </a:effectLst>
          <a:latin typeface="Arial" charset="0"/>
        </a:defRPr>
      </a:lvl8pPr>
      <a:lvl9pPr marL="1828800" algn="l" rtl="0" eaLnBrk="0" fontAlgn="base" hangingPunct="0">
        <a:spcBef>
          <a:spcPct val="0"/>
        </a:spcBef>
        <a:spcAft>
          <a:spcPct val="0"/>
        </a:spcAft>
        <a:defRPr sz="4000" b="1">
          <a:solidFill>
            <a:schemeClr val="bg1"/>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har char="•"/>
        <a:defRPr sz="3200" b="1">
          <a:solidFill>
            <a:schemeClr val="bg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b="1">
          <a:solidFill>
            <a:schemeClr val="bg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har char="•"/>
        <a:defRPr sz="2400" b="1">
          <a:solidFill>
            <a:schemeClr val="bg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b="1">
          <a:solidFill>
            <a:schemeClr val="bg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har char="»"/>
        <a:defRPr sz="2000" b="1">
          <a:solidFill>
            <a:schemeClr val="bg1"/>
          </a:solidFill>
          <a:effectLst>
            <a:outerShdw blurRad="38100" dist="38100" dir="2700000" algn="tl">
              <a:srgbClr val="000000"/>
            </a:outerShdw>
          </a:effectLst>
          <a:latin typeface="+mn-lt"/>
        </a:defRPr>
      </a:lvl5pPr>
      <a:lvl6pPr marL="2514600" indent="-228600" algn="l" rtl="0" eaLnBrk="0" fontAlgn="base" hangingPunct="0">
        <a:spcBef>
          <a:spcPct val="20000"/>
        </a:spcBef>
        <a:spcAft>
          <a:spcPct val="0"/>
        </a:spcAft>
        <a:buChar char="»"/>
        <a:defRPr sz="2000" b="1">
          <a:solidFill>
            <a:schemeClr val="bg1"/>
          </a:solidFill>
          <a:effectLst>
            <a:outerShdw blurRad="38100" dist="38100" dir="2700000" algn="tl">
              <a:srgbClr val="000000"/>
            </a:outerShdw>
          </a:effectLst>
          <a:latin typeface="+mn-lt"/>
        </a:defRPr>
      </a:lvl6pPr>
      <a:lvl7pPr marL="2971800" indent="-228600" algn="l" rtl="0" eaLnBrk="0" fontAlgn="base" hangingPunct="0">
        <a:spcBef>
          <a:spcPct val="20000"/>
        </a:spcBef>
        <a:spcAft>
          <a:spcPct val="0"/>
        </a:spcAft>
        <a:buChar char="»"/>
        <a:defRPr sz="2000" b="1">
          <a:solidFill>
            <a:schemeClr val="bg1"/>
          </a:solidFill>
          <a:effectLst>
            <a:outerShdw blurRad="38100" dist="38100" dir="2700000" algn="tl">
              <a:srgbClr val="000000"/>
            </a:outerShdw>
          </a:effectLst>
          <a:latin typeface="+mn-lt"/>
        </a:defRPr>
      </a:lvl7pPr>
      <a:lvl8pPr marL="3429000" indent="-228600" algn="l" rtl="0" eaLnBrk="0" fontAlgn="base" hangingPunct="0">
        <a:spcBef>
          <a:spcPct val="20000"/>
        </a:spcBef>
        <a:spcAft>
          <a:spcPct val="0"/>
        </a:spcAft>
        <a:buChar char="»"/>
        <a:defRPr sz="2000" b="1">
          <a:solidFill>
            <a:schemeClr val="bg1"/>
          </a:solidFill>
          <a:effectLst>
            <a:outerShdw blurRad="38100" dist="38100" dir="2700000" algn="tl">
              <a:srgbClr val="000000"/>
            </a:outerShdw>
          </a:effectLst>
          <a:latin typeface="+mn-lt"/>
        </a:defRPr>
      </a:lvl8pPr>
      <a:lvl9pPr marL="3886200" indent="-228600" algn="l" rtl="0" eaLnBrk="0" fontAlgn="base" hangingPunct="0">
        <a:spcBef>
          <a:spcPct val="20000"/>
        </a:spcBef>
        <a:spcAft>
          <a:spcPct val="0"/>
        </a:spcAft>
        <a:buChar char="»"/>
        <a:defRPr sz="2000" b="1">
          <a:solidFill>
            <a:schemeClr val="bg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destinationcrm.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www.crm-daily.com/"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p:txBody>
          <a:bodyPr/>
          <a:lstStyle/>
          <a:p>
            <a:r>
              <a:rPr lang="en-US" sz="3600"/>
              <a:t>UNIT D</a:t>
            </a:r>
            <a:br>
              <a:rPr lang="en-US" sz="3600"/>
            </a:br>
            <a:r>
              <a:rPr lang="en-US" sz="3600"/>
              <a:t>MARKETING INFORMATION MANAGEMENT</a:t>
            </a:r>
          </a:p>
        </p:txBody>
      </p:sp>
      <p:sp>
        <p:nvSpPr>
          <p:cNvPr id="10243" name="Rectangle 3"/>
          <p:cNvSpPr>
            <a:spLocks noGrp="1" noChangeArrowheads="1"/>
          </p:cNvSpPr>
          <p:nvPr>
            <p:ph type="subTitle" idx="1"/>
          </p:nvPr>
        </p:nvSpPr>
        <p:spPr/>
        <p:txBody>
          <a:bodyPr/>
          <a:lstStyle/>
          <a:p>
            <a:r>
              <a:rPr lang="en-US"/>
              <a:t>7.03  Summarize techniques for processing marketing information.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09600" y="228600"/>
            <a:ext cx="8534400" cy="685800"/>
          </a:xfrm>
        </p:spPr>
        <p:txBody>
          <a:bodyPr/>
          <a:lstStyle/>
          <a:p>
            <a:pPr algn="ctr"/>
            <a:r>
              <a:rPr lang="en-US" sz="3600"/>
              <a:t>Customer relationship management (CRM)</a:t>
            </a:r>
          </a:p>
        </p:txBody>
      </p:sp>
      <p:sp>
        <p:nvSpPr>
          <p:cNvPr id="13315" name="Rectangle 3"/>
          <p:cNvSpPr>
            <a:spLocks noGrp="1" noChangeArrowheads="1"/>
          </p:cNvSpPr>
          <p:nvPr>
            <p:ph type="body" idx="1"/>
          </p:nvPr>
        </p:nvSpPr>
        <p:spPr>
          <a:xfrm>
            <a:off x="0" y="1295400"/>
            <a:ext cx="8305800" cy="5410200"/>
          </a:xfrm>
        </p:spPr>
        <p:txBody>
          <a:bodyPr/>
          <a:lstStyle/>
          <a:p>
            <a:r>
              <a:rPr lang="en-US" dirty="0" smtClean="0"/>
              <a:t>Utilizes </a:t>
            </a:r>
            <a:r>
              <a:rPr lang="en-US" dirty="0"/>
              <a:t>intricate software that combines information from different sources</a:t>
            </a:r>
          </a:p>
          <a:p>
            <a:pPr lvl="1"/>
            <a:r>
              <a:rPr lang="en-US" i="1" dirty="0"/>
              <a:t>Data warehouses:  Centralized company databases with detailed customer information that help researchers and marketing managers study customers’ habits and patterns.</a:t>
            </a:r>
          </a:p>
          <a:p>
            <a:pPr lvl="1"/>
            <a:r>
              <a:rPr lang="en-US" i="1" dirty="0"/>
              <a:t>Allows for more personalized customer service and the opportunity to develop relationships</a:t>
            </a:r>
          </a:p>
          <a:p>
            <a:pPr lvl="1"/>
            <a:r>
              <a:rPr lang="en-US" i="1" dirty="0"/>
              <a:t>Customer </a:t>
            </a:r>
            <a:r>
              <a:rPr lang="en-US" i="1" dirty="0" smtClean="0"/>
              <a:t>cards (MVP, VIC, etc)</a:t>
            </a:r>
            <a:endParaRPr lang="en-US"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3314"/>
                                        </p:tgtEl>
                                        <p:attrNameLst>
                                          <p:attrName>style.visibility</p:attrName>
                                        </p:attrNameLst>
                                      </p:cBhvr>
                                      <p:to>
                                        <p:strVal val="visible"/>
                                      </p:to>
                                    </p:set>
                                    <p:anim to="" calcmode="lin" valueType="num">
                                      <p:cBhvr>
                                        <p:cTn id="7" dur="1" fill="hold"/>
                                        <p:tgtEl>
                                          <p:spTgt spid="13314"/>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3315">
                                            <p:txEl>
                                              <p:pRg st="0" end="0"/>
                                            </p:txEl>
                                          </p:spTgt>
                                        </p:tgtEl>
                                        <p:attrNameLst>
                                          <p:attrName>style.visibility</p:attrName>
                                        </p:attrNameLst>
                                      </p:cBhvr>
                                      <p:to>
                                        <p:strVal val="visible"/>
                                      </p:to>
                                    </p:set>
                                    <p:anim to="" calcmode="lin" valueType="num">
                                      <p:cBhvr>
                                        <p:cTn id="12" dur="1" fill="hold"/>
                                        <p:tgtEl>
                                          <p:spTgt spid="13315">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3315">
                                            <p:txEl>
                                              <p:pRg st="1" end="1"/>
                                            </p:txEl>
                                          </p:spTgt>
                                        </p:tgtEl>
                                        <p:attrNameLst>
                                          <p:attrName>style.visibility</p:attrName>
                                        </p:attrNameLst>
                                      </p:cBhvr>
                                      <p:to>
                                        <p:strVal val="visible"/>
                                      </p:to>
                                    </p:set>
                                    <p:anim to="" calcmode="lin" valueType="num">
                                      <p:cBhvr>
                                        <p:cTn id="17" dur="1" fill="hold"/>
                                        <p:tgtEl>
                                          <p:spTgt spid="13315">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13315">
                                            <p:txEl>
                                              <p:pRg st="2" end="2"/>
                                            </p:txEl>
                                          </p:spTgt>
                                        </p:tgtEl>
                                        <p:attrNameLst>
                                          <p:attrName>style.visibility</p:attrName>
                                        </p:attrNameLst>
                                      </p:cBhvr>
                                      <p:to>
                                        <p:strVal val="visible"/>
                                      </p:to>
                                    </p:set>
                                    <p:anim to="" calcmode="lin" valueType="num">
                                      <p:cBhvr>
                                        <p:cTn id="22" dur="1" fill="hold"/>
                                        <p:tgtEl>
                                          <p:spTgt spid="13315">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13315">
                                            <p:txEl>
                                              <p:pRg st="3" end="3"/>
                                            </p:txEl>
                                          </p:spTgt>
                                        </p:tgtEl>
                                        <p:attrNameLst>
                                          <p:attrName>style.visibility</p:attrName>
                                        </p:attrNameLst>
                                      </p:cBhvr>
                                      <p:to>
                                        <p:strVal val="visible"/>
                                      </p:to>
                                    </p:set>
                                    <p:anim to="" calcmode="lin" valueType="num">
                                      <p:cBhvr>
                                        <p:cTn id="27" dur="1" fill="hold"/>
                                        <p:tgtEl>
                                          <p:spTgt spid="13315">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13315" grpId="0" build="p" bldLvl="2"/>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04800" y="228600"/>
            <a:ext cx="8839200" cy="685800"/>
          </a:xfrm>
        </p:spPr>
        <p:txBody>
          <a:bodyPr/>
          <a:lstStyle/>
          <a:p>
            <a:pPr algn="ctr"/>
            <a:r>
              <a:rPr lang="en-US" sz="3600"/>
              <a:t>Customer relationship management (CRM)</a:t>
            </a:r>
          </a:p>
        </p:txBody>
      </p:sp>
      <p:sp>
        <p:nvSpPr>
          <p:cNvPr id="14339" name="Rectangle 3"/>
          <p:cNvSpPr>
            <a:spLocks noGrp="1" noChangeArrowheads="1"/>
          </p:cNvSpPr>
          <p:nvPr>
            <p:ph type="body" idx="1"/>
          </p:nvPr>
        </p:nvSpPr>
        <p:spPr>
          <a:xfrm>
            <a:off x="762000" y="1371600"/>
            <a:ext cx="6934200" cy="4648200"/>
          </a:xfrm>
        </p:spPr>
        <p:txBody>
          <a:bodyPr/>
          <a:lstStyle/>
          <a:p>
            <a:r>
              <a:rPr lang="en-US" sz="3600" dirty="0"/>
              <a:t>Guidelines for developing and implementing CRM</a:t>
            </a:r>
          </a:p>
          <a:p>
            <a:pPr lvl="1"/>
            <a:r>
              <a:rPr lang="en-US" sz="3200" dirty="0"/>
              <a:t>Confirm the market segments with primary data.</a:t>
            </a:r>
          </a:p>
          <a:p>
            <a:pPr lvl="1"/>
            <a:r>
              <a:rPr lang="en-US" sz="3200" dirty="0"/>
              <a:t>Listen to customers’ input.</a:t>
            </a:r>
          </a:p>
          <a:p>
            <a:pPr lvl="1"/>
            <a:r>
              <a:rPr lang="en-US" sz="3200" dirty="0"/>
              <a:t>See things through customers’ eyes.</a:t>
            </a:r>
          </a:p>
          <a:p>
            <a:pPr lvl="1"/>
            <a:r>
              <a:rPr lang="en-US" sz="3200" dirty="0"/>
              <a:t>Establish a budget for research.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4338"/>
                                        </p:tgtEl>
                                        <p:attrNameLst>
                                          <p:attrName>style.visibility</p:attrName>
                                        </p:attrNameLst>
                                      </p:cBhvr>
                                      <p:to>
                                        <p:strVal val="visible"/>
                                      </p:to>
                                    </p:set>
                                    <p:anim to="" calcmode="lin" valueType="num">
                                      <p:cBhvr>
                                        <p:cTn id="7" dur="1" fill="hold"/>
                                        <p:tgtEl>
                                          <p:spTgt spid="14338"/>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4339">
                                            <p:txEl>
                                              <p:pRg st="0" end="0"/>
                                            </p:txEl>
                                          </p:spTgt>
                                        </p:tgtEl>
                                        <p:attrNameLst>
                                          <p:attrName>style.visibility</p:attrName>
                                        </p:attrNameLst>
                                      </p:cBhvr>
                                      <p:to>
                                        <p:strVal val="visible"/>
                                      </p:to>
                                    </p:set>
                                    <p:anim to="" calcmode="lin" valueType="num">
                                      <p:cBhvr>
                                        <p:cTn id="12" dur="1" fill="hold"/>
                                        <p:tgtEl>
                                          <p:spTgt spid="14339">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4339">
                                            <p:txEl>
                                              <p:pRg st="1" end="1"/>
                                            </p:txEl>
                                          </p:spTgt>
                                        </p:tgtEl>
                                        <p:attrNameLst>
                                          <p:attrName>style.visibility</p:attrName>
                                        </p:attrNameLst>
                                      </p:cBhvr>
                                      <p:to>
                                        <p:strVal val="visible"/>
                                      </p:to>
                                    </p:set>
                                    <p:anim to="" calcmode="lin" valueType="num">
                                      <p:cBhvr>
                                        <p:cTn id="17" dur="1" fill="hold"/>
                                        <p:tgtEl>
                                          <p:spTgt spid="14339">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14339">
                                            <p:txEl>
                                              <p:pRg st="2" end="2"/>
                                            </p:txEl>
                                          </p:spTgt>
                                        </p:tgtEl>
                                        <p:attrNameLst>
                                          <p:attrName>style.visibility</p:attrName>
                                        </p:attrNameLst>
                                      </p:cBhvr>
                                      <p:to>
                                        <p:strVal val="visible"/>
                                      </p:to>
                                    </p:set>
                                    <p:anim to="" calcmode="lin" valueType="num">
                                      <p:cBhvr>
                                        <p:cTn id="22" dur="1" fill="hold"/>
                                        <p:tgtEl>
                                          <p:spTgt spid="14339">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14339">
                                            <p:txEl>
                                              <p:pRg st="3" end="3"/>
                                            </p:txEl>
                                          </p:spTgt>
                                        </p:tgtEl>
                                        <p:attrNameLst>
                                          <p:attrName>style.visibility</p:attrName>
                                        </p:attrNameLst>
                                      </p:cBhvr>
                                      <p:to>
                                        <p:strVal val="visible"/>
                                      </p:to>
                                    </p:set>
                                    <p:anim to="" calcmode="lin" valueType="num">
                                      <p:cBhvr>
                                        <p:cTn id="27" dur="1" fill="hold"/>
                                        <p:tgtEl>
                                          <p:spTgt spid="14339">
                                            <p:txEl>
                                              <p:pRg st="3" end="3"/>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14339">
                                            <p:txEl>
                                              <p:pRg st="4" end="4"/>
                                            </p:txEl>
                                          </p:spTgt>
                                        </p:tgtEl>
                                        <p:attrNameLst>
                                          <p:attrName>style.visibility</p:attrName>
                                        </p:attrNameLst>
                                      </p:cBhvr>
                                      <p:to>
                                        <p:strVal val="visible"/>
                                      </p:to>
                                    </p:set>
                                    <p:anim to="" calcmode="lin" valueType="num">
                                      <p:cBhvr>
                                        <p:cTn id="32" dur="1" fill="hold"/>
                                        <p:tgtEl>
                                          <p:spTgt spid="14339">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P spid="14339" grpId="0" build="p" bldLvl="2"/>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295400" y="228600"/>
            <a:ext cx="7315200" cy="1066800"/>
          </a:xfrm>
        </p:spPr>
        <p:txBody>
          <a:bodyPr/>
          <a:lstStyle/>
          <a:p>
            <a:pPr algn="ctr"/>
            <a:r>
              <a:rPr lang="en-US" sz="3600"/>
              <a:t>Importance of distributing and using marketing information</a:t>
            </a:r>
          </a:p>
        </p:txBody>
      </p:sp>
      <p:sp>
        <p:nvSpPr>
          <p:cNvPr id="15363" name="Rectangle 3"/>
          <p:cNvSpPr>
            <a:spLocks noGrp="1" noChangeArrowheads="1"/>
          </p:cNvSpPr>
          <p:nvPr>
            <p:ph type="body" idx="1"/>
          </p:nvPr>
        </p:nvSpPr>
        <p:spPr>
          <a:xfrm>
            <a:off x="457200" y="2057400"/>
            <a:ext cx="7543800" cy="4495800"/>
          </a:xfrm>
        </p:spPr>
        <p:txBody>
          <a:bodyPr/>
          <a:lstStyle/>
          <a:p>
            <a:r>
              <a:rPr lang="en-US" sz="4000" dirty="0"/>
              <a:t>Information collected has value </a:t>
            </a:r>
            <a:r>
              <a:rPr lang="en-US" sz="4000" i="1" dirty="0">
                <a:solidFill>
                  <a:srgbClr val="FF0000"/>
                </a:solidFill>
              </a:rPr>
              <a:t>only</a:t>
            </a:r>
            <a:r>
              <a:rPr lang="en-US" sz="4000" dirty="0"/>
              <a:t> when used to make better decisions</a:t>
            </a:r>
            <a:r>
              <a:rPr lang="en-US" sz="4000" dirty="0" smtClean="0"/>
              <a:t>.</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 to="" calcmode="lin" valueType="num">
                                      <p:cBhvr>
                                        <p:cTn id="7" dur="1" fill="hold"/>
                                        <p:tgtEl>
                                          <p:spTgt spid="1536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5363">
                                            <p:txEl>
                                              <p:pRg st="0" end="0"/>
                                            </p:txEl>
                                          </p:spTgt>
                                        </p:tgtEl>
                                        <p:attrNameLst>
                                          <p:attrName>style.visibility</p:attrName>
                                        </p:attrNameLst>
                                      </p:cBhvr>
                                      <p:to>
                                        <p:strVal val="visible"/>
                                      </p:to>
                                    </p:set>
                                    <p:anim to="" calcmode="lin" valueType="num">
                                      <p:cBhvr>
                                        <p:cTn id="12" dur="1" fill="hold"/>
                                        <p:tgtEl>
                                          <p:spTgt spid="1536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5363" grpId="0" build="p" bldLvl="2"/>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295400" y="228600"/>
            <a:ext cx="7315200" cy="1066800"/>
          </a:xfrm>
        </p:spPr>
        <p:txBody>
          <a:bodyPr/>
          <a:lstStyle/>
          <a:p>
            <a:pPr algn="ctr"/>
            <a:r>
              <a:rPr lang="en-US" sz="3600"/>
              <a:t>Importance of distributing and using marketing information</a:t>
            </a:r>
          </a:p>
        </p:txBody>
      </p:sp>
      <p:sp>
        <p:nvSpPr>
          <p:cNvPr id="15363" name="Rectangle 3"/>
          <p:cNvSpPr>
            <a:spLocks noGrp="1" noChangeArrowheads="1"/>
          </p:cNvSpPr>
          <p:nvPr>
            <p:ph type="body" idx="1"/>
          </p:nvPr>
        </p:nvSpPr>
        <p:spPr>
          <a:xfrm>
            <a:off x="457200" y="1447800"/>
            <a:ext cx="7543800" cy="5105400"/>
          </a:xfrm>
        </p:spPr>
        <p:txBody>
          <a:bodyPr/>
          <a:lstStyle/>
          <a:p>
            <a:r>
              <a:rPr lang="en-US" sz="3600" dirty="0" smtClean="0"/>
              <a:t>Data </a:t>
            </a:r>
            <a:r>
              <a:rPr lang="en-US" sz="3600" dirty="0"/>
              <a:t>must be </a:t>
            </a:r>
            <a:r>
              <a:rPr lang="en-US" sz="3600" i="1" dirty="0">
                <a:solidFill>
                  <a:srgbClr val="FF0000"/>
                </a:solidFill>
              </a:rPr>
              <a:t>understandable</a:t>
            </a:r>
            <a:r>
              <a:rPr lang="en-US" sz="3600" dirty="0"/>
              <a:t> and </a:t>
            </a:r>
            <a:r>
              <a:rPr lang="en-US" sz="3600" i="1" dirty="0">
                <a:solidFill>
                  <a:srgbClr val="FF0000"/>
                </a:solidFill>
              </a:rPr>
              <a:t>accessible</a:t>
            </a:r>
            <a:r>
              <a:rPr lang="en-US" sz="3600" dirty="0"/>
              <a:t> to be used</a:t>
            </a:r>
            <a:r>
              <a:rPr lang="en-US" sz="3600" dirty="0" smtClean="0"/>
              <a:t>.</a:t>
            </a:r>
          </a:p>
          <a:p>
            <a:pPr>
              <a:buNone/>
            </a:pPr>
            <a:endParaRPr lang="en-US" sz="3600" dirty="0"/>
          </a:p>
          <a:p>
            <a:pPr lvl="1"/>
            <a:r>
              <a:rPr lang="en-US" sz="3200" dirty="0"/>
              <a:t>Companies may develop an intranet to provide employees access to research information such as contact information, reports, and work documents</a:t>
            </a:r>
            <a:r>
              <a:rPr lang="en-US" sz="3200" dirty="0" smtClean="0"/>
              <a:t>.</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 to="" calcmode="lin" valueType="num">
                                      <p:cBhvr>
                                        <p:cTn id="7" dur="1" fill="hold"/>
                                        <p:tgtEl>
                                          <p:spTgt spid="1536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5363">
                                            <p:txEl>
                                              <p:pRg st="0" end="0"/>
                                            </p:txEl>
                                          </p:spTgt>
                                        </p:tgtEl>
                                        <p:attrNameLst>
                                          <p:attrName>style.visibility</p:attrName>
                                        </p:attrNameLst>
                                      </p:cBhvr>
                                      <p:to>
                                        <p:strVal val="visible"/>
                                      </p:to>
                                    </p:set>
                                    <p:anim to="" calcmode="lin" valueType="num">
                                      <p:cBhvr>
                                        <p:cTn id="12" dur="1" fill="hold"/>
                                        <p:tgtEl>
                                          <p:spTgt spid="1536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5363">
                                            <p:txEl>
                                              <p:pRg st="2" end="2"/>
                                            </p:txEl>
                                          </p:spTgt>
                                        </p:tgtEl>
                                        <p:attrNameLst>
                                          <p:attrName>style.visibility</p:attrName>
                                        </p:attrNameLst>
                                      </p:cBhvr>
                                      <p:to>
                                        <p:strVal val="visible"/>
                                      </p:to>
                                    </p:set>
                                    <p:anim to="" calcmode="lin" valueType="num">
                                      <p:cBhvr>
                                        <p:cTn id="17" dur="1" fill="hold"/>
                                        <p:tgtEl>
                                          <p:spTgt spid="1536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5363" grpId="0" build="p" bldLvl="2"/>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295400" y="228600"/>
            <a:ext cx="7315200" cy="1066800"/>
          </a:xfrm>
        </p:spPr>
        <p:txBody>
          <a:bodyPr/>
          <a:lstStyle/>
          <a:p>
            <a:pPr algn="ctr"/>
            <a:r>
              <a:rPr lang="en-US" sz="3600"/>
              <a:t>Importance of distributing and using marketing information</a:t>
            </a:r>
          </a:p>
        </p:txBody>
      </p:sp>
      <p:sp>
        <p:nvSpPr>
          <p:cNvPr id="15363" name="Rectangle 3"/>
          <p:cNvSpPr>
            <a:spLocks noGrp="1" noChangeArrowheads="1"/>
          </p:cNvSpPr>
          <p:nvPr>
            <p:ph type="body" idx="1"/>
          </p:nvPr>
        </p:nvSpPr>
        <p:spPr>
          <a:xfrm>
            <a:off x="457200" y="1447800"/>
            <a:ext cx="7543800" cy="5105400"/>
          </a:xfrm>
        </p:spPr>
        <p:txBody>
          <a:bodyPr/>
          <a:lstStyle/>
          <a:p>
            <a:r>
              <a:rPr lang="en-US" sz="3600" dirty="0" smtClean="0"/>
              <a:t>Data </a:t>
            </a:r>
            <a:r>
              <a:rPr lang="en-US" sz="3600" dirty="0"/>
              <a:t>must be </a:t>
            </a:r>
            <a:r>
              <a:rPr lang="en-US" sz="3600" i="1" dirty="0">
                <a:solidFill>
                  <a:srgbClr val="FF0000"/>
                </a:solidFill>
              </a:rPr>
              <a:t>understandable</a:t>
            </a:r>
            <a:r>
              <a:rPr lang="en-US" sz="3600" dirty="0"/>
              <a:t> and </a:t>
            </a:r>
            <a:r>
              <a:rPr lang="en-US" sz="3600" i="1" dirty="0">
                <a:solidFill>
                  <a:srgbClr val="FF0000"/>
                </a:solidFill>
              </a:rPr>
              <a:t>accessible</a:t>
            </a:r>
            <a:r>
              <a:rPr lang="en-US" sz="3600" dirty="0"/>
              <a:t> to be used</a:t>
            </a:r>
            <a:r>
              <a:rPr lang="en-US" sz="3600" dirty="0" smtClean="0"/>
              <a:t>.</a:t>
            </a:r>
          </a:p>
          <a:p>
            <a:pPr>
              <a:buNone/>
            </a:pPr>
            <a:endParaRPr lang="en-US" sz="3600" dirty="0"/>
          </a:p>
          <a:p>
            <a:pPr lvl="1"/>
            <a:r>
              <a:rPr lang="en-US" sz="3200" dirty="0" smtClean="0"/>
              <a:t>Sales </a:t>
            </a:r>
            <a:r>
              <a:rPr lang="en-US" sz="3200" dirty="0"/>
              <a:t>representatives can look at customers’ profiles as they are conversing with them or review the information before meeting with them.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 to="" calcmode="lin" valueType="num">
                                      <p:cBhvr>
                                        <p:cTn id="7" dur="1" fill="hold"/>
                                        <p:tgtEl>
                                          <p:spTgt spid="1536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5363">
                                            <p:txEl>
                                              <p:pRg st="0" end="0"/>
                                            </p:txEl>
                                          </p:spTgt>
                                        </p:tgtEl>
                                        <p:attrNameLst>
                                          <p:attrName>style.visibility</p:attrName>
                                        </p:attrNameLst>
                                      </p:cBhvr>
                                      <p:to>
                                        <p:strVal val="visible"/>
                                      </p:to>
                                    </p:set>
                                    <p:anim to="" calcmode="lin" valueType="num">
                                      <p:cBhvr>
                                        <p:cTn id="12" dur="1" fill="hold"/>
                                        <p:tgtEl>
                                          <p:spTgt spid="1536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5363">
                                            <p:txEl>
                                              <p:pRg st="2" end="2"/>
                                            </p:txEl>
                                          </p:spTgt>
                                        </p:tgtEl>
                                        <p:attrNameLst>
                                          <p:attrName>style.visibility</p:attrName>
                                        </p:attrNameLst>
                                      </p:cBhvr>
                                      <p:to>
                                        <p:strVal val="visible"/>
                                      </p:to>
                                    </p:set>
                                    <p:anim to="" calcmode="lin" valueType="num">
                                      <p:cBhvr>
                                        <p:cTn id="17" dur="1" fill="hold"/>
                                        <p:tgtEl>
                                          <p:spTgt spid="1536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5363" grpId="0" build="p" bldLvl="2"/>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762000" y="152400"/>
            <a:ext cx="8077200" cy="1066800"/>
          </a:xfrm>
        </p:spPr>
        <p:txBody>
          <a:bodyPr/>
          <a:lstStyle/>
          <a:p>
            <a:pPr algn="ctr"/>
            <a:r>
              <a:rPr lang="en-US" sz="3600"/>
              <a:t>Importance of distributing and using marketing information </a:t>
            </a:r>
            <a:r>
              <a:rPr lang="en-US" sz="2400"/>
              <a:t>(cont.)</a:t>
            </a:r>
          </a:p>
        </p:txBody>
      </p:sp>
      <p:sp>
        <p:nvSpPr>
          <p:cNvPr id="16387" name="Rectangle 3"/>
          <p:cNvSpPr>
            <a:spLocks noGrp="1" noChangeArrowheads="1"/>
          </p:cNvSpPr>
          <p:nvPr>
            <p:ph type="body" idx="1"/>
          </p:nvPr>
        </p:nvSpPr>
        <p:spPr>
          <a:xfrm>
            <a:off x="228600" y="1600200"/>
            <a:ext cx="7848600" cy="4800600"/>
          </a:xfrm>
        </p:spPr>
        <p:txBody>
          <a:bodyPr/>
          <a:lstStyle/>
          <a:p>
            <a:pPr>
              <a:lnSpc>
                <a:spcPct val="95000"/>
              </a:lnSpc>
            </a:pPr>
            <a:r>
              <a:rPr lang="en-US" sz="3600" dirty="0"/>
              <a:t>Many companies allow “VIP” customers and primary channel members to access data through the use of extranets where they may update accounts, check inventories, arrange purchases, or schedule  stock replacement shipments</a:t>
            </a:r>
            <a:r>
              <a:rPr lang="en-US" sz="2800" dirty="0" smtClean="0"/>
              <a:t>.</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6386"/>
                                        </p:tgtEl>
                                        <p:attrNameLst>
                                          <p:attrName>style.visibility</p:attrName>
                                        </p:attrNameLst>
                                      </p:cBhvr>
                                      <p:to>
                                        <p:strVal val="visible"/>
                                      </p:to>
                                    </p:set>
                                    <p:anim to="" calcmode="lin" valueType="num">
                                      <p:cBhvr>
                                        <p:cTn id="7" dur="1" fill="hold"/>
                                        <p:tgtEl>
                                          <p:spTgt spid="16386"/>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6387">
                                            <p:txEl>
                                              <p:pRg st="0" end="0"/>
                                            </p:txEl>
                                          </p:spTgt>
                                        </p:tgtEl>
                                        <p:attrNameLst>
                                          <p:attrName>style.visibility</p:attrName>
                                        </p:attrNameLst>
                                      </p:cBhvr>
                                      <p:to>
                                        <p:strVal val="visible"/>
                                      </p:to>
                                    </p:set>
                                    <p:anim to="" calcmode="lin" valueType="num">
                                      <p:cBhvr>
                                        <p:cTn id="12" dur="1" fill="hold"/>
                                        <p:tgtEl>
                                          <p:spTgt spid="16387">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P spid="16387"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762000" y="152400"/>
            <a:ext cx="8077200" cy="1066800"/>
          </a:xfrm>
        </p:spPr>
        <p:txBody>
          <a:bodyPr/>
          <a:lstStyle/>
          <a:p>
            <a:pPr algn="ctr"/>
            <a:r>
              <a:rPr lang="en-US" sz="3600"/>
              <a:t>Importance of distributing and using marketing information </a:t>
            </a:r>
            <a:r>
              <a:rPr lang="en-US" sz="2400"/>
              <a:t>(cont.)</a:t>
            </a:r>
          </a:p>
        </p:txBody>
      </p:sp>
      <p:sp>
        <p:nvSpPr>
          <p:cNvPr id="16387" name="Rectangle 3"/>
          <p:cNvSpPr>
            <a:spLocks noGrp="1" noChangeArrowheads="1"/>
          </p:cNvSpPr>
          <p:nvPr>
            <p:ph type="body" idx="1"/>
          </p:nvPr>
        </p:nvSpPr>
        <p:spPr>
          <a:xfrm>
            <a:off x="228600" y="1905000"/>
            <a:ext cx="7848600" cy="4495800"/>
          </a:xfrm>
        </p:spPr>
        <p:txBody>
          <a:bodyPr/>
          <a:lstStyle/>
          <a:p>
            <a:pPr>
              <a:lnSpc>
                <a:spcPct val="95000"/>
              </a:lnSpc>
            </a:pPr>
            <a:r>
              <a:rPr lang="en-US" sz="3600" dirty="0" smtClean="0"/>
              <a:t>Advancements </a:t>
            </a:r>
            <a:r>
              <a:rPr lang="en-US" sz="3600" dirty="0"/>
              <a:t>in technology have made information accessible 24 hours a day, 365 days a year from virtually any location in the world.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6386"/>
                                        </p:tgtEl>
                                        <p:attrNameLst>
                                          <p:attrName>style.visibility</p:attrName>
                                        </p:attrNameLst>
                                      </p:cBhvr>
                                      <p:to>
                                        <p:strVal val="visible"/>
                                      </p:to>
                                    </p:set>
                                    <p:anim to="" calcmode="lin" valueType="num">
                                      <p:cBhvr>
                                        <p:cTn id="7" dur="1" fill="hold"/>
                                        <p:tgtEl>
                                          <p:spTgt spid="16386"/>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6387">
                                            <p:txEl>
                                              <p:pRg st="0" end="0"/>
                                            </p:txEl>
                                          </p:spTgt>
                                        </p:tgtEl>
                                        <p:attrNameLst>
                                          <p:attrName>style.visibility</p:attrName>
                                        </p:attrNameLst>
                                      </p:cBhvr>
                                      <p:to>
                                        <p:strVal val="visible"/>
                                      </p:to>
                                    </p:set>
                                    <p:anim to="" calcmode="lin" valueType="num">
                                      <p:cBhvr>
                                        <p:cTn id="12" dur="1" fill="hold"/>
                                        <p:tgtEl>
                                          <p:spTgt spid="16387">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P spid="16387"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143000" y="152400"/>
            <a:ext cx="7391400" cy="1066800"/>
          </a:xfrm>
        </p:spPr>
        <p:txBody>
          <a:bodyPr/>
          <a:lstStyle/>
          <a:p>
            <a:pPr algn="ctr"/>
            <a:r>
              <a:rPr lang="en-US" sz="3600"/>
              <a:t>Interpreting and reporting research findings</a:t>
            </a:r>
          </a:p>
        </p:txBody>
      </p:sp>
      <p:sp>
        <p:nvSpPr>
          <p:cNvPr id="17411" name="Rectangle 3"/>
          <p:cNvSpPr>
            <a:spLocks noGrp="1" noChangeArrowheads="1"/>
          </p:cNvSpPr>
          <p:nvPr>
            <p:ph type="body" idx="1"/>
          </p:nvPr>
        </p:nvSpPr>
        <p:spPr>
          <a:xfrm>
            <a:off x="533400" y="1981200"/>
            <a:ext cx="7391400" cy="4648200"/>
          </a:xfrm>
        </p:spPr>
        <p:txBody>
          <a:bodyPr/>
          <a:lstStyle/>
          <a:p>
            <a:pPr>
              <a:lnSpc>
                <a:spcPct val="90000"/>
              </a:lnSpc>
            </a:pPr>
            <a:r>
              <a:rPr lang="en-US" sz="4000" dirty="0"/>
              <a:t>After collecting the data, researchers must interpret the data, draw conclusions, and report back to managers.</a:t>
            </a:r>
          </a:p>
          <a:p>
            <a:pPr>
              <a:lnSpc>
                <a:spcPct val="90000"/>
              </a:lnSpc>
              <a:buFontTx/>
              <a:buNone/>
            </a:pPr>
            <a:endParaRPr lang="en-US" sz="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7410"/>
                                        </p:tgtEl>
                                        <p:attrNameLst>
                                          <p:attrName>style.visibility</p:attrName>
                                        </p:attrNameLst>
                                      </p:cBhvr>
                                      <p:to>
                                        <p:strVal val="visible"/>
                                      </p:to>
                                    </p:set>
                                    <p:anim to="" calcmode="lin" valueType="num">
                                      <p:cBhvr>
                                        <p:cTn id="7" dur="1" fill="hold"/>
                                        <p:tgtEl>
                                          <p:spTgt spid="17410"/>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7411">
                                            <p:txEl>
                                              <p:pRg st="0" end="0"/>
                                            </p:txEl>
                                          </p:spTgt>
                                        </p:tgtEl>
                                        <p:attrNameLst>
                                          <p:attrName>style.visibility</p:attrName>
                                        </p:attrNameLst>
                                      </p:cBhvr>
                                      <p:to>
                                        <p:strVal val="visible"/>
                                      </p:to>
                                    </p:set>
                                    <p:anim to="" calcmode="lin" valueType="num">
                                      <p:cBhvr>
                                        <p:cTn id="12" dur="1" fill="hold"/>
                                        <p:tgtEl>
                                          <p:spTgt spid="17411">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P spid="17411"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143000" y="152400"/>
            <a:ext cx="7391400" cy="1066800"/>
          </a:xfrm>
        </p:spPr>
        <p:txBody>
          <a:bodyPr/>
          <a:lstStyle/>
          <a:p>
            <a:pPr algn="ctr"/>
            <a:r>
              <a:rPr lang="en-US" sz="3600"/>
              <a:t>Interpreting and reporting research findings</a:t>
            </a:r>
          </a:p>
        </p:txBody>
      </p:sp>
      <p:sp>
        <p:nvSpPr>
          <p:cNvPr id="17411" name="Rectangle 3"/>
          <p:cNvSpPr>
            <a:spLocks noGrp="1" noChangeArrowheads="1"/>
          </p:cNvSpPr>
          <p:nvPr>
            <p:ph type="body" idx="1"/>
          </p:nvPr>
        </p:nvSpPr>
        <p:spPr>
          <a:xfrm>
            <a:off x="533400" y="1447800"/>
            <a:ext cx="7391400" cy="5181600"/>
          </a:xfrm>
        </p:spPr>
        <p:txBody>
          <a:bodyPr/>
          <a:lstStyle/>
          <a:p>
            <a:pPr>
              <a:lnSpc>
                <a:spcPct val="90000"/>
              </a:lnSpc>
              <a:buFontTx/>
              <a:buNone/>
            </a:pPr>
            <a:endParaRPr lang="en-US" sz="800" dirty="0"/>
          </a:p>
          <a:p>
            <a:pPr>
              <a:lnSpc>
                <a:spcPct val="90000"/>
              </a:lnSpc>
            </a:pPr>
            <a:r>
              <a:rPr lang="en-US" sz="4000" dirty="0"/>
              <a:t>Marketing managers know the problems first hand and should look at the interpretations of researchers who may be a contracted party with little or no direct experience.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7410"/>
                                        </p:tgtEl>
                                        <p:attrNameLst>
                                          <p:attrName>style.visibility</p:attrName>
                                        </p:attrNameLst>
                                      </p:cBhvr>
                                      <p:to>
                                        <p:strVal val="visible"/>
                                      </p:to>
                                    </p:set>
                                    <p:anim to="" calcmode="lin" valueType="num">
                                      <p:cBhvr>
                                        <p:cTn id="7" dur="1" fill="hold"/>
                                        <p:tgtEl>
                                          <p:spTgt spid="17410"/>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7411">
                                            <p:txEl>
                                              <p:pRg st="1" end="1"/>
                                            </p:txEl>
                                          </p:spTgt>
                                        </p:tgtEl>
                                        <p:attrNameLst>
                                          <p:attrName>style.visibility</p:attrName>
                                        </p:attrNameLst>
                                      </p:cBhvr>
                                      <p:to>
                                        <p:strVal val="visible"/>
                                      </p:to>
                                    </p:set>
                                    <p:anim to="" calcmode="lin" valueType="num">
                                      <p:cBhvr>
                                        <p:cTn id="12" dur="1" fill="hold"/>
                                        <p:tgtEl>
                                          <p:spTgt spid="17411">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P spid="17411"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914400" y="228600"/>
            <a:ext cx="7620000" cy="685800"/>
          </a:xfrm>
        </p:spPr>
        <p:txBody>
          <a:bodyPr/>
          <a:lstStyle/>
          <a:p>
            <a:pPr algn="ctr"/>
            <a:r>
              <a:rPr lang="en-US" sz="3600"/>
              <a:t>Interpreting and reporting research findings </a:t>
            </a:r>
            <a:r>
              <a:rPr lang="en-US" sz="2400"/>
              <a:t>(cont.)</a:t>
            </a:r>
          </a:p>
        </p:txBody>
      </p:sp>
      <p:sp>
        <p:nvSpPr>
          <p:cNvPr id="18435" name="Rectangle 3"/>
          <p:cNvSpPr>
            <a:spLocks noGrp="1" noChangeArrowheads="1"/>
          </p:cNvSpPr>
          <p:nvPr>
            <p:ph type="body" idx="1"/>
          </p:nvPr>
        </p:nvSpPr>
        <p:spPr>
          <a:xfrm>
            <a:off x="533400" y="2209800"/>
            <a:ext cx="7315200" cy="4191000"/>
          </a:xfrm>
        </p:spPr>
        <p:txBody>
          <a:bodyPr/>
          <a:lstStyle/>
          <a:p>
            <a:pPr>
              <a:lnSpc>
                <a:spcPct val="90000"/>
              </a:lnSpc>
            </a:pPr>
            <a:r>
              <a:rPr lang="en-US" sz="4000" dirty="0"/>
              <a:t>Managers must not allow bias to enter their perspective of research results.</a:t>
            </a:r>
          </a:p>
          <a:p>
            <a:pPr>
              <a:lnSpc>
                <a:spcPct val="90000"/>
              </a:lnSpc>
              <a:buFontTx/>
              <a:buNone/>
            </a:pPr>
            <a:endParaRPr lang="en-US" sz="1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8434"/>
                                        </p:tgtEl>
                                        <p:attrNameLst>
                                          <p:attrName>style.visibility</p:attrName>
                                        </p:attrNameLst>
                                      </p:cBhvr>
                                      <p:to>
                                        <p:strVal val="visible"/>
                                      </p:to>
                                    </p:set>
                                    <p:anim to="" calcmode="lin" valueType="num">
                                      <p:cBhvr>
                                        <p:cTn id="7" dur="1" fill="hold"/>
                                        <p:tgtEl>
                                          <p:spTgt spid="18434"/>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8435">
                                            <p:txEl>
                                              <p:pRg st="0" end="0"/>
                                            </p:txEl>
                                          </p:spTgt>
                                        </p:tgtEl>
                                        <p:attrNameLst>
                                          <p:attrName>style.visibility</p:attrName>
                                        </p:attrNameLst>
                                      </p:cBhvr>
                                      <p:to>
                                        <p:strVal val="visible"/>
                                      </p:to>
                                    </p:set>
                                    <p:anim to="" calcmode="lin" valueType="num">
                                      <p:cBhvr>
                                        <p:cTn id="12" dur="1" fill="hold"/>
                                        <p:tgtEl>
                                          <p:spTgt spid="18435">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P spid="1843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152400"/>
            <a:ext cx="6324600" cy="685800"/>
          </a:xfrm>
        </p:spPr>
        <p:txBody>
          <a:bodyPr/>
          <a:lstStyle/>
          <a:p>
            <a:r>
              <a:rPr lang="en-US" dirty="0" smtClean="0"/>
              <a:t>Tuesday, </a:t>
            </a:r>
            <a:r>
              <a:rPr lang="en-US" dirty="0" smtClean="0"/>
              <a:t>April </a:t>
            </a:r>
            <a:r>
              <a:rPr lang="en-US" dirty="0" smtClean="0"/>
              <a:t>5th</a:t>
            </a:r>
            <a:endParaRPr lang="en-US" dirty="0"/>
          </a:p>
        </p:txBody>
      </p:sp>
      <p:sp>
        <p:nvSpPr>
          <p:cNvPr id="3" name="Content Placeholder 2"/>
          <p:cNvSpPr>
            <a:spLocks noGrp="1"/>
          </p:cNvSpPr>
          <p:nvPr>
            <p:ph idx="1"/>
          </p:nvPr>
        </p:nvSpPr>
        <p:spPr>
          <a:xfrm>
            <a:off x="0" y="762000"/>
            <a:ext cx="8534400" cy="5105400"/>
          </a:xfrm>
        </p:spPr>
        <p:txBody>
          <a:bodyPr/>
          <a:lstStyle/>
          <a:p>
            <a:r>
              <a:rPr lang="en-US" dirty="0" smtClean="0"/>
              <a:t>Warm Up – </a:t>
            </a:r>
          </a:p>
          <a:p>
            <a:pPr lvl="1"/>
            <a:r>
              <a:rPr lang="en-US" dirty="0" smtClean="0"/>
              <a:t>Group </a:t>
            </a:r>
            <a:r>
              <a:rPr lang="en-US" dirty="0" smtClean="0"/>
              <a:t>Activity Survey </a:t>
            </a:r>
            <a:r>
              <a:rPr lang="en-US" dirty="0" smtClean="0"/>
              <a:t>– complete</a:t>
            </a:r>
            <a:endParaRPr lang="en-US" dirty="0" smtClean="0"/>
          </a:p>
          <a:p>
            <a:pPr lvl="1"/>
            <a:r>
              <a:rPr lang="en-US" dirty="0" smtClean="0"/>
              <a:t>Critique Surveys</a:t>
            </a:r>
          </a:p>
          <a:p>
            <a:pPr lvl="1"/>
            <a:r>
              <a:rPr lang="en-US" dirty="0" smtClean="0"/>
              <a:t>Fix/correct/improve surveys</a:t>
            </a:r>
          </a:p>
          <a:p>
            <a:r>
              <a:rPr lang="en-US" dirty="0" smtClean="0"/>
              <a:t>log onto </a:t>
            </a:r>
            <a:r>
              <a:rPr lang="en-US" dirty="0" err="1" smtClean="0"/>
              <a:t>Quia</a:t>
            </a:r>
            <a:r>
              <a:rPr lang="en-US" dirty="0" smtClean="0"/>
              <a:t> and take all surveys listed there.</a:t>
            </a:r>
          </a:p>
          <a:p>
            <a:pPr lvl="1"/>
            <a:r>
              <a:rPr lang="en-US" dirty="0" smtClean="0"/>
              <a:t>As you take each survey – take notes on a separate sheet of paper.</a:t>
            </a:r>
          </a:p>
          <a:p>
            <a:pPr lvl="2"/>
            <a:r>
              <a:rPr lang="en-US" dirty="0" smtClean="0"/>
              <a:t>Were the questions hard/easy to answer.</a:t>
            </a:r>
          </a:p>
          <a:p>
            <a:pPr lvl="2"/>
            <a:r>
              <a:rPr lang="en-US" dirty="0" smtClean="0"/>
              <a:t>Did the answers provided work for you?</a:t>
            </a:r>
            <a:endParaRPr lang="en-US" dirty="0" smtClean="0"/>
          </a:p>
          <a:p>
            <a:r>
              <a:rPr lang="en-US" dirty="0" smtClean="0"/>
              <a:t>Obj</a:t>
            </a:r>
            <a:r>
              <a:rPr lang="en-US" dirty="0" smtClean="0"/>
              <a:t>. 7.03 – Techniques for Processing Marketing </a:t>
            </a:r>
            <a:r>
              <a:rPr lang="en-US" dirty="0" smtClean="0"/>
              <a:t>Info</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914400" y="228600"/>
            <a:ext cx="7620000" cy="685800"/>
          </a:xfrm>
        </p:spPr>
        <p:txBody>
          <a:bodyPr/>
          <a:lstStyle/>
          <a:p>
            <a:pPr algn="ctr"/>
            <a:r>
              <a:rPr lang="en-US" sz="3600"/>
              <a:t>Interpreting and reporting research findings </a:t>
            </a:r>
            <a:r>
              <a:rPr lang="en-US" sz="2400"/>
              <a:t>(cont.)</a:t>
            </a:r>
          </a:p>
        </p:txBody>
      </p:sp>
      <p:sp>
        <p:nvSpPr>
          <p:cNvPr id="18435" name="Rectangle 3"/>
          <p:cNvSpPr>
            <a:spLocks noGrp="1" noChangeArrowheads="1"/>
          </p:cNvSpPr>
          <p:nvPr>
            <p:ph type="body" idx="1"/>
          </p:nvPr>
        </p:nvSpPr>
        <p:spPr>
          <a:xfrm>
            <a:off x="533400" y="1752600"/>
            <a:ext cx="7315200" cy="4648200"/>
          </a:xfrm>
        </p:spPr>
        <p:txBody>
          <a:bodyPr/>
          <a:lstStyle/>
          <a:p>
            <a:pPr>
              <a:lnSpc>
                <a:spcPct val="90000"/>
              </a:lnSpc>
              <a:buFontTx/>
              <a:buNone/>
            </a:pPr>
            <a:endParaRPr lang="en-US" sz="800" dirty="0"/>
          </a:p>
          <a:p>
            <a:pPr>
              <a:lnSpc>
                <a:spcPct val="90000"/>
              </a:lnSpc>
            </a:pPr>
            <a:r>
              <a:rPr lang="en-US" sz="4000" dirty="0"/>
              <a:t>Outcomes can be construed in multiple ways, so managers and researchers must work together to interpret research results and develop conclusions.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8434"/>
                                        </p:tgtEl>
                                        <p:attrNameLst>
                                          <p:attrName>style.visibility</p:attrName>
                                        </p:attrNameLst>
                                      </p:cBhvr>
                                      <p:to>
                                        <p:strVal val="visible"/>
                                      </p:to>
                                    </p:set>
                                    <p:anim to="" calcmode="lin" valueType="num">
                                      <p:cBhvr>
                                        <p:cTn id="7" dur="1" fill="hold"/>
                                        <p:tgtEl>
                                          <p:spTgt spid="18434"/>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8435">
                                            <p:txEl>
                                              <p:pRg st="1" end="1"/>
                                            </p:txEl>
                                          </p:spTgt>
                                        </p:tgtEl>
                                        <p:attrNameLst>
                                          <p:attrName>style.visibility</p:attrName>
                                        </p:attrNameLst>
                                      </p:cBhvr>
                                      <p:to>
                                        <p:strVal val="visible"/>
                                      </p:to>
                                    </p:set>
                                    <p:anim to="" calcmode="lin" valueType="num">
                                      <p:cBhvr>
                                        <p:cTn id="12" dur="1" fill="hold"/>
                                        <p:tgtEl>
                                          <p:spTgt spid="18435">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P spid="1843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Wednesday, </a:t>
            </a:r>
            <a:r>
              <a:rPr lang="en-US" dirty="0" smtClean="0"/>
              <a:t>April </a:t>
            </a:r>
            <a:r>
              <a:rPr lang="en-US" dirty="0" smtClean="0"/>
              <a:t>6th</a:t>
            </a:r>
            <a:endParaRPr lang="en-US" dirty="0"/>
          </a:p>
        </p:txBody>
      </p:sp>
      <p:sp>
        <p:nvSpPr>
          <p:cNvPr id="3" name="Content Placeholder 2"/>
          <p:cNvSpPr>
            <a:spLocks noGrp="1"/>
          </p:cNvSpPr>
          <p:nvPr>
            <p:ph idx="1"/>
          </p:nvPr>
        </p:nvSpPr>
        <p:spPr>
          <a:xfrm>
            <a:off x="457200" y="1219200"/>
            <a:ext cx="7239000" cy="4648200"/>
          </a:xfrm>
        </p:spPr>
        <p:txBody>
          <a:bodyPr/>
          <a:lstStyle/>
          <a:p>
            <a:r>
              <a:rPr lang="en-US" dirty="0" smtClean="0"/>
              <a:t>Warm Up – Unit D7 </a:t>
            </a:r>
            <a:r>
              <a:rPr lang="en-US" dirty="0" err="1" smtClean="0"/>
              <a:t>Vocab</a:t>
            </a:r>
            <a:r>
              <a:rPr lang="en-US" dirty="0" smtClean="0"/>
              <a:t> quiz</a:t>
            </a:r>
          </a:p>
          <a:p>
            <a:r>
              <a:rPr lang="en-US" dirty="0" smtClean="0"/>
              <a:t>Obj</a:t>
            </a:r>
            <a:r>
              <a:rPr lang="en-US" dirty="0" smtClean="0"/>
              <a:t>. 7.03 – Techniques for Processing Marketing Info</a:t>
            </a:r>
          </a:p>
          <a:p>
            <a:pPr lvl="1"/>
            <a:r>
              <a:rPr lang="en-US" dirty="0" smtClean="0"/>
              <a:t>Slide </a:t>
            </a:r>
            <a:r>
              <a:rPr lang="en-US" dirty="0" smtClean="0"/>
              <a:t>Show/notes</a:t>
            </a:r>
          </a:p>
          <a:p>
            <a:r>
              <a:rPr lang="en-US" dirty="0" smtClean="0"/>
              <a:t>Group Activity – complete – compile survey results, analyze and present data</a:t>
            </a:r>
          </a:p>
          <a:p>
            <a:endParaRPr lang="en-US"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0"/>
            <a:ext cx="6324600" cy="685800"/>
          </a:xfrm>
        </p:spPr>
        <p:txBody>
          <a:bodyPr/>
          <a:lstStyle/>
          <a:p>
            <a:r>
              <a:rPr lang="en-US" dirty="0" smtClean="0"/>
              <a:t>Thursday, </a:t>
            </a:r>
            <a:r>
              <a:rPr lang="en-US" dirty="0" smtClean="0"/>
              <a:t>April </a:t>
            </a:r>
            <a:r>
              <a:rPr lang="en-US" dirty="0" smtClean="0"/>
              <a:t>7th</a:t>
            </a:r>
            <a:endParaRPr lang="en-US" dirty="0"/>
          </a:p>
        </p:txBody>
      </p:sp>
      <p:sp>
        <p:nvSpPr>
          <p:cNvPr id="3" name="Content Placeholder 2"/>
          <p:cNvSpPr>
            <a:spLocks noGrp="1"/>
          </p:cNvSpPr>
          <p:nvPr>
            <p:ph idx="1"/>
          </p:nvPr>
        </p:nvSpPr>
        <p:spPr>
          <a:xfrm>
            <a:off x="228600" y="762000"/>
            <a:ext cx="8610600" cy="5334000"/>
          </a:xfrm>
        </p:spPr>
        <p:txBody>
          <a:bodyPr/>
          <a:lstStyle/>
          <a:p>
            <a:r>
              <a:rPr lang="en-US" dirty="0" smtClean="0"/>
              <a:t>Warm up - CRM </a:t>
            </a:r>
            <a:r>
              <a:rPr lang="en-US" u="sng" dirty="0" smtClean="0">
                <a:hlinkClick r:id="rId3"/>
              </a:rPr>
              <a:t>http://destinationcrm.com/</a:t>
            </a:r>
            <a:endParaRPr lang="en-US" dirty="0" smtClean="0"/>
          </a:p>
          <a:p>
            <a:r>
              <a:rPr lang="en-US" u="sng" dirty="0" smtClean="0">
                <a:hlinkClick r:id="rId4"/>
              </a:rPr>
              <a:t>http://www.crm-daily.com/</a:t>
            </a:r>
            <a:endParaRPr lang="en-US" dirty="0" smtClean="0"/>
          </a:p>
          <a:p>
            <a:pPr lvl="1"/>
            <a:r>
              <a:rPr lang="en-US" dirty="0" smtClean="0"/>
              <a:t>Go to one of these websites.</a:t>
            </a:r>
          </a:p>
          <a:p>
            <a:pPr lvl="1"/>
            <a:r>
              <a:rPr lang="en-US" dirty="0" smtClean="0"/>
              <a:t>Find an article about CRM</a:t>
            </a:r>
          </a:p>
          <a:p>
            <a:pPr lvl="1"/>
            <a:r>
              <a:rPr lang="en-US" dirty="0" smtClean="0"/>
              <a:t>Write one page paper – what I learned about </a:t>
            </a:r>
            <a:r>
              <a:rPr lang="en-US" dirty="0" smtClean="0"/>
              <a:t>CRM</a:t>
            </a:r>
          </a:p>
          <a:p>
            <a:r>
              <a:rPr lang="en-US" dirty="0" smtClean="0"/>
              <a:t>Obj. 7.04 – Analyze Marketing Plans</a:t>
            </a: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Activity</a:t>
            </a:r>
            <a:endParaRPr lang="en-US" dirty="0"/>
          </a:p>
        </p:txBody>
      </p:sp>
      <p:sp>
        <p:nvSpPr>
          <p:cNvPr id="3" name="Content Placeholder 2"/>
          <p:cNvSpPr>
            <a:spLocks noGrp="1"/>
          </p:cNvSpPr>
          <p:nvPr>
            <p:ph idx="1"/>
          </p:nvPr>
        </p:nvSpPr>
        <p:spPr>
          <a:xfrm>
            <a:off x="457200" y="1219200"/>
            <a:ext cx="7239000" cy="4648200"/>
          </a:xfrm>
        </p:spPr>
        <p:txBody>
          <a:bodyPr/>
          <a:lstStyle/>
          <a:p>
            <a:r>
              <a:rPr lang="en-US" dirty="0" smtClean="0"/>
              <a:t>Meet with group</a:t>
            </a:r>
          </a:p>
          <a:p>
            <a:pPr lvl="1"/>
            <a:r>
              <a:rPr lang="en-US" dirty="0" smtClean="0"/>
              <a:t>Review results &amp; compile data.</a:t>
            </a:r>
          </a:p>
          <a:p>
            <a:pPr lvl="1"/>
            <a:r>
              <a:rPr lang="en-US" dirty="0" smtClean="0">
                <a:solidFill>
                  <a:srgbClr val="0070C0"/>
                </a:solidFill>
              </a:rPr>
              <a:t>Analyze results  - draw conclusions</a:t>
            </a:r>
          </a:p>
          <a:p>
            <a:pPr lvl="1"/>
            <a:r>
              <a:rPr lang="en-US" dirty="0" smtClean="0"/>
              <a:t>Write up:</a:t>
            </a:r>
          </a:p>
          <a:p>
            <a:pPr lvl="2"/>
            <a:r>
              <a:rPr lang="en-US" dirty="0" smtClean="0"/>
              <a:t> survey results, </a:t>
            </a:r>
          </a:p>
          <a:p>
            <a:pPr lvl="2"/>
            <a:r>
              <a:rPr lang="en-US" dirty="0" smtClean="0"/>
              <a:t>your analysis and </a:t>
            </a:r>
          </a:p>
          <a:p>
            <a:pPr lvl="2"/>
            <a:r>
              <a:rPr lang="en-US" dirty="0" smtClean="0">
                <a:solidFill>
                  <a:srgbClr val="0070C0"/>
                </a:solidFill>
              </a:rPr>
              <a:t>recommendations based on survey</a:t>
            </a:r>
            <a:r>
              <a:rPr lang="en-US" dirty="0" smtClean="0"/>
              <a:t>.  Include copy of survey</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838200" y="228600"/>
            <a:ext cx="8077200" cy="685800"/>
          </a:xfrm>
        </p:spPr>
        <p:txBody>
          <a:bodyPr/>
          <a:lstStyle/>
          <a:p>
            <a:pPr algn="ctr"/>
            <a:r>
              <a:rPr lang="en-US" sz="3600"/>
              <a:t>The need for                        marketing information analysis</a:t>
            </a:r>
          </a:p>
        </p:txBody>
      </p:sp>
      <p:sp>
        <p:nvSpPr>
          <p:cNvPr id="11267" name="Rectangle 3"/>
          <p:cNvSpPr>
            <a:spLocks noGrp="1" noChangeArrowheads="1"/>
          </p:cNvSpPr>
          <p:nvPr>
            <p:ph type="body" idx="1"/>
          </p:nvPr>
        </p:nvSpPr>
        <p:spPr>
          <a:xfrm>
            <a:off x="228600" y="1371600"/>
            <a:ext cx="7391400" cy="5334000"/>
          </a:xfrm>
        </p:spPr>
        <p:txBody>
          <a:bodyPr/>
          <a:lstStyle/>
          <a:p>
            <a:r>
              <a:rPr lang="en-US" sz="4000" dirty="0"/>
              <a:t>Information collected may need future analysis in order for managers to apply the data.</a:t>
            </a:r>
          </a:p>
          <a:p>
            <a:r>
              <a:rPr lang="en-US" sz="4000" dirty="0"/>
              <a:t>The analysis may further investigate the relationship between  marketing activities and the outcomes</a:t>
            </a:r>
            <a:r>
              <a:rPr lang="en-US" sz="4000" dirty="0" smtClean="0"/>
              <a:t>.</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1266"/>
                                        </p:tgtEl>
                                        <p:attrNameLst>
                                          <p:attrName>style.visibility</p:attrName>
                                        </p:attrNameLst>
                                      </p:cBhvr>
                                      <p:to>
                                        <p:strVal val="visible"/>
                                      </p:to>
                                    </p:set>
                                    <p:anim to="" calcmode="lin" valueType="num">
                                      <p:cBhvr>
                                        <p:cTn id="7" dur="1" fill="hold"/>
                                        <p:tgtEl>
                                          <p:spTgt spid="11266"/>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1267">
                                            <p:txEl>
                                              <p:pRg st="0" end="0"/>
                                            </p:txEl>
                                          </p:spTgt>
                                        </p:tgtEl>
                                        <p:attrNameLst>
                                          <p:attrName>style.visibility</p:attrName>
                                        </p:attrNameLst>
                                      </p:cBhvr>
                                      <p:to>
                                        <p:strVal val="visible"/>
                                      </p:to>
                                    </p:set>
                                    <p:anim to="" calcmode="lin" valueType="num">
                                      <p:cBhvr>
                                        <p:cTn id="12" dur="1" fill="hold"/>
                                        <p:tgtEl>
                                          <p:spTgt spid="11267">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1267">
                                            <p:txEl>
                                              <p:pRg st="1" end="1"/>
                                            </p:txEl>
                                          </p:spTgt>
                                        </p:tgtEl>
                                        <p:attrNameLst>
                                          <p:attrName>style.visibility</p:attrName>
                                        </p:attrNameLst>
                                      </p:cBhvr>
                                      <p:to>
                                        <p:strVal val="visible"/>
                                      </p:to>
                                    </p:set>
                                    <p:anim to="" calcmode="lin" valueType="num">
                                      <p:cBhvr>
                                        <p:cTn id="17" dur="1" fill="hold"/>
                                        <p:tgtEl>
                                          <p:spTgt spid="11267">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1126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838200" y="228600"/>
            <a:ext cx="8077200" cy="685800"/>
          </a:xfrm>
        </p:spPr>
        <p:txBody>
          <a:bodyPr/>
          <a:lstStyle/>
          <a:p>
            <a:pPr algn="ctr"/>
            <a:r>
              <a:rPr lang="en-US" sz="3600"/>
              <a:t>The need for                        marketing information analysis</a:t>
            </a:r>
          </a:p>
        </p:txBody>
      </p:sp>
      <p:sp>
        <p:nvSpPr>
          <p:cNvPr id="11267" name="Rectangle 3"/>
          <p:cNvSpPr>
            <a:spLocks noGrp="1" noChangeArrowheads="1"/>
          </p:cNvSpPr>
          <p:nvPr>
            <p:ph type="body" idx="1"/>
          </p:nvPr>
        </p:nvSpPr>
        <p:spPr>
          <a:xfrm>
            <a:off x="228600" y="1371600"/>
            <a:ext cx="7391400" cy="5334000"/>
          </a:xfrm>
        </p:spPr>
        <p:txBody>
          <a:bodyPr/>
          <a:lstStyle/>
          <a:p>
            <a:r>
              <a:rPr lang="en-US" sz="3600" dirty="0" smtClean="0"/>
              <a:t>Diagnostic </a:t>
            </a:r>
            <a:r>
              <a:rPr lang="en-US" sz="3600" dirty="0"/>
              <a:t>models help marketing </a:t>
            </a:r>
            <a:r>
              <a:rPr lang="en-US" sz="3600" dirty="0" smtClean="0"/>
              <a:t>managers:</a:t>
            </a:r>
          </a:p>
          <a:p>
            <a:pPr lvl="1"/>
            <a:r>
              <a:rPr lang="en-US" sz="3200" dirty="0" smtClean="0"/>
              <a:t> </a:t>
            </a:r>
            <a:r>
              <a:rPr lang="en-US" sz="3200" dirty="0"/>
              <a:t>select retail locations, </a:t>
            </a:r>
            <a:endParaRPr lang="en-US" sz="3200" dirty="0" smtClean="0"/>
          </a:p>
          <a:p>
            <a:pPr lvl="1"/>
            <a:r>
              <a:rPr lang="en-US" sz="3200" dirty="0" smtClean="0"/>
              <a:t>develop </a:t>
            </a:r>
            <a:r>
              <a:rPr lang="en-US" sz="3200" dirty="0"/>
              <a:t>advertising mixes, </a:t>
            </a:r>
            <a:endParaRPr lang="en-US" sz="3200" dirty="0" smtClean="0"/>
          </a:p>
          <a:p>
            <a:pPr lvl="1"/>
            <a:r>
              <a:rPr lang="en-US" sz="3200" dirty="0" smtClean="0"/>
              <a:t>forecast </a:t>
            </a:r>
            <a:r>
              <a:rPr lang="en-US" sz="3200" dirty="0"/>
              <a:t>sales, </a:t>
            </a:r>
            <a:endParaRPr lang="en-US" sz="3200" dirty="0" smtClean="0"/>
          </a:p>
          <a:p>
            <a:pPr lvl="1"/>
            <a:r>
              <a:rPr lang="en-US" sz="3200" dirty="0" smtClean="0"/>
              <a:t>answer </a:t>
            </a:r>
            <a:r>
              <a:rPr lang="en-US" sz="3200" dirty="0"/>
              <a:t>questions such as “what if” and/or “which option is best?”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1266"/>
                                        </p:tgtEl>
                                        <p:attrNameLst>
                                          <p:attrName>style.visibility</p:attrName>
                                        </p:attrNameLst>
                                      </p:cBhvr>
                                      <p:to>
                                        <p:strVal val="visible"/>
                                      </p:to>
                                    </p:set>
                                    <p:anim to="" calcmode="lin" valueType="num">
                                      <p:cBhvr>
                                        <p:cTn id="7" dur="1" fill="hold"/>
                                        <p:tgtEl>
                                          <p:spTgt spid="11266"/>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1267">
                                            <p:txEl>
                                              <p:pRg st="0" end="0"/>
                                            </p:txEl>
                                          </p:spTgt>
                                        </p:tgtEl>
                                        <p:attrNameLst>
                                          <p:attrName>style.visibility</p:attrName>
                                        </p:attrNameLst>
                                      </p:cBhvr>
                                      <p:to>
                                        <p:strVal val="visible"/>
                                      </p:to>
                                    </p:set>
                                    <p:anim to="" calcmode="lin" valueType="num">
                                      <p:cBhvr>
                                        <p:cTn id="12" dur="1" fill="hold"/>
                                        <p:tgtEl>
                                          <p:spTgt spid="11267">
                                            <p:txEl>
                                              <p:pRg st="0" end="0"/>
                                            </p:txEl>
                                          </p:spTgt>
                                        </p:tgtEl>
                                        <p:attrNameLst>
                                          <p:attrName/>
                                        </p:attrNameLst>
                                      </p:cBhvr>
                                    </p:anim>
                                  </p:childTnLst>
                                </p:cTn>
                              </p:par>
                              <p:par>
                                <p:cTn id="13" presetID="24" presetClass="entr" presetSubtype="0" fill="hold" grpId="0" nodeType="withEffect">
                                  <p:stCondLst>
                                    <p:cond delay="0"/>
                                  </p:stCondLst>
                                  <p:childTnLst>
                                    <p:set>
                                      <p:cBhvr>
                                        <p:cTn id="14" dur="1" fill="hold">
                                          <p:stCondLst>
                                            <p:cond delay="0"/>
                                          </p:stCondLst>
                                        </p:cTn>
                                        <p:tgtEl>
                                          <p:spTgt spid="11267">
                                            <p:txEl>
                                              <p:pRg st="1" end="1"/>
                                            </p:txEl>
                                          </p:spTgt>
                                        </p:tgtEl>
                                        <p:attrNameLst>
                                          <p:attrName>style.visibility</p:attrName>
                                        </p:attrNameLst>
                                      </p:cBhvr>
                                      <p:to>
                                        <p:strVal val="visible"/>
                                      </p:to>
                                    </p:set>
                                    <p:anim to="" calcmode="lin" valueType="num">
                                      <p:cBhvr>
                                        <p:cTn id="15" dur="1" fill="hold"/>
                                        <p:tgtEl>
                                          <p:spTgt spid="11267">
                                            <p:txEl>
                                              <p:pRg st="1" end="1"/>
                                            </p:txEl>
                                          </p:spTgt>
                                        </p:tgtEl>
                                        <p:attrNameLst>
                                          <p:attrName/>
                                        </p:attrNameLst>
                                      </p:cBhvr>
                                    </p:anim>
                                  </p:childTnLst>
                                </p:cTn>
                              </p:par>
                              <p:par>
                                <p:cTn id="16" presetID="24" presetClass="entr" presetSubtype="0" fill="hold" grpId="0" nodeType="withEffect">
                                  <p:stCondLst>
                                    <p:cond delay="0"/>
                                  </p:stCondLst>
                                  <p:childTnLst>
                                    <p:set>
                                      <p:cBhvr>
                                        <p:cTn id="17" dur="1" fill="hold">
                                          <p:stCondLst>
                                            <p:cond delay="0"/>
                                          </p:stCondLst>
                                        </p:cTn>
                                        <p:tgtEl>
                                          <p:spTgt spid="11267">
                                            <p:txEl>
                                              <p:pRg st="2" end="2"/>
                                            </p:txEl>
                                          </p:spTgt>
                                        </p:tgtEl>
                                        <p:attrNameLst>
                                          <p:attrName>style.visibility</p:attrName>
                                        </p:attrNameLst>
                                      </p:cBhvr>
                                      <p:to>
                                        <p:strVal val="visible"/>
                                      </p:to>
                                    </p:set>
                                    <p:anim to="" calcmode="lin" valueType="num">
                                      <p:cBhvr>
                                        <p:cTn id="18" dur="1" fill="hold"/>
                                        <p:tgtEl>
                                          <p:spTgt spid="11267">
                                            <p:txEl>
                                              <p:pRg st="2" end="2"/>
                                            </p:txEl>
                                          </p:spTgt>
                                        </p:tgtEl>
                                        <p:attrNameLst>
                                          <p:attrName/>
                                        </p:attrNameLst>
                                      </p:cBhvr>
                                    </p:anim>
                                  </p:childTnLst>
                                </p:cTn>
                              </p:par>
                              <p:par>
                                <p:cTn id="19" presetID="24" presetClass="entr" presetSubtype="0" fill="hold" grpId="0" nodeType="withEffect">
                                  <p:stCondLst>
                                    <p:cond delay="0"/>
                                  </p:stCondLst>
                                  <p:childTnLst>
                                    <p:set>
                                      <p:cBhvr>
                                        <p:cTn id="20" dur="1" fill="hold">
                                          <p:stCondLst>
                                            <p:cond delay="0"/>
                                          </p:stCondLst>
                                        </p:cTn>
                                        <p:tgtEl>
                                          <p:spTgt spid="11267">
                                            <p:txEl>
                                              <p:pRg st="3" end="3"/>
                                            </p:txEl>
                                          </p:spTgt>
                                        </p:tgtEl>
                                        <p:attrNameLst>
                                          <p:attrName>style.visibility</p:attrName>
                                        </p:attrNameLst>
                                      </p:cBhvr>
                                      <p:to>
                                        <p:strVal val="visible"/>
                                      </p:to>
                                    </p:set>
                                    <p:anim to="" calcmode="lin" valueType="num">
                                      <p:cBhvr>
                                        <p:cTn id="21" dur="1" fill="hold"/>
                                        <p:tgtEl>
                                          <p:spTgt spid="11267">
                                            <p:txEl>
                                              <p:pRg st="3" end="3"/>
                                            </p:txEl>
                                          </p:spTgt>
                                        </p:tgtEl>
                                        <p:attrNameLst>
                                          <p:attrName/>
                                        </p:attrNameLst>
                                      </p:cBhvr>
                                    </p:anim>
                                  </p:childTnLst>
                                </p:cTn>
                              </p:par>
                              <p:par>
                                <p:cTn id="22" presetID="24" presetClass="entr" presetSubtype="0" fill="hold" grpId="0" nodeType="withEffect">
                                  <p:stCondLst>
                                    <p:cond delay="0"/>
                                  </p:stCondLst>
                                  <p:childTnLst>
                                    <p:set>
                                      <p:cBhvr>
                                        <p:cTn id="23" dur="1" fill="hold">
                                          <p:stCondLst>
                                            <p:cond delay="0"/>
                                          </p:stCondLst>
                                        </p:cTn>
                                        <p:tgtEl>
                                          <p:spTgt spid="11267">
                                            <p:txEl>
                                              <p:pRg st="4" end="4"/>
                                            </p:txEl>
                                          </p:spTgt>
                                        </p:tgtEl>
                                        <p:attrNameLst>
                                          <p:attrName>style.visibility</p:attrName>
                                        </p:attrNameLst>
                                      </p:cBhvr>
                                      <p:to>
                                        <p:strVal val="visible"/>
                                      </p:to>
                                    </p:set>
                                    <p:anim to="" calcmode="lin" valueType="num">
                                      <p:cBhvr>
                                        <p:cTn id="24" dur="1" fill="hold"/>
                                        <p:tgtEl>
                                          <p:spTgt spid="11267">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1126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228600"/>
            <a:ext cx="8305800" cy="1219200"/>
          </a:xfrm>
        </p:spPr>
        <p:txBody>
          <a:bodyPr/>
          <a:lstStyle/>
          <a:p>
            <a:pPr algn="ctr"/>
            <a:r>
              <a:rPr lang="en-US" sz="3600" i="1"/>
              <a:t>Customer relationship management (CRM)</a:t>
            </a:r>
          </a:p>
        </p:txBody>
      </p:sp>
      <p:sp>
        <p:nvSpPr>
          <p:cNvPr id="12291" name="Rectangle 3"/>
          <p:cNvSpPr>
            <a:spLocks noGrp="1" noChangeArrowheads="1"/>
          </p:cNvSpPr>
          <p:nvPr>
            <p:ph type="body" idx="1"/>
          </p:nvPr>
        </p:nvSpPr>
        <p:spPr>
          <a:xfrm>
            <a:off x="685800" y="1676400"/>
            <a:ext cx="6858000" cy="3276600"/>
          </a:xfrm>
        </p:spPr>
        <p:txBody>
          <a:bodyPr/>
          <a:lstStyle/>
          <a:p>
            <a:pPr>
              <a:buFontTx/>
              <a:buNone/>
            </a:pPr>
            <a:r>
              <a:rPr lang="en-US" sz="4000" i="1" dirty="0"/>
              <a:t>The overall process of building and maintaining profitable customer relationships by delivering superior customer value and satisfaction.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2290"/>
                                        </p:tgtEl>
                                        <p:attrNameLst>
                                          <p:attrName>style.visibility</p:attrName>
                                        </p:attrNameLst>
                                      </p:cBhvr>
                                      <p:to>
                                        <p:strVal val="visible"/>
                                      </p:to>
                                    </p:set>
                                    <p:anim to="" calcmode="lin" valueType="num">
                                      <p:cBhvr>
                                        <p:cTn id="7" dur="1" fill="hold"/>
                                        <p:tgtEl>
                                          <p:spTgt spid="12290"/>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2291">
                                            <p:txEl>
                                              <p:pRg st="0" end="0"/>
                                            </p:txEl>
                                          </p:spTgt>
                                        </p:tgtEl>
                                        <p:attrNameLst>
                                          <p:attrName>style.visibility</p:attrName>
                                        </p:attrNameLst>
                                      </p:cBhvr>
                                      <p:to>
                                        <p:strVal val="visible"/>
                                      </p:to>
                                    </p:set>
                                    <p:anim to="" calcmode="lin" valueType="num">
                                      <p:cBhvr>
                                        <p:cTn id="12" dur="1" fill="hold"/>
                                        <p:tgtEl>
                                          <p:spTgt spid="12291">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2291"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09600" y="228600"/>
            <a:ext cx="8534400" cy="685800"/>
          </a:xfrm>
        </p:spPr>
        <p:txBody>
          <a:bodyPr/>
          <a:lstStyle/>
          <a:p>
            <a:pPr algn="ctr"/>
            <a:r>
              <a:rPr lang="en-US" sz="3600"/>
              <a:t>Customer relationship management (CRM)</a:t>
            </a:r>
          </a:p>
        </p:txBody>
      </p:sp>
      <p:sp>
        <p:nvSpPr>
          <p:cNvPr id="13315" name="Rectangle 3"/>
          <p:cNvSpPr>
            <a:spLocks noGrp="1" noChangeArrowheads="1"/>
          </p:cNvSpPr>
          <p:nvPr>
            <p:ph type="body" idx="1"/>
          </p:nvPr>
        </p:nvSpPr>
        <p:spPr>
          <a:xfrm>
            <a:off x="228600" y="1981200"/>
            <a:ext cx="8077200" cy="4724400"/>
          </a:xfrm>
        </p:spPr>
        <p:txBody>
          <a:bodyPr/>
          <a:lstStyle/>
          <a:p>
            <a:r>
              <a:rPr lang="en-US" sz="4800" dirty="0"/>
              <a:t>The key is developing relationships, not just gathering data</a:t>
            </a:r>
            <a:r>
              <a:rPr lang="en-US" sz="4800" dirty="0" smtClean="0"/>
              <a:t>.</a:t>
            </a:r>
            <a:endParaRPr lang="en-US" sz="4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3314"/>
                                        </p:tgtEl>
                                        <p:attrNameLst>
                                          <p:attrName>style.visibility</p:attrName>
                                        </p:attrNameLst>
                                      </p:cBhvr>
                                      <p:to>
                                        <p:strVal val="visible"/>
                                      </p:to>
                                    </p:set>
                                    <p:anim to="" calcmode="lin" valueType="num">
                                      <p:cBhvr>
                                        <p:cTn id="7" dur="1" fill="hold"/>
                                        <p:tgtEl>
                                          <p:spTgt spid="13314"/>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3315">
                                            <p:txEl>
                                              <p:pRg st="0" end="0"/>
                                            </p:txEl>
                                          </p:spTgt>
                                        </p:tgtEl>
                                        <p:attrNameLst>
                                          <p:attrName>style.visibility</p:attrName>
                                        </p:attrNameLst>
                                      </p:cBhvr>
                                      <p:to>
                                        <p:strVal val="visible"/>
                                      </p:to>
                                    </p:set>
                                    <p:anim to="" calcmode="lin" valueType="num">
                                      <p:cBhvr>
                                        <p:cTn id="12" dur="1" fill="hold"/>
                                        <p:tgtEl>
                                          <p:spTgt spid="13315">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13315" grpId="0" build="p" bldLvl="2"/>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954</TotalTime>
  <Words>713</Words>
  <Application>Microsoft Office PowerPoint</Application>
  <PresentationFormat>On-screen Show (4:3)</PresentationFormat>
  <Paragraphs>100</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Default Design</vt:lpstr>
      <vt:lpstr>UNIT D MARKETING INFORMATION MANAGEMENT</vt:lpstr>
      <vt:lpstr>Tuesday, April 5th</vt:lpstr>
      <vt:lpstr>Wednesday, April 6th</vt:lpstr>
      <vt:lpstr>Thursday, April 7th</vt:lpstr>
      <vt:lpstr>Group Activity</vt:lpstr>
      <vt:lpstr>The need for                        marketing information analysis</vt:lpstr>
      <vt:lpstr>The need for                        marketing information analysis</vt:lpstr>
      <vt:lpstr>Customer relationship management (CRM)</vt:lpstr>
      <vt:lpstr>Customer relationship management (CRM)</vt:lpstr>
      <vt:lpstr>Customer relationship management (CRM)</vt:lpstr>
      <vt:lpstr>Customer relationship management (CRM)</vt:lpstr>
      <vt:lpstr>Importance of distributing and using marketing information</vt:lpstr>
      <vt:lpstr>Importance of distributing and using marketing information</vt:lpstr>
      <vt:lpstr>Importance of distributing and using marketing information</vt:lpstr>
      <vt:lpstr>Importance of distributing and using marketing information (cont.)</vt:lpstr>
      <vt:lpstr>Importance of distributing and using marketing information (cont.)</vt:lpstr>
      <vt:lpstr>Interpreting and reporting research findings</vt:lpstr>
      <vt:lpstr>Interpreting and reporting research findings</vt:lpstr>
      <vt:lpstr>Interpreting and reporting research findings (cont.)</vt:lpstr>
      <vt:lpstr>Interpreting and reporting research findings (cont.)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D MARKETING INFORMATION MANAGEMENT</dc:title>
  <dc:creator>Ann</dc:creator>
  <cp:lastModifiedBy>abehar</cp:lastModifiedBy>
  <cp:revision>42</cp:revision>
  <dcterms:created xsi:type="dcterms:W3CDTF">1999-05-29T21:19:14Z</dcterms:created>
  <dcterms:modified xsi:type="dcterms:W3CDTF">2011-04-04T18:30:32Z</dcterms:modified>
</cp:coreProperties>
</file>