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7" r:id="rId4"/>
    <p:sldId id="258" r:id="rId5"/>
    <p:sldId id="259" r:id="rId6"/>
    <p:sldId id="260" r:id="rId7"/>
    <p:sldId id="270" r:id="rId8"/>
    <p:sldId id="261" r:id="rId9"/>
    <p:sldId id="262" r:id="rId10"/>
    <p:sldId id="263" r:id="rId11"/>
    <p:sldId id="264" r:id="rId12"/>
    <p:sldId id="269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44F40-0525-4738-8CA7-519077AB39D0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095C9-FF55-4797-A0AB-6BDB2E725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4088E5-D00E-442C-8BEC-963345D1AF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EDCA6-2288-4CF2-BE69-2923B922D27A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D3178-AB3C-49E9-9BA2-6FFD606A3D71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3D1A2-669F-4242-B99C-260D44893778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3D1A2-669F-4242-B99C-260D44893778}" type="slidenum">
              <a:rPr lang="en-US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472F7-2305-445D-98CC-937A9A05C6AD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DC352-1A40-42BC-9244-9B987DE65D33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45032-4E7D-49B9-9235-1A64A186D5FE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45032-4E7D-49B9-9235-1A64A186D5FE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DDEEA-A860-4A75-8CDA-9EFB139C115D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D0CC7-A0A0-42A8-8740-1BF2AFD6E358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31123-761C-49A0-9DAF-5F4764EF75B7}" type="slidenum">
              <a:rPr lang="en-US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31123-761C-49A0-9DAF-5F4764EF75B7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BDBA0-E1FD-4253-898D-F9B506A4CE82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C83E3-0072-4181-9609-E4B919619DC7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C107-89F8-4401-A193-05526670A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E317-6BF2-4B7F-850D-6B95C2F65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685800"/>
            <a:ext cx="19621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7340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8D09A-F71E-49C4-A33C-87536D7B6F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67988-D442-4478-9249-9CF8FCCFDD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37CD-951D-4D5C-9EE6-FF597A32F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6195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6195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4339-9241-42AC-90E8-202C6A2F2E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73B09-AF4C-49BD-BFB2-9C1B8B5E19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ED41-8320-41B3-A8E7-50104B136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D3A16-D2C3-476E-BF81-457B595C2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22BC7-DFD8-4666-B7DE-CCD800085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0A8F7-1E22-4B68-BA60-786E5DC3A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6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391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F7187C-6FCD-4D96-9D04-4EC722C886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b="1"/>
              <a:t>UNIT D</a:t>
            </a:r>
            <a:br>
              <a:rPr lang="en-US" sz="4000" b="1"/>
            </a:br>
            <a:r>
              <a:rPr lang="en-US" sz="4000" b="1"/>
              <a:t>MARKETING INFORMATION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7.04  Analyze marketing plans.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B7A6-5324-41BD-8AFD-D1845EAC5A5F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dirty="0"/>
              <a:t>Components of a Marketing Plan </a:t>
            </a:r>
            <a:r>
              <a:rPr lang="en-US" sz="2800" dirty="0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105400"/>
          </a:xfrm>
        </p:spPr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US" dirty="0"/>
              <a:t>Environmental analysis at both global and local levels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Economic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Political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Technological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Demographic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Social and cultural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Competition – names and descriptions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Zoning regulations</a:t>
            </a:r>
          </a:p>
          <a:p>
            <a:pPr marL="990600" lvl="1" indent="-533400">
              <a:buFontTx/>
              <a:buAutoNum type="alphaLcPeriod"/>
            </a:pPr>
            <a:r>
              <a:rPr lang="en-US" dirty="0"/>
              <a:t>Access to suppliers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8457-3545-44B2-9593-7FAC62D04F8A}" type="slidenum">
              <a:rPr lang="en-US"/>
              <a:pPr/>
              <a:t>11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3200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3914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8"/>
            </a:pPr>
            <a:r>
              <a:rPr lang="en-US" sz="4000" dirty="0"/>
              <a:t>Consumer Analysis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Target market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Segmentation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Demographic, social, </a:t>
            </a:r>
            <a:r>
              <a:rPr lang="en-US" sz="3600" dirty="0" smtClean="0"/>
              <a:t>cultural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8457-3545-44B2-9593-7FAC62D04F8A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3200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3914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sz="4000" dirty="0" smtClean="0"/>
              <a:t>9. SWOT </a:t>
            </a:r>
            <a:r>
              <a:rPr lang="en-US" sz="4000" dirty="0"/>
              <a:t>Analysis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Strengths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Weaknesses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Opportunities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Threats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E6DF-34AE-44CF-A779-64C6B0C28879}" type="slidenum">
              <a:rPr lang="en-US"/>
              <a:pPr/>
              <a:t>13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2800"/>
              <a:t>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2057400"/>
            <a:ext cx="5105400" cy="3429000"/>
          </a:xfrm>
        </p:spPr>
        <p:txBody>
          <a:bodyPr/>
          <a:lstStyle/>
          <a:p>
            <a:pPr marL="609600" indent="-609600">
              <a:buFontTx/>
              <a:buAutoNum type="arabicPeriod" startAt="10"/>
            </a:pPr>
            <a:r>
              <a:rPr lang="en-US" sz="4000" dirty="0"/>
              <a:t>Marketing focus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Product or service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Place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Promotion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Price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People</a:t>
            </a:r>
          </a:p>
        </p:txBody>
      </p:sp>
      <p:pic>
        <p:nvPicPr>
          <p:cNvPr id="15364" name="Picture 4" descr="bd09354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286000"/>
            <a:ext cx="2695575" cy="3497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551C-BC2D-4FFE-A537-D305C2017DEC}" type="slidenum">
              <a:rPr lang="en-US"/>
              <a:pPr/>
              <a:t>14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2800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2209800"/>
            <a:ext cx="5867400" cy="3505200"/>
          </a:xfrm>
        </p:spPr>
        <p:txBody>
          <a:bodyPr/>
          <a:lstStyle/>
          <a:p>
            <a:pPr marL="609600" indent="-609600">
              <a:buFontTx/>
              <a:buAutoNum type="arabicPeriod" startAt="11"/>
            </a:pPr>
            <a:r>
              <a:rPr lang="en-US" sz="4000" dirty="0"/>
              <a:t>Financial information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Break-even analysis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Sales forecast</a:t>
            </a:r>
          </a:p>
          <a:p>
            <a:pPr marL="990600" lvl="1" indent="-533400">
              <a:buFontTx/>
              <a:buAutoNum type="alphaLcPeriod"/>
            </a:pPr>
            <a:r>
              <a:rPr lang="en-US" sz="3600" dirty="0"/>
              <a:t>Projected expenses</a:t>
            </a:r>
          </a:p>
          <a:p>
            <a:pPr marL="609600" indent="-609600">
              <a:buFontTx/>
              <a:buAutoNum type="arabicPeriod" startAt="11"/>
            </a:pPr>
            <a:r>
              <a:rPr lang="en-US" sz="4000" dirty="0"/>
              <a:t>Graphs and diagrams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0"/>
            <a:ext cx="27828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295400"/>
          </a:xfrm>
        </p:spPr>
        <p:txBody>
          <a:bodyPr/>
          <a:lstStyle/>
          <a:p>
            <a:r>
              <a:rPr lang="en-US" dirty="0" smtClean="0"/>
              <a:t>Friday, April 8th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D7 – </a:t>
            </a:r>
            <a:r>
              <a:rPr lang="en-US" dirty="0" err="1" smtClean="0"/>
              <a:t>Mkt</a:t>
            </a:r>
            <a:r>
              <a:rPr lang="en-US" dirty="0" smtClean="0"/>
              <a:t> Info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724400"/>
          </a:xfrm>
        </p:spPr>
        <p:txBody>
          <a:bodyPr/>
          <a:lstStyle/>
          <a:p>
            <a:r>
              <a:rPr lang="en-US" sz="3600" dirty="0" smtClean="0"/>
              <a:t>Current Event</a:t>
            </a:r>
          </a:p>
          <a:p>
            <a:r>
              <a:rPr lang="en-US" sz="3600" dirty="0" smtClean="0"/>
              <a:t>Review </a:t>
            </a:r>
            <a:r>
              <a:rPr lang="en-US" sz="3600" dirty="0" smtClean="0"/>
              <a:t>for Unit D7 Test</a:t>
            </a:r>
          </a:p>
          <a:p>
            <a:r>
              <a:rPr lang="en-US" sz="3600" dirty="0" smtClean="0"/>
              <a:t>Review Notes</a:t>
            </a:r>
          </a:p>
          <a:p>
            <a:pPr lvl="1"/>
            <a:r>
              <a:rPr lang="en-US" sz="3200" dirty="0" err="1" smtClean="0"/>
              <a:t>Quia</a:t>
            </a:r>
            <a:r>
              <a:rPr lang="en-US" sz="3200" dirty="0" smtClean="0"/>
              <a:t> Review Activities</a:t>
            </a:r>
          </a:p>
          <a:p>
            <a:pPr lvl="2"/>
            <a:r>
              <a:rPr lang="en-US" sz="2800" dirty="0" smtClean="0"/>
              <a:t>4 Rags to Riches</a:t>
            </a:r>
          </a:p>
          <a:p>
            <a:pPr lvl="2"/>
            <a:r>
              <a:rPr lang="en-US" sz="2800" dirty="0" smtClean="0"/>
              <a:t>2 Picture Perfects</a:t>
            </a:r>
          </a:p>
          <a:p>
            <a:pPr lvl="2"/>
            <a:r>
              <a:rPr lang="en-US" sz="2800" dirty="0" smtClean="0"/>
              <a:t>1 Challenge Board</a:t>
            </a:r>
          </a:p>
          <a:p>
            <a:pPr lvl="2"/>
            <a:r>
              <a:rPr lang="en-US" sz="2800" dirty="0" smtClean="0"/>
              <a:t>Vocabulary Activities</a:t>
            </a:r>
          </a:p>
          <a:p>
            <a:r>
              <a:rPr lang="en-US" sz="3600" i="1" dirty="0" smtClean="0"/>
              <a:t>Unit D7 Test </a:t>
            </a:r>
            <a:r>
              <a:rPr lang="en-US" sz="3600" b="1" i="1" dirty="0" smtClean="0">
                <a:solidFill>
                  <a:srgbClr val="FF0000"/>
                </a:solidFill>
              </a:rPr>
              <a:t>MONDAY!!!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67988-D442-4478-9249-9CF8FCCFDD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DFE6-4E50-4C30-BE3A-63A8AE8EAC89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/>
          <a:lstStyle/>
          <a:p>
            <a:r>
              <a:rPr lang="en-US" sz="4800" dirty="0"/>
              <a:t>Marketing Plan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38100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i="1" dirty="0"/>
              <a:t>A proposed course of action including strategic and tactical objectives that result in the positioning of the company and its products in support of its overall objectives</a:t>
            </a:r>
            <a:r>
              <a:rPr lang="en-US" i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DFE6-4E50-4C30-BE3A-63A8AE8EAC89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r>
              <a:rPr lang="en-US" sz="4800" dirty="0"/>
              <a:t>Marketing Plan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 rot="21381993" flipV="1">
            <a:off x="853441" y="1386840"/>
            <a:ext cx="7238999" cy="45719"/>
          </a:xfrm>
        </p:spPr>
        <p:txBody>
          <a:bodyPr/>
          <a:lstStyle/>
          <a:p>
            <a:pPr>
              <a:buFontTx/>
              <a:buNone/>
            </a:pPr>
            <a:endParaRPr lang="en-US" i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7696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3038" indent="-173038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Verdana" pitchFamily="34" charset="0"/>
              </a:rPr>
              <a:t>Explains how a company is positioned in relation </a:t>
            </a:r>
            <a:r>
              <a:rPr lang="en-US" sz="3200" b="1" dirty="0" smtClean="0">
                <a:solidFill>
                  <a:schemeClr val="bg1"/>
                </a:solidFill>
                <a:latin typeface="Verdana" pitchFamily="34" charset="0"/>
              </a:rPr>
              <a:t>to:</a:t>
            </a:r>
          </a:p>
          <a:p>
            <a:pPr marL="630238" lvl="1" indent="-173038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Verdana" pitchFamily="34" charset="0"/>
              </a:rPr>
              <a:t>competitors, </a:t>
            </a:r>
            <a:endParaRPr lang="en-US" sz="32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630238" lvl="1" indent="-173038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Verdana" pitchFamily="34" charset="0"/>
              </a:rPr>
              <a:t>customer’s image of the business, and </a:t>
            </a:r>
            <a:endParaRPr lang="en-US" sz="32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630238" lvl="1" indent="-173038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Verdana" pitchFamily="34" charset="0"/>
              </a:rPr>
              <a:t>perceived value</a:t>
            </a:r>
          </a:p>
          <a:p>
            <a:pPr marL="173038" indent="-173038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Verdana" pitchFamily="34" charset="0"/>
              </a:rPr>
              <a:t>Establishes clear goals and a framework to achieve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BDE80-C639-443A-B337-A6706AEDDCA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981200"/>
            <a:ext cx="4648200" cy="4191000"/>
          </a:xfrm>
        </p:spPr>
        <p:txBody>
          <a:bodyPr/>
          <a:lstStyle/>
          <a:p>
            <a:pPr>
              <a:buFontTx/>
              <a:buNone/>
            </a:pPr>
            <a:r>
              <a:rPr lang="en-US" i="1" dirty="0"/>
              <a:t>Goals that create the environment in which sales efforts can be successful and that set the stage for carrying out the tactical objectives.</a:t>
            </a:r>
          </a:p>
        </p:txBody>
      </p:sp>
      <p:pic>
        <p:nvPicPr>
          <p:cNvPr id="8196" name="Picture 4" descr="j021493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3352800" cy="3257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7D14-E174-4EE4-9C87-104D5A6E3DFC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Tactical 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4191000"/>
          </a:xfrm>
        </p:spPr>
        <p:txBody>
          <a:bodyPr/>
          <a:lstStyle/>
          <a:p>
            <a:pPr>
              <a:buFontTx/>
              <a:buNone/>
            </a:pPr>
            <a:r>
              <a:rPr lang="en-US" i="1" dirty="0"/>
              <a:t>Tangible, measurable tasks that have to be completed to accomplish the strategic objectives.</a:t>
            </a:r>
          </a:p>
        </p:txBody>
      </p:sp>
      <p:pic>
        <p:nvPicPr>
          <p:cNvPr id="9220" name="Picture 4" descr="j023204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810000"/>
            <a:ext cx="2819400" cy="2714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AC2F-D3FA-4285-AF16-CE5D0CCBA0B4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981200"/>
            <a:ext cx="5257800" cy="4191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dirty="0"/>
              <a:t>Title page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dirty="0"/>
              <a:t>Table of </a:t>
            </a:r>
            <a:r>
              <a:rPr lang="en-US" sz="3600" dirty="0" smtClean="0"/>
              <a:t>Contents</a:t>
            </a:r>
            <a:endParaRPr lang="en-US" sz="3600" dirty="0"/>
          </a:p>
        </p:txBody>
      </p:sp>
      <p:pic>
        <p:nvPicPr>
          <p:cNvPr id="10244" name="Picture 4" descr="j02379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2657475" cy="2992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AC2F-D3FA-4285-AF16-CE5D0CCBA0B4}" type="slidenum">
              <a:rPr lang="en-US"/>
              <a:pPr/>
              <a:t>7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981200"/>
            <a:ext cx="5715000" cy="4191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sz="4000" dirty="0" smtClean="0"/>
              <a:t>3. Cover </a:t>
            </a:r>
            <a:r>
              <a:rPr lang="en-US" sz="4000" dirty="0"/>
              <a:t>letter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An overview of the document</a:t>
            </a:r>
          </a:p>
          <a:p>
            <a:pPr marL="990600" lvl="1" indent="-533400">
              <a:lnSpc>
                <a:spcPct val="90000"/>
              </a:lnSpc>
              <a:buFontTx/>
              <a:buAutoNum type="alphaLcPeriod"/>
            </a:pPr>
            <a:r>
              <a:rPr lang="en-US" sz="3600" dirty="0"/>
              <a:t>Describes how the plan will impact the business’s productivity and achievement</a:t>
            </a:r>
          </a:p>
        </p:txBody>
      </p:sp>
      <p:pic>
        <p:nvPicPr>
          <p:cNvPr id="10244" name="Picture 4" descr="j02379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2657475" cy="2992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B00A-4654-4B63-AD29-DA046B75A682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2800"/>
              <a:t>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US" sz="3600" dirty="0"/>
              <a:t>Historical background</a:t>
            </a:r>
          </a:p>
          <a:p>
            <a:pPr marL="609600" indent="-609600">
              <a:buFontTx/>
              <a:buAutoNum type="arabicPeriod" startAt="4"/>
            </a:pPr>
            <a:r>
              <a:rPr lang="en-US" sz="3600" dirty="0"/>
              <a:t>Marketing goals and objectives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Company mission statement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Sales objectives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Profit objectives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Pricing objectives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Product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C059-5156-4D58-ABF8-656FA254AE27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Marketing Plan </a:t>
            </a:r>
            <a:r>
              <a:rPr lang="en-US" sz="2800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2133600"/>
            <a:ext cx="5029200" cy="4191000"/>
          </a:xfrm>
        </p:spPr>
        <p:txBody>
          <a:bodyPr/>
          <a:lstStyle/>
          <a:p>
            <a:pPr marL="609600" indent="-609600">
              <a:buFontTx/>
              <a:buAutoNum type="arabicPeriod" startAt="6"/>
            </a:pPr>
            <a:r>
              <a:rPr lang="en-US" sz="3600" dirty="0"/>
              <a:t>Market analysis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Status of the industry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Competition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Market trends</a:t>
            </a:r>
          </a:p>
          <a:p>
            <a:pPr marL="990600" lvl="1" indent="-533400">
              <a:buFontTx/>
              <a:buAutoNum type="alphaLcPeriod"/>
            </a:pPr>
            <a:r>
              <a:rPr lang="en-US" sz="3200" dirty="0"/>
              <a:t>Market position and desired growth</a:t>
            </a:r>
          </a:p>
        </p:txBody>
      </p:sp>
      <p:pic>
        <p:nvPicPr>
          <p:cNvPr id="12292" name="Picture 4" descr="bd04969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667000"/>
            <a:ext cx="3032125" cy="2803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361</Words>
  <Application>Microsoft Office PowerPoint</Application>
  <PresentationFormat>On-screen Show (4:3)</PresentationFormat>
  <Paragraphs>107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UNIT D MARKETING INFORMATION MANAGEMENT</vt:lpstr>
      <vt:lpstr>Marketing Plan</vt:lpstr>
      <vt:lpstr>Marketing Plan</vt:lpstr>
      <vt:lpstr>Strategic objectives</vt:lpstr>
      <vt:lpstr>Tactical objectives</vt:lpstr>
      <vt:lpstr>Components of a Marketing Plan</vt:lpstr>
      <vt:lpstr>Components of a Marketing Plan</vt:lpstr>
      <vt:lpstr>Components of a Marketing Plan (cont.)</vt:lpstr>
      <vt:lpstr>Components of a Marketing Plan (cont.)</vt:lpstr>
      <vt:lpstr>Components of a Marketing Plan (cont.)</vt:lpstr>
      <vt:lpstr>Components of a Marketing Plan (cont.)</vt:lpstr>
      <vt:lpstr>Components of a Marketing Plan (cont.)</vt:lpstr>
      <vt:lpstr>Components of a Marketing Plan (cont.)</vt:lpstr>
      <vt:lpstr>Components of a Marketing Plan (cont.)</vt:lpstr>
      <vt:lpstr>Friday, April 8th Unit D7 – Mkt Info Mgmt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D MARKETING INFORMATION MANAGEMENT</dc:title>
  <dc:creator>Ann</dc:creator>
  <cp:lastModifiedBy>abehar</cp:lastModifiedBy>
  <cp:revision>26</cp:revision>
  <dcterms:created xsi:type="dcterms:W3CDTF">2000-06-13T23:05:30Z</dcterms:created>
  <dcterms:modified xsi:type="dcterms:W3CDTF">2011-04-04T18:46:59Z</dcterms:modified>
</cp:coreProperties>
</file>