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0" r:id="rId2"/>
    <p:sldId id="283" r:id="rId3"/>
    <p:sldId id="257" r:id="rId4"/>
    <p:sldId id="271" r:id="rId5"/>
    <p:sldId id="258" r:id="rId6"/>
    <p:sldId id="272" r:id="rId7"/>
    <p:sldId id="281" r:id="rId8"/>
    <p:sldId id="282" r:id="rId9"/>
    <p:sldId id="259" r:id="rId10"/>
    <p:sldId id="274" r:id="rId11"/>
    <p:sldId id="273" r:id="rId12"/>
    <p:sldId id="275" r:id="rId13"/>
    <p:sldId id="260" r:id="rId14"/>
    <p:sldId id="276" r:id="rId15"/>
    <p:sldId id="277" r:id="rId16"/>
    <p:sldId id="261" r:id="rId17"/>
    <p:sldId id="263" r:id="rId18"/>
    <p:sldId id="264" r:id="rId19"/>
    <p:sldId id="265" r:id="rId20"/>
    <p:sldId id="285" r:id="rId21"/>
    <p:sldId id="266" r:id="rId22"/>
    <p:sldId id="262" r:id="rId23"/>
    <p:sldId id="278" r:id="rId24"/>
    <p:sldId id="267" r:id="rId25"/>
    <p:sldId id="279" r:id="rId26"/>
    <p:sldId id="268" r:id="rId27"/>
    <p:sldId id="280" r:id="rId28"/>
    <p:sldId id="269" r:id="rId29"/>
    <p:sldId id="286" r:id="rId3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37C03"/>
    <a:srgbClr val="F5D608"/>
    <a:srgbClr val="CF0E30"/>
    <a:srgbClr val="DC0081"/>
    <a:srgbClr val="00279F"/>
    <a:srgbClr val="500093"/>
    <a:srgbClr val="081D58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1750" y="228600"/>
            <a:ext cx="192405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61975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019800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286000"/>
            <a:ext cx="3771900" cy="326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2286000"/>
            <a:ext cx="3771900" cy="1557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33900" y="3995738"/>
            <a:ext cx="3771900" cy="1557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019800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286000"/>
            <a:ext cx="3771900" cy="326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2286000"/>
            <a:ext cx="3771900" cy="326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771900" cy="326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2286000"/>
            <a:ext cx="3771900" cy="326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219200" y="1143000"/>
            <a:ext cx="7696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676400" y="1905000"/>
            <a:ext cx="6934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60198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286000"/>
            <a:ext cx="7696200" cy="326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2pPr>
      <a:lvl3pPr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3pPr>
      <a:lvl4pPr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4pPr>
      <a:lvl5pPr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50000"/>
        </a:spcBef>
        <a:spcAft>
          <a:spcPct val="0"/>
        </a:spcAft>
        <a:defRPr sz="4000" b="1">
          <a:solidFill>
            <a:srgbClr val="FFFF00"/>
          </a:solidFill>
          <a:latin typeface="Arial Narrow" pitchFamily="34" charset="0"/>
        </a:defRPr>
      </a:lvl9pPr>
    </p:titleStyle>
    <p:bodyStyle>
      <a:lvl1pPr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2pPr>
      <a:lvl3pPr marL="9144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3pPr>
      <a:lvl4pPr marL="13716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4pPr>
      <a:lvl5pPr marL="18288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5pPr>
      <a:lvl6pPr marL="22860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6pPr>
      <a:lvl7pPr marL="27432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7pPr>
      <a:lvl8pPr marL="32004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8pPr>
      <a:lvl9pPr marL="3657600" algn="l" rtl="0" eaLnBrk="0" fontAlgn="base" hangingPunct="0">
        <a:lnSpc>
          <a:spcPct val="105000"/>
        </a:lnSpc>
        <a:spcBef>
          <a:spcPct val="55000"/>
        </a:spcBef>
        <a:spcAft>
          <a:spcPct val="0"/>
        </a:spcAft>
        <a:buClr>
          <a:srgbClr val="FFFF00"/>
        </a:buClr>
        <a:buSzPct val="50000"/>
        <a:buFont typeface="Monotype Sorts" pitchFamily="2" charset="2"/>
        <a:buChar char="l"/>
        <a:defRPr sz="2800" i="1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1320874"/>
          </a:xfrm>
        </p:spPr>
        <p:txBody>
          <a:bodyPr/>
          <a:lstStyle/>
          <a:p>
            <a:r>
              <a:rPr lang="en-US" dirty="0" smtClean="0"/>
              <a:t>Monday, April 11</a:t>
            </a:r>
            <a:br>
              <a:rPr lang="en-US" dirty="0" smtClean="0"/>
            </a:br>
            <a:r>
              <a:rPr lang="en-US" dirty="0" smtClean="0"/>
              <a:t>Unit E – Product/Service Mgmt &amp; Pricing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20349"/>
          </a:xfrm>
        </p:spPr>
        <p:txBody>
          <a:bodyPr/>
          <a:lstStyle/>
          <a:p>
            <a:r>
              <a:rPr lang="en-US" sz="3200" dirty="0" smtClean="0"/>
              <a:t>Unit D7 Test – </a:t>
            </a:r>
            <a:r>
              <a:rPr lang="en-US" sz="3200" dirty="0" err="1" smtClean="0"/>
              <a:t>Quia</a:t>
            </a:r>
            <a:endParaRPr lang="en-US" sz="3200" dirty="0" smtClean="0"/>
          </a:p>
          <a:p>
            <a:r>
              <a:rPr lang="en-US" sz="3200" dirty="0" smtClean="0"/>
              <a:t>Vocabulary – Unit E8 – Terms &amp; Definitions</a:t>
            </a:r>
          </a:p>
          <a:p>
            <a:r>
              <a:rPr lang="en-US" sz="3200" dirty="0" smtClean="0"/>
              <a:t>Unit E8  - Obj. 8.01– </a:t>
            </a:r>
            <a:r>
              <a:rPr lang="en-US" sz="3200" b="1" dirty="0" smtClean="0">
                <a:solidFill>
                  <a:schemeClr val="tx1"/>
                </a:solidFill>
              </a:rPr>
              <a:t>Understand product/service management as a function of marketing</a:t>
            </a:r>
            <a:r>
              <a:rPr lang="en-US" sz="3600" b="1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3600" dirty="0" smtClean="0"/>
              <a:t>Slide Show/Notes</a:t>
            </a:r>
          </a:p>
          <a:p>
            <a:pPr lvl="1"/>
            <a:r>
              <a:rPr lang="en-US" dirty="0" smtClean="0"/>
              <a:t>Do activities/worksheets as noted in slideshow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1567096"/>
          </a:xfrm>
        </p:spPr>
        <p:txBody>
          <a:bodyPr/>
          <a:lstStyle/>
          <a:p>
            <a:r>
              <a:rPr lang="en-US" sz="4800" dirty="0"/>
              <a:t>Product </a:t>
            </a:r>
            <a:r>
              <a:rPr lang="en-US" sz="4800" dirty="0" smtClean="0"/>
              <a:t>classifications – </a:t>
            </a:r>
            <a:br>
              <a:rPr lang="en-US" sz="4800" dirty="0" smtClean="0"/>
            </a:br>
            <a:r>
              <a:rPr lang="en-US" sz="4800" dirty="0" smtClean="0"/>
              <a:t>WHY is it important? (cont)</a:t>
            </a:r>
            <a:endParaRPr lang="en-US" sz="4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6781800" cy="3595280"/>
          </a:xfrm>
        </p:spPr>
        <p:txBody>
          <a:bodyPr/>
          <a:lstStyle/>
          <a:p>
            <a:pPr marL="282575" indent="-282575"/>
            <a:r>
              <a:rPr lang="en-US" sz="4400" b="1" i="0" dirty="0" smtClean="0"/>
              <a:t>All </a:t>
            </a:r>
            <a:r>
              <a:rPr lang="en-US" sz="4400" b="1" i="0" dirty="0"/>
              <a:t>marketing decisions are affected by the classification into which a product is placed</a:t>
            </a:r>
            <a:r>
              <a:rPr lang="en-US" sz="3600" b="1" i="0" dirty="0" smtClean="0"/>
              <a:t>.</a:t>
            </a:r>
            <a:endParaRPr lang="en-US" sz="3600" b="1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1567096"/>
          </a:xfrm>
        </p:spPr>
        <p:txBody>
          <a:bodyPr/>
          <a:lstStyle/>
          <a:p>
            <a:r>
              <a:rPr lang="en-US" sz="4800" dirty="0"/>
              <a:t>Product </a:t>
            </a:r>
            <a:r>
              <a:rPr lang="en-US" sz="4800" dirty="0" smtClean="0"/>
              <a:t>classifications – WHY is it important? (cont)</a:t>
            </a:r>
            <a:endParaRPr lang="en-US" sz="4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7162800" cy="3276603"/>
          </a:xfrm>
        </p:spPr>
        <p:txBody>
          <a:bodyPr/>
          <a:lstStyle/>
          <a:p>
            <a:pPr marL="282575" indent="-282575"/>
            <a:r>
              <a:rPr lang="en-US" sz="4000" b="1" i="0" dirty="0" smtClean="0"/>
              <a:t>Common </a:t>
            </a:r>
            <a:r>
              <a:rPr lang="en-US" sz="4000" b="1" i="0" dirty="0"/>
              <a:t>characteristics of consumer and industrial buying behaviors serve as measures to categorize products into specific classifications</a:t>
            </a:r>
            <a:r>
              <a:rPr lang="en-US" sz="4000" b="1" i="0" dirty="0" smtClean="0"/>
              <a:t>.</a:t>
            </a:r>
            <a:endParaRPr lang="en-US" sz="4000" b="1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1567096"/>
          </a:xfrm>
        </p:spPr>
        <p:txBody>
          <a:bodyPr/>
          <a:lstStyle/>
          <a:p>
            <a:r>
              <a:rPr lang="en-US" sz="4800" dirty="0"/>
              <a:t>Product </a:t>
            </a:r>
            <a:r>
              <a:rPr lang="en-US" sz="4800" dirty="0" smtClean="0"/>
              <a:t>classifications – WHY is it important? (cont)</a:t>
            </a:r>
            <a:endParaRPr lang="en-US" sz="4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7620000" cy="3690754"/>
          </a:xfrm>
        </p:spPr>
        <p:txBody>
          <a:bodyPr/>
          <a:lstStyle/>
          <a:p>
            <a:pPr marL="282575" indent="-282575"/>
            <a:r>
              <a:rPr lang="en-US" sz="4400" b="1" i="0" dirty="0" smtClean="0"/>
              <a:t>The </a:t>
            </a:r>
            <a:r>
              <a:rPr lang="en-US" sz="4400" b="1" i="0" dirty="0"/>
              <a:t>same item may not be classified the same way by different consumers.  </a:t>
            </a:r>
            <a:endParaRPr lang="en-US" sz="4400" b="1" i="0" dirty="0" smtClean="0"/>
          </a:p>
          <a:p>
            <a:pPr marL="282575" indent="-282575"/>
            <a:r>
              <a:rPr lang="en-US" sz="3600" b="1" i="0" dirty="0" smtClean="0"/>
              <a:t>Same product may have different classification by same consumer</a:t>
            </a:r>
            <a:endParaRPr lang="en-US" sz="3600" b="1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443985"/>
          </a:xfrm>
        </p:spPr>
        <p:txBody>
          <a:bodyPr/>
          <a:lstStyle/>
          <a:p>
            <a:r>
              <a:rPr lang="en-US" sz="4400" dirty="0" smtClean="0"/>
              <a:t>Major Product </a:t>
            </a:r>
            <a:r>
              <a:rPr lang="en-US" sz="4400" dirty="0"/>
              <a:t>classifications for goods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3844322"/>
          </a:xfrm>
        </p:spPr>
        <p:txBody>
          <a:bodyPr/>
          <a:lstStyle/>
          <a:p>
            <a:pPr marL="398463" indent="-339725"/>
            <a:r>
              <a:rPr lang="en-US" sz="3600" b="1" dirty="0"/>
              <a:t>Consumer goods:  Products designed for personal or home use</a:t>
            </a:r>
            <a:r>
              <a:rPr lang="en-US" sz="3600" b="1" dirty="0" smtClean="0"/>
              <a:t>.</a:t>
            </a:r>
          </a:p>
          <a:p>
            <a:pPr marL="398463" indent="-339725"/>
            <a:r>
              <a:rPr lang="en-US" sz="3600" b="1" dirty="0" smtClean="0"/>
              <a:t>Industrial goods:  Products designed for use by another business.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6877"/>
          </a:xfrm>
        </p:spPr>
        <p:txBody>
          <a:bodyPr/>
          <a:lstStyle/>
          <a:p>
            <a:r>
              <a:rPr lang="en-US" sz="4400" dirty="0" smtClean="0"/>
              <a:t>Product </a:t>
            </a:r>
            <a:r>
              <a:rPr lang="en-US" sz="4400" dirty="0"/>
              <a:t>classifications for goods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5340116"/>
          </a:xfrm>
        </p:spPr>
        <p:txBody>
          <a:bodyPr/>
          <a:lstStyle/>
          <a:p>
            <a:pPr marL="398463" indent="-339725"/>
            <a:r>
              <a:rPr lang="en-US" sz="3600" b="1" dirty="0"/>
              <a:t>Consumer goods:  Products designed for personal or home use.</a:t>
            </a:r>
          </a:p>
          <a:p>
            <a:pPr marL="1163638" lvl="1" indent="-533400">
              <a:buSzTx/>
              <a:buFont typeface="Monotype Sorts" pitchFamily="2" charset="2"/>
              <a:buAutoNum type="arabicPeriod"/>
            </a:pPr>
            <a:r>
              <a:rPr lang="en-US" sz="3600" b="1" dirty="0"/>
              <a:t>Convenience </a:t>
            </a:r>
            <a:r>
              <a:rPr lang="en-US" sz="3600" b="1" dirty="0" smtClean="0"/>
              <a:t>goods</a:t>
            </a:r>
          </a:p>
          <a:p>
            <a:pPr marL="1163638" lvl="1" indent="-533400">
              <a:buSzTx/>
              <a:buFont typeface="Monotype Sorts" pitchFamily="2" charset="2"/>
              <a:buAutoNum type="arabicPeriod"/>
            </a:pPr>
            <a:r>
              <a:rPr lang="en-US" sz="3600" b="1" dirty="0" smtClean="0"/>
              <a:t>Shopping Goods</a:t>
            </a:r>
          </a:p>
          <a:p>
            <a:pPr marL="1163638" lvl="1" indent="-533400">
              <a:buSzTx/>
              <a:buFont typeface="Monotype Sorts" pitchFamily="2" charset="2"/>
              <a:buAutoNum type="arabicPeriod"/>
            </a:pPr>
            <a:r>
              <a:rPr lang="en-US" sz="3600" b="1" dirty="0" smtClean="0"/>
              <a:t>Specialty Goods</a:t>
            </a:r>
          </a:p>
          <a:p>
            <a:pPr marL="1163638" lvl="1" indent="-533400">
              <a:buSzTx/>
              <a:buFont typeface="Monotype Sorts" pitchFamily="2" charset="2"/>
              <a:buAutoNum type="arabicPeriod"/>
            </a:pPr>
            <a:r>
              <a:rPr lang="en-US" sz="3600" b="1" dirty="0" smtClean="0"/>
              <a:t>Unsought Goods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6877"/>
          </a:xfrm>
        </p:spPr>
        <p:txBody>
          <a:bodyPr/>
          <a:lstStyle/>
          <a:p>
            <a:r>
              <a:rPr lang="en-US" sz="4400" dirty="0" smtClean="0"/>
              <a:t>Product </a:t>
            </a:r>
            <a:r>
              <a:rPr lang="en-US" sz="4400" dirty="0"/>
              <a:t>classifications for goods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4937249"/>
          </a:xfrm>
        </p:spPr>
        <p:txBody>
          <a:bodyPr/>
          <a:lstStyle/>
          <a:p>
            <a:pPr marL="398463" indent="-339725"/>
            <a:r>
              <a:rPr lang="en-US" b="1" i="0" dirty="0"/>
              <a:t>Consumer goods</a:t>
            </a:r>
            <a:r>
              <a:rPr lang="en-US" b="1" dirty="0" smtClean="0"/>
              <a:t>:</a:t>
            </a:r>
            <a:endParaRPr lang="en-US" b="1" dirty="0"/>
          </a:p>
          <a:p>
            <a:pPr marL="1163638" lvl="1" indent="-533400">
              <a:buSzTx/>
              <a:buFont typeface="Monotype Sorts" pitchFamily="2" charset="2"/>
              <a:buAutoNum type="arabicPeriod"/>
            </a:pPr>
            <a:r>
              <a:rPr lang="en-US" b="1" i="0" dirty="0"/>
              <a:t>Convenience goods</a:t>
            </a:r>
            <a:r>
              <a:rPr lang="en-US" b="1" dirty="0"/>
              <a:t>:  Inexpensive items that consumers purchase without much thought.</a:t>
            </a:r>
          </a:p>
          <a:p>
            <a:pPr marL="1701800" lvl="2" indent="-423863">
              <a:lnSpc>
                <a:spcPct val="90000"/>
              </a:lnSpc>
            </a:pPr>
            <a:r>
              <a:rPr lang="en-US" b="1" i="0" dirty="0"/>
              <a:t>Consumers are not willing to shop around for these products.</a:t>
            </a:r>
          </a:p>
          <a:p>
            <a:pPr marL="1701800" lvl="2" indent="-423863">
              <a:lnSpc>
                <a:spcPct val="90000"/>
              </a:lnSpc>
            </a:pPr>
            <a:r>
              <a:rPr lang="en-US" b="1" i="0" dirty="0"/>
              <a:t>Marketers must make these products accessible in </a:t>
            </a:r>
            <a:r>
              <a:rPr lang="en-US" b="1" i="0" dirty="0" smtClean="0"/>
              <a:t>many </a:t>
            </a:r>
            <a:r>
              <a:rPr lang="en-US" b="1" i="0" dirty="0"/>
              <a:t>stores and convenient for purchase on a daily basis.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019800" cy="698500"/>
          </a:xfrm>
        </p:spPr>
        <p:txBody>
          <a:bodyPr/>
          <a:lstStyle/>
          <a:p>
            <a:pPr algn="ctr"/>
            <a:r>
              <a:rPr lang="en-US"/>
              <a:t>Types of convenience goods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696200" cy="2159000"/>
          </a:xfrm>
        </p:spPr>
        <p:txBody>
          <a:bodyPr/>
          <a:lstStyle/>
          <a:p>
            <a:pPr marL="341313" indent="-341313"/>
            <a:r>
              <a:rPr lang="en-US" sz="3200" b="1" i="0"/>
              <a:t>Staple items</a:t>
            </a:r>
          </a:p>
          <a:p>
            <a:pPr marL="341313" indent="-341313"/>
            <a:r>
              <a:rPr lang="en-US" sz="3200" b="1" i="0"/>
              <a:t>Impulse items</a:t>
            </a:r>
          </a:p>
          <a:p>
            <a:pPr marL="341313" indent="-341313"/>
            <a:r>
              <a:rPr lang="en-US" sz="3200" b="1" i="0"/>
              <a:t>Emergency items</a:t>
            </a:r>
          </a:p>
        </p:txBody>
      </p:sp>
      <p:pic>
        <p:nvPicPr>
          <p:cNvPr id="10244" name="Picture 4" descr="j025076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219200"/>
            <a:ext cx="1836738" cy="2232025"/>
          </a:xfrm>
          <a:prstGeom prst="rect">
            <a:avLst/>
          </a:prstGeom>
          <a:noFill/>
        </p:spPr>
      </p:pic>
      <p:pic>
        <p:nvPicPr>
          <p:cNvPr id="10245" name="Picture 5" descr="j0215937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4572000"/>
            <a:ext cx="3276600" cy="1524000"/>
          </a:xfrm>
          <a:prstGeom prst="rect">
            <a:avLst/>
          </a:prstGeom>
          <a:noFill/>
        </p:spPr>
      </p:pic>
      <p:pic>
        <p:nvPicPr>
          <p:cNvPr id="10246" name="Picture 6" descr="j0232743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191000"/>
            <a:ext cx="1665288" cy="1851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01000" cy="698500"/>
          </a:xfrm>
        </p:spPr>
        <p:txBody>
          <a:bodyPr/>
          <a:lstStyle/>
          <a:p>
            <a:r>
              <a:rPr lang="en-US" dirty="0"/>
              <a:t>Consumer goods </a:t>
            </a:r>
            <a:r>
              <a:rPr lang="en-US" sz="2400" dirty="0"/>
              <a:t>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229600" cy="5605124"/>
          </a:xfrm>
        </p:spPr>
        <p:txBody>
          <a:bodyPr/>
          <a:lstStyle/>
          <a:p>
            <a:pPr marL="577850" indent="-577850">
              <a:buSzTx/>
              <a:buFont typeface="Monotype Sorts" pitchFamily="2" charset="2"/>
              <a:buAutoNum type="arabicPeriod" startAt="2"/>
            </a:pPr>
            <a:r>
              <a:rPr lang="en-US" sz="3200" b="1" i="0" dirty="0"/>
              <a:t>Shopping goods</a:t>
            </a:r>
            <a:r>
              <a:rPr lang="en-US" sz="3200" b="1" dirty="0"/>
              <a:t>:  Less frequently purchased products that are usually higher in price and require more thought on the part of the buyer.</a:t>
            </a:r>
          </a:p>
          <a:p>
            <a:pPr marL="808038" lvl="1" indent="-350838">
              <a:lnSpc>
                <a:spcPct val="90000"/>
              </a:lnSpc>
              <a:buSzTx/>
              <a:buFontTx/>
              <a:buChar char="•"/>
            </a:pPr>
            <a:r>
              <a:rPr lang="en-US" b="1" i="0" dirty="0"/>
              <a:t>Consumers compare brands, features, and prices to receive the best-perceived value.</a:t>
            </a:r>
          </a:p>
          <a:p>
            <a:pPr marL="808038" lvl="1" indent="-350838">
              <a:buSzTx/>
              <a:buFontTx/>
              <a:buChar char="•"/>
            </a:pPr>
            <a:r>
              <a:rPr lang="en-US" b="1" i="0" dirty="0"/>
              <a:t>Marketers do not need exposure in as many stores for these products, but the choice of stores and outlets must match the products’ target market.</a:t>
            </a:r>
          </a:p>
        </p:txBody>
      </p:sp>
      <p:pic>
        <p:nvPicPr>
          <p:cNvPr id="12292" name="Picture 4" descr="j02853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15997">
            <a:off x="-224045" y="4781761"/>
            <a:ext cx="1600200" cy="1308100"/>
          </a:xfrm>
          <a:prstGeom prst="rect">
            <a:avLst/>
          </a:prstGeom>
          <a:noFill/>
        </p:spPr>
      </p:pic>
      <p:pic>
        <p:nvPicPr>
          <p:cNvPr id="12293" name="Picture 5" descr="j028302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Consumer goods </a:t>
            </a:r>
            <a:r>
              <a:rPr lang="en-US" sz="2400"/>
              <a:t>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7620000" cy="5735638"/>
          </a:xfrm>
        </p:spPr>
        <p:txBody>
          <a:bodyPr/>
          <a:lstStyle/>
          <a:p>
            <a:pPr marL="577850" indent="-577850">
              <a:buSzTx/>
              <a:buFont typeface="Monotype Sorts" pitchFamily="2" charset="2"/>
              <a:buAutoNum type="arabicPeriod" startAt="3"/>
            </a:pPr>
            <a:r>
              <a:rPr lang="en-US" b="1" i="0" dirty="0"/>
              <a:t>Specialty goods</a:t>
            </a:r>
            <a:r>
              <a:rPr lang="en-US" b="1" dirty="0"/>
              <a:t>:  Very specific    products that customers insist           upon and are willing to search for.</a:t>
            </a:r>
          </a:p>
          <a:p>
            <a:pPr marL="1492250" lvl="2" indent="-342900">
              <a:lnSpc>
                <a:spcPct val="75000"/>
              </a:lnSpc>
              <a:buSzTx/>
              <a:buFontTx/>
              <a:buChar char="•"/>
            </a:pPr>
            <a:r>
              <a:rPr lang="en-US" sz="2400" b="1" i="0" dirty="0"/>
              <a:t>Specialty goods may be more expensive than items in other categories.</a:t>
            </a:r>
          </a:p>
          <a:p>
            <a:pPr marL="1492250" lvl="2" indent="-342900">
              <a:lnSpc>
                <a:spcPct val="75000"/>
              </a:lnSpc>
              <a:buSzTx/>
              <a:buFontTx/>
              <a:buChar char="•"/>
            </a:pPr>
            <a:r>
              <a:rPr lang="en-US" sz="2400" b="1" i="0" dirty="0"/>
              <a:t>Customers may be seeking specific brand names.</a:t>
            </a:r>
          </a:p>
          <a:p>
            <a:pPr marL="2627313" lvl="4" indent="-328613">
              <a:lnSpc>
                <a:spcPct val="75000"/>
              </a:lnSpc>
              <a:buSzTx/>
              <a:buFontTx/>
              <a:buChar char="•"/>
            </a:pPr>
            <a:r>
              <a:rPr lang="en-US" sz="2400" b="1" i="0" dirty="0"/>
              <a:t>Some customers may insist on certain product features.</a:t>
            </a:r>
          </a:p>
          <a:p>
            <a:pPr marL="2627313" lvl="4" indent="-328613">
              <a:lnSpc>
                <a:spcPct val="75000"/>
              </a:lnSpc>
              <a:buSzTx/>
              <a:buFontTx/>
              <a:buChar char="•"/>
            </a:pPr>
            <a:r>
              <a:rPr lang="en-US" sz="2400" b="1" i="0" dirty="0"/>
              <a:t>Customers are usually less concerned with price.</a:t>
            </a:r>
          </a:p>
          <a:p>
            <a:pPr marL="1492250" lvl="2" indent="-342900">
              <a:lnSpc>
                <a:spcPct val="75000"/>
              </a:lnSpc>
              <a:buSzTx/>
              <a:buFontTx/>
              <a:buChar char="•"/>
            </a:pPr>
            <a:r>
              <a:rPr lang="en-US" sz="2400" b="1" i="0" dirty="0"/>
              <a:t>These products can be placed in fewer stores.  The fact that they are less available may make them even more desirable.</a:t>
            </a:r>
          </a:p>
        </p:txBody>
      </p:sp>
      <p:pic>
        <p:nvPicPr>
          <p:cNvPr id="13318" name="Picture 6" descr="mercedes_logo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553200" y="304800"/>
            <a:ext cx="2130425" cy="1557338"/>
          </a:xfrm>
          <a:noFill/>
          <a:ln/>
        </p:spPr>
      </p:pic>
      <p:pic>
        <p:nvPicPr>
          <p:cNvPr id="13320" name="Picture 8" descr="gucci logo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81000" y="3886200"/>
            <a:ext cx="1428750" cy="14287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Consumer goods </a:t>
            </a:r>
            <a:r>
              <a:rPr lang="en-US" sz="2400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066800"/>
            <a:ext cx="6858000" cy="5724580"/>
          </a:xfrm>
        </p:spPr>
        <p:txBody>
          <a:bodyPr/>
          <a:lstStyle/>
          <a:p>
            <a:pPr marL="577850" indent="-577850">
              <a:buSzTx/>
              <a:buFont typeface="Monotype Sorts" pitchFamily="2" charset="2"/>
              <a:buAutoNum type="arabicPeriod" startAt="4"/>
            </a:pPr>
            <a:r>
              <a:rPr lang="en-US" b="1" dirty="0"/>
              <a:t>Unsought goods:  Products        that customers will not shop         for because they do not know about the product or do not feel a strong need for the product.</a:t>
            </a:r>
          </a:p>
          <a:p>
            <a:pPr marL="1949450" lvl="3" indent="-577850">
              <a:buSzTx/>
              <a:buFontTx/>
              <a:buChar char="•"/>
            </a:pPr>
            <a:r>
              <a:rPr lang="en-US" b="1" i="0" dirty="0"/>
              <a:t>These products require direct personal selling.  It is up to the marketer to inform consumers and convince them of a need in order to make the sale of these products.</a:t>
            </a:r>
          </a:p>
        </p:txBody>
      </p:sp>
      <p:pic>
        <p:nvPicPr>
          <p:cNvPr id="16392" name="Picture 8" descr="life_holder_smal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" y="4114800"/>
            <a:ext cx="2095500" cy="1822450"/>
          </a:xfrm>
          <a:noFill/>
          <a:ln/>
        </p:spPr>
      </p:pic>
      <p:pic>
        <p:nvPicPr>
          <p:cNvPr id="16395" name="Picture 11" descr="funeral serv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00800" y="304800"/>
            <a:ext cx="2590800" cy="14716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295400"/>
          </a:xfrm>
        </p:spPr>
        <p:txBody>
          <a:bodyPr/>
          <a:lstStyle/>
          <a:p>
            <a:r>
              <a:rPr lang="en-US" dirty="0" smtClean="0"/>
              <a:t>Tuesday, April 12th </a:t>
            </a:r>
            <a:br>
              <a:rPr lang="en-US" dirty="0" smtClean="0"/>
            </a:br>
            <a:r>
              <a:rPr lang="en-US" dirty="0" smtClean="0"/>
              <a:t>Unit E – Product/Service Mgmt &amp; Pricing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419600"/>
          </a:xfrm>
        </p:spPr>
        <p:txBody>
          <a:bodyPr/>
          <a:lstStyle/>
          <a:p>
            <a:r>
              <a:rPr lang="en-US" sz="3200" dirty="0" smtClean="0"/>
              <a:t>Warm up – E8 Vocabulary quiz – </a:t>
            </a:r>
          </a:p>
          <a:p>
            <a:r>
              <a:rPr lang="en-US" sz="3200" dirty="0" smtClean="0"/>
              <a:t>Obj. 8.01 - </a:t>
            </a:r>
            <a:r>
              <a:rPr lang="en-US" sz="3200" b="1" dirty="0" smtClean="0">
                <a:solidFill>
                  <a:schemeClr val="tx1"/>
                </a:solidFill>
              </a:rPr>
              <a:t>Understand product/service management as a function of marketing.</a:t>
            </a:r>
          </a:p>
          <a:p>
            <a:pPr lvl="1"/>
            <a:r>
              <a:rPr lang="en-US" sz="3200" b="1" dirty="0" smtClean="0">
                <a:solidFill>
                  <a:schemeClr val="tx1"/>
                </a:solidFill>
              </a:rPr>
              <a:t>Complete slide show/notes, activities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Obj. 8.02 – </a:t>
            </a:r>
            <a:r>
              <a:rPr lang="en-US" sz="3200" dirty="0" smtClean="0">
                <a:solidFill>
                  <a:schemeClr val="tx1"/>
                </a:solidFill>
              </a:rPr>
              <a:t>Product Assortments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Complete Slide show/notes, activities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1092274"/>
          </a:xfrm>
        </p:spPr>
        <p:txBody>
          <a:bodyPr/>
          <a:lstStyle/>
          <a:p>
            <a:r>
              <a:rPr lang="en-US" dirty="0" smtClean="0"/>
              <a:t>Activity – Classifying Consumer Goods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620000" cy="5820568"/>
          </a:xfrm>
        </p:spPr>
        <p:txBody>
          <a:bodyPr/>
          <a:lstStyle/>
          <a:p>
            <a:r>
              <a:rPr lang="en-US" i="0" dirty="0" smtClean="0"/>
              <a:t>Make a list of the last 30 products purchased </a:t>
            </a:r>
            <a:r>
              <a:rPr lang="en-US" b="1" dirty="0" smtClean="0"/>
              <a:t>for your home</a:t>
            </a:r>
          </a:p>
          <a:p>
            <a:r>
              <a:rPr lang="en-US" i="0" dirty="0" smtClean="0"/>
              <a:t>Categorize each as either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convenience product, </a:t>
            </a:r>
          </a:p>
          <a:p>
            <a:pPr lvl="1"/>
            <a:r>
              <a:rPr lang="en-US" dirty="0" smtClean="0"/>
              <a:t>shopping product, </a:t>
            </a:r>
          </a:p>
          <a:p>
            <a:pPr lvl="1"/>
            <a:r>
              <a:rPr lang="en-US" dirty="0" smtClean="0"/>
              <a:t>specialty product, or </a:t>
            </a:r>
          </a:p>
          <a:p>
            <a:pPr lvl="1"/>
            <a:r>
              <a:rPr lang="en-US" dirty="0" smtClean="0"/>
              <a:t>unsought product.</a:t>
            </a:r>
          </a:p>
          <a:p>
            <a:r>
              <a:rPr lang="en-US" dirty="0" smtClean="0"/>
              <a:t>TURN IN!!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8077200" y="2286000"/>
            <a:ext cx="228600" cy="1557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077200" y="3995738"/>
            <a:ext cx="228600" cy="155733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543800" cy="698500"/>
          </a:xfrm>
        </p:spPr>
        <p:txBody>
          <a:bodyPr/>
          <a:lstStyle/>
          <a:p>
            <a:r>
              <a:rPr lang="en-US"/>
              <a:t>Product classifications for goods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5549724"/>
          </a:xfrm>
        </p:spPr>
        <p:txBody>
          <a:bodyPr/>
          <a:lstStyle/>
          <a:p>
            <a:pPr marL="533400" indent="-533400">
              <a:lnSpc>
                <a:spcPct val="95000"/>
              </a:lnSpc>
            </a:pPr>
            <a:r>
              <a:rPr lang="en-US" sz="3200" b="1" dirty="0"/>
              <a:t>Industrial goods:  Products designed for use by another business.</a:t>
            </a:r>
          </a:p>
          <a:p>
            <a:pPr marL="1905000" lvl="3" indent="-533400">
              <a:lnSpc>
                <a:spcPct val="95000"/>
              </a:lnSpc>
              <a:buSzTx/>
              <a:buFont typeface="Monotype Sorts" pitchFamily="2" charset="2"/>
              <a:buAutoNum type="arabicPeriod"/>
            </a:pPr>
            <a:r>
              <a:rPr lang="en-US" b="1" i="0" dirty="0"/>
              <a:t>Raw materials</a:t>
            </a:r>
          </a:p>
          <a:p>
            <a:pPr marL="1905000" lvl="3" indent="-533400">
              <a:lnSpc>
                <a:spcPct val="95000"/>
              </a:lnSpc>
              <a:buSzTx/>
              <a:buFont typeface="Monotype Sorts" pitchFamily="2" charset="2"/>
              <a:buAutoNum type="arabicPeriod"/>
            </a:pPr>
            <a:r>
              <a:rPr lang="en-US" b="1" i="0" dirty="0"/>
              <a:t>Major equipment/installations</a:t>
            </a:r>
          </a:p>
          <a:p>
            <a:pPr marL="1905000" lvl="3" indent="-533400">
              <a:lnSpc>
                <a:spcPct val="95000"/>
              </a:lnSpc>
              <a:buSzTx/>
              <a:buFont typeface="Monotype Sorts" pitchFamily="2" charset="2"/>
              <a:buAutoNum type="arabicPeriod"/>
            </a:pPr>
            <a:r>
              <a:rPr lang="en-US" b="1" i="0" dirty="0"/>
              <a:t>Accessory equipment</a:t>
            </a:r>
          </a:p>
          <a:p>
            <a:pPr marL="1905000" lvl="3" indent="-533400">
              <a:lnSpc>
                <a:spcPct val="95000"/>
              </a:lnSpc>
              <a:buSzTx/>
              <a:buFont typeface="Monotype Sorts" pitchFamily="2" charset="2"/>
              <a:buAutoNum type="arabicPeriod"/>
            </a:pPr>
            <a:r>
              <a:rPr lang="en-US" b="1" i="0" dirty="0"/>
              <a:t>Component parts</a:t>
            </a:r>
          </a:p>
          <a:p>
            <a:pPr marL="1905000" lvl="3" indent="-533400">
              <a:lnSpc>
                <a:spcPct val="95000"/>
              </a:lnSpc>
              <a:buSzTx/>
              <a:buFont typeface="Monotype Sorts" pitchFamily="2" charset="2"/>
              <a:buAutoNum type="arabicPeriod"/>
            </a:pPr>
            <a:r>
              <a:rPr lang="en-US" b="1" i="0" dirty="0"/>
              <a:t>Processed materials</a:t>
            </a:r>
          </a:p>
          <a:p>
            <a:pPr marL="1905000" lvl="3" indent="-533400">
              <a:lnSpc>
                <a:spcPct val="95000"/>
              </a:lnSpc>
              <a:buSzTx/>
              <a:buFont typeface="Monotype Sorts" pitchFamily="2" charset="2"/>
              <a:buAutoNum type="arabicPeriod"/>
            </a:pPr>
            <a:r>
              <a:rPr lang="en-US" b="1" i="0" dirty="0"/>
              <a:t>Consumable supplies</a:t>
            </a:r>
          </a:p>
          <a:p>
            <a:pPr marL="1905000" lvl="3" indent="-533400">
              <a:lnSpc>
                <a:spcPct val="95000"/>
              </a:lnSpc>
              <a:buSzTx/>
              <a:buFont typeface="Monotype Sorts" pitchFamily="2" charset="2"/>
              <a:buAutoNum type="arabicPeriod"/>
            </a:pPr>
            <a:r>
              <a:rPr lang="en-US" b="1" i="0" dirty="0"/>
              <a:t>Business-to-business services</a:t>
            </a:r>
          </a:p>
        </p:txBody>
      </p:sp>
      <p:pic>
        <p:nvPicPr>
          <p:cNvPr id="19460" name="Picture 4" descr="MCj023373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752600"/>
            <a:ext cx="1600200" cy="1314450"/>
          </a:xfrm>
          <a:prstGeom prst="rect">
            <a:avLst/>
          </a:prstGeom>
          <a:noFill/>
        </p:spPr>
      </p:pic>
      <p:pic>
        <p:nvPicPr>
          <p:cNvPr id="19464" name="Picture 8" descr="MCj023381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438400"/>
            <a:ext cx="1420813" cy="1447800"/>
          </a:xfrm>
          <a:prstGeom prst="rect">
            <a:avLst/>
          </a:prstGeom>
          <a:noFill/>
        </p:spPr>
      </p:pic>
      <p:pic>
        <p:nvPicPr>
          <p:cNvPr id="19466" name="Picture 10" descr="MCj031158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572000"/>
            <a:ext cx="1411288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6019800" cy="920765"/>
          </a:xfrm>
        </p:spPr>
        <p:txBody>
          <a:bodyPr/>
          <a:lstStyle/>
          <a:p>
            <a:r>
              <a:rPr lang="en-US" sz="5400" dirty="0"/>
              <a:t>Industrial goods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6324600" cy="3321422"/>
          </a:xfrm>
        </p:spPr>
        <p:txBody>
          <a:bodyPr/>
          <a:lstStyle/>
          <a:p>
            <a:pPr marL="282575" indent="-282575"/>
            <a:r>
              <a:rPr lang="en-US" sz="4000" b="1" dirty="0"/>
              <a:t>Raw materials:  Unprocessed   </a:t>
            </a:r>
            <a:r>
              <a:rPr lang="en-US" sz="4000" b="1" dirty="0" smtClean="0"/>
              <a:t>primary </a:t>
            </a:r>
            <a:r>
              <a:rPr lang="en-US" sz="4000" b="1" dirty="0"/>
              <a:t>materials that come from </a:t>
            </a:r>
            <a:r>
              <a:rPr lang="en-US" sz="4000" b="1" dirty="0" smtClean="0"/>
              <a:t>nature </a:t>
            </a:r>
            <a:r>
              <a:rPr lang="en-US" sz="4000" b="1" dirty="0"/>
              <a:t>and are used to make  </a:t>
            </a:r>
            <a:r>
              <a:rPr lang="en-US" sz="4000" b="1" dirty="0" smtClean="0"/>
              <a:t>products.</a:t>
            </a:r>
            <a:endParaRPr lang="en-US" sz="4000" b="1" dirty="0"/>
          </a:p>
        </p:txBody>
      </p:sp>
      <p:pic>
        <p:nvPicPr>
          <p:cNvPr id="11276" name="Picture 12" descr="MMj0336981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0" y="1066800"/>
            <a:ext cx="1885950" cy="1885950"/>
          </a:xfrm>
          <a:noFill/>
          <a:ln/>
        </p:spPr>
      </p:pic>
      <p:pic>
        <p:nvPicPr>
          <p:cNvPr id="11280" name="Picture 16" descr="MCj012987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648200"/>
            <a:ext cx="1752600" cy="173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Industrial goods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001000" cy="3539623"/>
          </a:xfrm>
        </p:spPr>
        <p:txBody>
          <a:bodyPr/>
          <a:lstStyle/>
          <a:p>
            <a:pPr marL="1312863" lvl="3" indent="-398463"/>
            <a:r>
              <a:rPr lang="en-US" sz="3600" b="1" dirty="0" smtClean="0"/>
              <a:t>Major </a:t>
            </a:r>
            <a:r>
              <a:rPr lang="en-US" sz="3600" b="1" dirty="0"/>
              <a:t>equipment/installations:  Investment purchases of large tools and machines that will be used to produce products or services.</a:t>
            </a:r>
          </a:p>
        </p:txBody>
      </p:sp>
      <p:pic>
        <p:nvPicPr>
          <p:cNvPr id="11276" name="Picture 12" descr="MMj0336981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705600" y="0"/>
            <a:ext cx="1885950" cy="1885950"/>
          </a:xfrm>
          <a:noFill/>
          <a:ln/>
        </p:spPr>
      </p:pic>
      <p:pic>
        <p:nvPicPr>
          <p:cNvPr id="11280" name="Picture 16" descr="MCj012987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5127625"/>
            <a:ext cx="1752600" cy="173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Industrial goods </a:t>
            </a:r>
            <a:r>
              <a:rPr lang="en-US" sz="2400"/>
              <a:t>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467600" cy="3539623"/>
          </a:xfrm>
        </p:spPr>
        <p:txBody>
          <a:bodyPr/>
          <a:lstStyle/>
          <a:p>
            <a:pPr marL="341313" indent="-341313"/>
            <a:r>
              <a:rPr lang="en-US" sz="3600" b="1" dirty="0"/>
              <a:t>Accessory equipment:  An industrial product that is used in the operation of a business but does not become a component part of any finished product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  <p:pic>
        <p:nvPicPr>
          <p:cNvPr id="29703" name="Picture 7" descr="MCj019925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894262"/>
            <a:ext cx="1398588" cy="1963738"/>
          </a:xfrm>
          <a:prstGeom prst="rect">
            <a:avLst/>
          </a:prstGeom>
          <a:noFill/>
        </p:spPr>
      </p:pic>
      <p:pic>
        <p:nvPicPr>
          <p:cNvPr id="29705" name="Picture 9" descr="MCBD07125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228600"/>
            <a:ext cx="1939925" cy="197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Industrial goods </a:t>
            </a:r>
            <a:r>
              <a:rPr lang="en-US" sz="2400"/>
              <a:t>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467600" cy="2957926"/>
          </a:xfrm>
        </p:spPr>
        <p:txBody>
          <a:bodyPr/>
          <a:lstStyle/>
          <a:p>
            <a:pPr marL="1196975" lvl="3" indent="-282575"/>
            <a:r>
              <a:rPr lang="en-US" sz="3600" b="1" dirty="0" smtClean="0"/>
              <a:t>Component </a:t>
            </a:r>
            <a:r>
              <a:rPr lang="en-US" sz="3600" b="1" dirty="0"/>
              <a:t>parts:  Items that become part of the finished product completely with little or no additional processing.</a:t>
            </a:r>
          </a:p>
        </p:txBody>
      </p:sp>
      <p:pic>
        <p:nvPicPr>
          <p:cNvPr id="29703" name="Picture 7" descr="MCj019925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267200"/>
            <a:ext cx="1398588" cy="1963738"/>
          </a:xfrm>
          <a:prstGeom prst="rect">
            <a:avLst/>
          </a:prstGeom>
          <a:noFill/>
        </p:spPr>
      </p:pic>
      <p:pic>
        <p:nvPicPr>
          <p:cNvPr id="29705" name="Picture 9" descr="MCBD07125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228600"/>
            <a:ext cx="1939925" cy="197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Industrial goods </a:t>
            </a:r>
            <a:r>
              <a:rPr lang="en-US" sz="2400"/>
              <a:t>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7467600" cy="2376228"/>
          </a:xfrm>
        </p:spPr>
        <p:txBody>
          <a:bodyPr/>
          <a:lstStyle/>
          <a:p>
            <a:pPr marL="341313" indent="-341313"/>
            <a:r>
              <a:rPr lang="en-US" sz="3600" b="1" dirty="0"/>
              <a:t>Processed materials:  Industrial products used in production that do not become an identifiable part of the product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  <p:pic>
        <p:nvPicPr>
          <p:cNvPr id="30727" name="Picture 7" descr="MCj032431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419600"/>
            <a:ext cx="1752600" cy="1752600"/>
          </a:xfrm>
          <a:prstGeom prst="rect">
            <a:avLst/>
          </a:prstGeom>
          <a:noFill/>
        </p:spPr>
      </p:pic>
      <p:pic>
        <p:nvPicPr>
          <p:cNvPr id="30728" name="Picture 8" descr="MCBD08399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8600"/>
            <a:ext cx="1809750" cy="180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Industrial goods </a:t>
            </a:r>
            <a:r>
              <a:rPr lang="en-US" sz="2400"/>
              <a:t>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7467600" cy="3539623"/>
          </a:xfrm>
        </p:spPr>
        <p:txBody>
          <a:bodyPr/>
          <a:lstStyle/>
          <a:p>
            <a:pPr marL="973138" lvl="2" indent="-282575"/>
            <a:r>
              <a:rPr lang="en-US" sz="3600" b="1" dirty="0" smtClean="0"/>
              <a:t>Consumable </a:t>
            </a:r>
            <a:r>
              <a:rPr lang="en-US" sz="3600" b="1" dirty="0"/>
              <a:t>supplies:  Items that facilitate an organization’s production and operations but do not become part of the finished product.</a:t>
            </a:r>
          </a:p>
        </p:txBody>
      </p:sp>
      <p:pic>
        <p:nvPicPr>
          <p:cNvPr id="30727" name="Picture 7" descr="MCj032431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71249">
            <a:off x="0" y="4648200"/>
            <a:ext cx="1752600" cy="1752600"/>
          </a:xfrm>
          <a:prstGeom prst="rect">
            <a:avLst/>
          </a:prstGeom>
          <a:noFill/>
        </p:spPr>
      </p:pic>
      <p:pic>
        <p:nvPicPr>
          <p:cNvPr id="30728" name="Picture 8" descr="MCBD08399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8600"/>
            <a:ext cx="1809750" cy="180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Industrial goods </a:t>
            </a:r>
            <a:r>
              <a:rPr lang="en-US" sz="2400"/>
              <a:t>(cont.)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7162800" cy="3539623"/>
          </a:xfrm>
        </p:spPr>
        <p:txBody>
          <a:bodyPr/>
          <a:lstStyle/>
          <a:p>
            <a:pPr marL="341313" indent="-341313"/>
            <a:r>
              <a:rPr lang="en-US" sz="3600" b="1" dirty="0"/>
              <a:t>Business-to-business services:  Business assistance and/or advice provided for a fee by one business to another business.</a:t>
            </a:r>
          </a:p>
        </p:txBody>
      </p:sp>
      <p:pic>
        <p:nvPicPr>
          <p:cNvPr id="31750" name="Picture 6" descr="MCj023249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76200"/>
            <a:ext cx="2590800" cy="2513013"/>
          </a:xfrm>
          <a:prstGeom prst="rect">
            <a:avLst/>
          </a:prstGeom>
          <a:noFill/>
        </p:spPr>
      </p:pic>
      <p:pic>
        <p:nvPicPr>
          <p:cNvPr id="31751" name="Picture 7" descr="MCBS01157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248150"/>
            <a:ext cx="2425700" cy="2609850"/>
          </a:xfrm>
          <a:prstGeom prst="rect">
            <a:avLst/>
          </a:prstGeom>
          <a:noFill/>
        </p:spPr>
      </p:pic>
      <p:pic>
        <p:nvPicPr>
          <p:cNvPr id="31752" name="Picture 8" descr="MCj021554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343400"/>
            <a:ext cx="2589213" cy="223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05321"/>
          </a:xfrm>
        </p:spPr>
        <p:txBody>
          <a:bodyPr/>
          <a:lstStyle/>
          <a:p>
            <a:r>
              <a:rPr lang="en-US" dirty="0" smtClean="0"/>
              <a:t>Activity – Consumer or Industrial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2286000"/>
            <a:ext cx="7696200" cy="510845"/>
          </a:xfrm>
        </p:spPr>
        <p:txBody>
          <a:bodyPr/>
          <a:lstStyle/>
          <a:p>
            <a:r>
              <a:rPr lang="en-US" dirty="0" smtClean="0"/>
              <a:t>Complete Worksheet and </a:t>
            </a:r>
            <a:r>
              <a:rPr lang="en-US" smtClean="0"/>
              <a:t>turn 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391400" cy="1917700"/>
          </a:xfrm>
        </p:spPr>
        <p:txBody>
          <a:bodyPr/>
          <a:lstStyle/>
          <a:p>
            <a:r>
              <a:rPr lang="en-US"/>
              <a:t>UNIT E</a:t>
            </a:r>
            <a:br>
              <a:rPr lang="en-US"/>
            </a:br>
            <a:r>
              <a:rPr lang="en-US"/>
              <a:t>PRODUCT/SERVICE MANAGEMENT AND PRICING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6324600" cy="2630552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</a:rPr>
              <a:t>8.00 – Understand products/service management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391400" cy="1917700"/>
          </a:xfrm>
        </p:spPr>
        <p:txBody>
          <a:bodyPr/>
          <a:lstStyle/>
          <a:p>
            <a:r>
              <a:rPr lang="en-US"/>
              <a:t>UNIT E</a:t>
            </a:r>
            <a:br>
              <a:rPr lang="en-US"/>
            </a:br>
            <a:r>
              <a:rPr lang="en-US"/>
              <a:t>PRODUCT/SERVICE MANAGEMENT AND PRICING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200400"/>
            <a:ext cx="6248400" cy="237622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8.01  Understand product/service management as a function of marketing.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6019800" cy="698500"/>
          </a:xfrm>
        </p:spPr>
        <p:txBody>
          <a:bodyPr/>
          <a:lstStyle/>
          <a:p>
            <a:pPr algn="ctr"/>
            <a:r>
              <a:rPr lang="en-US"/>
              <a:t>Product/service management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3922933"/>
          </a:xfrm>
        </p:spPr>
        <p:txBody>
          <a:bodyPr/>
          <a:lstStyle/>
          <a:p>
            <a:pPr marL="341313" indent="-341313"/>
            <a:r>
              <a:rPr lang="en-US" sz="4000" b="1" dirty="0"/>
              <a:t>Concepts and procedures necessary to develop, maintain, distribute, and improve a product or service mix in response to market opportunities.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6019800" cy="698500"/>
          </a:xfrm>
        </p:spPr>
        <p:txBody>
          <a:bodyPr/>
          <a:lstStyle/>
          <a:p>
            <a:pPr algn="ctr"/>
            <a:r>
              <a:rPr lang="en-US"/>
              <a:t>Product/service management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510845"/>
          </a:xfrm>
        </p:spPr>
        <p:txBody>
          <a:bodyPr/>
          <a:lstStyle/>
          <a:p>
            <a:pPr marL="341313" indent="-341313"/>
            <a:endParaRPr lang="en-US" b="1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7467600" cy="5355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Elements of product/service management</a:t>
            </a:r>
          </a:p>
          <a:p>
            <a:pPr marL="798513" lvl="1" indent="-341313">
              <a:spcBef>
                <a:spcPct val="50000"/>
              </a:spcBef>
              <a:buFontTx/>
              <a:buChar char="•"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New product development</a:t>
            </a:r>
          </a:p>
          <a:p>
            <a:pPr marL="798513" lvl="1" indent="-341313">
              <a:spcBef>
                <a:spcPct val="50000"/>
              </a:spcBef>
              <a:buFontTx/>
              <a:buChar char="•"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Consumer research</a:t>
            </a:r>
          </a:p>
          <a:p>
            <a:pPr marL="798513" lvl="1" indent="-341313">
              <a:spcBef>
                <a:spcPct val="50000"/>
              </a:spcBef>
              <a:buFontTx/>
              <a:buChar char="•"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Product research</a:t>
            </a:r>
          </a:p>
          <a:p>
            <a:pPr marL="798513" lvl="1" indent="-341313">
              <a:spcBef>
                <a:spcPct val="50000"/>
              </a:spcBef>
              <a:buFontTx/>
              <a:buChar char="•"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Product design</a:t>
            </a:r>
          </a:p>
          <a:p>
            <a:pPr marL="798513" lvl="1" indent="-341313">
              <a:spcBef>
                <a:spcPct val="50000"/>
              </a:spcBef>
              <a:buFontTx/>
              <a:buChar char="•"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Product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696200" cy="5426614"/>
          </a:xfrm>
        </p:spPr>
        <p:txBody>
          <a:bodyPr/>
          <a:lstStyle/>
          <a:p>
            <a:r>
              <a:rPr lang="en-US" dirty="0" smtClean="0"/>
              <a:t>If you had to break this list of items into two categories – How would you do it??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Bubble Gum			Baby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Jeans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Under Amour T-shirt		Microsoft Xbox 360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Coke				Jeep Liberty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Gillette Shave Gel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Prada handbag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Sony LCD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Flatscreen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TV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Doritos tortilla Chips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Hummer</a:t>
            </a:r>
          </a:p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Pentel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#2 Mechanical Pencil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5321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724239"/>
            <a:ext cx="4040188" cy="450636"/>
          </a:xfrm>
        </p:spPr>
        <p:txBody>
          <a:bodyPr/>
          <a:lstStyle/>
          <a:p>
            <a:r>
              <a:rPr lang="en-US" dirty="0" smtClean="0"/>
              <a:t>Inexpensive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841291"/>
          </a:xfrm>
        </p:spPr>
        <p:txBody>
          <a:bodyPr/>
          <a:lstStyle/>
          <a:p>
            <a:r>
              <a:rPr lang="en-US" dirty="0" smtClean="0"/>
              <a:t>Bubble Gum</a:t>
            </a:r>
          </a:p>
          <a:p>
            <a:r>
              <a:rPr lang="en-US" dirty="0" smtClean="0"/>
              <a:t>Coke</a:t>
            </a:r>
          </a:p>
          <a:p>
            <a:r>
              <a:rPr lang="en-US" dirty="0" smtClean="0"/>
              <a:t>Shaving Cream</a:t>
            </a:r>
          </a:p>
          <a:p>
            <a:r>
              <a:rPr lang="en-US" dirty="0" smtClean="0"/>
              <a:t>Doritos</a:t>
            </a:r>
          </a:p>
          <a:p>
            <a:r>
              <a:rPr lang="en-US" dirty="0" smtClean="0"/>
              <a:t>Mechanical Pencil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724239"/>
            <a:ext cx="4041775" cy="450636"/>
          </a:xfrm>
        </p:spPr>
        <p:txBody>
          <a:bodyPr/>
          <a:lstStyle/>
          <a:p>
            <a:r>
              <a:rPr lang="en-US" dirty="0" smtClean="0"/>
              <a:t>Expensive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023153"/>
          </a:xfrm>
        </p:spPr>
        <p:txBody>
          <a:bodyPr/>
          <a:lstStyle/>
          <a:p>
            <a:r>
              <a:rPr lang="en-US" dirty="0" smtClean="0"/>
              <a:t>Under Amour T shirt</a:t>
            </a:r>
          </a:p>
          <a:p>
            <a:r>
              <a:rPr lang="en-US" dirty="0" smtClean="0"/>
              <a:t>Prada Handbag</a:t>
            </a:r>
          </a:p>
          <a:p>
            <a:r>
              <a:rPr lang="en-US" dirty="0" smtClean="0"/>
              <a:t>Sony Flat Screen </a:t>
            </a:r>
            <a:r>
              <a:rPr lang="en-US" dirty="0" err="1" smtClean="0"/>
              <a:t>Tv</a:t>
            </a:r>
            <a:endParaRPr lang="en-US" dirty="0" smtClean="0"/>
          </a:p>
          <a:p>
            <a:r>
              <a:rPr lang="en-US" dirty="0" smtClean="0"/>
              <a:t>Hummer</a:t>
            </a:r>
          </a:p>
          <a:p>
            <a:r>
              <a:rPr lang="en-US" dirty="0" smtClean="0"/>
              <a:t>Baby </a:t>
            </a:r>
            <a:r>
              <a:rPr lang="en-US" dirty="0" err="1" smtClean="0"/>
              <a:t>Phat</a:t>
            </a:r>
            <a:r>
              <a:rPr lang="en-US" dirty="0" smtClean="0"/>
              <a:t> Jeans</a:t>
            </a:r>
          </a:p>
          <a:p>
            <a:r>
              <a:rPr lang="en-US" dirty="0" smtClean="0"/>
              <a:t>Xbox 360</a:t>
            </a:r>
          </a:p>
          <a:p>
            <a:r>
              <a:rPr lang="en-US" dirty="0" smtClean="0"/>
              <a:t>Jeep Liberty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1567096"/>
          </a:xfrm>
        </p:spPr>
        <p:txBody>
          <a:bodyPr/>
          <a:lstStyle/>
          <a:p>
            <a:r>
              <a:rPr lang="en-US" sz="4800" dirty="0"/>
              <a:t>Product </a:t>
            </a:r>
            <a:r>
              <a:rPr lang="en-US" sz="4800" dirty="0" smtClean="0"/>
              <a:t>classifications – </a:t>
            </a:r>
            <a:br>
              <a:rPr lang="en-US" sz="4800" dirty="0" smtClean="0"/>
            </a:br>
            <a:r>
              <a:rPr lang="en-US" sz="4800" dirty="0" smtClean="0"/>
              <a:t>WHY is it important?</a:t>
            </a:r>
            <a:endParaRPr lang="en-US" sz="4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6781800" cy="2173352"/>
          </a:xfrm>
        </p:spPr>
        <p:txBody>
          <a:bodyPr/>
          <a:lstStyle/>
          <a:p>
            <a:pPr marL="282575" indent="-282575"/>
            <a:r>
              <a:rPr lang="en-US" sz="4400" b="1" i="0" dirty="0"/>
              <a:t>Products are marketed to reach specific target markets</a:t>
            </a:r>
            <a:r>
              <a:rPr lang="en-US" sz="4400" b="1" i="0" dirty="0" smtClean="0"/>
              <a:t>.</a:t>
            </a:r>
            <a:endParaRPr lang="en-US" sz="4400" b="1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idea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B7A5"/>
      </a:accent1>
      <a:accent2>
        <a:srgbClr val="00AE00"/>
      </a:accent2>
      <a:accent3>
        <a:srgbClr val="FFFFFF"/>
      </a:accent3>
      <a:accent4>
        <a:srgbClr val="000000"/>
      </a:accent4>
      <a:accent5>
        <a:srgbClr val="AAD8CF"/>
      </a:accent5>
      <a:accent6>
        <a:srgbClr val="009D00"/>
      </a:accent6>
      <a:hlink>
        <a:srgbClr val="FC0128"/>
      </a:hlink>
      <a:folHlink>
        <a:srgbClr val="CECECE"/>
      </a:folHlink>
    </a:clrScheme>
    <a:fontScheme name="idea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de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</Template>
  <TotalTime>635</TotalTime>
  <Pages>1</Pages>
  <Words>863</Words>
  <Application>Microsoft Office PowerPoint</Application>
  <PresentationFormat>On-screen Show (4:3)</PresentationFormat>
  <Paragraphs>125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idea</vt:lpstr>
      <vt:lpstr>Monday, April 11 Unit E – Product/Service Mgmt &amp; Pricing </vt:lpstr>
      <vt:lpstr>Tuesday, April 12th  Unit E – Product/Service Mgmt &amp; Pricing </vt:lpstr>
      <vt:lpstr>UNIT E PRODUCT/SERVICE MANAGEMENT AND PRICING</vt:lpstr>
      <vt:lpstr>UNIT E PRODUCT/SERVICE MANAGEMENT AND PRICING</vt:lpstr>
      <vt:lpstr>Product/service management</vt:lpstr>
      <vt:lpstr>Product/service management</vt:lpstr>
      <vt:lpstr>Class Activity</vt:lpstr>
      <vt:lpstr>Class Activity</vt:lpstr>
      <vt:lpstr>Product classifications –  WHY is it important?</vt:lpstr>
      <vt:lpstr>Product classifications –  WHY is it important? (cont)</vt:lpstr>
      <vt:lpstr>Product classifications – WHY is it important? (cont)</vt:lpstr>
      <vt:lpstr>Product classifications – WHY is it important? (cont)</vt:lpstr>
      <vt:lpstr>Major Product classifications for goods</vt:lpstr>
      <vt:lpstr>Product classifications for goods</vt:lpstr>
      <vt:lpstr>Product classifications for goods</vt:lpstr>
      <vt:lpstr>Types of convenience goods</vt:lpstr>
      <vt:lpstr>Consumer goods (cont.)</vt:lpstr>
      <vt:lpstr>Consumer goods (cont.)</vt:lpstr>
      <vt:lpstr>Consumer goods (cont.)</vt:lpstr>
      <vt:lpstr>Activity – Classifying Consumer Goods</vt:lpstr>
      <vt:lpstr>Product classifications for goods</vt:lpstr>
      <vt:lpstr>Industrial goods</vt:lpstr>
      <vt:lpstr>Industrial goods</vt:lpstr>
      <vt:lpstr>Industrial goods (cont.)</vt:lpstr>
      <vt:lpstr>Industrial goods (cont.)</vt:lpstr>
      <vt:lpstr>Industrial goods (cont.)</vt:lpstr>
      <vt:lpstr>Industrial goods (cont.)</vt:lpstr>
      <vt:lpstr>Industrial goods (cont.)</vt:lpstr>
      <vt:lpstr>Activity – Consumer or Industrial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E PRODUCT/SERVICE MANAGEMENT AND PRICING</dc:title>
  <dc:creator>Ann</dc:creator>
  <cp:lastModifiedBy>abehar</cp:lastModifiedBy>
  <cp:revision>27</cp:revision>
  <cp:lastPrinted>1997-02-06T12:38:22Z</cp:lastPrinted>
  <dcterms:created xsi:type="dcterms:W3CDTF">2006-01-14T08:04:23Z</dcterms:created>
  <dcterms:modified xsi:type="dcterms:W3CDTF">2011-04-06T19:27:45Z</dcterms:modified>
</cp:coreProperties>
</file>