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A622DB-2179-4A1E-97C7-64C3AF15F4CC}" type="datetimeFigureOut">
              <a:rPr lang="en-US" smtClean="0"/>
              <a:t>4/6/2011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41A61D-8685-49EB-A0DF-A56035828F4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A0E393-B8BA-4974-BA0F-7C4A45DBAC3E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325CA1-B63F-4C86-B4AF-1323F6AAC7E8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6A0CB2-8423-40BA-9626-ACC6E1FA5C30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5776E3-0859-4648-AE9C-1AC1E1910287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E7469F-EB5F-484D-9FC8-DB4BF74F6E8B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270101-3E97-4B37-889B-80EB5A11A7E2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B6F46A-F706-4B03-B0D4-44D4FB5E5ECA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705281-AA47-4D77-BD05-5B27DE563004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177FF3-4329-4D47-B5B0-6BFC34B7D16B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FE9E2D-466F-496B-A6E6-A1CB209B201C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EFE1ED-5D64-4857-8D04-BC9CF077DE7D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0B3FB9-28F0-4091-9E48-0F31F3B1AA8D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E33484-58A2-45FA-BB8A-12B0C838EDBF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1099EA-BF5B-474D-9ACC-9BF33FA79662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EF0965-5D7A-4ECC-809C-15ED4E1E7472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3416C1-16FF-46BA-9614-C01FE0CF0A81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2AE5A-779D-450F-812D-64B5891C7BE4}" type="datetimeFigureOut">
              <a:rPr lang="en-US" smtClean="0"/>
              <a:t>4/6/2011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32A02-DD14-42ED-89B7-C82B72D09E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2AE5A-779D-450F-812D-64B5891C7BE4}" type="datetimeFigureOut">
              <a:rPr lang="en-US" smtClean="0"/>
              <a:t>4/6/2011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32A02-DD14-42ED-89B7-C82B72D09E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2AE5A-779D-450F-812D-64B5891C7BE4}" type="datetimeFigureOut">
              <a:rPr lang="en-US" smtClean="0"/>
              <a:t>4/6/2011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32A02-DD14-42ED-89B7-C82B72D09E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2AE5A-779D-450F-812D-64B5891C7BE4}" type="datetimeFigureOut">
              <a:rPr lang="en-US" smtClean="0"/>
              <a:t>4/6/2011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32A02-DD14-42ED-89B7-C82B72D09E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2AE5A-779D-450F-812D-64B5891C7BE4}" type="datetimeFigureOut">
              <a:rPr lang="en-US" smtClean="0"/>
              <a:t>4/6/2011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32A02-DD14-42ED-89B7-C82B72D09E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2AE5A-779D-450F-812D-64B5891C7BE4}" type="datetimeFigureOut">
              <a:rPr lang="en-US" smtClean="0"/>
              <a:t>4/6/2011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32A02-DD14-42ED-89B7-C82B72D09E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2AE5A-779D-450F-812D-64B5891C7BE4}" type="datetimeFigureOut">
              <a:rPr lang="en-US" smtClean="0"/>
              <a:t>4/6/2011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32A02-DD14-42ED-89B7-C82B72D09E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2AE5A-779D-450F-812D-64B5891C7BE4}" type="datetimeFigureOut">
              <a:rPr lang="en-US" smtClean="0"/>
              <a:t>4/6/2011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32A02-DD14-42ED-89B7-C82B72D09E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2AE5A-779D-450F-812D-64B5891C7BE4}" type="datetimeFigureOut">
              <a:rPr lang="en-US" smtClean="0"/>
              <a:t>4/6/2011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32A02-DD14-42ED-89B7-C82B72D09E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2AE5A-779D-450F-812D-64B5891C7BE4}" type="datetimeFigureOut">
              <a:rPr lang="en-US" smtClean="0"/>
              <a:t>4/6/2011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32A02-DD14-42ED-89B7-C82B72D09E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2AE5A-779D-450F-812D-64B5891C7BE4}" type="datetimeFigureOut">
              <a:rPr lang="en-US" smtClean="0"/>
              <a:t>4/6/2011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32A02-DD14-42ED-89B7-C82B72D09E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2AE5A-779D-450F-812D-64B5891C7BE4}" type="datetimeFigureOut">
              <a:rPr lang="en-US" smtClean="0"/>
              <a:t>4/6/2011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32A02-DD14-42ED-89B7-C82B72D09E7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0" y="914400"/>
            <a:ext cx="6400800" cy="2514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400" smtClean="0"/>
              <a:t>UNIT E</a:t>
            </a:r>
            <a:br>
              <a:rPr lang="en-US" sz="4400" smtClean="0"/>
            </a:br>
            <a:r>
              <a:rPr lang="en-US" sz="4400" smtClean="0"/>
              <a:t>PRODUCT/SERVICE MANAGEMENT AND PRICING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4419600"/>
            <a:ext cx="6400800" cy="838200"/>
          </a:xfrm>
        </p:spPr>
        <p:txBody>
          <a:bodyPr/>
          <a:lstStyle/>
          <a:p>
            <a:pPr eaLnBrk="1" hangingPunct="1"/>
            <a:r>
              <a:rPr lang="en-US" smtClean="0"/>
              <a:t>8.03  Classify quality assurances.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6A5868F-C034-453C-91BC-0F309DF7352E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7162800" cy="1143000"/>
          </a:xfrm>
        </p:spPr>
        <p:txBody>
          <a:bodyPr/>
          <a:lstStyle/>
          <a:p>
            <a:pPr eaLnBrk="1" hangingPunct="1"/>
            <a:r>
              <a:rPr lang="en-US" smtClean="0"/>
              <a:t>Types of warranties </a:t>
            </a:r>
            <a:r>
              <a:rPr lang="en-US" sz="2400" smtClean="0"/>
              <a:t>(cont.)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524000"/>
            <a:ext cx="7315200" cy="5181600"/>
          </a:xfrm>
        </p:spPr>
        <p:txBody>
          <a:bodyPr/>
          <a:lstStyle/>
          <a:p>
            <a:pPr eaLnBrk="1" hangingPunct="1"/>
            <a:r>
              <a:rPr lang="en-US" sz="3600" b="1" i="1" smtClean="0"/>
              <a:t>Implied warranty</a:t>
            </a:r>
            <a:r>
              <a:rPr lang="en-US" sz="3600" i="1" smtClean="0"/>
              <a:t>:  The warranty that takes effect automatically by state law whenever a purchase is made and there is no written warranty.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833956E-5E5A-4B43-9CD8-D922E1F4ED10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7162800" cy="1143000"/>
          </a:xfrm>
        </p:spPr>
        <p:txBody>
          <a:bodyPr/>
          <a:lstStyle/>
          <a:p>
            <a:pPr eaLnBrk="1" hangingPunct="1"/>
            <a:r>
              <a:rPr lang="en-US" smtClean="0"/>
              <a:t>Types of warranties </a:t>
            </a:r>
            <a:r>
              <a:rPr lang="en-US" sz="2400" smtClean="0"/>
              <a:t>(cont.)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219200"/>
            <a:ext cx="7315200" cy="5486400"/>
          </a:xfrm>
        </p:spPr>
        <p:txBody>
          <a:bodyPr/>
          <a:lstStyle/>
          <a:p>
            <a:pPr eaLnBrk="1" hangingPunct="1"/>
            <a:r>
              <a:rPr lang="en-US" sz="2800" b="1" i="1" smtClean="0"/>
              <a:t>Implied warranty</a:t>
            </a:r>
            <a:r>
              <a:rPr lang="en-US" sz="2800" i="1" smtClean="0"/>
              <a:t> – 2 kinds</a:t>
            </a:r>
          </a:p>
          <a:p>
            <a:pPr eaLnBrk="1" hangingPunct="1"/>
            <a:endParaRPr lang="en-US" sz="2800" i="1" smtClean="0"/>
          </a:p>
          <a:p>
            <a:pPr lvl="1" eaLnBrk="1" hangingPunct="1"/>
            <a:r>
              <a:rPr lang="en-US" b="1" i="1" smtClean="0"/>
              <a:t>Warranty of merchantability</a:t>
            </a:r>
          </a:p>
          <a:p>
            <a:pPr lvl="1" eaLnBrk="1" hangingPunct="1"/>
            <a:endParaRPr lang="en-US" b="1" i="1" smtClean="0"/>
          </a:p>
          <a:p>
            <a:pPr lvl="1" eaLnBrk="1" hangingPunct="1"/>
            <a:endParaRPr lang="en-US" b="1" i="1" smtClean="0"/>
          </a:p>
          <a:p>
            <a:pPr lvl="1" eaLnBrk="1" hangingPunct="1"/>
            <a:r>
              <a:rPr lang="en-US" b="1" i="1" smtClean="0"/>
              <a:t>Warranty of fitness for a particular purpose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B984338-407A-43FB-BCF7-C52B1DC47077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7162800" cy="1143000"/>
          </a:xfrm>
        </p:spPr>
        <p:txBody>
          <a:bodyPr/>
          <a:lstStyle/>
          <a:p>
            <a:pPr eaLnBrk="1" hangingPunct="1"/>
            <a:r>
              <a:rPr lang="en-US" smtClean="0"/>
              <a:t>Types of warranties </a:t>
            </a:r>
            <a:r>
              <a:rPr lang="en-US" sz="2400" smtClean="0"/>
              <a:t>(cont.)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219200"/>
            <a:ext cx="7315200" cy="5486400"/>
          </a:xfrm>
        </p:spPr>
        <p:txBody>
          <a:bodyPr/>
          <a:lstStyle/>
          <a:p>
            <a:pPr eaLnBrk="1" hangingPunct="1"/>
            <a:r>
              <a:rPr lang="en-US" sz="2800" b="1" i="1" smtClean="0"/>
              <a:t>Implied warranty</a:t>
            </a:r>
            <a:r>
              <a:rPr lang="en-US" sz="2800" i="1" smtClean="0"/>
              <a:t>: - 2 kinds</a:t>
            </a:r>
          </a:p>
          <a:p>
            <a:pPr eaLnBrk="1" hangingPunct="1">
              <a:buFontTx/>
              <a:buNone/>
            </a:pPr>
            <a:endParaRPr lang="en-US" sz="2800" i="1" smtClean="0"/>
          </a:p>
          <a:p>
            <a:pPr lvl="1" eaLnBrk="1" hangingPunct="1"/>
            <a:r>
              <a:rPr lang="en-US" sz="3200" b="1" i="1" smtClean="0"/>
              <a:t>Warranty of merchantability</a:t>
            </a:r>
            <a:r>
              <a:rPr lang="en-US" sz="3200" i="1" smtClean="0"/>
              <a:t>:  The seller’s promise that the product sold is fit for its intended purpose.  </a:t>
            </a:r>
          </a:p>
          <a:p>
            <a:pPr lvl="1" eaLnBrk="1" hangingPunct="1"/>
            <a:endParaRPr lang="en-US" sz="3200" i="1" smtClean="0"/>
          </a:p>
          <a:p>
            <a:pPr lvl="1" eaLnBrk="1" hangingPunct="1"/>
            <a:r>
              <a:rPr lang="en-US" sz="3200" smtClean="0"/>
              <a:t>Example:  An electric power saw will cut wood.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FD2CCE9-FB98-4B43-A25B-66BDC8AE55F0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7162800" cy="1143000"/>
          </a:xfrm>
        </p:spPr>
        <p:txBody>
          <a:bodyPr/>
          <a:lstStyle/>
          <a:p>
            <a:pPr eaLnBrk="1" hangingPunct="1"/>
            <a:r>
              <a:rPr lang="en-US" smtClean="0"/>
              <a:t>Types of warranties </a:t>
            </a:r>
            <a:r>
              <a:rPr lang="en-US" sz="2400" smtClean="0"/>
              <a:t>(cont.)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219200"/>
            <a:ext cx="7315200" cy="5486400"/>
          </a:xfrm>
        </p:spPr>
        <p:txBody>
          <a:bodyPr/>
          <a:lstStyle/>
          <a:p>
            <a:pPr eaLnBrk="1" hangingPunct="1"/>
            <a:r>
              <a:rPr lang="en-US" sz="2800" b="1" i="1" smtClean="0"/>
              <a:t>Implied warranty</a:t>
            </a:r>
            <a:r>
              <a:rPr lang="en-US" sz="2800" i="1" smtClean="0"/>
              <a:t>:  2 kinds</a:t>
            </a:r>
          </a:p>
          <a:p>
            <a:pPr lvl="1" eaLnBrk="1" hangingPunct="1">
              <a:buFontTx/>
              <a:buNone/>
            </a:pPr>
            <a:endParaRPr lang="en-US" sz="2400" i="1" smtClean="0"/>
          </a:p>
          <a:p>
            <a:pPr lvl="1" eaLnBrk="1" hangingPunct="1"/>
            <a:r>
              <a:rPr lang="en-US" sz="3200" b="1" i="1" smtClean="0"/>
              <a:t>Warranty of fitness for a particular purpose: </a:t>
            </a:r>
            <a:r>
              <a:rPr lang="en-US" sz="3200" i="1" smtClean="0"/>
              <a:t> The warranty implied when the seller advises a customer that a particular product is suitable for a particular use and the customer acts on that advice.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892D134-34AA-443B-8994-2CFCDAFB4CA9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warranties </a:t>
            </a:r>
            <a:r>
              <a:rPr lang="en-US" sz="2400" smtClean="0"/>
              <a:t>(cont.)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i="1" smtClean="0"/>
              <a:t>Disclaimer:</a:t>
            </a:r>
            <a:r>
              <a:rPr lang="en-US" i="1" smtClean="0"/>
              <a:t>  A statement that specifies the exceptions to and exclusions from a warranty.</a:t>
            </a:r>
          </a:p>
          <a:p>
            <a:pPr lvl="1" eaLnBrk="1" hangingPunct="1"/>
            <a:r>
              <a:rPr lang="en-US" smtClean="0"/>
              <a:t>Reduces the damages a customer can receive in a lawsuit</a:t>
            </a:r>
          </a:p>
          <a:p>
            <a:pPr lvl="1" eaLnBrk="1" hangingPunct="1"/>
            <a:r>
              <a:rPr lang="en-US" smtClean="0"/>
              <a:t>Limits the amount of refund to the original purchase price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5DA10DD-1CA9-42A5-8D08-FF04C146882E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7162800" cy="1143000"/>
          </a:xfrm>
        </p:spPr>
        <p:txBody>
          <a:bodyPr/>
          <a:lstStyle/>
          <a:p>
            <a:pPr eaLnBrk="1" hangingPunct="1"/>
            <a:r>
              <a:rPr lang="en-US" smtClean="0"/>
              <a:t>Types of warranties </a:t>
            </a:r>
            <a:r>
              <a:rPr lang="en-US" sz="2400" smtClean="0"/>
              <a:t>(cont.)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295400"/>
            <a:ext cx="73152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i="1" smtClean="0"/>
              <a:t>Extended warranty</a:t>
            </a:r>
            <a:r>
              <a:rPr lang="en-US" i="1" smtClean="0"/>
              <a:t>:  An agreement that provides repair or maintenance beyond the original warranty.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Customers pay extra for an extended warranty.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Many times there is a deductible the customer must pay.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Benefits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Businesses receive more profit on the original sale of the product.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Consumers receive additional satisfaction from the original purchase.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 bldLvl="3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Activity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Find a recalled product do following:</a:t>
            </a:r>
          </a:p>
          <a:p>
            <a:pPr lvl="1"/>
            <a:r>
              <a:rPr lang="en-US" smtClean="0"/>
              <a:t>Find an article about a specific product recall</a:t>
            </a:r>
          </a:p>
          <a:p>
            <a:pPr lvl="1"/>
            <a:r>
              <a:rPr lang="en-US" smtClean="0"/>
              <a:t>Provide:</a:t>
            </a:r>
          </a:p>
          <a:p>
            <a:pPr lvl="2"/>
            <a:r>
              <a:rPr lang="en-US" smtClean="0"/>
              <a:t>Title of the article</a:t>
            </a:r>
          </a:p>
          <a:p>
            <a:pPr lvl="2"/>
            <a:r>
              <a:rPr lang="en-US" smtClean="0"/>
              <a:t>Author, website</a:t>
            </a:r>
          </a:p>
          <a:p>
            <a:pPr lvl="2"/>
            <a:r>
              <a:rPr lang="en-US" smtClean="0"/>
              <a:t>Summarize the article</a:t>
            </a:r>
          </a:p>
          <a:p>
            <a:pPr lvl="2"/>
            <a:r>
              <a:rPr lang="en-US" smtClean="0"/>
              <a:t>Discuss whether you think recall was covered under product’s warranty.</a:t>
            </a:r>
          </a:p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780E9CD-D2D4-42A1-8190-99DF2AD40033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24DB43E-7F86-402F-A6DD-FA6873F842B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Warranties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00200"/>
            <a:ext cx="7086600" cy="1600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i="1" smtClean="0"/>
              <a:t>Warranty:  A promise or guarantee given to a customer that a product will meet certain standards in materials, workmanship, and performance.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057400" y="4038600"/>
            <a:ext cx="6781800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2575" indent="-282575">
              <a:spcBef>
                <a:spcPct val="50000"/>
              </a:spcBef>
              <a:buFontTx/>
              <a:buChar char="•"/>
            </a:pPr>
            <a:r>
              <a:rPr lang="en-US" sz="3200"/>
              <a:t>A vital part of product/service management</a:t>
            </a:r>
          </a:p>
          <a:p>
            <a:pPr marL="282575" indent="-282575">
              <a:spcBef>
                <a:spcPct val="50000"/>
              </a:spcBef>
              <a:buFontTx/>
              <a:buChar char="•"/>
            </a:pPr>
            <a:r>
              <a:rPr lang="en-US" sz="3200"/>
              <a:t>Optional on the part of a business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  <p:bldP spid="307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C272916-95C0-4750-9EE9-9A4BDFC078E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Advantages of warranties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00200"/>
            <a:ext cx="7543800" cy="4876800"/>
          </a:xfrm>
        </p:spPr>
        <p:txBody>
          <a:bodyPr/>
          <a:lstStyle/>
          <a:p>
            <a:pPr eaLnBrk="1" hangingPunct="1"/>
            <a:r>
              <a:rPr lang="en-US" smtClean="0"/>
              <a:t>Can help increase sales and profits</a:t>
            </a:r>
          </a:p>
          <a:p>
            <a:pPr eaLnBrk="1" hangingPunct="1"/>
            <a:r>
              <a:rPr lang="en-US" smtClean="0"/>
              <a:t>Show a focus on customer satisfaction</a:t>
            </a:r>
          </a:p>
          <a:p>
            <a:pPr eaLnBrk="1" hangingPunct="1"/>
            <a:r>
              <a:rPr lang="en-US" smtClean="0"/>
              <a:t>Make the business accountable for performance standards</a:t>
            </a:r>
          </a:p>
          <a:p>
            <a:pPr eaLnBrk="1" hangingPunct="1"/>
            <a:r>
              <a:rPr lang="en-US" smtClean="0"/>
              <a:t>Give companies customer feedback</a:t>
            </a:r>
          </a:p>
          <a:p>
            <a:pPr eaLnBrk="1" hangingPunct="1"/>
            <a:r>
              <a:rPr lang="en-US" smtClean="0"/>
              <a:t>Provide quality standards</a:t>
            </a:r>
          </a:p>
          <a:p>
            <a:pPr eaLnBrk="1" hangingPunct="1"/>
            <a:r>
              <a:rPr lang="en-US" smtClean="0"/>
              <a:t>Increase effectiveness of promotional efforts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366B0A4-20DA-4D50-9B53-14CA02D12E80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74638"/>
            <a:ext cx="7391400" cy="1143000"/>
          </a:xfrm>
        </p:spPr>
        <p:txBody>
          <a:bodyPr/>
          <a:lstStyle/>
          <a:p>
            <a:pPr eaLnBrk="1" hangingPunct="1"/>
            <a:r>
              <a:rPr lang="en-US" smtClean="0"/>
              <a:t>Disadvantages of warranties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00200"/>
            <a:ext cx="7543800" cy="4876800"/>
          </a:xfrm>
        </p:spPr>
        <p:txBody>
          <a:bodyPr/>
          <a:lstStyle/>
          <a:p>
            <a:pPr eaLnBrk="1" hangingPunct="1"/>
            <a:r>
              <a:rPr lang="en-US" smtClean="0"/>
              <a:t>May cost money if product is poor in quality or defective.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1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5B0A6C-B964-4E1E-B51F-2B0B3EE5E598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7162800" cy="1143000"/>
          </a:xfrm>
        </p:spPr>
        <p:txBody>
          <a:bodyPr/>
          <a:lstStyle/>
          <a:p>
            <a:pPr eaLnBrk="1" hangingPunct="1"/>
            <a:r>
              <a:rPr lang="en-US" smtClean="0"/>
              <a:t>Types of warranties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371600"/>
            <a:ext cx="7086600" cy="5486400"/>
          </a:xfrm>
        </p:spPr>
        <p:txBody>
          <a:bodyPr/>
          <a:lstStyle/>
          <a:p>
            <a:pPr eaLnBrk="1" hangingPunct="1"/>
            <a:r>
              <a:rPr lang="en-US" sz="2800" b="1" i="1" smtClean="0"/>
              <a:t>Express Warranty</a:t>
            </a:r>
          </a:p>
          <a:p>
            <a:pPr lvl="1" eaLnBrk="1" hangingPunct="1"/>
            <a:r>
              <a:rPr lang="en-US" sz="2400" i="1" smtClean="0"/>
              <a:t>Full</a:t>
            </a:r>
          </a:p>
          <a:p>
            <a:pPr lvl="1" eaLnBrk="1" hangingPunct="1"/>
            <a:r>
              <a:rPr lang="en-US" sz="2400" i="1" smtClean="0"/>
              <a:t>Limited</a:t>
            </a:r>
          </a:p>
          <a:p>
            <a:pPr eaLnBrk="1" hangingPunct="1"/>
            <a:r>
              <a:rPr lang="en-US" sz="2800" b="1" i="1" smtClean="0"/>
              <a:t>Implied Warranty</a:t>
            </a:r>
          </a:p>
          <a:p>
            <a:pPr lvl="1" eaLnBrk="1" hangingPunct="1"/>
            <a:r>
              <a:rPr lang="en-US" sz="2400" i="1" smtClean="0"/>
              <a:t>Warranty of Merchantability</a:t>
            </a:r>
          </a:p>
          <a:p>
            <a:pPr lvl="1" eaLnBrk="1" hangingPunct="1"/>
            <a:r>
              <a:rPr lang="en-US" sz="2400" i="1" smtClean="0"/>
              <a:t>Warranty of fitness for a particular purpose</a:t>
            </a:r>
          </a:p>
          <a:p>
            <a:pPr eaLnBrk="1" hangingPunct="1"/>
            <a:r>
              <a:rPr lang="en-US" sz="2800" b="1" i="1" smtClean="0"/>
              <a:t>Disclaimer</a:t>
            </a:r>
          </a:p>
          <a:p>
            <a:pPr eaLnBrk="1" hangingPunct="1"/>
            <a:endParaRPr lang="en-US" sz="2800" i="1" smtClean="0"/>
          </a:p>
          <a:p>
            <a:pPr eaLnBrk="1" hangingPunct="1"/>
            <a:r>
              <a:rPr lang="en-US" sz="2800" b="1" i="1" smtClean="0"/>
              <a:t>Extended Warranty</a:t>
            </a:r>
            <a:endParaRPr lang="en-US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171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D771304-59A5-4799-BFD7-D6CA67965CA8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7162800" cy="1143000"/>
          </a:xfrm>
        </p:spPr>
        <p:txBody>
          <a:bodyPr/>
          <a:lstStyle/>
          <a:p>
            <a:pPr eaLnBrk="1" hangingPunct="1"/>
            <a:r>
              <a:rPr lang="en-US" smtClean="0"/>
              <a:t>Types of warranties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371600"/>
            <a:ext cx="7086600" cy="5486400"/>
          </a:xfrm>
        </p:spPr>
        <p:txBody>
          <a:bodyPr/>
          <a:lstStyle/>
          <a:p>
            <a:pPr eaLnBrk="1" hangingPunct="1"/>
            <a:r>
              <a:rPr lang="en-US" sz="2800" b="1" i="1" smtClean="0"/>
              <a:t>Express warranty</a:t>
            </a:r>
            <a:r>
              <a:rPr lang="en-US" sz="2800" i="1" smtClean="0"/>
              <a:t>:  A warranty that is explicitly stated, in writing or verbally, to encourage a customer to make a purchase.</a:t>
            </a:r>
          </a:p>
          <a:p>
            <a:pPr lvl="1" eaLnBrk="1" hangingPunct="1"/>
            <a:r>
              <a:rPr lang="en-US" sz="2400" smtClean="0"/>
              <a:t>Written warranties can appear on a product label, in product literature, in advertising, or on a point-of-purchase display.</a:t>
            </a:r>
          </a:p>
          <a:p>
            <a:pPr lvl="1" eaLnBrk="1" hangingPunct="1"/>
            <a:r>
              <a:rPr lang="en-US" sz="2400" smtClean="0"/>
              <a:t>Written warranties should be clearly stated for easy customer understanding.</a:t>
            </a:r>
          </a:p>
          <a:p>
            <a:pPr lvl="1" eaLnBrk="1" hangingPunct="1"/>
            <a:r>
              <a:rPr lang="en-US" sz="2400" smtClean="0"/>
              <a:t>Written warranties should be available to customer prior to purchase of the product.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8F28F25-8CAF-4F83-A910-FC7B83D03F89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warranties </a:t>
            </a:r>
            <a:r>
              <a:rPr lang="en-US" sz="2400" smtClean="0"/>
              <a:t>(cont.)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00200"/>
            <a:ext cx="7086600" cy="4953000"/>
          </a:xfrm>
        </p:spPr>
        <p:txBody>
          <a:bodyPr/>
          <a:lstStyle/>
          <a:p>
            <a:pPr eaLnBrk="1" hangingPunct="1"/>
            <a:r>
              <a:rPr lang="en-US" b="1" smtClean="0"/>
              <a:t>Express warranties – 2 kinds</a:t>
            </a:r>
          </a:p>
          <a:p>
            <a:pPr lvl="1" eaLnBrk="1" hangingPunct="1"/>
            <a:r>
              <a:rPr lang="en-US" i="1" smtClean="0"/>
              <a:t>Full warranty</a:t>
            </a:r>
          </a:p>
          <a:p>
            <a:pPr lvl="1" eaLnBrk="1" hangingPunct="1"/>
            <a:endParaRPr lang="en-US" i="1" smtClean="0"/>
          </a:p>
          <a:p>
            <a:pPr lvl="1" eaLnBrk="1" hangingPunct="1">
              <a:buFontTx/>
              <a:buNone/>
            </a:pPr>
            <a:endParaRPr lang="en-US" i="1" smtClean="0"/>
          </a:p>
          <a:p>
            <a:pPr lvl="1" eaLnBrk="1" hangingPunct="1"/>
            <a:r>
              <a:rPr lang="en-US" i="1" smtClean="0"/>
              <a:t>Limited warranty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36A4868-6AB4-48FB-AA91-7883AE75B17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warranties </a:t>
            </a:r>
            <a:r>
              <a:rPr lang="en-US" sz="2400" smtClean="0"/>
              <a:t>(cont.)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00200"/>
            <a:ext cx="7086600" cy="4953000"/>
          </a:xfrm>
        </p:spPr>
        <p:txBody>
          <a:bodyPr/>
          <a:lstStyle/>
          <a:p>
            <a:pPr eaLnBrk="1" hangingPunct="1"/>
            <a:r>
              <a:rPr lang="en-US" b="1" smtClean="0"/>
              <a:t>Express warranties – 2 kinds</a:t>
            </a:r>
          </a:p>
          <a:p>
            <a:pPr lvl="1" eaLnBrk="1" hangingPunct="1"/>
            <a:r>
              <a:rPr lang="en-US" sz="3200" i="1" smtClean="0"/>
              <a:t>Full warranty:  A promise that a product found to be defective within the warranty period will be repaired or replaced at no cost to the purchaser.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C9901C6-FD61-4F95-A1AE-201193340B94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warranties </a:t>
            </a:r>
            <a:r>
              <a:rPr lang="en-US" sz="2400" smtClean="0"/>
              <a:t>(cont.)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00200"/>
            <a:ext cx="7086600" cy="4953000"/>
          </a:xfrm>
        </p:spPr>
        <p:txBody>
          <a:bodyPr/>
          <a:lstStyle/>
          <a:p>
            <a:pPr eaLnBrk="1" hangingPunct="1"/>
            <a:r>
              <a:rPr lang="en-US" b="1" smtClean="0"/>
              <a:t>Express warranties – 2 kinds</a:t>
            </a:r>
          </a:p>
          <a:p>
            <a:pPr lvl="1" eaLnBrk="1" hangingPunct="1"/>
            <a:r>
              <a:rPr lang="en-US" sz="3200" i="1" smtClean="0"/>
              <a:t>Limited warranty:  A warranty that may exclude certain parts of the product from coverage or require the customer to bear some of the expense for repairs resulting from defects.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597</Words>
  <Application>Microsoft Office PowerPoint</Application>
  <PresentationFormat>On-screen Show (4:3)</PresentationFormat>
  <Paragraphs>111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UNIT E PRODUCT/SERVICE MANAGEMENT AND PRICING</vt:lpstr>
      <vt:lpstr>Warranties</vt:lpstr>
      <vt:lpstr>Advantages of warranties</vt:lpstr>
      <vt:lpstr>Disadvantages of warranties</vt:lpstr>
      <vt:lpstr>Types of warranties</vt:lpstr>
      <vt:lpstr>Types of warranties</vt:lpstr>
      <vt:lpstr>Types of warranties (cont.)</vt:lpstr>
      <vt:lpstr>Types of warranties (cont.)</vt:lpstr>
      <vt:lpstr>Types of warranties (cont.)</vt:lpstr>
      <vt:lpstr>Types of warranties (cont.)</vt:lpstr>
      <vt:lpstr>Types of warranties (cont.)</vt:lpstr>
      <vt:lpstr>Types of warranties (cont.)</vt:lpstr>
      <vt:lpstr>Types of warranties (cont.)</vt:lpstr>
      <vt:lpstr>Types of warranties (cont.)</vt:lpstr>
      <vt:lpstr>Types of warranties (cont.)</vt:lpstr>
      <vt:lpstr>Activity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E PRODUCT/SERVICE MANAGEMENT AND PRICING</dc:title>
  <dc:creator>abehar</dc:creator>
  <cp:lastModifiedBy>abehar</cp:lastModifiedBy>
  <cp:revision>1</cp:revision>
  <dcterms:created xsi:type="dcterms:W3CDTF">2011-04-06T19:38:53Z</dcterms:created>
  <dcterms:modified xsi:type="dcterms:W3CDTF">2011-04-06T19:39:20Z</dcterms:modified>
</cp:coreProperties>
</file>