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72" r:id="rId2"/>
    <p:sldId id="256" r:id="rId3"/>
    <p:sldId id="257" r:id="rId4"/>
    <p:sldId id="265" r:id="rId5"/>
    <p:sldId id="266" r:id="rId6"/>
    <p:sldId id="267" r:id="rId7"/>
    <p:sldId id="268" r:id="rId8"/>
    <p:sldId id="269" r:id="rId9"/>
    <p:sldId id="270" r:id="rId10"/>
    <p:sldId id="258" r:id="rId11"/>
    <p:sldId id="271" r:id="rId12"/>
    <p:sldId id="273" r:id="rId13"/>
    <p:sldId id="274" r:id="rId14"/>
    <p:sldId id="259" r:id="rId15"/>
    <p:sldId id="260" r:id="rId16"/>
    <p:sldId id="261" r:id="rId17"/>
    <p:sldId id="262" r:id="rId18"/>
    <p:sldId id="263" r:id="rId19"/>
    <p:sldId id="26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000000"/>
    <a:srgbClr val="009900"/>
    <a:srgbClr val="333333"/>
    <a:srgbClr val="808080"/>
    <a:srgbClr val="5F5F5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1" d="100"/>
          <a:sy n="71" d="100"/>
        </p:scale>
        <p:origin x="-131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8446AAE-541D-47AF-ACC9-A77C8E1AAA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46AAE-541D-47AF-ACC9-A77C8E1AAA7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372829-C4AD-499F-A634-F108B7D46D09}" type="slidenum">
              <a:rPr lang="en-US"/>
              <a:pPr/>
              <a:t>10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372829-C4AD-499F-A634-F108B7D46D09}" type="slidenum">
              <a:rPr lang="en-US"/>
              <a:pPr/>
              <a:t>11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46AAE-541D-47AF-ACC9-A77C8E1AAA7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46AAE-541D-47AF-ACC9-A77C8E1AAA7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F4FF1E-A29B-4575-B213-60911C436F25}" type="slidenum">
              <a:rPr lang="en-US"/>
              <a:pPr/>
              <a:t>14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C5AFAD-D41A-472A-BE61-B07E7AC618F1}" type="slidenum">
              <a:rPr lang="en-US"/>
              <a:pPr/>
              <a:t>15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9E4A91-7B89-4DE7-9300-BA2F4DDD8AAA}" type="slidenum">
              <a:rPr lang="en-US"/>
              <a:pPr/>
              <a:t>16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03FF47-550D-4E96-9549-7DB3301010C3}" type="slidenum">
              <a:rPr lang="en-US"/>
              <a:pPr/>
              <a:t>17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8C0642-5465-4A12-BDBC-F172E88D9E5F}" type="slidenum">
              <a:rPr lang="en-US"/>
              <a:pPr/>
              <a:t>18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77BC0A-8AE3-4C98-A4AA-BFAA734B2F83}" type="slidenum">
              <a:rPr lang="en-US"/>
              <a:pPr/>
              <a:t>19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85BA6A-1009-4C28-8989-B999DF60B5BA}" type="slidenum">
              <a:rPr lang="en-US"/>
              <a:pPr/>
              <a:t>2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46AAE-541D-47AF-ACC9-A77C8E1AAA7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46AAE-541D-47AF-ACC9-A77C8E1AAA7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ED6763-9813-42B6-B369-0B7FAC94237C}" type="slidenum">
              <a:rPr lang="en-US"/>
              <a:pPr/>
              <a:t>3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ED6763-9813-42B6-B369-0B7FAC94237C}" type="slidenum">
              <a:rPr lang="en-US"/>
              <a:pPr/>
              <a:t>4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ED6763-9813-42B6-B369-0B7FAC94237C}" type="slidenum">
              <a:rPr lang="en-US"/>
              <a:pPr/>
              <a:t>5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ED6763-9813-42B6-B369-0B7FAC94237C}" type="slidenum">
              <a:rPr lang="en-US"/>
              <a:pPr/>
              <a:t>6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ED6763-9813-42B6-B369-0B7FAC94237C}" type="slidenum">
              <a:rPr lang="en-US"/>
              <a:pPr/>
              <a:t>7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ED6763-9813-42B6-B369-0B7FAC94237C}" type="slidenum">
              <a:rPr lang="en-US"/>
              <a:pPr/>
              <a:t>8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ED6763-9813-42B6-B369-0B7FAC94237C}" type="slidenum">
              <a:rPr lang="en-US"/>
              <a:pPr/>
              <a:t>9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524000"/>
            <a:ext cx="6096000" cy="1879600"/>
          </a:xfrm>
        </p:spPr>
        <p:txBody>
          <a:bodyPr anchor="b"/>
          <a:lstStyle>
            <a:lvl1pPr>
              <a:lnSpc>
                <a:spcPct val="95000"/>
              </a:lnSpc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11350" y="4076700"/>
            <a:ext cx="5861050" cy="1257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830D5A-A162-472C-91CF-1968C91956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FCA79-6A86-4A0E-B524-E6288BE791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CB241C-AA0A-4B0D-8715-38383195A5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094A8-E9E0-4C66-88C0-0CF818B119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61B03-290F-4005-BF3A-3D71D10077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5146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38100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8F5198-8CFF-4E0D-965D-07114190A2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48EB1-AED2-49F9-9BCB-438481C38F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DA62D9-425C-4B35-9270-EFA611C8A0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EF672E-F4A2-4218-8DED-7906343CA7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EBC527-EE1C-43A1-92B2-A3A576EC6B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BA15ED-CE27-4C46-A97D-F3BC64CA30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514600"/>
            <a:ext cx="777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DB7796C-D8A7-412C-BBD5-081C65097A4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44" name="FormatShape" descr="SKIING" hidden="1"/>
          <p:cNvSpPr>
            <a:spLocks noChangeArrowheads="1"/>
          </p:cNvSpPr>
          <p:nvPr/>
        </p:nvSpPr>
        <p:spPr bwMode="auto">
          <a:xfrm>
            <a:off x="-1333500" y="1701800"/>
            <a:ext cx="1181100" cy="825500"/>
          </a:xfrm>
          <a:prstGeom prst="rect">
            <a:avLst/>
          </a:prstGeom>
          <a:noFill/>
          <a:ln w="101600" cmpd="thinThick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Thursday, May 5</a:t>
            </a:r>
            <a:r>
              <a:rPr lang="en-US" baseline="30000" dirty="0" smtClean="0"/>
              <a:t>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E9 - Pricing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Warm up – Complete worksheet (both sides) from yesterday!</a:t>
            </a:r>
          </a:p>
          <a:p>
            <a:r>
              <a:rPr lang="en-US" dirty="0" smtClean="0"/>
              <a:t>Review Income statement Worksheet</a:t>
            </a:r>
          </a:p>
          <a:p>
            <a:r>
              <a:rPr lang="en-US" dirty="0" smtClean="0"/>
              <a:t>Obj. 9.03 – Implement Pricing 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r>
              <a:rPr lang="en-US" dirty="0" smtClean="0"/>
              <a:t>Worksheet – Breakeven analysis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r>
              <a:rPr lang="en-US" smtClean="0"/>
              <a:t>Unit Activity </a:t>
            </a:r>
            <a:r>
              <a:rPr lang="en-US" dirty="0" smtClean="0"/>
              <a:t>– Pricing Merchandise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94A8-E9E0-4C66-88C0-0CF818B1195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8196-7DA1-4C96-A226-4098FEF8F058}" type="slidenum">
              <a:rPr lang="en-US"/>
              <a:pPr/>
              <a:t>10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Break-even point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4724400" cy="33528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/>
              <a:t>The point at which sales revenue equals the costs and expenses of making and distributing a product.</a:t>
            </a:r>
          </a:p>
        </p:txBody>
      </p:sp>
      <p:pic>
        <p:nvPicPr>
          <p:cNvPr id="29701" name="Picture 5" descr="MCj025055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1981200"/>
            <a:ext cx="2879725" cy="2687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38196-7DA1-4C96-A226-4098FEF8F058}" type="slidenum">
              <a:rPr lang="en-US"/>
              <a:pPr/>
              <a:t>11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Break-even point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 rot="10800000" flipV="1">
            <a:off x="533400" y="3200400"/>
            <a:ext cx="4800600" cy="2057400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dirty="0" smtClean="0"/>
              <a:t>Anything sold over break even point is PROFIT!</a:t>
            </a:r>
            <a:endParaRPr lang="en-US" b="1" i="1" dirty="0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04800" y="1981200"/>
            <a:ext cx="8229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(Costs + </a:t>
            </a:r>
            <a:r>
              <a:rPr lang="en-US" sz="3000" b="1" dirty="0">
                <a:solidFill>
                  <a:srgbClr val="FF0000"/>
                </a:solidFill>
              </a:rPr>
              <a:t>Expenses</a:t>
            </a:r>
            <a:r>
              <a:rPr lang="en-US" sz="3200" b="1" dirty="0">
                <a:solidFill>
                  <a:srgbClr val="FF0000"/>
                </a:solidFill>
              </a:rPr>
              <a:t>) </a:t>
            </a:r>
            <a:r>
              <a:rPr lang="en-US" sz="3200" b="1" dirty="0">
                <a:solidFill>
                  <a:srgbClr val="FF0000"/>
                </a:solidFill>
                <a:cs typeface="Arial" charset="0"/>
              </a:rPr>
              <a:t>÷ </a:t>
            </a:r>
            <a:r>
              <a:rPr lang="en-US" sz="3200" b="1" dirty="0" smtClean="0">
                <a:solidFill>
                  <a:srgbClr val="FF0000"/>
                </a:solidFill>
                <a:cs typeface="Arial" charset="0"/>
              </a:rPr>
              <a:t>(</a:t>
            </a:r>
            <a:r>
              <a:rPr lang="en-US" sz="3200" b="1" dirty="0" smtClean="0">
                <a:solidFill>
                  <a:srgbClr val="FF0000"/>
                </a:solidFill>
              </a:rPr>
              <a:t>Selling price-cost per item)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29701" name="Picture 5" descr="MCj025055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3886200"/>
            <a:ext cx="2879725" cy="2687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  <p:bldP spid="2970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Breakeven Point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Worksheets Calculating BE point</a:t>
            </a:r>
          </a:p>
          <a:p>
            <a:r>
              <a:rPr lang="en-US" smtClean="0"/>
              <a:t>Using Algebra!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94A8-E9E0-4C66-88C0-0CF818B1195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Friday, May 6</a:t>
            </a:r>
            <a:br>
              <a:rPr lang="en-US" dirty="0" smtClean="0"/>
            </a:br>
            <a:r>
              <a:rPr lang="en-US" dirty="0" smtClean="0"/>
              <a:t>Unit E9 - Pricing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Warm up – Current Event</a:t>
            </a:r>
          </a:p>
          <a:p>
            <a:r>
              <a:rPr lang="en-US" dirty="0" smtClean="0"/>
              <a:t>Obj. 9.03 – </a:t>
            </a:r>
          </a:p>
          <a:p>
            <a:pPr lvl="1"/>
            <a:r>
              <a:rPr lang="en-US" dirty="0" smtClean="0"/>
              <a:t>Review Breakeven point</a:t>
            </a:r>
          </a:p>
          <a:p>
            <a:pPr lvl="1"/>
            <a:r>
              <a:rPr lang="en-US" dirty="0" smtClean="0"/>
              <a:t>Slideshow/notes</a:t>
            </a:r>
          </a:p>
          <a:p>
            <a:pPr lvl="1"/>
            <a:r>
              <a:rPr lang="en-US" dirty="0" smtClean="0"/>
              <a:t>Unit E9 Activity</a:t>
            </a:r>
          </a:p>
          <a:p>
            <a:r>
              <a:rPr lang="en-US" dirty="0" smtClean="0"/>
              <a:t>Review on Monday</a:t>
            </a:r>
          </a:p>
          <a:p>
            <a:r>
              <a:rPr lang="en-US" dirty="0" smtClean="0"/>
              <a:t>Unit </a:t>
            </a:r>
            <a:r>
              <a:rPr lang="en-US" smtClean="0"/>
              <a:t>E9 Test – TUESDAY!!!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94A8-E9E0-4C66-88C0-0CF818B1195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097EA-05CA-4DD3-B1C8-C4F78ACAC325}" type="slidenum">
              <a:rPr lang="en-US"/>
              <a:pPr/>
              <a:t>14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Pricing policies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5410200" cy="3581400"/>
          </a:xfrm>
        </p:spPr>
        <p:txBody>
          <a:bodyPr/>
          <a:lstStyle/>
          <a:p>
            <a:r>
              <a:rPr lang="en-US" b="1"/>
              <a:t>One-price policy</a:t>
            </a:r>
          </a:p>
          <a:p>
            <a:r>
              <a:rPr lang="en-US" b="1"/>
              <a:t>Flexible-price policy</a:t>
            </a:r>
          </a:p>
          <a:p>
            <a:r>
              <a:rPr lang="en-US" b="1"/>
              <a:t>Skimming-price policy</a:t>
            </a:r>
          </a:p>
          <a:p>
            <a:r>
              <a:rPr lang="en-US" b="1"/>
              <a:t>Penetration-price policy</a:t>
            </a:r>
          </a:p>
          <a:p>
            <a:r>
              <a:rPr lang="en-US" b="1"/>
              <a:t>Unit pricing</a:t>
            </a:r>
          </a:p>
        </p:txBody>
      </p:sp>
      <p:pic>
        <p:nvPicPr>
          <p:cNvPr id="30724" name="Picture 4" descr="MCBS01767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133600"/>
            <a:ext cx="3275013" cy="3046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46CDE-4245-4118-AC1E-1E1A0C29803D}" type="slidenum">
              <a:rPr lang="en-US"/>
              <a:pPr/>
              <a:t>15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066800"/>
          </a:xfrm>
        </p:spPr>
        <p:txBody>
          <a:bodyPr/>
          <a:lstStyle/>
          <a:p>
            <a:r>
              <a:rPr lang="en-US" b="1"/>
              <a:t>One-price policy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772400" cy="1371600"/>
          </a:xfrm>
        </p:spPr>
        <p:txBody>
          <a:bodyPr/>
          <a:lstStyle/>
          <a:p>
            <a:r>
              <a:rPr lang="en-US" b="1" i="1"/>
              <a:t>All customers are charged the same prices.</a:t>
            </a:r>
          </a:p>
        </p:txBody>
      </p:sp>
      <p:pic>
        <p:nvPicPr>
          <p:cNvPr id="31749" name="Picture 5" descr="walmart exteri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048000"/>
            <a:ext cx="5257800" cy="3427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1F899-4D7D-42D3-83B4-0B033C9C8014}" type="slidenum">
              <a:rPr lang="en-US"/>
              <a:pPr/>
              <a:t>16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Flexible-price policy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4800600" cy="4572000"/>
          </a:xfrm>
        </p:spPr>
        <p:txBody>
          <a:bodyPr/>
          <a:lstStyle/>
          <a:p>
            <a:r>
              <a:rPr lang="en-US" b="1" i="1" dirty="0"/>
              <a:t>Customers pay different prices for the same type of merchandise.  </a:t>
            </a:r>
            <a:endParaRPr lang="en-US" b="1" dirty="0"/>
          </a:p>
          <a:p>
            <a:r>
              <a:rPr lang="en-US" b="1" dirty="0"/>
              <a:t>Allows customers to bargain for their </a:t>
            </a:r>
            <a:r>
              <a:rPr lang="en-US" b="1" dirty="0" smtClean="0"/>
              <a:t>purchase</a:t>
            </a:r>
          </a:p>
          <a:p>
            <a:r>
              <a:rPr lang="en-US" b="1" i="1" dirty="0" smtClean="0"/>
              <a:t>ex,. – Car dealers, flea markets</a:t>
            </a:r>
            <a:endParaRPr lang="en-US" b="1" i="1" dirty="0"/>
          </a:p>
        </p:txBody>
      </p:sp>
      <p:pic>
        <p:nvPicPr>
          <p:cNvPr id="32772" name="Picture 4" descr="MCj0278772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438400"/>
            <a:ext cx="3322638" cy="2674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47DE8-BF74-4A91-8AD6-D819FAA902DF}" type="slidenum">
              <a:rPr lang="en-US"/>
              <a:pPr/>
              <a:t>17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Skimming-price policy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4114800" cy="4648200"/>
          </a:xfrm>
        </p:spPr>
        <p:txBody>
          <a:bodyPr/>
          <a:lstStyle/>
          <a:p>
            <a:r>
              <a:rPr lang="en-US" b="1" i="1"/>
              <a:t>Sets a very high price for a new product.</a:t>
            </a:r>
          </a:p>
          <a:p>
            <a:r>
              <a:rPr lang="en-US" b="1"/>
              <a:t>Remains effective for a short time period while the product is “hot” on the market</a:t>
            </a:r>
          </a:p>
        </p:txBody>
      </p:sp>
      <p:pic>
        <p:nvPicPr>
          <p:cNvPr id="33797" name="Picture 5" descr="plasma t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209800"/>
            <a:ext cx="3962400" cy="3206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7F9F-4875-4753-A21A-D07D9B3C9F8D}" type="slidenum">
              <a:rPr lang="en-US"/>
              <a:pPr/>
              <a:t>18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Penetration-price policy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286000"/>
            <a:ext cx="7772400" cy="3581400"/>
          </a:xfrm>
        </p:spPr>
        <p:txBody>
          <a:bodyPr/>
          <a:lstStyle/>
          <a:p>
            <a:pPr lvl="4">
              <a:buFontTx/>
              <a:buChar char="•"/>
            </a:pPr>
            <a:r>
              <a:rPr lang="en-US" sz="3200" b="1" i="1"/>
              <a:t>Sets the price for a new product very low to attract a large portion of the market thus, penetrating a market that may be highly competitive</a:t>
            </a:r>
          </a:p>
        </p:txBody>
      </p:sp>
      <p:pic>
        <p:nvPicPr>
          <p:cNvPr id="34820" name="Picture 4" descr="low pric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514600"/>
            <a:ext cx="2484438" cy="2571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F2A95-94B9-4188-B0C4-D214C5CABB56}" type="slidenum">
              <a:rPr lang="en-US"/>
              <a:pPr/>
              <a:t>19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066800"/>
          </a:xfrm>
        </p:spPr>
        <p:txBody>
          <a:bodyPr/>
          <a:lstStyle/>
          <a:p>
            <a:r>
              <a:rPr lang="en-US" b="1"/>
              <a:t>Unit pricing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3581400"/>
          </a:xfrm>
        </p:spPr>
        <p:txBody>
          <a:bodyPr/>
          <a:lstStyle/>
          <a:p>
            <a:r>
              <a:rPr lang="en-US" b="1" i="1"/>
              <a:t>Pricing items per standard unit, such as per ounce or per pound, to make price comparison easier for consumers</a:t>
            </a:r>
          </a:p>
        </p:txBody>
      </p:sp>
      <p:pic>
        <p:nvPicPr>
          <p:cNvPr id="35844" name="Picture 4" descr="fruit sta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352800"/>
            <a:ext cx="7620000" cy="2959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UNIT E</a:t>
            </a:r>
            <a:br>
              <a:rPr lang="en-US" sz="4800"/>
            </a:br>
            <a:r>
              <a:rPr lang="en-US" sz="4800"/>
              <a:t>PRODUCT/SERVICE MANAGEMENT AND PRICING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/>
              <a:t>9.03  Implement pricing objectives, policies, and strategies.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Handout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94A8-E9E0-4C66-88C0-0CF818B1195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Monday, </a:t>
            </a:r>
            <a:r>
              <a:rPr lang="en-US" smtClean="0"/>
              <a:t>May 9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Unit E9 - Pricing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 smtClean="0"/>
              <a:t>Warm up – </a:t>
            </a:r>
            <a:r>
              <a:rPr lang="en-US" dirty="0" smtClean="0"/>
              <a:t>Break even point</a:t>
            </a:r>
            <a:endParaRPr lang="en-US" dirty="0" smtClean="0"/>
          </a:p>
          <a:p>
            <a:r>
              <a:rPr lang="en-US" dirty="0" smtClean="0"/>
              <a:t>Review for unit E9 Test</a:t>
            </a:r>
          </a:p>
          <a:p>
            <a:pPr lvl="1"/>
            <a:r>
              <a:rPr lang="en-US" dirty="0" smtClean="0"/>
              <a:t>Vocabulary (include 9.03)</a:t>
            </a:r>
          </a:p>
          <a:p>
            <a:pPr lvl="1"/>
            <a:r>
              <a:rPr lang="en-US" dirty="0" smtClean="0"/>
              <a:t>Rags to Riches (3) – Show ME!!</a:t>
            </a:r>
          </a:p>
          <a:p>
            <a:pPr lvl="1"/>
            <a:r>
              <a:rPr lang="en-US" dirty="0" smtClean="0"/>
              <a:t>Challenge Board – Score 2000</a:t>
            </a:r>
          </a:p>
          <a:p>
            <a:pPr lvl="1"/>
            <a:r>
              <a:rPr lang="en-US" dirty="0" smtClean="0"/>
              <a:t>Group Review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Unit E9 – Test </a:t>
            </a:r>
            <a:r>
              <a:rPr lang="en-US" b="1" smtClean="0">
                <a:solidFill>
                  <a:srgbClr val="0070C0"/>
                </a:solidFill>
              </a:rPr>
              <a:t>– </a:t>
            </a:r>
            <a:r>
              <a:rPr lang="en-US" b="1" smtClean="0">
                <a:solidFill>
                  <a:srgbClr val="0070C0"/>
                </a:solidFill>
              </a:rPr>
              <a:t>Today!!!</a:t>
            </a:r>
            <a:endParaRPr lang="en-US" b="1" dirty="0" smtClean="0">
              <a:solidFill>
                <a:srgbClr val="0070C0"/>
              </a:solidFill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094A8-E9E0-4C66-88C0-0CF818B1195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3831-BFDA-4FED-9288-4DE3E33ADFBA}" type="slidenum">
              <a:rPr lang="en-US"/>
              <a:pPr/>
              <a:t>3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Steps in setting a price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6705600" cy="4343400"/>
          </a:xfrm>
        </p:spPr>
        <p:txBody>
          <a:bodyPr/>
          <a:lstStyle/>
          <a:p>
            <a:r>
              <a:rPr lang="en-US" b="1"/>
              <a:t>Establish pricing objective.</a:t>
            </a:r>
          </a:p>
          <a:p>
            <a:r>
              <a:rPr lang="en-US" b="1"/>
              <a:t>Determine costs.</a:t>
            </a:r>
          </a:p>
          <a:p>
            <a:r>
              <a:rPr lang="en-US" b="1"/>
              <a:t>Estimate demand.</a:t>
            </a:r>
          </a:p>
          <a:p>
            <a:r>
              <a:rPr lang="en-US" b="1"/>
              <a:t>Study competition.</a:t>
            </a:r>
          </a:p>
          <a:p>
            <a:r>
              <a:rPr lang="en-US" b="1"/>
              <a:t>Decide on a pricing strategy.</a:t>
            </a:r>
          </a:p>
          <a:p>
            <a:r>
              <a:rPr lang="en-US" b="1"/>
              <a:t>Set price.</a:t>
            </a:r>
          </a:p>
        </p:txBody>
      </p:sp>
      <p:pic>
        <p:nvPicPr>
          <p:cNvPr id="28676" name="Picture 4" descr="MCj031209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438400"/>
            <a:ext cx="3414713" cy="2401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3831-BFDA-4FED-9288-4DE3E33ADFBA}" type="slidenum">
              <a:rPr lang="en-US"/>
              <a:pPr/>
              <a:t>4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Steps in setting a price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6705600" cy="4343400"/>
          </a:xfrm>
        </p:spPr>
        <p:txBody>
          <a:bodyPr/>
          <a:lstStyle/>
          <a:p>
            <a:r>
              <a:rPr lang="en-US" b="1" dirty="0"/>
              <a:t>Establish pricing objective</a:t>
            </a:r>
            <a:r>
              <a:rPr lang="en-US" b="1" dirty="0" smtClean="0"/>
              <a:t>.</a:t>
            </a:r>
          </a:p>
          <a:p>
            <a:pPr lvl="1"/>
            <a:endParaRPr lang="en-US" b="1" dirty="0"/>
          </a:p>
          <a:p>
            <a:pPr lvl="1"/>
            <a:r>
              <a:rPr lang="en-US" b="1" dirty="0" smtClean="0"/>
              <a:t>Example – increase profits by15% over last year</a:t>
            </a:r>
            <a:endParaRPr lang="en-US" b="1" dirty="0"/>
          </a:p>
        </p:txBody>
      </p:sp>
      <p:pic>
        <p:nvPicPr>
          <p:cNvPr id="28676" name="Picture 4" descr="MCj031209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438400"/>
            <a:ext cx="3414713" cy="2401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3831-BFDA-4FED-9288-4DE3E33ADFBA}" type="slidenum">
              <a:rPr lang="en-US"/>
              <a:pPr/>
              <a:t>5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Steps in setting a price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6705600" cy="4343400"/>
          </a:xfrm>
        </p:spPr>
        <p:txBody>
          <a:bodyPr/>
          <a:lstStyle/>
          <a:p>
            <a:r>
              <a:rPr lang="en-US" b="1" dirty="0" smtClean="0"/>
              <a:t>Determine </a:t>
            </a:r>
            <a:r>
              <a:rPr lang="en-US" b="1" dirty="0"/>
              <a:t>costs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 smtClean="0"/>
              <a:t>Make sure ALL costs are discussed and covered</a:t>
            </a:r>
          </a:p>
          <a:p>
            <a:pPr lvl="1"/>
            <a:r>
              <a:rPr lang="en-US" b="1" dirty="0" smtClean="0"/>
              <a:t>Make sure making a profit is possible</a:t>
            </a:r>
            <a:endParaRPr lang="en-US" b="1" dirty="0"/>
          </a:p>
        </p:txBody>
      </p:sp>
      <p:pic>
        <p:nvPicPr>
          <p:cNvPr id="28676" name="Picture 4" descr="MCj031209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438400"/>
            <a:ext cx="3414713" cy="2401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3831-BFDA-4FED-9288-4DE3E33ADFBA}" type="slidenum">
              <a:rPr lang="en-US"/>
              <a:pPr/>
              <a:t>6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Steps in setting a price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6705600" cy="4343400"/>
          </a:xfrm>
        </p:spPr>
        <p:txBody>
          <a:bodyPr/>
          <a:lstStyle/>
          <a:p>
            <a:r>
              <a:rPr lang="en-US" b="1" dirty="0" smtClean="0"/>
              <a:t>Estimate </a:t>
            </a:r>
            <a:r>
              <a:rPr lang="en-US" b="1" dirty="0"/>
              <a:t>demand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 smtClean="0"/>
              <a:t>Utilize market research to make sure product can be successful in current market</a:t>
            </a:r>
            <a:endParaRPr lang="en-US" b="1" dirty="0"/>
          </a:p>
        </p:txBody>
      </p:sp>
      <p:pic>
        <p:nvPicPr>
          <p:cNvPr id="28676" name="Picture 4" descr="MCj031209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3886200"/>
            <a:ext cx="3414713" cy="2401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3831-BFDA-4FED-9288-4DE3E33ADFBA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Steps in setting a price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6705600" cy="4343400"/>
          </a:xfrm>
        </p:spPr>
        <p:txBody>
          <a:bodyPr/>
          <a:lstStyle/>
          <a:p>
            <a:r>
              <a:rPr lang="en-US" b="1" dirty="0" smtClean="0"/>
              <a:t>Study </a:t>
            </a:r>
            <a:r>
              <a:rPr lang="en-US" b="1" dirty="0"/>
              <a:t>competition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 smtClean="0"/>
              <a:t>Staying in line with competitors is crucial for success.</a:t>
            </a:r>
          </a:p>
          <a:p>
            <a:pPr lvl="2"/>
            <a:r>
              <a:rPr lang="en-US" b="1" dirty="0" smtClean="0"/>
              <a:t>Too high – customers buy from competition</a:t>
            </a:r>
          </a:p>
          <a:p>
            <a:pPr lvl="2"/>
            <a:r>
              <a:rPr lang="en-US" b="1" dirty="0" smtClean="0"/>
              <a:t>Too low – customers may think product is inferior</a:t>
            </a:r>
            <a:endParaRPr lang="en-US" b="1" dirty="0"/>
          </a:p>
        </p:txBody>
      </p:sp>
      <p:pic>
        <p:nvPicPr>
          <p:cNvPr id="28676" name="Picture 4" descr="MCj031209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9287" y="4456112"/>
            <a:ext cx="3414713" cy="2401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3831-BFDA-4FED-9288-4DE3E33ADFBA}" type="slidenum">
              <a:rPr lang="en-US"/>
              <a:pPr/>
              <a:t>8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Steps in setting a price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6705600" cy="4343400"/>
          </a:xfrm>
        </p:spPr>
        <p:txBody>
          <a:bodyPr/>
          <a:lstStyle/>
          <a:p>
            <a:r>
              <a:rPr lang="en-US" b="1" dirty="0" smtClean="0"/>
              <a:t>Decide </a:t>
            </a:r>
            <a:r>
              <a:rPr lang="en-US" b="1" dirty="0"/>
              <a:t>on a pricing strategy</a:t>
            </a:r>
            <a:r>
              <a:rPr lang="en-US" b="1" dirty="0" smtClean="0"/>
              <a:t>.</a:t>
            </a:r>
          </a:p>
          <a:p>
            <a:pPr lvl="1"/>
            <a:r>
              <a:rPr lang="en-US" b="1" dirty="0" smtClean="0"/>
              <a:t>Know target market</a:t>
            </a:r>
          </a:p>
          <a:p>
            <a:pPr lvl="1"/>
            <a:r>
              <a:rPr lang="en-US" b="1" dirty="0" smtClean="0"/>
              <a:t>Choose pricing strategy that will maximize sales of product</a:t>
            </a:r>
            <a:endParaRPr lang="en-US" b="1" dirty="0"/>
          </a:p>
        </p:txBody>
      </p:sp>
      <p:pic>
        <p:nvPicPr>
          <p:cNvPr id="28676" name="Picture 4" descr="MCj031209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438400"/>
            <a:ext cx="3414713" cy="2401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3831-BFDA-4FED-9288-4DE3E33ADFBA}" type="slidenum">
              <a:rPr lang="en-US"/>
              <a:pPr/>
              <a:t>9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Steps in setting a price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6705600" cy="4343400"/>
          </a:xfrm>
        </p:spPr>
        <p:txBody>
          <a:bodyPr/>
          <a:lstStyle/>
          <a:p>
            <a:r>
              <a:rPr lang="en-US" b="1" dirty="0" smtClean="0"/>
              <a:t>Set </a:t>
            </a:r>
            <a:r>
              <a:rPr lang="en-US" b="1" dirty="0"/>
              <a:t>price.</a:t>
            </a:r>
          </a:p>
        </p:txBody>
      </p:sp>
      <p:pic>
        <p:nvPicPr>
          <p:cNvPr id="28676" name="Picture 4" descr="MCj0312094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438400"/>
            <a:ext cx="3414713" cy="2401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theme/theme1.xml><?xml version="1.0" encoding="utf-8"?>
<a:theme xmlns:a="http://schemas.openxmlformats.org/drawingml/2006/main" name="Money">
  <a:themeElements>
    <a:clrScheme name="Money 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B2B2B2"/>
      </a:accent1>
      <a:accent2>
        <a:srgbClr val="808080"/>
      </a:accent2>
      <a:accent3>
        <a:srgbClr val="FFFFFF"/>
      </a:accent3>
      <a:accent4>
        <a:srgbClr val="000000"/>
      </a:accent4>
      <a:accent5>
        <a:srgbClr val="D5D5D5"/>
      </a:accent5>
      <a:accent6>
        <a:srgbClr val="737373"/>
      </a:accent6>
      <a:hlink>
        <a:srgbClr val="969696"/>
      </a:hlink>
      <a:folHlink>
        <a:srgbClr val="4D4D4D"/>
      </a:folHlink>
    </a:clrScheme>
    <a:fontScheme name="Mone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ney 1">
        <a:dk1>
          <a:srgbClr val="00458A"/>
        </a:dk1>
        <a:lt1>
          <a:srgbClr val="D7D6AE"/>
        </a:lt1>
        <a:dk2>
          <a:srgbClr val="000066"/>
        </a:dk2>
        <a:lt2>
          <a:srgbClr val="006666"/>
        </a:lt2>
        <a:accent1>
          <a:srgbClr val="007A77"/>
        </a:accent1>
        <a:accent2>
          <a:srgbClr val="005856"/>
        </a:accent2>
        <a:accent3>
          <a:srgbClr val="AAAAB8"/>
        </a:accent3>
        <a:accent4>
          <a:srgbClr val="B7B794"/>
        </a:accent4>
        <a:accent5>
          <a:srgbClr val="AABEBD"/>
        </a:accent5>
        <a:accent6>
          <a:srgbClr val="004F4D"/>
        </a:accent6>
        <a:hlink>
          <a:srgbClr val="A8A884"/>
        </a:hlink>
        <a:folHlink>
          <a:srgbClr val="867E5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ey 2">
        <a:dk1>
          <a:srgbClr val="000066"/>
        </a:dk1>
        <a:lt1>
          <a:srgbClr val="FFFFFF"/>
        </a:lt1>
        <a:dk2>
          <a:srgbClr val="660066"/>
        </a:dk2>
        <a:lt2>
          <a:srgbClr val="FFFFCC"/>
        </a:lt2>
        <a:accent1>
          <a:srgbClr val="666699"/>
        </a:accent1>
        <a:accent2>
          <a:srgbClr val="000099"/>
        </a:accent2>
        <a:accent3>
          <a:srgbClr val="FFFFFF"/>
        </a:accent3>
        <a:accent4>
          <a:srgbClr val="000056"/>
        </a:accent4>
        <a:accent5>
          <a:srgbClr val="B8B8CA"/>
        </a:accent5>
        <a:accent6>
          <a:srgbClr val="00008A"/>
        </a:accent6>
        <a:hlink>
          <a:srgbClr val="006666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ey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969696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ney 4">
        <a:dk1>
          <a:srgbClr val="003300"/>
        </a:dk1>
        <a:lt1>
          <a:srgbClr val="DBD0B9"/>
        </a:lt1>
        <a:dk2>
          <a:srgbClr val="09472B"/>
        </a:dk2>
        <a:lt2>
          <a:srgbClr val="A38955"/>
        </a:lt2>
        <a:accent1>
          <a:srgbClr val="B8A378"/>
        </a:accent1>
        <a:accent2>
          <a:srgbClr val="8E774A"/>
        </a:accent2>
        <a:accent3>
          <a:srgbClr val="AAB1AC"/>
        </a:accent3>
        <a:accent4>
          <a:srgbClr val="BBB19E"/>
        </a:accent4>
        <a:accent5>
          <a:srgbClr val="D8CEBE"/>
        </a:accent5>
        <a:accent6>
          <a:srgbClr val="806B42"/>
        </a:accent6>
        <a:hlink>
          <a:srgbClr val="A7A743"/>
        </a:hlink>
        <a:folHlink>
          <a:srgbClr val="919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ney 5">
        <a:dk1>
          <a:srgbClr val="5F5F5F"/>
        </a:dk1>
        <a:lt1>
          <a:srgbClr val="DDDDDD"/>
        </a:lt1>
        <a:dk2>
          <a:srgbClr val="000000"/>
        </a:dk2>
        <a:lt2>
          <a:srgbClr val="5F5F5F"/>
        </a:lt2>
        <a:accent1>
          <a:srgbClr val="B2B2B2"/>
        </a:accent1>
        <a:accent2>
          <a:srgbClr val="808080"/>
        </a:accent2>
        <a:accent3>
          <a:srgbClr val="AAAAAA"/>
        </a:accent3>
        <a:accent4>
          <a:srgbClr val="BDBDBD"/>
        </a:accent4>
        <a:accent5>
          <a:srgbClr val="D5D5D5"/>
        </a:accent5>
        <a:accent6>
          <a:srgbClr val="737373"/>
        </a:accent6>
        <a:hlink>
          <a:srgbClr val="B2B2B2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C:\powerpoint backgrounds\Program Files\Microsoft Office\Templates\SC-Templates\Money.pot</Template>
  <TotalTime>485</TotalTime>
  <Words>506</Words>
  <Application>Microsoft Office PowerPoint</Application>
  <PresentationFormat>On-screen Show (4:3)</PresentationFormat>
  <Paragraphs>125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Money</vt:lpstr>
      <vt:lpstr>Thursday, May 5th Unit E9 - Pricing</vt:lpstr>
      <vt:lpstr>UNIT E PRODUCT/SERVICE MANAGEMENT AND PRICING</vt:lpstr>
      <vt:lpstr>Steps in setting a price</vt:lpstr>
      <vt:lpstr>Steps in setting a price</vt:lpstr>
      <vt:lpstr>Steps in setting a price</vt:lpstr>
      <vt:lpstr>Steps in setting a price</vt:lpstr>
      <vt:lpstr>Steps in setting a price</vt:lpstr>
      <vt:lpstr>Steps in setting a price</vt:lpstr>
      <vt:lpstr>Steps in setting a price</vt:lpstr>
      <vt:lpstr>Break-even point</vt:lpstr>
      <vt:lpstr>Break-even point</vt:lpstr>
      <vt:lpstr>Breakeven Point Activity</vt:lpstr>
      <vt:lpstr>Friday, May 6 Unit E9 - Pricing</vt:lpstr>
      <vt:lpstr>Pricing policies</vt:lpstr>
      <vt:lpstr>One-price policy</vt:lpstr>
      <vt:lpstr>Flexible-price policy</vt:lpstr>
      <vt:lpstr>Skimming-price policy</vt:lpstr>
      <vt:lpstr>Penetration-price policy</vt:lpstr>
      <vt:lpstr>Unit pricing</vt:lpstr>
      <vt:lpstr>Unit Activity</vt:lpstr>
      <vt:lpstr>Monday, May 9 Unit E9 - Pricing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E PRODUCT/SERVICE MANAGEMENT AND PRICING</dc:title>
  <cp:lastModifiedBy>Mike Behar</cp:lastModifiedBy>
  <cp:revision>27</cp:revision>
  <cp:lastPrinted>1601-01-01T00:00:00Z</cp:lastPrinted>
  <dcterms:created xsi:type="dcterms:W3CDTF">2003-11-28T04:57:35Z</dcterms:created>
  <dcterms:modified xsi:type="dcterms:W3CDTF">2011-05-08T23:22:36Z</dcterms:modified>
</cp:coreProperties>
</file>