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281" r:id="rId2"/>
    <p:sldId id="256" r:id="rId3"/>
    <p:sldId id="257" r:id="rId4"/>
    <p:sldId id="271" r:id="rId5"/>
    <p:sldId id="259" r:id="rId6"/>
    <p:sldId id="260" r:id="rId7"/>
    <p:sldId id="272" r:id="rId8"/>
    <p:sldId id="261" r:id="rId9"/>
    <p:sldId id="273" r:id="rId10"/>
    <p:sldId id="283" r:id="rId11"/>
    <p:sldId id="262" r:id="rId12"/>
    <p:sldId id="274" r:id="rId13"/>
    <p:sldId id="263" r:id="rId14"/>
    <p:sldId id="275" r:id="rId15"/>
    <p:sldId id="264" r:id="rId16"/>
    <p:sldId id="265" r:id="rId17"/>
    <p:sldId id="276" r:id="rId18"/>
    <p:sldId id="266" r:id="rId19"/>
    <p:sldId id="267" r:id="rId20"/>
    <p:sldId id="277" r:id="rId21"/>
    <p:sldId id="268" r:id="rId22"/>
    <p:sldId id="269" r:id="rId23"/>
    <p:sldId id="270" r:id="rId24"/>
    <p:sldId id="278" r:id="rId25"/>
    <p:sldId id="282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707"/>
    <a:srgbClr val="FFFF73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81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6B45CA-8EC4-4D49-8C0B-C505E1EB438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B45CA-8EC4-4D49-8C0B-C505E1EB438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B45CA-8EC4-4D49-8C0B-C505E1EB438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B45CA-8EC4-4D49-8C0B-C505E1EB438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B45CA-8EC4-4D49-8C0B-C505E1EB438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B45CA-8EC4-4D49-8C0B-C505E1EB438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B45CA-8EC4-4D49-8C0B-C505E1EB438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B45CA-8EC4-4D49-8C0B-C505E1EB438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B45CA-8EC4-4D49-8C0B-C505E1EB438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B45CA-8EC4-4D49-8C0B-C505E1EB438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B45CA-8EC4-4D49-8C0B-C505E1EB438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B45CA-8EC4-4D49-8C0B-C505E1EB438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B45CA-8EC4-4D49-8C0B-C505E1EB438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B45CA-8EC4-4D49-8C0B-C505E1EB438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B45CA-8EC4-4D49-8C0B-C505E1EB438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B45CA-8EC4-4D49-8C0B-C505E1EB438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B45CA-8EC4-4D49-8C0B-C505E1EB438A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B45CA-8EC4-4D49-8C0B-C505E1EB438A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B45CA-8EC4-4D49-8C0B-C505E1EB438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B45CA-8EC4-4D49-8C0B-C505E1EB438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B45CA-8EC4-4D49-8C0B-C505E1EB438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B45CA-8EC4-4D49-8C0B-C505E1EB438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B45CA-8EC4-4D49-8C0B-C505E1EB438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B45CA-8EC4-4D49-8C0B-C505E1EB438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B45CA-8EC4-4D49-8C0B-C505E1EB438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746E5-7DE4-476D-B44E-AEEE957B24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EA54E1-F575-458F-851B-CF343B6C54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2C261F-5503-4D27-B0DF-90378AE76F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323A1E-2D11-4FB4-AC3B-214ABD4A92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06725-9EE8-4CDA-A64D-901B1A688F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5DCC9-906A-41A3-B5DD-1B51E16FE3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6A687-BB44-4F54-9500-3F8186AA4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6AFCEB-7BCE-4CE5-8FE7-E1BC668FD3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B6894A-2918-46B5-A942-4A0F98A700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996BB-1757-4161-8425-E997D5F896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2C825-DEF9-4DA8-AF36-04E987C3A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5862638" y="304800"/>
            <a:ext cx="3281362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latin typeface="+mn-lt"/>
              </a:defRPr>
            </a:lvl1pPr>
          </a:lstStyle>
          <a:p>
            <a:fld id="{D13D03CF-4231-47BA-90FE-690DD8F3408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1219200"/>
          </a:xfrm>
        </p:spPr>
        <p:txBody>
          <a:bodyPr/>
          <a:lstStyle/>
          <a:p>
            <a:r>
              <a:rPr lang="en-US" sz="4000" dirty="0" smtClean="0"/>
              <a:t>Tuesday, March 29th</a:t>
            </a:r>
            <a:br>
              <a:rPr lang="en-US" sz="4000" dirty="0" smtClean="0"/>
            </a:br>
            <a:r>
              <a:rPr lang="en-US" sz="3200" dirty="0" smtClean="0"/>
              <a:t>Unit C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5029200"/>
          </a:xfrm>
        </p:spPr>
        <p:txBody>
          <a:bodyPr/>
          <a:lstStyle/>
          <a:p>
            <a:r>
              <a:rPr lang="en-US" dirty="0" smtClean="0"/>
              <a:t>Warm up – </a:t>
            </a:r>
            <a:r>
              <a:rPr lang="en-US" sz="2800" dirty="0" err="1" smtClean="0"/>
              <a:t>Quia</a:t>
            </a:r>
            <a:r>
              <a:rPr lang="en-US" sz="2800" dirty="0" smtClean="0"/>
              <a:t> Activities – Matching – Play both games 2 times each!</a:t>
            </a:r>
            <a:endParaRPr lang="en-US" dirty="0" smtClean="0"/>
          </a:p>
          <a:p>
            <a:r>
              <a:rPr lang="en-US" dirty="0" smtClean="0"/>
              <a:t>Review Financial Statements </a:t>
            </a:r>
          </a:p>
          <a:p>
            <a:pPr lvl="1"/>
            <a:r>
              <a:rPr lang="en-US" dirty="0" smtClean="0"/>
              <a:t> look at samples</a:t>
            </a:r>
          </a:p>
          <a:p>
            <a:pPr lvl="1"/>
            <a:r>
              <a:rPr lang="en-US" dirty="0" smtClean="0"/>
              <a:t>Complete worksheet for Balance Sheet</a:t>
            </a:r>
          </a:p>
          <a:p>
            <a:pPr lvl="1"/>
            <a:r>
              <a:rPr lang="en-US" dirty="0" smtClean="0"/>
              <a:t>Complete worksheet for income statement</a:t>
            </a:r>
          </a:p>
          <a:p>
            <a:r>
              <a:rPr lang="en-US" dirty="0" smtClean="0"/>
              <a:t>Obj. 6.02 – Budgets</a:t>
            </a:r>
          </a:p>
          <a:p>
            <a:r>
              <a:rPr lang="en-US" sz="4400" i="1" dirty="0" smtClean="0">
                <a:solidFill>
                  <a:srgbClr val="FF0000"/>
                </a:solidFill>
              </a:rPr>
              <a:t>Unit 6 Test - Thursday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3A1E-2D11-4FB4-AC3B-214ABD4A927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Wednesday, March 30</a:t>
            </a:r>
            <a:br>
              <a:rPr lang="en-US" dirty="0" smtClean="0"/>
            </a:br>
            <a:r>
              <a:rPr lang="en-US" dirty="0" smtClean="0"/>
              <a:t>unit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 up – Balance Sheet Worksheet</a:t>
            </a:r>
          </a:p>
          <a:p>
            <a:r>
              <a:rPr lang="en-US" dirty="0" smtClean="0"/>
              <a:t>Obj. 6.02 – Budgets</a:t>
            </a:r>
          </a:p>
          <a:p>
            <a:pPr lvl="1"/>
            <a:r>
              <a:rPr lang="en-US" dirty="0" smtClean="0"/>
              <a:t>Slide Show/Notes</a:t>
            </a:r>
          </a:p>
          <a:p>
            <a:r>
              <a:rPr lang="en-US" dirty="0" smtClean="0"/>
              <a:t>Review  - Unit 6</a:t>
            </a:r>
          </a:p>
          <a:p>
            <a:pPr lvl="1"/>
            <a:r>
              <a:rPr lang="en-US" dirty="0" smtClean="0"/>
              <a:t>Slide Show/notes</a:t>
            </a:r>
          </a:p>
          <a:p>
            <a:pPr lvl="1"/>
            <a:r>
              <a:rPr lang="en-US" dirty="0" smtClean="0"/>
              <a:t>Unit 6 Review Activities</a:t>
            </a:r>
          </a:p>
          <a:p>
            <a:r>
              <a:rPr lang="en-US" smtClean="0"/>
              <a:t>Unit 6 Test – TOMORROW!!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3A1E-2D11-4FB4-AC3B-214ABD4A927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C5A7-D998-465B-B6BC-B77EC5D50F3F}" type="slidenum">
              <a:rPr lang="en-US"/>
              <a:pPr/>
              <a:t>11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/>
              <a:t>MERCHANDISING BUDGET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600" i="1" dirty="0"/>
              <a:t>A prediction of the amount of merchandise a business expects to sell over a specified time period</a:t>
            </a:r>
            <a:r>
              <a:rPr lang="en-US" sz="3600" i="1" dirty="0" smtClean="0"/>
              <a:t>.</a:t>
            </a:r>
            <a:endParaRPr lang="en-US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C5A7-D998-465B-B6BC-B77EC5D50F3F}" type="slidenum">
              <a:rPr lang="en-US"/>
              <a:pPr/>
              <a:t>12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/>
              <a:t>MERCHANDISING BUDGET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Used </a:t>
            </a:r>
            <a:r>
              <a:rPr lang="en-US" dirty="0"/>
              <a:t>to plan and control the supply of merchandise already on </a:t>
            </a:r>
            <a:r>
              <a:rPr lang="en-US" dirty="0" smtClean="0"/>
              <a:t>hand</a:t>
            </a:r>
          </a:p>
          <a:p>
            <a:pPr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If a business has too little merchandise on hand to meet demand, it will lose money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If </a:t>
            </a:r>
            <a:r>
              <a:rPr lang="en-US" dirty="0"/>
              <a:t>a business has too much merchandise on hand, cash is tied up in inventory and storage of merchandise becomes an issue.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1826D-4C34-47D3-B017-DB735F474323}" type="slidenum">
              <a:rPr lang="en-US"/>
              <a:pPr/>
              <a:t>13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4000" dirty="0"/>
              <a:t>MERCHANDISING BUDGET </a:t>
            </a:r>
            <a:r>
              <a:rPr lang="en-US" sz="2800" dirty="0"/>
              <a:t>(CONT.)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229600" cy="4724400"/>
          </a:xfrm>
        </p:spPr>
        <p:txBody>
          <a:bodyPr/>
          <a:lstStyle/>
          <a:p>
            <a:r>
              <a:rPr lang="en-US" dirty="0"/>
              <a:t>Businesses must determine the types of stock to have on hand at all times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Managers must set minimum and maximum inventory levels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1826D-4C34-47D3-B017-DB735F474323}" type="slidenum">
              <a:rPr lang="en-US"/>
              <a:pPr/>
              <a:t>14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4000" dirty="0"/>
              <a:t>MERCHANDISING BUDGET </a:t>
            </a:r>
            <a:r>
              <a:rPr lang="en-US" sz="2800" dirty="0"/>
              <a:t>(CONT.)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229600" cy="5181600"/>
          </a:xfrm>
        </p:spPr>
        <p:txBody>
          <a:bodyPr/>
          <a:lstStyle/>
          <a:p>
            <a:r>
              <a:rPr lang="en-US" dirty="0" smtClean="0"/>
              <a:t>Once </a:t>
            </a:r>
            <a:r>
              <a:rPr lang="en-US" dirty="0"/>
              <a:t>purchases are planned, managers can better estimate cash needs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All departments must be aware of the merchandise needed, on hand, and ordered.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5C59-7E8E-4DAE-A44E-8F345A43D8D3}" type="slidenum">
              <a:rPr lang="en-US"/>
              <a:pPr/>
              <a:t>15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3400"/>
            <a:ext cx="7772400" cy="1143000"/>
          </a:xfrm>
        </p:spPr>
        <p:txBody>
          <a:bodyPr/>
          <a:lstStyle/>
          <a:p>
            <a:r>
              <a:rPr lang="en-US"/>
              <a:t>ADVERTISING BUDGET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990600" y="20574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810000" y="1828800"/>
            <a:ext cx="48006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>
                <a:latin typeface="Tahoma" pitchFamily="34" charset="0"/>
              </a:rPr>
              <a:t>The forecast for the amount of money a business should spend on advertising, based on estimated sales.</a:t>
            </a:r>
          </a:p>
        </p:txBody>
      </p:sp>
      <p:pic>
        <p:nvPicPr>
          <p:cNvPr id="10247" name="Picture 7" descr="j0388876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133600"/>
            <a:ext cx="2786063" cy="3057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4260C-2490-4D12-AD80-04A482C311B7}" type="slidenum">
              <a:rPr lang="en-US"/>
              <a:pPr/>
              <a:t>16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/>
              <a:t>CASH FLOW PROJECTION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04800" y="1447800"/>
            <a:ext cx="8534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 dirty="0">
                <a:latin typeface="Tahoma" pitchFamily="34" charset="0"/>
              </a:rPr>
              <a:t>An estimate of the flow of cash coming into and going out of a company over a specified time period.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041525" y="4003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11271" name="Picture 7" descr="j0383232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3810000"/>
            <a:ext cx="4114800" cy="25765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4260C-2490-4D12-AD80-04A482C311B7}" type="slidenum">
              <a:rPr lang="en-US"/>
              <a:pPr/>
              <a:t>17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/>
              <a:t>CASH FLOW PROJECTION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041525" y="4003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810000" y="1676400"/>
            <a:ext cx="47244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4000" b="1" dirty="0">
                <a:latin typeface="Tahoma" pitchFamily="34" charset="0"/>
              </a:rPr>
              <a:t>Cash must be budgeted to ensure that enough cash will be available to meet payments as they come due.</a:t>
            </a:r>
          </a:p>
        </p:txBody>
      </p:sp>
      <p:pic>
        <p:nvPicPr>
          <p:cNvPr id="11271" name="Picture 7" descr="j0383232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124200"/>
            <a:ext cx="2578100" cy="34147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7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10AD2-58DC-4BD7-9CEE-7643965535A5}" type="slidenum">
              <a:rPr lang="en-US"/>
              <a:pPr/>
              <a:t>18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z="4000"/>
              <a:t>CASH FLOW PROJECTION </a:t>
            </a:r>
            <a:r>
              <a:rPr lang="en-US" sz="2800"/>
              <a:t>(cont.)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953000"/>
          </a:xfrm>
        </p:spPr>
        <p:txBody>
          <a:bodyPr/>
          <a:lstStyle/>
          <a:p>
            <a:r>
              <a:rPr lang="en-US" sz="3600" dirty="0"/>
              <a:t>Cash comes into a business from two primary sources</a:t>
            </a:r>
          </a:p>
          <a:p>
            <a:pPr lvl="1"/>
            <a:r>
              <a:rPr lang="en-US" sz="3200" dirty="0"/>
              <a:t>Cash receipts</a:t>
            </a:r>
          </a:p>
          <a:p>
            <a:pPr lvl="1"/>
            <a:r>
              <a:rPr lang="en-US" sz="3200" dirty="0"/>
              <a:t>Borrowing</a:t>
            </a:r>
          </a:p>
          <a:p>
            <a:pPr lvl="2"/>
            <a:r>
              <a:rPr lang="en-US" sz="2800" dirty="0"/>
              <a:t>Borrowed money is represented in the cash budget as cash flowing into the business.</a:t>
            </a:r>
          </a:p>
          <a:p>
            <a:pPr lvl="2"/>
            <a:r>
              <a:rPr lang="en-US" sz="2800" dirty="0"/>
              <a:t>Repayments of borrowed money are shown in the cash budget as cash flowing out of the business.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DAFD8-5AC5-4BC5-86E8-A536F21FF10B}" type="slidenum">
              <a:rPr lang="en-US"/>
              <a:pPr/>
              <a:t>19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81000"/>
            <a:ext cx="7772400" cy="1143000"/>
          </a:xfrm>
        </p:spPr>
        <p:txBody>
          <a:bodyPr/>
          <a:lstStyle/>
          <a:p>
            <a:r>
              <a:rPr lang="en-US"/>
              <a:t>CAPITAL BUDGET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33400" y="2133600"/>
            <a:ext cx="7924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>
                <a:latin typeface="Tahoma" pitchFamily="34" charset="0"/>
              </a:rPr>
              <a:t>A financial plan used by business for replacing fixed assets or acquiring new ones.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57200" y="1524000"/>
            <a:ext cx="7772400" cy="1143000"/>
          </a:xfrm>
        </p:spPr>
        <p:txBody>
          <a:bodyPr/>
          <a:lstStyle/>
          <a:p>
            <a:r>
              <a:rPr lang="en-US" sz="4000"/>
              <a:t>UNIT C</a:t>
            </a:r>
            <a:br>
              <a:rPr lang="en-US" sz="4000"/>
            </a:br>
            <a:r>
              <a:rPr lang="en-US" sz="4000"/>
              <a:t>ECONOMIC FOUNDATIONS AND FINANCING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038600"/>
            <a:ext cx="6400800" cy="2057400"/>
          </a:xfrm>
        </p:spPr>
        <p:txBody>
          <a:bodyPr/>
          <a:lstStyle/>
          <a:p>
            <a:r>
              <a:rPr lang="en-US"/>
              <a:t>6.02  Recognize types of budgets and their use in achieving efficient business operation.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DAFD8-5AC5-4BC5-86E8-A536F21FF10B}" type="slidenum">
              <a:rPr lang="en-US"/>
              <a:pPr/>
              <a:t>20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81000"/>
            <a:ext cx="7772400" cy="1143000"/>
          </a:xfrm>
        </p:spPr>
        <p:txBody>
          <a:bodyPr/>
          <a:lstStyle/>
          <a:p>
            <a:r>
              <a:rPr lang="en-US"/>
              <a:t>CAPITAL BUDGET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81000" y="1828800"/>
            <a:ext cx="853440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600" b="1" dirty="0">
                <a:latin typeface="Tahoma" pitchFamily="34" charset="0"/>
              </a:rPr>
              <a:t>The acquisition of assets ties up large sums of money for long periods of time, therefore, capital budgeting is crucial to the success of a business.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3600" b="1" dirty="0">
                <a:latin typeface="Tahoma" pitchFamily="34" charset="0"/>
              </a:rPr>
              <a:t>Managers must plan in advance to make sure money is available when assets are needed.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DCAD5-A95D-45EF-82DC-F5A6A68046FC}" type="slidenum">
              <a:rPr lang="en-US"/>
              <a:pPr/>
              <a:t>21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457200"/>
            <a:ext cx="7772400" cy="1143000"/>
          </a:xfrm>
        </p:spPr>
        <p:txBody>
          <a:bodyPr/>
          <a:lstStyle/>
          <a:p>
            <a:r>
              <a:rPr lang="en-US" sz="4000"/>
              <a:t>INCOME STATEMENT PROJECTION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343400" y="1905000"/>
            <a:ext cx="4572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>
                <a:latin typeface="Tahoma" pitchFamily="34" charset="0"/>
              </a:rPr>
              <a:t>A financial plan showing projected sales, costs, expenses, and profits for specified periods of time.</a:t>
            </a:r>
          </a:p>
        </p:txBody>
      </p:sp>
      <p:pic>
        <p:nvPicPr>
          <p:cNvPr id="14341" name="Picture 5" descr="j0334262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438400"/>
            <a:ext cx="3200400" cy="2820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4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1B7AF-EBB1-4AED-BB80-FA1F16B00DD0}" type="slidenum">
              <a:rPr lang="en-US"/>
              <a:pPr/>
              <a:t>22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r>
              <a:rPr lang="en-US" sz="4000"/>
              <a:t>BUDGET ADMINISTRATION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772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Budgets are estimates and sometimes cannot be followed exactly.</a:t>
            </a:r>
          </a:p>
          <a:p>
            <a:pPr>
              <a:lnSpc>
                <a:spcPct val="90000"/>
              </a:lnSpc>
            </a:pPr>
            <a:r>
              <a:rPr lang="en-US"/>
              <a:t>Managers must strive to adhere to budgeted amounts.</a:t>
            </a:r>
          </a:p>
          <a:p>
            <a:pPr>
              <a:lnSpc>
                <a:spcPct val="90000"/>
              </a:lnSpc>
            </a:pPr>
            <a:r>
              <a:rPr lang="en-US"/>
              <a:t>Managers must constantly compare actual figures with the budgeted estimates and make adjustments as necessary.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98C8-F113-41EB-9674-2D0A132FACDE}" type="slidenum">
              <a:rPr lang="en-US"/>
              <a:pPr/>
              <a:t>23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z="4000"/>
              <a:t>BUDGET ADMINISTRATION </a:t>
            </a:r>
            <a:r>
              <a:rPr lang="en-US" sz="2800"/>
              <a:t>(CONT.)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610600" cy="4800600"/>
          </a:xfrm>
        </p:spPr>
        <p:txBody>
          <a:bodyPr/>
          <a:lstStyle/>
          <a:p>
            <a:r>
              <a:rPr lang="en-US" dirty="0"/>
              <a:t>Because income and expenses often vary from budgeted amounts, managers of large companies generally prepare three budget estimates.</a:t>
            </a:r>
          </a:p>
          <a:p>
            <a:pPr lvl="1"/>
            <a:r>
              <a:rPr lang="en-US" dirty="0"/>
              <a:t>An estimated budget that assumes that sales will be less than expected</a:t>
            </a:r>
          </a:p>
          <a:p>
            <a:pPr lvl="1"/>
            <a:r>
              <a:rPr lang="en-US" dirty="0"/>
              <a:t>An estimated budget that considers what most likely will occur</a:t>
            </a:r>
          </a:p>
          <a:p>
            <a:pPr lvl="1"/>
            <a:r>
              <a:rPr lang="en-US" dirty="0"/>
              <a:t>An estimated budget that assumes that sales will be more than expected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Monitor budget and adjust to one of the alternatives is circumstances dictate.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3A1E-2D11-4FB4-AC3B-214ABD4A9271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10600" cy="1447800"/>
          </a:xfrm>
        </p:spPr>
        <p:txBody>
          <a:bodyPr/>
          <a:lstStyle/>
          <a:p>
            <a:r>
              <a:rPr lang="en-US" dirty="0" smtClean="0"/>
              <a:t>Wednesday, March 30</a:t>
            </a:r>
            <a:r>
              <a:rPr lang="en-US" baseline="30000" dirty="0" smtClean="0"/>
              <a:t>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unit 6 – Finance and Budget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153400" cy="4114800"/>
          </a:xfrm>
        </p:spPr>
        <p:txBody>
          <a:bodyPr/>
          <a:lstStyle/>
          <a:p>
            <a:r>
              <a:rPr lang="en-US" dirty="0" smtClean="0"/>
              <a:t>Review Budgets</a:t>
            </a:r>
          </a:p>
          <a:p>
            <a:r>
              <a:rPr lang="en-US" dirty="0" smtClean="0"/>
              <a:t>Review </a:t>
            </a:r>
            <a:r>
              <a:rPr lang="en-US" dirty="0" err="1" smtClean="0"/>
              <a:t>objs</a:t>
            </a:r>
            <a:r>
              <a:rPr lang="en-US" dirty="0" smtClean="0"/>
              <a:t>. 6.01 – 6.02</a:t>
            </a:r>
          </a:p>
          <a:p>
            <a:pPr lvl="1"/>
            <a:r>
              <a:rPr lang="en-US" dirty="0" err="1" smtClean="0"/>
              <a:t>Quia</a:t>
            </a:r>
            <a:r>
              <a:rPr lang="en-US" dirty="0" smtClean="0"/>
              <a:t> Activities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Unit 6 Test  - Tomorrow - Thursday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3A1E-2D11-4FB4-AC3B-214ABD4A927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F3F51-1D23-4669-805E-FC95764912DF}" type="slidenum">
              <a:rPr lang="en-US"/>
              <a:pPr/>
              <a:t>3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/>
              <a:t>BUDGET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10600" cy="5181600"/>
          </a:xfrm>
        </p:spPr>
        <p:txBody>
          <a:bodyPr/>
          <a:lstStyle/>
          <a:p>
            <a:pPr>
              <a:buFontTx/>
              <a:buNone/>
            </a:pPr>
            <a:r>
              <a:rPr lang="en-US" sz="4000" i="1" dirty="0"/>
              <a:t>A financial plan usually covering a period of one year.</a:t>
            </a:r>
          </a:p>
          <a:p>
            <a:r>
              <a:rPr lang="en-US" sz="4000" dirty="0"/>
              <a:t>Shows revenue and expenses for the time period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F3F51-1D23-4669-805E-FC95764912DF}" type="slidenum">
              <a:rPr lang="en-US"/>
              <a:pPr/>
              <a:t>4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smtClean="0"/>
              <a:t>BUDGET – WHY???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10600" cy="5181600"/>
          </a:xfrm>
        </p:spPr>
        <p:txBody>
          <a:bodyPr/>
          <a:lstStyle/>
          <a:p>
            <a:r>
              <a:rPr lang="en-US" sz="4000" dirty="0" smtClean="0"/>
              <a:t>Enables </a:t>
            </a:r>
            <a:r>
              <a:rPr lang="en-US" sz="4000" dirty="0"/>
              <a:t>businesses to set financial goals</a:t>
            </a:r>
          </a:p>
          <a:p>
            <a:r>
              <a:rPr lang="en-US" sz="4000" dirty="0"/>
              <a:t>Allows managers to control operations and expenses by comparing actual results with budget goals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82E3-7C13-4F9D-8FF3-A17DC07163FA}" type="slidenum">
              <a:rPr lang="en-US"/>
              <a:pPr/>
              <a:t>5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BUDGETS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/>
              <a:t>Sales budget</a:t>
            </a:r>
          </a:p>
          <a:p>
            <a:r>
              <a:rPr lang="en-US" sz="3600" dirty="0"/>
              <a:t>Merchandising budget</a:t>
            </a:r>
          </a:p>
          <a:p>
            <a:r>
              <a:rPr lang="en-US" sz="3600" dirty="0"/>
              <a:t>Advertising budget</a:t>
            </a:r>
          </a:p>
          <a:p>
            <a:r>
              <a:rPr lang="en-US" sz="3600" dirty="0"/>
              <a:t>Cash flow projection</a:t>
            </a:r>
          </a:p>
          <a:p>
            <a:r>
              <a:rPr lang="en-US" sz="3600" dirty="0"/>
              <a:t>Capital budget</a:t>
            </a:r>
          </a:p>
          <a:p>
            <a:r>
              <a:rPr lang="en-US" sz="3600" dirty="0"/>
              <a:t>Income statement projection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6CC6-A09B-4EB9-9E1A-63C1FEBA193C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SALES BUDGET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029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4400" i="1" dirty="0"/>
              <a:t>A forecast of the sales revenue a business expects to earn for a month, a quarter, or a year</a:t>
            </a:r>
            <a:r>
              <a:rPr lang="en-US" sz="4400" i="1" dirty="0" smtClean="0"/>
              <a:t>.</a:t>
            </a:r>
            <a:endParaRPr lang="en-US" sz="4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6CC6-A09B-4EB9-9E1A-63C1FEBA193C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SALES </a:t>
            </a:r>
            <a:r>
              <a:rPr lang="en-US" dirty="0" smtClean="0"/>
              <a:t>BUDGET – WHY??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May </a:t>
            </a:r>
            <a:r>
              <a:rPr lang="en-US" dirty="0"/>
              <a:t>be used to develop sales quotas or sales goals for sales representatives and territories</a:t>
            </a:r>
          </a:p>
          <a:p>
            <a:pPr>
              <a:lnSpc>
                <a:spcPct val="90000"/>
              </a:lnSpc>
            </a:pPr>
            <a:r>
              <a:rPr lang="en-US" dirty="0"/>
              <a:t>Sales estimates are based on past experience and future expectations for the business.</a:t>
            </a:r>
          </a:p>
          <a:p>
            <a:pPr>
              <a:lnSpc>
                <a:spcPct val="90000"/>
              </a:lnSpc>
            </a:pPr>
            <a:r>
              <a:rPr lang="en-US" dirty="0"/>
              <a:t>General business conditions play a large role in influencing sales estimates.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3836-EF0D-492C-A8FE-84A6A1253ED9}" type="slidenum">
              <a:rPr lang="en-US"/>
              <a:pPr/>
              <a:t>8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914400"/>
          </a:xfrm>
        </p:spPr>
        <p:txBody>
          <a:bodyPr/>
          <a:lstStyle/>
          <a:p>
            <a:r>
              <a:rPr lang="en-US" dirty="0"/>
              <a:t>SALES BUDGET </a:t>
            </a:r>
            <a:r>
              <a:rPr lang="en-US" sz="2800" dirty="0"/>
              <a:t>(cont.)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1143000"/>
          </a:xfrm>
        </p:spPr>
        <p:txBody>
          <a:bodyPr/>
          <a:lstStyle/>
          <a:p>
            <a:pPr>
              <a:buFontTx/>
              <a:buNone/>
            </a:pPr>
            <a:r>
              <a:rPr lang="en-US" sz="3600" i="1" dirty="0"/>
              <a:t>Factors to consider in preparing a sales </a:t>
            </a:r>
            <a:r>
              <a:rPr lang="en-US" sz="4000" i="1" dirty="0"/>
              <a:t>budget</a:t>
            </a:r>
            <a:endParaRPr lang="en-US" sz="3600" i="1" dirty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28600" y="2590801"/>
            <a:ext cx="83058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74625" indent="-174625">
              <a:spcBef>
                <a:spcPct val="50000"/>
              </a:spcBef>
              <a:buFontTx/>
              <a:buChar char="•"/>
            </a:pPr>
            <a:r>
              <a:rPr lang="en-US" sz="3200" b="1" dirty="0">
                <a:latin typeface="Tahoma" pitchFamily="34" charset="0"/>
              </a:rPr>
              <a:t>Previous sales</a:t>
            </a:r>
          </a:p>
          <a:p>
            <a:pPr marL="174625" indent="-174625">
              <a:spcBef>
                <a:spcPct val="50000"/>
              </a:spcBef>
              <a:buFontTx/>
              <a:buChar char="•"/>
            </a:pPr>
            <a:r>
              <a:rPr lang="en-US" sz="3200" b="1" dirty="0">
                <a:latin typeface="Tahoma" pitchFamily="34" charset="0"/>
              </a:rPr>
              <a:t>Economic trends</a:t>
            </a:r>
          </a:p>
          <a:p>
            <a:pPr marL="174625" indent="-174625">
              <a:spcBef>
                <a:spcPct val="50000"/>
              </a:spcBef>
              <a:buFontTx/>
              <a:buChar char="•"/>
            </a:pPr>
            <a:r>
              <a:rPr lang="en-US" sz="3200" b="1" dirty="0">
                <a:latin typeface="Tahoma" pitchFamily="34" charset="0"/>
              </a:rPr>
              <a:t>Changes in competition</a:t>
            </a:r>
          </a:p>
          <a:p>
            <a:pPr marL="174625" indent="-174625">
              <a:spcBef>
                <a:spcPct val="50000"/>
              </a:spcBef>
              <a:buFontTx/>
              <a:buChar char="•"/>
            </a:pPr>
            <a:r>
              <a:rPr lang="en-US" sz="3200" b="1" dirty="0">
                <a:latin typeface="Tahoma" pitchFamily="34" charset="0"/>
              </a:rPr>
              <a:t>Factors such as weather</a:t>
            </a:r>
          </a:p>
          <a:p>
            <a:pPr marL="174625" indent="-174625">
              <a:spcBef>
                <a:spcPct val="50000"/>
              </a:spcBef>
              <a:buFontTx/>
              <a:buChar char="•"/>
            </a:pPr>
            <a:r>
              <a:rPr lang="en-US" sz="3200" b="1" dirty="0">
                <a:latin typeface="Tahoma" pitchFamily="34" charset="0"/>
              </a:rPr>
              <a:t>Population shifts</a:t>
            </a:r>
            <a:endParaRPr lang="en-US" sz="2800" b="1" dirty="0">
              <a:latin typeface="Tahoma" pitchFamily="34" charset="0"/>
            </a:endParaRPr>
          </a:p>
          <a:p>
            <a:pPr marL="174625" indent="-174625">
              <a:spcBef>
                <a:spcPct val="50000"/>
              </a:spcBef>
            </a:pPr>
            <a:endParaRPr lang="en-US" b="1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  <p:bldP spid="717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3836-EF0D-492C-A8FE-84A6A1253ED9}" type="slidenum">
              <a:rPr lang="en-US"/>
              <a:pPr/>
              <a:t>9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914400"/>
          </a:xfrm>
        </p:spPr>
        <p:txBody>
          <a:bodyPr/>
          <a:lstStyle/>
          <a:p>
            <a:r>
              <a:rPr lang="en-US" dirty="0"/>
              <a:t>SALES BUDGET </a:t>
            </a:r>
            <a:r>
              <a:rPr lang="en-US" sz="2800" dirty="0"/>
              <a:t>(cont.)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1143000"/>
          </a:xfrm>
        </p:spPr>
        <p:txBody>
          <a:bodyPr/>
          <a:lstStyle/>
          <a:p>
            <a:pPr>
              <a:buFontTx/>
              <a:buNone/>
            </a:pPr>
            <a:r>
              <a:rPr lang="en-US" sz="4000" i="1" dirty="0"/>
              <a:t>Factors to consider in preparing a sales budget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28600" y="2590801"/>
            <a:ext cx="76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74625" indent="-174625">
              <a:spcBef>
                <a:spcPct val="50000"/>
              </a:spcBef>
              <a:buFontTx/>
              <a:buChar char="•"/>
            </a:pPr>
            <a:endParaRPr lang="en-US" sz="2800" b="1" dirty="0">
              <a:latin typeface="Tahoma" pitchFamily="34" charset="0"/>
            </a:endParaRPr>
          </a:p>
          <a:p>
            <a:pPr marL="174625" indent="-174625">
              <a:spcBef>
                <a:spcPct val="50000"/>
              </a:spcBef>
            </a:pPr>
            <a:endParaRPr lang="en-US" b="1" dirty="0">
              <a:latin typeface="Tahoma" pitchFamily="34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09600" y="2895600"/>
            <a:ext cx="83058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74625" indent="-174625">
              <a:spcBef>
                <a:spcPct val="50000"/>
              </a:spcBef>
              <a:buFontTx/>
              <a:buChar char="•"/>
            </a:pPr>
            <a:r>
              <a:rPr lang="en-US" sz="3600" b="1" dirty="0">
                <a:latin typeface="Tahoma" pitchFamily="34" charset="0"/>
              </a:rPr>
              <a:t>Sales force</a:t>
            </a:r>
          </a:p>
          <a:p>
            <a:pPr marL="174625" indent="-174625">
              <a:spcBef>
                <a:spcPct val="50000"/>
              </a:spcBef>
              <a:buFontTx/>
              <a:buChar char="•"/>
            </a:pPr>
            <a:r>
              <a:rPr lang="en-US" sz="3600" b="1" dirty="0">
                <a:latin typeface="Tahoma" pitchFamily="34" charset="0"/>
              </a:rPr>
              <a:t>Availability of merchandise</a:t>
            </a:r>
          </a:p>
          <a:p>
            <a:pPr marL="174625" indent="-174625">
              <a:spcBef>
                <a:spcPct val="50000"/>
              </a:spcBef>
              <a:buFontTx/>
              <a:buChar char="•"/>
            </a:pPr>
            <a:r>
              <a:rPr lang="en-US" sz="3600" b="1" dirty="0">
                <a:latin typeface="Tahoma" pitchFamily="34" charset="0"/>
              </a:rPr>
              <a:t>Buying habits</a:t>
            </a:r>
          </a:p>
          <a:p>
            <a:pPr marL="174625" indent="-174625">
              <a:spcBef>
                <a:spcPct val="50000"/>
              </a:spcBef>
              <a:buFontTx/>
              <a:buChar char="•"/>
            </a:pPr>
            <a:r>
              <a:rPr lang="en-US" sz="3600" b="1" dirty="0">
                <a:latin typeface="Tahoma" pitchFamily="34" charset="0"/>
              </a:rPr>
              <a:t>Season of the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  <p:bldP spid="7172" grpId="0" build="p"/>
      <p:bldP spid="7173" grpId="0" build="p"/>
    </p:bldLst>
  </p:timing>
</p:sld>
</file>

<file path=ppt/theme/theme1.xml><?xml version="1.0" encoding="utf-8"?>
<a:theme xmlns:a="http://schemas.openxmlformats.org/drawingml/2006/main" name="GeneralFinance">
  <a:themeElements>
    <a:clrScheme name="GeneralFinanc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eneralFinan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eneralFinan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Finan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Finan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Finan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Finan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Finan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Finan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GeneralFinance</Template>
  <TotalTime>468</TotalTime>
  <Words>799</Words>
  <Application>Microsoft Office PowerPoint</Application>
  <PresentationFormat>On-screen Show (4:3)</PresentationFormat>
  <Paragraphs>151</Paragraphs>
  <Slides>25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GeneralFinance</vt:lpstr>
      <vt:lpstr>Tuesday, March 29th Unit C</vt:lpstr>
      <vt:lpstr>UNIT C ECONOMIC FOUNDATIONS AND FINANCING</vt:lpstr>
      <vt:lpstr>BUDGET</vt:lpstr>
      <vt:lpstr>BUDGET – WHY???</vt:lpstr>
      <vt:lpstr>TYPES OF BUDGETS</vt:lpstr>
      <vt:lpstr>SALES BUDGET</vt:lpstr>
      <vt:lpstr>SALES BUDGET – WHY??</vt:lpstr>
      <vt:lpstr>SALES BUDGET (cont.)</vt:lpstr>
      <vt:lpstr>SALES BUDGET (cont.)</vt:lpstr>
      <vt:lpstr>Wednesday, March 30 unit 6</vt:lpstr>
      <vt:lpstr>MERCHANDISING BUDGET</vt:lpstr>
      <vt:lpstr>MERCHANDISING BUDGET</vt:lpstr>
      <vt:lpstr>MERCHANDISING BUDGET (CONT.)</vt:lpstr>
      <vt:lpstr>MERCHANDISING BUDGET (CONT.)</vt:lpstr>
      <vt:lpstr>ADVERTISING BUDGET</vt:lpstr>
      <vt:lpstr>CASH FLOW PROJECTION</vt:lpstr>
      <vt:lpstr>CASH FLOW PROJECTION</vt:lpstr>
      <vt:lpstr>CASH FLOW PROJECTION (cont.)</vt:lpstr>
      <vt:lpstr>CAPITAL BUDGET</vt:lpstr>
      <vt:lpstr>CAPITAL BUDGET</vt:lpstr>
      <vt:lpstr>INCOME STATEMENT PROJECTION</vt:lpstr>
      <vt:lpstr>BUDGET ADMINISTRATION</vt:lpstr>
      <vt:lpstr>BUDGET ADMINISTRATION (CONT.)</vt:lpstr>
      <vt:lpstr>Budget Administration</vt:lpstr>
      <vt:lpstr>Wednesday, March 30th unit 6 – Finance and Budget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C ECONOMIC FOUNDATIONS AND FINANCING</dc:title>
  <dc:creator>Ann</dc:creator>
  <cp:lastModifiedBy>abehar</cp:lastModifiedBy>
  <cp:revision>24</cp:revision>
  <dcterms:created xsi:type="dcterms:W3CDTF">2006-01-09T19:10:12Z</dcterms:created>
  <dcterms:modified xsi:type="dcterms:W3CDTF">2011-03-29T18:25:18Z</dcterms:modified>
</cp:coreProperties>
</file>