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3"/>
  </p:notesMasterIdLst>
  <p:sldIdLst>
    <p:sldId id="397" r:id="rId2"/>
    <p:sldId id="398" r:id="rId3"/>
    <p:sldId id="454" r:id="rId4"/>
    <p:sldId id="452" r:id="rId5"/>
    <p:sldId id="455" r:id="rId6"/>
    <p:sldId id="456" r:id="rId7"/>
    <p:sldId id="342" r:id="rId8"/>
    <p:sldId id="343" r:id="rId9"/>
    <p:sldId id="257" r:id="rId10"/>
    <p:sldId id="387" r:id="rId11"/>
    <p:sldId id="258" r:id="rId12"/>
    <p:sldId id="394" r:id="rId13"/>
    <p:sldId id="395" r:id="rId14"/>
    <p:sldId id="453" r:id="rId15"/>
    <p:sldId id="305" r:id="rId16"/>
    <p:sldId id="318" r:id="rId17"/>
    <p:sldId id="396" r:id="rId18"/>
    <p:sldId id="378" r:id="rId19"/>
    <p:sldId id="382" r:id="rId20"/>
    <p:sldId id="399" r:id="rId21"/>
    <p:sldId id="400" r:id="rId22"/>
    <p:sldId id="401" r:id="rId23"/>
    <p:sldId id="402" r:id="rId24"/>
    <p:sldId id="392" r:id="rId25"/>
    <p:sldId id="348" r:id="rId26"/>
    <p:sldId id="408" r:id="rId27"/>
    <p:sldId id="409" r:id="rId28"/>
    <p:sldId id="411" r:id="rId29"/>
    <p:sldId id="410" r:id="rId30"/>
    <p:sldId id="412" r:id="rId31"/>
    <p:sldId id="390" r:id="rId32"/>
    <p:sldId id="389" r:id="rId33"/>
    <p:sldId id="413" r:id="rId34"/>
    <p:sldId id="374" r:id="rId35"/>
    <p:sldId id="375" r:id="rId36"/>
    <p:sldId id="429" r:id="rId37"/>
    <p:sldId id="430" r:id="rId38"/>
    <p:sldId id="423" r:id="rId39"/>
    <p:sldId id="354" r:id="rId40"/>
    <p:sldId id="414" r:id="rId41"/>
    <p:sldId id="417" r:id="rId42"/>
    <p:sldId id="420" r:id="rId43"/>
    <p:sldId id="419" r:id="rId44"/>
    <p:sldId id="418" r:id="rId45"/>
    <p:sldId id="416" r:id="rId46"/>
    <p:sldId id="415" r:id="rId47"/>
    <p:sldId id="421" r:id="rId48"/>
    <p:sldId id="428" r:id="rId49"/>
    <p:sldId id="424" r:id="rId50"/>
    <p:sldId id="359" r:id="rId51"/>
    <p:sldId id="425" r:id="rId52"/>
    <p:sldId id="432" r:id="rId53"/>
    <p:sldId id="426" r:id="rId54"/>
    <p:sldId id="433" r:id="rId55"/>
    <p:sldId id="434" r:id="rId56"/>
    <p:sldId id="435" r:id="rId57"/>
    <p:sldId id="393" r:id="rId58"/>
    <p:sldId id="436" r:id="rId59"/>
    <p:sldId id="437" r:id="rId60"/>
    <p:sldId id="391" r:id="rId61"/>
    <p:sldId id="439" r:id="rId62"/>
    <p:sldId id="438" r:id="rId63"/>
    <p:sldId id="440" r:id="rId64"/>
    <p:sldId id="386" r:id="rId65"/>
    <p:sldId id="370" r:id="rId66"/>
    <p:sldId id="441" r:id="rId67"/>
    <p:sldId id="442" r:id="rId68"/>
    <p:sldId id="443" r:id="rId69"/>
    <p:sldId id="445" r:id="rId70"/>
    <p:sldId id="446" r:id="rId71"/>
    <p:sldId id="451" r:id="rId7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700E"/>
    <a:srgbClr val="FF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861" autoAdjust="0"/>
    <p:restoredTop sz="84240" autoAdjust="0"/>
  </p:normalViewPr>
  <p:slideViewPr>
    <p:cSldViewPr>
      <p:cViewPr>
        <p:scale>
          <a:sx n="50" d="100"/>
          <a:sy n="50" d="100"/>
        </p:scale>
        <p:origin x="-696" y="-35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212"/>
    </p:cViewPr>
  </p:sorterViewPr>
  <p:notesViewPr>
    <p:cSldViewPr>
      <p:cViewPr varScale="1">
        <p:scale>
          <a:sx n="58" d="100"/>
          <a:sy n="58" d="100"/>
        </p:scale>
        <p:origin x="-798"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0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740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740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40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740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E6CFA84-3440-4967-9EB2-F113324E3A8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780C7550-EA7D-4FF8-B3C5-2FC0B38EE70B}"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pPr eaLnBrk="1" hangingPunct="1"/>
            <a:endParaRPr lang="en-US" smtClean="0"/>
          </a:p>
        </p:txBody>
      </p:sp>
      <p:sp>
        <p:nvSpPr>
          <p:cNvPr id="62468" name="Slide Number Placeholder 3"/>
          <p:cNvSpPr>
            <a:spLocks noGrp="1"/>
          </p:cNvSpPr>
          <p:nvPr>
            <p:ph type="sldNum" sz="quarter" idx="5"/>
          </p:nvPr>
        </p:nvSpPr>
        <p:spPr>
          <a:noFill/>
        </p:spPr>
        <p:txBody>
          <a:bodyPr/>
          <a:lstStyle/>
          <a:p>
            <a:fld id="{66BB9A9C-9C23-477F-B9BA-2341FBC927B2}"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33C601B5-7C21-4811-B54F-03AC459D07E1}" type="slidenum">
              <a:rPr lang="en-US" smtClean="0"/>
              <a:pPr/>
              <a:t>11</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r>
              <a:rPr lang="en-US" smtClean="0"/>
              <a:t>People usually borrow money to purchase large ticket items such as homes and cars.</a:t>
            </a:r>
          </a:p>
          <a:p>
            <a:pPr eaLnBrk="1" hangingPunct="1"/>
            <a:endParaRPr lang="en-US" smtClean="0"/>
          </a:p>
          <a:p>
            <a:pPr eaLnBrk="1" hangingPunct="1"/>
            <a:r>
              <a:rPr lang="en-US" smtClean="0"/>
              <a:t>Businesses usually borrow money to operate or expand their business, which may include purchasing a building, replacing old equipment, or offering new products.</a:t>
            </a:r>
          </a:p>
          <a:p>
            <a:pPr eaLnBrk="1" hangingPunct="1"/>
            <a:endParaRPr lang="en-US" smtClean="0"/>
          </a:p>
          <a:p>
            <a:pPr eaLnBrk="1" hangingPunct="1"/>
            <a:r>
              <a:rPr lang="en-US" smtClean="0"/>
              <a:t>The Government may borrow money to improve or expand transportation, schools, or other public services.</a:t>
            </a:r>
          </a:p>
          <a:p>
            <a:pPr eaLnBrk="1" hangingPunct="1"/>
            <a:endParaRPr lang="en-US" smtClean="0"/>
          </a:p>
          <a:p>
            <a:pPr eaLnBrk="1" hangingPunct="1"/>
            <a:r>
              <a:rPr lang="en-US" smtClean="0"/>
              <a:t>Saving is putting away money for future use.</a:t>
            </a:r>
          </a:p>
          <a:p>
            <a:pPr eaLnBrk="1" hangingPunct="1"/>
            <a:endParaRPr lang="en-US" smtClean="0"/>
          </a:p>
          <a:p>
            <a:pPr eaLnBrk="1" hangingPunct="1"/>
            <a:r>
              <a:rPr lang="en-US" smtClean="0"/>
              <a:t>Investing is using savings to earn more money for future financial security.</a:t>
            </a:r>
          </a:p>
          <a:p>
            <a:pPr eaLnBrk="1" hangingPunct="1"/>
            <a:endParaRPr lang="en-US" smtClean="0"/>
          </a:p>
          <a:p>
            <a:pPr eaLnBrk="1" hangingPunct="1"/>
            <a:r>
              <a:rPr lang="en-US" smtClean="0"/>
              <a:t>Saving influences the economy by making more money available to be used by individuals, businesses, and the government. When the borrowed money is spent, the demand for goods and services is increased, which creates more jobs and spending for workers.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59CB85D1-B8E6-4337-A9BB-DFC0DD9B0955}" type="slidenum">
              <a:rPr lang="en-US" smtClean="0"/>
              <a:pPr/>
              <a:t>12</a:t>
            </a:fld>
            <a:endParaRPr 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r>
              <a:rPr lang="en-US" smtClean="0"/>
              <a:t>People usually borrow money to purchase large ticket items such as homes and cars.</a:t>
            </a:r>
          </a:p>
          <a:p>
            <a:pPr eaLnBrk="1" hangingPunct="1"/>
            <a:endParaRPr lang="en-US" smtClean="0"/>
          </a:p>
          <a:p>
            <a:pPr eaLnBrk="1" hangingPunct="1"/>
            <a:r>
              <a:rPr lang="en-US" smtClean="0"/>
              <a:t>Businesses usually borrow money to operate or expand their business, which may include purchasing a building, replacing old equipment, or offering new products.</a:t>
            </a:r>
          </a:p>
          <a:p>
            <a:pPr eaLnBrk="1" hangingPunct="1"/>
            <a:endParaRPr lang="en-US" smtClean="0"/>
          </a:p>
          <a:p>
            <a:pPr eaLnBrk="1" hangingPunct="1"/>
            <a:r>
              <a:rPr lang="en-US" smtClean="0"/>
              <a:t>The Government may borrow money to improve or expand transportation, schools, or other public services.</a:t>
            </a:r>
          </a:p>
          <a:p>
            <a:pPr eaLnBrk="1" hangingPunct="1"/>
            <a:endParaRPr lang="en-US" smtClean="0"/>
          </a:p>
          <a:p>
            <a:pPr eaLnBrk="1" hangingPunct="1"/>
            <a:r>
              <a:rPr lang="en-US" smtClean="0"/>
              <a:t>Saving is putting away money for future use.</a:t>
            </a:r>
          </a:p>
          <a:p>
            <a:pPr eaLnBrk="1" hangingPunct="1"/>
            <a:endParaRPr lang="en-US" smtClean="0"/>
          </a:p>
          <a:p>
            <a:pPr eaLnBrk="1" hangingPunct="1"/>
            <a:r>
              <a:rPr lang="en-US" smtClean="0"/>
              <a:t>Investing is using savings to earn more money for future financial security.</a:t>
            </a:r>
          </a:p>
          <a:p>
            <a:pPr eaLnBrk="1" hangingPunct="1"/>
            <a:endParaRPr lang="en-US" smtClean="0"/>
          </a:p>
          <a:p>
            <a:pPr eaLnBrk="1" hangingPunct="1"/>
            <a:r>
              <a:rPr lang="en-US" smtClean="0"/>
              <a:t>Saving influences the economy by making more money available to be used by individuals, businesses, and the government. When the borrowed money is spent, the demand for goods and services is increased, which creates more jobs and spending for workers.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4BC92020-74A0-417B-BD5B-3F540DB5C22D}" type="slidenum">
              <a:rPr lang="en-US" smtClean="0"/>
              <a:pPr/>
              <a:t>13</a:t>
            </a:fld>
            <a:endParaRPr lang="en-US"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lang="en-US" smtClean="0"/>
              <a:t>People usually borrow money to purchase large ticket items such as homes and cars.</a:t>
            </a:r>
          </a:p>
          <a:p>
            <a:pPr eaLnBrk="1" hangingPunct="1"/>
            <a:endParaRPr lang="en-US" smtClean="0"/>
          </a:p>
          <a:p>
            <a:pPr eaLnBrk="1" hangingPunct="1"/>
            <a:r>
              <a:rPr lang="en-US" smtClean="0"/>
              <a:t>Businesses usually borrow money to operate or expand their business, which may include purchasing a building, replacing old equipment, or offering new products.</a:t>
            </a:r>
          </a:p>
          <a:p>
            <a:pPr eaLnBrk="1" hangingPunct="1"/>
            <a:endParaRPr lang="en-US" smtClean="0"/>
          </a:p>
          <a:p>
            <a:pPr eaLnBrk="1" hangingPunct="1"/>
            <a:r>
              <a:rPr lang="en-US" smtClean="0"/>
              <a:t>The Government may borrow money to improve or expand transportation, schools, or other public services.</a:t>
            </a:r>
          </a:p>
          <a:p>
            <a:pPr eaLnBrk="1" hangingPunct="1"/>
            <a:endParaRPr lang="en-US" smtClean="0"/>
          </a:p>
          <a:p>
            <a:pPr eaLnBrk="1" hangingPunct="1"/>
            <a:r>
              <a:rPr lang="en-US" smtClean="0"/>
              <a:t>Saving is putting away money for future use.</a:t>
            </a:r>
          </a:p>
          <a:p>
            <a:pPr eaLnBrk="1" hangingPunct="1"/>
            <a:endParaRPr lang="en-US" smtClean="0"/>
          </a:p>
          <a:p>
            <a:pPr eaLnBrk="1" hangingPunct="1"/>
            <a:r>
              <a:rPr lang="en-US" smtClean="0"/>
              <a:t>Investing is using savings to earn more money for future financial security.</a:t>
            </a:r>
          </a:p>
          <a:p>
            <a:pPr eaLnBrk="1" hangingPunct="1"/>
            <a:endParaRPr lang="en-US" smtClean="0"/>
          </a:p>
          <a:p>
            <a:pPr eaLnBrk="1" hangingPunct="1"/>
            <a:r>
              <a:rPr lang="en-US" smtClean="0"/>
              <a:t>Saving influences the economy by making more money available to be used by individuals, businesses, and the government. When the borrowed money is spent, the demand for goods and services is increased, which creates more jobs and spending for workers.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840F24ED-A65D-4F32-BB8B-1145CB933148}" type="slidenum">
              <a:rPr lang="en-US" smtClean="0"/>
              <a:pPr/>
              <a:t>15</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lnSpc>
                <a:spcPct val="90000"/>
              </a:lnSpc>
            </a:pPr>
            <a:r>
              <a:rPr lang="en-US" smtClean="0"/>
              <a:t>Main goals of savers and investors include making available immediate income and long-term growth.</a:t>
            </a:r>
          </a:p>
          <a:p>
            <a:pPr eaLnBrk="1" hangingPunct="1">
              <a:lnSpc>
                <a:spcPct val="90000"/>
              </a:lnSpc>
            </a:pPr>
            <a:endParaRPr lang="en-US" smtClean="0"/>
          </a:p>
          <a:p>
            <a:pPr eaLnBrk="1" hangingPunct="1">
              <a:lnSpc>
                <a:spcPct val="90000"/>
              </a:lnSpc>
            </a:pPr>
            <a:r>
              <a:rPr lang="en-US" smtClean="0"/>
              <a:t>Growth of savings is interest earned when others borrow your money.</a:t>
            </a:r>
          </a:p>
          <a:p>
            <a:pPr eaLnBrk="1" hangingPunct="1">
              <a:lnSpc>
                <a:spcPct val="90000"/>
              </a:lnSpc>
            </a:pPr>
            <a:endParaRPr lang="en-US" smtClean="0"/>
          </a:p>
          <a:p>
            <a:pPr eaLnBrk="1" hangingPunct="1">
              <a:lnSpc>
                <a:spcPct val="90000"/>
              </a:lnSpc>
            </a:pPr>
            <a:r>
              <a:rPr lang="en-US" smtClean="0"/>
              <a:t>Simple interest is the amount of money paid to saver on amount deposited for a period of time.</a:t>
            </a:r>
          </a:p>
          <a:p>
            <a:pPr eaLnBrk="1" hangingPunct="1">
              <a:lnSpc>
                <a:spcPct val="90000"/>
              </a:lnSpc>
            </a:pPr>
            <a:endParaRPr lang="en-US" smtClean="0"/>
          </a:p>
          <a:p>
            <a:pPr eaLnBrk="1" hangingPunct="1">
              <a:lnSpc>
                <a:spcPct val="90000"/>
              </a:lnSpc>
            </a:pPr>
            <a:r>
              <a:rPr lang="en-US" smtClean="0"/>
              <a:t>Compound interest is the amount of money paid to saver on money deposited and interest previously earned for a period of time.</a:t>
            </a:r>
          </a:p>
          <a:p>
            <a:pPr eaLnBrk="1" hangingPunct="1">
              <a:lnSpc>
                <a:spcPct val="90000"/>
              </a:lnSpc>
            </a:pPr>
            <a:endParaRPr lang="en-US" smtClean="0"/>
          </a:p>
          <a:p>
            <a:pPr eaLnBrk="1" hangingPunct="1">
              <a:lnSpc>
                <a:spcPct val="90000"/>
              </a:lnSpc>
            </a:pPr>
            <a:r>
              <a:rPr lang="en-US" smtClean="0"/>
              <a:t>The more times that interest is compounded the more growth of savings.</a:t>
            </a:r>
          </a:p>
          <a:p>
            <a:pPr eaLnBrk="1" hangingPunct="1">
              <a:lnSpc>
                <a:spcPct val="90000"/>
              </a:lnSpc>
            </a:pPr>
            <a:r>
              <a:rPr lang="en-US" smtClean="0"/>
              <a:t>Simple interest is calculated by using the formula (</a:t>
            </a:r>
            <a:r>
              <a:rPr lang="en-US" b="1" smtClean="0"/>
              <a:t>P</a:t>
            </a:r>
            <a:r>
              <a:rPr lang="en-US" smtClean="0"/>
              <a:t>=Principal, </a:t>
            </a:r>
            <a:r>
              <a:rPr lang="en-US" b="1" smtClean="0"/>
              <a:t>R</a:t>
            </a:r>
            <a:r>
              <a:rPr lang="en-US" smtClean="0"/>
              <a:t>=Rate, </a:t>
            </a:r>
            <a:r>
              <a:rPr lang="en-US" b="1" smtClean="0"/>
              <a:t>T</a:t>
            </a:r>
            <a:r>
              <a:rPr lang="en-US" smtClean="0"/>
              <a:t>=Time and </a:t>
            </a:r>
            <a:r>
              <a:rPr lang="en-US" b="1" smtClean="0"/>
              <a:t>I</a:t>
            </a:r>
            <a:r>
              <a:rPr lang="en-US" smtClean="0"/>
              <a:t>=Interest Rate) </a:t>
            </a:r>
          </a:p>
          <a:p>
            <a:pPr eaLnBrk="1" hangingPunct="1">
              <a:lnSpc>
                <a:spcPct val="90000"/>
              </a:lnSpc>
            </a:pPr>
            <a:r>
              <a:rPr lang="en-US" smtClean="0"/>
              <a:t>I=P * R * T. </a:t>
            </a:r>
          </a:p>
          <a:p>
            <a:pPr eaLnBrk="1" hangingPunct="1">
              <a:lnSpc>
                <a:spcPct val="90000"/>
              </a:lnSpc>
            </a:pPr>
            <a:r>
              <a:rPr lang="en-US" smtClean="0"/>
              <a:t>Compound interest is calculated by using the formula (</a:t>
            </a:r>
            <a:r>
              <a:rPr lang="en-US" b="1" smtClean="0"/>
              <a:t>A</a:t>
            </a:r>
            <a:r>
              <a:rPr lang="en-US" smtClean="0"/>
              <a:t>=Amount, </a:t>
            </a:r>
            <a:r>
              <a:rPr lang="en-US" b="1" smtClean="0"/>
              <a:t>P</a:t>
            </a:r>
            <a:r>
              <a:rPr lang="en-US" smtClean="0"/>
              <a:t>=Principal amount/the initial amount you borrow or deposit, </a:t>
            </a:r>
            <a:r>
              <a:rPr lang="en-US" b="1" smtClean="0"/>
              <a:t>r</a:t>
            </a:r>
            <a:r>
              <a:rPr lang="en-US" smtClean="0"/>
              <a:t>=Annual rate of interest and </a:t>
            </a:r>
            <a:r>
              <a:rPr lang="en-US" b="1" smtClean="0"/>
              <a:t>n</a:t>
            </a:r>
            <a:r>
              <a:rPr lang="en-US" smtClean="0"/>
              <a:t>=Number of times interest is compounded)</a:t>
            </a:r>
          </a:p>
          <a:p>
            <a:pPr eaLnBrk="1" hangingPunct="1">
              <a:lnSpc>
                <a:spcPct val="90000"/>
              </a:lnSpc>
            </a:pPr>
            <a:r>
              <a:rPr lang="en-US" smtClean="0"/>
              <a:t>A=P(1+r/n)nt.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pPr eaLnBrk="1" hangingPunct="1"/>
            <a:endParaRPr lang="en-US" smtClean="0"/>
          </a:p>
        </p:txBody>
      </p:sp>
      <p:sp>
        <p:nvSpPr>
          <p:cNvPr id="67588" name="Slide Number Placeholder 3"/>
          <p:cNvSpPr>
            <a:spLocks noGrp="1"/>
          </p:cNvSpPr>
          <p:nvPr>
            <p:ph type="sldNum" sz="quarter" idx="5"/>
          </p:nvPr>
        </p:nvSpPr>
        <p:spPr>
          <a:noFill/>
        </p:spPr>
        <p:txBody>
          <a:bodyPr/>
          <a:lstStyle/>
          <a:p>
            <a:fld id="{06326F72-8BF1-4451-AA48-C195BAA86E42}" type="slidenum">
              <a:rPr lang="en-US" smtClean="0"/>
              <a:pPr/>
              <a:t>16</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369FB664-ED32-4FE3-88FA-74DC59A4C1B5}" type="slidenum">
              <a:rPr lang="en-US" smtClean="0"/>
              <a:pPr/>
              <a:t>17</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pPr eaLnBrk="1" hangingPunct="1"/>
            <a:endParaRPr lang="en-US" smtClean="0"/>
          </a:p>
        </p:txBody>
      </p:sp>
      <p:sp>
        <p:nvSpPr>
          <p:cNvPr id="71684" name="Slide Number Placeholder 3"/>
          <p:cNvSpPr>
            <a:spLocks noGrp="1"/>
          </p:cNvSpPr>
          <p:nvPr>
            <p:ph type="sldNum" sz="quarter" idx="5"/>
          </p:nvPr>
        </p:nvSpPr>
        <p:spPr>
          <a:noFill/>
        </p:spPr>
        <p:txBody>
          <a:bodyPr/>
          <a:lstStyle/>
          <a:p>
            <a:fld id="{13D559D8-0510-4ED3-8073-83081776D5EC}" type="slidenum">
              <a:rPr lang="en-US" smtClean="0"/>
              <a:pPr/>
              <a:t>18</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A12DBC47-C3D1-487E-B2BA-E3DF0FBAA5CB}" type="slidenum">
              <a:rPr lang="en-US" smtClean="0"/>
              <a:pPr/>
              <a:t>19</a:t>
            </a:fld>
            <a:endParaRPr 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r>
              <a:rPr lang="en-US" smtClean="0"/>
              <a:t>A savings account usually allows low or zero balance, deposit or withdrawals anytime and interest to be earned. Usually withdrawals are allowed without penalties.</a:t>
            </a:r>
          </a:p>
          <a:p>
            <a:pPr eaLnBrk="1" hangingPunct="1"/>
            <a:endParaRPr lang="en-US" smtClean="0"/>
          </a:p>
          <a:p>
            <a:pPr eaLnBrk="1" hangingPunct="1"/>
            <a:r>
              <a:rPr lang="en-US" smtClean="0"/>
              <a:t>Certificates of deposits (CDs) requires a minimum deposit, money to remain deposited for a period of time without penalties. Penalties may be assessed if money is withdrawn before specified time.</a:t>
            </a:r>
          </a:p>
          <a:p>
            <a:pPr eaLnBrk="1" hangingPunct="1"/>
            <a:endParaRPr lang="en-US" smtClean="0"/>
          </a:p>
          <a:p>
            <a:pPr eaLnBrk="1" hangingPunct="1"/>
            <a:r>
              <a:rPr lang="en-US" smtClean="0"/>
              <a:t>Money market account requires a minimum deposit and interest is earned based on government and corporate securities. Usually withdrawals are allowed without penalties.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633DCDE0-9290-414E-BEAB-5C33D946F33A}" type="slidenum">
              <a:rPr lang="en-US" smtClean="0"/>
              <a:pPr/>
              <a:t>20</a:t>
            </a:fld>
            <a:endParaRPr lang="en-US"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r>
              <a:rPr lang="en-US" smtClean="0"/>
              <a:t>A savings account usually allows low or zero balance, deposit or withdrawals anytime and interest to be earned. Usually withdrawals are allowed without penalties.</a:t>
            </a:r>
          </a:p>
          <a:p>
            <a:pPr eaLnBrk="1" hangingPunct="1"/>
            <a:endParaRPr lang="en-US" smtClean="0"/>
          </a:p>
          <a:p>
            <a:pPr eaLnBrk="1" hangingPunct="1"/>
            <a:r>
              <a:rPr lang="en-US" smtClean="0"/>
              <a:t>Certificates of deposits (CDs) requires a minimum deposit, money to remain deposited for a period of time without penalties. Penalties may be assessed if money is withdrawn before specified time.</a:t>
            </a:r>
          </a:p>
          <a:p>
            <a:pPr eaLnBrk="1" hangingPunct="1"/>
            <a:endParaRPr lang="en-US" smtClean="0"/>
          </a:p>
          <a:p>
            <a:pPr eaLnBrk="1" hangingPunct="1"/>
            <a:r>
              <a:rPr lang="en-US" smtClean="0"/>
              <a:t>Money market account requires a minimum deposit and interest is earned based on government and corporate securities. Usually withdrawals are allowed without penalties.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73ECCC6C-0CC3-4CC8-88A4-5DB4B54BB0A4}"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DDAF8C87-580A-4992-B096-87DAADA632A2}" type="slidenum">
              <a:rPr lang="en-US" smtClean="0"/>
              <a:pPr/>
              <a:t>21</a:t>
            </a:fld>
            <a:endParaRPr lang="en-US"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r>
              <a:rPr lang="en-US" smtClean="0"/>
              <a:t>A savings account usually allows low or zero balance, deposit or withdrawals anytime and interest to be earned. Usually withdrawals are allowed without penalties.</a:t>
            </a:r>
          </a:p>
          <a:p>
            <a:pPr eaLnBrk="1" hangingPunct="1"/>
            <a:endParaRPr lang="en-US" smtClean="0"/>
          </a:p>
          <a:p>
            <a:pPr eaLnBrk="1" hangingPunct="1"/>
            <a:r>
              <a:rPr lang="en-US" smtClean="0"/>
              <a:t>Certificates of deposits (CDs) requires a minimum deposit, money to remain deposited for a period of time without penalties. Penalties may be assessed if money is withdrawn before specified time.</a:t>
            </a:r>
          </a:p>
          <a:p>
            <a:pPr eaLnBrk="1" hangingPunct="1"/>
            <a:endParaRPr lang="en-US" smtClean="0"/>
          </a:p>
          <a:p>
            <a:pPr eaLnBrk="1" hangingPunct="1"/>
            <a:r>
              <a:rPr lang="en-US" smtClean="0"/>
              <a:t>Money market account requires a minimum deposit and interest is earned based on government and corporate securities. Usually withdrawals are allowed without penalties.</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E84791B0-ACF0-4463-9522-C768B9B4B834}" type="slidenum">
              <a:rPr lang="en-US" smtClean="0"/>
              <a:pPr/>
              <a:t>22</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r>
              <a:rPr lang="en-US" smtClean="0"/>
              <a:t>A savings account usually allows low or zero balance, deposit or withdrawals anytime and interest to be earned. Usually withdrawals are allowed without penalties.</a:t>
            </a:r>
          </a:p>
          <a:p>
            <a:pPr eaLnBrk="1" hangingPunct="1"/>
            <a:endParaRPr lang="en-US" smtClean="0"/>
          </a:p>
          <a:p>
            <a:pPr eaLnBrk="1" hangingPunct="1"/>
            <a:r>
              <a:rPr lang="en-US" smtClean="0"/>
              <a:t>Certificates of deposits (CDs) requires a minimum deposit, money to remain deposited for a period of time without penalties. Penalties may be assessed if money is withdrawn before specified time.</a:t>
            </a:r>
          </a:p>
          <a:p>
            <a:pPr eaLnBrk="1" hangingPunct="1"/>
            <a:endParaRPr lang="en-US" smtClean="0"/>
          </a:p>
          <a:p>
            <a:pPr eaLnBrk="1" hangingPunct="1"/>
            <a:r>
              <a:rPr lang="en-US" smtClean="0"/>
              <a:t>Money market account requires a minimum deposit and interest is earned based on government and corporate securities. Usually withdrawals are allowed without penalties.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endParaRPr lang="en-US" smtClean="0"/>
          </a:p>
        </p:txBody>
      </p:sp>
      <p:sp>
        <p:nvSpPr>
          <p:cNvPr id="77828" name="Slide Number Placeholder 3"/>
          <p:cNvSpPr>
            <a:spLocks noGrp="1"/>
          </p:cNvSpPr>
          <p:nvPr>
            <p:ph type="sldNum" sz="quarter" idx="5"/>
          </p:nvPr>
        </p:nvSpPr>
        <p:spPr>
          <a:noFill/>
        </p:spPr>
        <p:txBody>
          <a:bodyPr/>
          <a:lstStyle/>
          <a:p>
            <a:fld id="{62985000-B55E-483D-956E-756B727C6AF3}" type="slidenum">
              <a:rPr lang="en-US" smtClean="0"/>
              <a:pPr/>
              <a:t>23</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p:spPr>
        <p:txBody>
          <a:bodyPr/>
          <a:lstStyle/>
          <a:p>
            <a:pPr eaLnBrk="1" hangingPunct="1"/>
            <a:endParaRPr lang="en-US" smtClean="0"/>
          </a:p>
        </p:txBody>
      </p:sp>
      <p:sp>
        <p:nvSpPr>
          <p:cNvPr id="78852" name="Slide Number Placeholder 3"/>
          <p:cNvSpPr>
            <a:spLocks noGrp="1"/>
          </p:cNvSpPr>
          <p:nvPr>
            <p:ph type="sldNum" sz="quarter" idx="5"/>
          </p:nvPr>
        </p:nvSpPr>
        <p:spPr>
          <a:noFill/>
        </p:spPr>
        <p:txBody>
          <a:bodyPr/>
          <a:lstStyle/>
          <a:p>
            <a:fld id="{ACA85D52-19FA-4CD0-A9B7-631110513805}" type="slidenum">
              <a:rPr lang="en-US" smtClean="0"/>
              <a:pPr/>
              <a:t>24</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D97B9B20-C2F1-4406-AD99-CFF3182FB142}" type="slidenum">
              <a:rPr lang="en-US" smtClean="0"/>
              <a:pPr/>
              <a:t>25</a:t>
            </a:fld>
            <a:endParaRPr lang="en-US" smtClean="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lnSpc>
                <a:spcPct val="90000"/>
              </a:lnSpc>
            </a:pPr>
            <a:r>
              <a:rPr lang="en-US" sz="1000" smtClean="0"/>
              <a:t>Preferred stock pays dividends at a set rate.</a:t>
            </a:r>
          </a:p>
          <a:p>
            <a:pPr eaLnBrk="1" hangingPunct="1">
              <a:lnSpc>
                <a:spcPct val="90000"/>
              </a:lnSpc>
            </a:pPr>
            <a:r>
              <a:rPr lang="en-US" sz="1000" smtClean="0"/>
              <a:t>Common stock represents general ownership in company and sharing of profits.</a:t>
            </a:r>
          </a:p>
          <a:p>
            <a:pPr eaLnBrk="1" hangingPunct="1">
              <a:lnSpc>
                <a:spcPct val="90000"/>
              </a:lnSpc>
            </a:pPr>
            <a:endParaRPr lang="en-US" sz="1000" smtClean="0"/>
          </a:p>
          <a:p>
            <a:pPr eaLnBrk="1" hangingPunct="1">
              <a:lnSpc>
                <a:spcPct val="90000"/>
              </a:lnSpc>
            </a:pPr>
            <a:r>
              <a:rPr lang="en-US" sz="1000" smtClean="0"/>
              <a:t>Major similarities between preferred and common stock are:</a:t>
            </a:r>
          </a:p>
          <a:p>
            <a:pPr eaLnBrk="1" hangingPunct="1">
              <a:lnSpc>
                <a:spcPct val="90000"/>
              </a:lnSpc>
            </a:pPr>
            <a:r>
              <a:rPr lang="en-US" sz="1000" smtClean="0"/>
              <a:t>Both have investment risks and pay dividends</a:t>
            </a:r>
          </a:p>
          <a:p>
            <a:pPr eaLnBrk="1" hangingPunct="1">
              <a:lnSpc>
                <a:spcPct val="90000"/>
              </a:lnSpc>
            </a:pPr>
            <a:r>
              <a:rPr lang="en-US" sz="1000" smtClean="0"/>
              <a:t>Major differences between preferred and common stock are:</a:t>
            </a:r>
          </a:p>
          <a:p>
            <a:pPr eaLnBrk="1" hangingPunct="1">
              <a:lnSpc>
                <a:spcPct val="90000"/>
              </a:lnSpc>
            </a:pPr>
            <a:r>
              <a:rPr lang="en-US" sz="1000" smtClean="0"/>
              <a:t>Preferred stock</a:t>
            </a:r>
          </a:p>
          <a:p>
            <a:pPr eaLnBrk="1" hangingPunct="1">
              <a:lnSpc>
                <a:spcPct val="90000"/>
              </a:lnSpc>
            </a:pPr>
            <a:r>
              <a:rPr lang="en-US" sz="1000" smtClean="0"/>
              <a:t>Preferred stock pays dividends before common stock is paid.</a:t>
            </a:r>
          </a:p>
          <a:p>
            <a:pPr eaLnBrk="1" hangingPunct="1">
              <a:lnSpc>
                <a:spcPct val="90000"/>
              </a:lnSpc>
            </a:pPr>
            <a:r>
              <a:rPr lang="en-US" sz="1000" smtClean="0"/>
              <a:t>Preferred stockholders do not have voting powers; but common stockholders are invited to annual corporate meetings and permitted to one vote per share of stock owned.</a:t>
            </a:r>
          </a:p>
          <a:p>
            <a:pPr eaLnBrk="1" hangingPunct="1">
              <a:lnSpc>
                <a:spcPct val="90000"/>
              </a:lnSpc>
            </a:pPr>
            <a:endParaRPr lang="en-US" sz="1000" smtClean="0"/>
          </a:p>
          <a:p>
            <a:pPr eaLnBrk="1" hangingPunct="1">
              <a:lnSpc>
                <a:spcPct val="90000"/>
              </a:lnSpc>
            </a:pPr>
            <a:r>
              <a:rPr lang="en-US" sz="1000" smtClean="0"/>
              <a:t>Preferred stock is less risky than common stock. </a:t>
            </a:r>
          </a:p>
          <a:p>
            <a:pPr eaLnBrk="1" hangingPunct="1">
              <a:lnSpc>
                <a:spcPct val="90000"/>
              </a:lnSpc>
            </a:pPr>
            <a:endParaRPr lang="en-US" sz="1000" smtClean="0"/>
          </a:p>
          <a:p>
            <a:pPr eaLnBrk="1" hangingPunct="1">
              <a:lnSpc>
                <a:spcPct val="90000"/>
              </a:lnSpc>
            </a:pPr>
            <a:endParaRPr lang="en-US" sz="1000" smtClean="0"/>
          </a:p>
          <a:p>
            <a:pPr eaLnBrk="1" hangingPunct="1">
              <a:lnSpc>
                <a:spcPct val="90000"/>
              </a:lnSpc>
            </a:pPr>
            <a:r>
              <a:rPr lang="en-US" sz="1000" smtClean="0"/>
              <a:t>Stockbrokers buy and sell stock and bonds at a set price for a commission for stockholders. </a:t>
            </a:r>
          </a:p>
          <a:p>
            <a:pPr eaLnBrk="1" hangingPunct="1">
              <a:lnSpc>
                <a:spcPct val="90000"/>
              </a:lnSpc>
            </a:pPr>
            <a:endParaRPr lang="en-US" sz="1000" smtClean="0"/>
          </a:p>
          <a:p>
            <a:pPr eaLnBrk="1" hangingPunct="1">
              <a:lnSpc>
                <a:spcPct val="90000"/>
              </a:lnSpc>
            </a:pPr>
            <a:r>
              <a:rPr lang="en-US" sz="1000" smtClean="0"/>
              <a:t>The stock exchange is where the trading of securities take place.</a:t>
            </a:r>
          </a:p>
          <a:p>
            <a:pPr eaLnBrk="1" hangingPunct="1">
              <a:lnSpc>
                <a:spcPct val="90000"/>
              </a:lnSpc>
            </a:pPr>
            <a:endParaRPr lang="en-US" sz="1000" smtClean="0"/>
          </a:p>
          <a:p>
            <a:pPr eaLnBrk="1" hangingPunct="1">
              <a:lnSpc>
                <a:spcPct val="90000"/>
              </a:lnSpc>
            </a:pPr>
            <a:r>
              <a:rPr lang="en-US" sz="1000" smtClean="0"/>
              <a:t>The market value of stock is the price for which a share of stock can be purchased.</a:t>
            </a:r>
          </a:p>
          <a:p>
            <a:pPr eaLnBrk="1" hangingPunct="1">
              <a:lnSpc>
                <a:spcPct val="90000"/>
              </a:lnSpc>
            </a:pPr>
            <a:endParaRPr lang="en-US" sz="1000" smtClean="0"/>
          </a:p>
          <a:p>
            <a:pPr eaLnBrk="1" hangingPunct="1">
              <a:lnSpc>
                <a:spcPct val="90000"/>
              </a:lnSpc>
            </a:pPr>
            <a:r>
              <a:rPr lang="en-US" sz="1000" smtClean="0"/>
              <a:t> </a:t>
            </a:r>
          </a:p>
          <a:p>
            <a:pPr eaLnBrk="1" hangingPunct="1">
              <a:lnSpc>
                <a:spcPct val="90000"/>
              </a:lnSpc>
            </a:pPr>
            <a:endParaRPr lang="en-US" sz="10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EC04563D-0AD2-4704-BE1B-EB41DAA12510}" type="slidenum">
              <a:rPr lang="en-US" smtClean="0"/>
              <a:pPr/>
              <a:t>26</a:t>
            </a:fld>
            <a:endParaRPr 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lnSpc>
                <a:spcPct val="90000"/>
              </a:lnSpc>
            </a:pPr>
            <a:r>
              <a:rPr lang="en-US" sz="1000" smtClean="0"/>
              <a:t>Preferred stock pays dividends at a set rate.</a:t>
            </a:r>
          </a:p>
          <a:p>
            <a:pPr eaLnBrk="1" hangingPunct="1">
              <a:lnSpc>
                <a:spcPct val="90000"/>
              </a:lnSpc>
            </a:pPr>
            <a:r>
              <a:rPr lang="en-US" sz="1000" smtClean="0"/>
              <a:t>Common stock represents general ownership in company and sharing of profits.</a:t>
            </a:r>
          </a:p>
          <a:p>
            <a:pPr eaLnBrk="1" hangingPunct="1">
              <a:lnSpc>
                <a:spcPct val="90000"/>
              </a:lnSpc>
            </a:pPr>
            <a:endParaRPr lang="en-US" sz="1000" smtClean="0"/>
          </a:p>
          <a:p>
            <a:pPr eaLnBrk="1" hangingPunct="1">
              <a:lnSpc>
                <a:spcPct val="90000"/>
              </a:lnSpc>
            </a:pPr>
            <a:r>
              <a:rPr lang="en-US" sz="1000" smtClean="0"/>
              <a:t>Major similarities between preferred and common stock are:</a:t>
            </a:r>
          </a:p>
          <a:p>
            <a:pPr eaLnBrk="1" hangingPunct="1">
              <a:lnSpc>
                <a:spcPct val="90000"/>
              </a:lnSpc>
            </a:pPr>
            <a:r>
              <a:rPr lang="en-US" sz="1000" smtClean="0"/>
              <a:t>Both have investment risks and pay dividends</a:t>
            </a:r>
          </a:p>
          <a:p>
            <a:pPr eaLnBrk="1" hangingPunct="1">
              <a:lnSpc>
                <a:spcPct val="90000"/>
              </a:lnSpc>
            </a:pPr>
            <a:r>
              <a:rPr lang="en-US" sz="1000" smtClean="0"/>
              <a:t>Major differences between preferred and common stock are:</a:t>
            </a:r>
          </a:p>
          <a:p>
            <a:pPr eaLnBrk="1" hangingPunct="1">
              <a:lnSpc>
                <a:spcPct val="90000"/>
              </a:lnSpc>
            </a:pPr>
            <a:r>
              <a:rPr lang="en-US" sz="1000" smtClean="0"/>
              <a:t>Preferred stock</a:t>
            </a:r>
          </a:p>
          <a:p>
            <a:pPr eaLnBrk="1" hangingPunct="1">
              <a:lnSpc>
                <a:spcPct val="90000"/>
              </a:lnSpc>
            </a:pPr>
            <a:r>
              <a:rPr lang="en-US" sz="1000" smtClean="0"/>
              <a:t>Preferred stock pays dividends before common stock is paid.</a:t>
            </a:r>
          </a:p>
          <a:p>
            <a:pPr eaLnBrk="1" hangingPunct="1">
              <a:lnSpc>
                <a:spcPct val="90000"/>
              </a:lnSpc>
            </a:pPr>
            <a:r>
              <a:rPr lang="en-US" sz="1000" smtClean="0"/>
              <a:t>Preferred stockholders do not have voting powers; but common stockholders are invited to annual corporate meetings and permitted to one vote per share of stock owned.</a:t>
            </a:r>
          </a:p>
          <a:p>
            <a:pPr eaLnBrk="1" hangingPunct="1">
              <a:lnSpc>
                <a:spcPct val="90000"/>
              </a:lnSpc>
            </a:pPr>
            <a:endParaRPr lang="en-US" sz="1000" smtClean="0"/>
          </a:p>
          <a:p>
            <a:pPr eaLnBrk="1" hangingPunct="1">
              <a:lnSpc>
                <a:spcPct val="90000"/>
              </a:lnSpc>
            </a:pPr>
            <a:r>
              <a:rPr lang="en-US" sz="1000" smtClean="0"/>
              <a:t>Preferred stock is less risky than common stock. </a:t>
            </a:r>
          </a:p>
          <a:p>
            <a:pPr eaLnBrk="1" hangingPunct="1">
              <a:lnSpc>
                <a:spcPct val="90000"/>
              </a:lnSpc>
            </a:pPr>
            <a:endParaRPr lang="en-US" sz="1000" smtClean="0"/>
          </a:p>
          <a:p>
            <a:pPr eaLnBrk="1" hangingPunct="1">
              <a:lnSpc>
                <a:spcPct val="90000"/>
              </a:lnSpc>
            </a:pPr>
            <a:endParaRPr lang="en-US" sz="1000" smtClean="0"/>
          </a:p>
          <a:p>
            <a:pPr eaLnBrk="1" hangingPunct="1">
              <a:lnSpc>
                <a:spcPct val="90000"/>
              </a:lnSpc>
            </a:pPr>
            <a:r>
              <a:rPr lang="en-US" sz="1000" smtClean="0"/>
              <a:t>Stockbrokers buy and sell stock and bonds at a set price for a commission for stockholders. </a:t>
            </a:r>
          </a:p>
          <a:p>
            <a:pPr eaLnBrk="1" hangingPunct="1">
              <a:lnSpc>
                <a:spcPct val="90000"/>
              </a:lnSpc>
            </a:pPr>
            <a:endParaRPr lang="en-US" sz="1000" smtClean="0"/>
          </a:p>
          <a:p>
            <a:pPr eaLnBrk="1" hangingPunct="1">
              <a:lnSpc>
                <a:spcPct val="90000"/>
              </a:lnSpc>
            </a:pPr>
            <a:r>
              <a:rPr lang="en-US" sz="1000" smtClean="0"/>
              <a:t>The stock exchange is where the trading of securities take place.</a:t>
            </a:r>
          </a:p>
          <a:p>
            <a:pPr eaLnBrk="1" hangingPunct="1">
              <a:lnSpc>
                <a:spcPct val="90000"/>
              </a:lnSpc>
            </a:pPr>
            <a:endParaRPr lang="en-US" sz="1000" smtClean="0"/>
          </a:p>
          <a:p>
            <a:pPr eaLnBrk="1" hangingPunct="1">
              <a:lnSpc>
                <a:spcPct val="90000"/>
              </a:lnSpc>
            </a:pPr>
            <a:r>
              <a:rPr lang="en-US" sz="1000" smtClean="0"/>
              <a:t>The market value of stock is the price for which a share of stock can be purchased.</a:t>
            </a:r>
          </a:p>
          <a:p>
            <a:pPr eaLnBrk="1" hangingPunct="1">
              <a:lnSpc>
                <a:spcPct val="90000"/>
              </a:lnSpc>
            </a:pPr>
            <a:endParaRPr lang="en-US" sz="1000" smtClean="0"/>
          </a:p>
          <a:p>
            <a:pPr eaLnBrk="1" hangingPunct="1">
              <a:lnSpc>
                <a:spcPct val="90000"/>
              </a:lnSpc>
            </a:pPr>
            <a:r>
              <a:rPr lang="en-US" sz="1000" smtClean="0"/>
              <a:t> </a:t>
            </a:r>
          </a:p>
          <a:p>
            <a:pPr eaLnBrk="1" hangingPunct="1">
              <a:lnSpc>
                <a:spcPct val="90000"/>
              </a:lnSpc>
            </a:pPr>
            <a:endParaRPr lang="en-US" sz="100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B7EEBEFD-5BDE-462F-A59D-03E9B55CFF1B}" type="slidenum">
              <a:rPr lang="en-US" smtClean="0"/>
              <a:pPr/>
              <a:t>27</a:t>
            </a:fld>
            <a:endParaRPr lang="en-US" smtClean="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pPr eaLnBrk="1" hangingPunct="1">
              <a:lnSpc>
                <a:spcPct val="90000"/>
              </a:lnSpc>
            </a:pPr>
            <a:r>
              <a:rPr lang="en-US" sz="1000" smtClean="0"/>
              <a:t>Preferred stock pays dividends at a set rate.</a:t>
            </a:r>
          </a:p>
          <a:p>
            <a:pPr eaLnBrk="1" hangingPunct="1">
              <a:lnSpc>
                <a:spcPct val="90000"/>
              </a:lnSpc>
            </a:pPr>
            <a:r>
              <a:rPr lang="en-US" sz="1000" smtClean="0"/>
              <a:t>Common stock represents general ownership in company and sharing of profits.</a:t>
            </a:r>
          </a:p>
          <a:p>
            <a:pPr eaLnBrk="1" hangingPunct="1">
              <a:lnSpc>
                <a:spcPct val="90000"/>
              </a:lnSpc>
            </a:pPr>
            <a:endParaRPr lang="en-US" sz="1000" smtClean="0"/>
          </a:p>
          <a:p>
            <a:pPr eaLnBrk="1" hangingPunct="1">
              <a:lnSpc>
                <a:spcPct val="90000"/>
              </a:lnSpc>
            </a:pPr>
            <a:r>
              <a:rPr lang="en-US" sz="1000" smtClean="0"/>
              <a:t>Major similarities between preferred and common stock are:</a:t>
            </a:r>
          </a:p>
          <a:p>
            <a:pPr eaLnBrk="1" hangingPunct="1">
              <a:lnSpc>
                <a:spcPct val="90000"/>
              </a:lnSpc>
            </a:pPr>
            <a:r>
              <a:rPr lang="en-US" sz="1000" smtClean="0"/>
              <a:t>Both have investment risks and pay dividends</a:t>
            </a:r>
          </a:p>
          <a:p>
            <a:pPr eaLnBrk="1" hangingPunct="1">
              <a:lnSpc>
                <a:spcPct val="90000"/>
              </a:lnSpc>
            </a:pPr>
            <a:r>
              <a:rPr lang="en-US" sz="1000" smtClean="0"/>
              <a:t>Major differences between preferred and common stock are:</a:t>
            </a:r>
          </a:p>
          <a:p>
            <a:pPr eaLnBrk="1" hangingPunct="1">
              <a:lnSpc>
                <a:spcPct val="90000"/>
              </a:lnSpc>
            </a:pPr>
            <a:r>
              <a:rPr lang="en-US" sz="1000" smtClean="0"/>
              <a:t>Preferred stock</a:t>
            </a:r>
          </a:p>
          <a:p>
            <a:pPr eaLnBrk="1" hangingPunct="1">
              <a:lnSpc>
                <a:spcPct val="90000"/>
              </a:lnSpc>
            </a:pPr>
            <a:r>
              <a:rPr lang="en-US" sz="1000" smtClean="0"/>
              <a:t>Preferred stock pays dividends before common stock is paid.</a:t>
            </a:r>
          </a:p>
          <a:p>
            <a:pPr eaLnBrk="1" hangingPunct="1">
              <a:lnSpc>
                <a:spcPct val="90000"/>
              </a:lnSpc>
            </a:pPr>
            <a:r>
              <a:rPr lang="en-US" sz="1000" smtClean="0"/>
              <a:t>Preferred stockholders do not have voting powers; but common stockholders are invited to annual corporate meetings and permitted to one vote per share of stock owned.</a:t>
            </a:r>
          </a:p>
          <a:p>
            <a:pPr eaLnBrk="1" hangingPunct="1">
              <a:lnSpc>
                <a:spcPct val="90000"/>
              </a:lnSpc>
            </a:pPr>
            <a:endParaRPr lang="en-US" sz="1000" smtClean="0"/>
          </a:p>
          <a:p>
            <a:pPr eaLnBrk="1" hangingPunct="1">
              <a:lnSpc>
                <a:spcPct val="90000"/>
              </a:lnSpc>
            </a:pPr>
            <a:r>
              <a:rPr lang="en-US" sz="1000" smtClean="0"/>
              <a:t>Preferred stock is less risky than common stock. </a:t>
            </a:r>
          </a:p>
          <a:p>
            <a:pPr eaLnBrk="1" hangingPunct="1">
              <a:lnSpc>
                <a:spcPct val="90000"/>
              </a:lnSpc>
            </a:pPr>
            <a:endParaRPr lang="en-US" sz="1000" smtClean="0"/>
          </a:p>
          <a:p>
            <a:pPr eaLnBrk="1" hangingPunct="1">
              <a:lnSpc>
                <a:spcPct val="90000"/>
              </a:lnSpc>
            </a:pPr>
            <a:endParaRPr lang="en-US" sz="1000" smtClean="0"/>
          </a:p>
          <a:p>
            <a:pPr eaLnBrk="1" hangingPunct="1">
              <a:lnSpc>
                <a:spcPct val="90000"/>
              </a:lnSpc>
            </a:pPr>
            <a:r>
              <a:rPr lang="en-US" sz="1000" smtClean="0"/>
              <a:t>Stockbrokers buy and sell stock and bonds at a set price for a commission for stockholders. </a:t>
            </a:r>
          </a:p>
          <a:p>
            <a:pPr eaLnBrk="1" hangingPunct="1">
              <a:lnSpc>
                <a:spcPct val="90000"/>
              </a:lnSpc>
            </a:pPr>
            <a:endParaRPr lang="en-US" sz="1000" smtClean="0"/>
          </a:p>
          <a:p>
            <a:pPr eaLnBrk="1" hangingPunct="1">
              <a:lnSpc>
                <a:spcPct val="90000"/>
              </a:lnSpc>
            </a:pPr>
            <a:r>
              <a:rPr lang="en-US" sz="1000" smtClean="0"/>
              <a:t>The stock exchange is where the trading of securities take place.</a:t>
            </a:r>
          </a:p>
          <a:p>
            <a:pPr eaLnBrk="1" hangingPunct="1">
              <a:lnSpc>
                <a:spcPct val="90000"/>
              </a:lnSpc>
            </a:pPr>
            <a:endParaRPr lang="en-US" sz="1000" smtClean="0"/>
          </a:p>
          <a:p>
            <a:pPr eaLnBrk="1" hangingPunct="1">
              <a:lnSpc>
                <a:spcPct val="90000"/>
              </a:lnSpc>
            </a:pPr>
            <a:r>
              <a:rPr lang="en-US" sz="1000" smtClean="0"/>
              <a:t>The market value of stock is the price for which a share of stock can be purchased.</a:t>
            </a:r>
          </a:p>
          <a:p>
            <a:pPr eaLnBrk="1" hangingPunct="1">
              <a:lnSpc>
                <a:spcPct val="90000"/>
              </a:lnSpc>
            </a:pPr>
            <a:endParaRPr lang="en-US" sz="1000" smtClean="0"/>
          </a:p>
          <a:p>
            <a:pPr eaLnBrk="1" hangingPunct="1">
              <a:lnSpc>
                <a:spcPct val="90000"/>
              </a:lnSpc>
            </a:pPr>
            <a:r>
              <a:rPr lang="en-US" sz="1000" smtClean="0"/>
              <a:t> </a:t>
            </a:r>
          </a:p>
          <a:p>
            <a:pPr eaLnBrk="1" hangingPunct="1">
              <a:lnSpc>
                <a:spcPct val="90000"/>
              </a:lnSpc>
            </a:pPr>
            <a:endParaRPr lang="en-US" sz="100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DC0122F2-4146-4134-9947-DF5A506A757E}" type="slidenum">
              <a:rPr lang="en-US" smtClean="0"/>
              <a:pPr/>
              <a:t>28</a:t>
            </a:fld>
            <a:endParaRPr lang="en-US" smtClean="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lnSpc>
                <a:spcPct val="90000"/>
              </a:lnSpc>
            </a:pPr>
            <a:r>
              <a:rPr lang="en-US" sz="1000" smtClean="0"/>
              <a:t>Preferred stock pays dividends at a set rate.</a:t>
            </a:r>
          </a:p>
          <a:p>
            <a:pPr eaLnBrk="1" hangingPunct="1">
              <a:lnSpc>
                <a:spcPct val="90000"/>
              </a:lnSpc>
            </a:pPr>
            <a:r>
              <a:rPr lang="en-US" sz="1000" smtClean="0"/>
              <a:t>Common stock represents general ownership in company and sharing of profits.</a:t>
            </a:r>
          </a:p>
          <a:p>
            <a:pPr eaLnBrk="1" hangingPunct="1">
              <a:lnSpc>
                <a:spcPct val="90000"/>
              </a:lnSpc>
            </a:pPr>
            <a:endParaRPr lang="en-US" sz="1000" smtClean="0"/>
          </a:p>
          <a:p>
            <a:pPr eaLnBrk="1" hangingPunct="1">
              <a:lnSpc>
                <a:spcPct val="90000"/>
              </a:lnSpc>
            </a:pPr>
            <a:r>
              <a:rPr lang="en-US" sz="1000" smtClean="0"/>
              <a:t>Major similarities between preferred and common stock are:</a:t>
            </a:r>
          </a:p>
          <a:p>
            <a:pPr eaLnBrk="1" hangingPunct="1">
              <a:lnSpc>
                <a:spcPct val="90000"/>
              </a:lnSpc>
            </a:pPr>
            <a:r>
              <a:rPr lang="en-US" sz="1000" smtClean="0"/>
              <a:t>Both have investment risks and pay dividends</a:t>
            </a:r>
          </a:p>
          <a:p>
            <a:pPr eaLnBrk="1" hangingPunct="1">
              <a:lnSpc>
                <a:spcPct val="90000"/>
              </a:lnSpc>
            </a:pPr>
            <a:r>
              <a:rPr lang="en-US" sz="1000" smtClean="0"/>
              <a:t>Major differences between preferred and common stock are:</a:t>
            </a:r>
          </a:p>
          <a:p>
            <a:pPr eaLnBrk="1" hangingPunct="1">
              <a:lnSpc>
                <a:spcPct val="90000"/>
              </a:lnSpc>
            </a:pPr>
            <a:r>
              <a:rPr lang="en-US" sz="1000" smtClean="0"/>
              <a:t>Preferred stock</a:t>
            </a:r>
          </a:p>
          <a:p>
            <a:pPr eaLnBrk="1" hangingPunct="1">
              <a:lnSpc>
                <a:spcPct val="90000"/>
              </a:lnSpc>
            </a:pPr>
            <a:r>
              <a:rPr lang="en-US" sz="1000" smtClean="0"/>
              <a:t>Preferred stock pays dividends before common stock is paid.</a:t>
            </a:r>
          </a:p>
          <a:p>
            <a:pPr eaLnBrk="1" hangingPunct="1">
              <a:lnSpc>
                <a:spcPct val="90000"/>
              </a:lnSpc>
            </a:pPr>
            <a:r>
              <a:rPr lang="en-US" sz="1000" smtClean="0"/>
              <a:t>Preferred stockholders do not have voting powers; but common stockholders are invited to annual corporate meetings and permitted to one vote per share of stock owned.</a:t>
            </a:r>
          </a:p>
          <a:p>
            <a:pPr eaLnBrk="1" hangingPunct="1">
              <a:lnSpc>
                <a:spcPct val="90000"/>
              </a:lnSpc>
            </a:pPr>
            <a:endParaRPr lang="en-US" sz="1000" smtClean="0"/>
          </a:p>
          <a:p>
            <a:pPr eaLnBrk="1" hangingPunct="1">
              <a:lnSpc>
                <a:spcPct val="90000"/>
              </a:lnSpc>
            </a:pPr>
            <a:r>
              <a:rPr lang="en-US" sz="1000" smtClean="0"/>
              <a:t>Preferred stock is less risky than common stock. </a:t>
            </a:r>
          </a:p>
          <a:p>
            <a:pPr eaLnBrk="1" hangingPunct="1">
              <a:lnSpc>
                <a:spcPct val="90000"/>
              </a:lnSpc>
            </a:pPr>
            <a:endParaRPr lang="en-US" sz="1000" smtClean="0"/>
          </a:p>
          <a:p>
            <a:pPr eaLnBrk="1" hangingPunct="1">
              <a:lnSpc>
                <a:spcPct val="90000"/>
              </a:lnSpc>
            </a:pPr>
            <a:endParaRPr lang="en-US" sz="1000" smtClean="0"/>
          </a:p>
          <a:p>
            <a:pPr eaLnBrk="1" hangingPunct="1">
              <a:lnSpc>
                <a:spcPct val="90000"/>
              </a:lnSpc>
            </a:pPr>
            <a:r>
              <a:rPr lang="en-US" sz="1000" smtClean="0"/>
              <a:t>Stockbrokers buy and sell stock and bonds at a set price for a commission for stockholders. </a:t>
            </a:r>
          </a:p>
          <a:p>
            <a:pPr eaLnBrk="1" hangingPunct="1">
              <a:lnSpc>
                <a:spcPct val="90000"/>
              </a:lnSpc>
            </a:pPr>
            <a:endParaRPr lang="en-US" sz="1000" smtClean="0"/>
          </a:p>
          <a:p>
            <a:pPr eaLnBrk="1" hangingPunct="1">
              <a:lnSpc>
                <a:spcPct val="90000"/>
              </a:lnSpc>
            </a:pPr>
            <a:r>
              <a:rPr lang="en-US" sz="1000" smtClean="0"/>
              <a:t>The stock exchange is where the trading of securities take place.</a:t>
            </a:r>
          </a:p>
          <a:p>
            <a:pPr eaLnBrk="1" hangingPunct="1">
              <a:lnSpc>
                <a:spcPct val="90000"/>
              </a:lnSpc>
            </a:pPr>
            <a:endParaRPr lang="en-US" sz="1000" smtClean="0"/>
          </a:p>
          <a:p>
            <a:pPr eaLnBrk="1" hangingPunct="1">
              <a:lnSpc>
                <a:spcPct val="90000"/>
              </a:lnSpc>
            </a:pPr>
            <a:r>
              <a:rPr lang="en-US" sz="1000" smtClean="0"/>
              <a:t>The market value of stock is the price for which a share of stock can be purchased.</a:t>
            </a:r>
          </a:p>
          <a:p>
            <a:pPr eaLnBrk="1" hangingPunct="1">
              <a:lnSpc>
                <a:spcPct val="90000"/>
              </a:lnSpc>
            </a:pPr>
            <a:endParaRPr lang="en-US" sz="1000" smtClean="0"/>
          </a:p>
          <a:p>
            <a:pPr eaLnBrk="1" hangingPunct="1">
              <a:lnSpc>
                <a:spcPct val="90000"/>
              </a:lnSpc>
            </a:pPr>
            <a:r>
              <a:rPr lang="en-US" sz="1000" smtClean="0"/>
              <a:t> </a:t>
            </a:r>
          </a:p>
          <a:p>
            <a:pPr eaLnBrk="1" hangingPunct="1">
              <a:lnSpc>
                <a:spcPct val="90000"/>
              </a:lnSpc>
            </a:pPr>
            <a:endParaRPr lang="en-US" sz="100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C9FDC28A-7ABB-4F8C-A03E-213542DB8994}" type="slidenum">
              <a:rPr lang="en-US" smtClean="0"/>
              <a:pPr/>
              <a:t>29</a:t>
            </a:fld>
            <a:endParaRPr lang="en-US" smtClean="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lnSpc>
                <a:spcPct val="90000"/>
              </a:lnSpc>
            </a:pPr>
            <a:r>
              <a:rPr lang="en-US" sz="1000" smtClean="0"/>
              <a:t>Preferred stock pays dividends at a set rate.</a:t>
            </a:r>
          </a:p>
          <a:p>
            <a:pPr eaLnBrk="1" hangingPunct="1">
              <a:lnSpc>
                <a:spcPct val="90000"/>
              </a:lnSpc>
            </a:pPr>
            <a:r>
              <a:rPr lang="en-US" sz="1000" smtClean="0"/>
              <a:t>Common stock represents general ownership in company and sharing of profits.</a:t>
            </a:r>
          </a:p>
          <a:p>
            <a:pPr eaLnBrk="1" hangingPunct="1">
              <a:lnSpc>
                <a:spcPct val="90000"/>
              </a:lnSpc>
            </a:pPr>
            <a:endParaRPr lang="en-US" sz="1000" smtClean="0"/>
          </a:p>
          <a:p>
            <a:pPr eaLnBrk="1" hangingPunct="1">
              <a:lnSpc>
                <a:spcPct val="90000"/>
              </a:lnSpc>
            </a:pPr>
            <a:r>
              <a:rPr lang="en-US" sz="1000" smtClean="0"/>
              <a:t>Major similarities between preferred and common stock are:</a:t>
            </a:r>
          </a:p>
          <a:p>
            <a:pPr eaLnBrk="1" hangingPunct="1">
              <a:lnSpc>
                <a:spcPct val="90000"/>
              </a:lnSpc>
            </a:pPr>
            <a:r>
              <a:rPr lang="en-US" sz="1000" smtClean="0"/>
              <a:t>Both have investment risks and pay dividends</a:t>
            </a:r>
          </a:p>
          <a:p>
            <a:pPr eaLnBrk="1" hangingPunct="1">
              <a:lnSpc>
                <a:spcPct val="90000"/>
              </a:lnSpc>
            </a:pPr>
            <a:r>
              <a:rPr lang="en-US" sz="1000" smtClean="0"/>
              <a:t>Major differences between preferred and common stock are:</a:t>
            </a:r>
          </a:p>
          <a:p>
            <a:pPr eaLnBrk="1" hangingPunct="1">
              <a:lnSpc>
                <a:spcPct val="90000"/>
              </a:lnSpc>
            </a:pPr>
            <a:r>
              <a:rPr lang="en-US" sz="1000" smtClean="0"/>
              <a:t>Preferred stock</a:t>
            </a:r>
          </a:p>
          <a:p>
            <a:pPr eaLnBrk="1" hangingPunct="1">
              <a:lnSpc>
                <a:spcPct val="90000"/>
              </a:lnSpc>
            </a:pPr>
            <a:r>
              <a:rPr lang="en-US" sz="1000" smtClean="0"/>
              <a:t>Preferred stock pays dividends before common stock is paid.</a:t>
            </a:r>
          </a:p>
          <a:p>
            <a:pPr eaLnBrk="1" hangingPunct="1">
              <a:lnSpc>
                <a:spcPct val="90000"/>
              </a:lnSpc>
            </a:pPr>
            <a:r>
              <a:rPr lang="en-US" sz="1000" smtClean="0"/>
              <a:t>Preferred stockholders do not have voting powers; but common stockholders are invited to annual corporate meetings and permitted to one vote per share of stock owned.</a:t>
            </a:r>
          </a:p>
          <a:p>
            <a:pPr eaLnBrk="1" hangingPunct="1">
              <a:lnSpc>
                <a:spcPct val="90000"/>
              </a:lnSpc>
            </a:pPr>
            <a:endParaRPr lang="en-US" sz="1000" smtClean="0"/>
          </a:p>
          <a:p>
            <a:pPr eaLnBrk="1" hangingPunct="1">
              <a:lnSpc>
                <a:spcPct val="90000"/>
              </a:lnSpc>
            </a:pPr>
            <a:r>
              <a:rPr lang="en-US" sz="1000" smtClean="0"/>
              <a:t>Preferred stock is less risky than common stock. </a:t>
            </a:r>
          </a:p>
          <a:p>
            <a:pPr eaLnBrk="1" hangingPunct="1">
              <a:lnSpc>
                <a:spcPct val="90000"/>
              </a:lnSpc>
            </a:pPr>
            <a:endParaRPr lang="en-US" sz="1000" smtClean="0"/>
          </a:p>
          <a:p>
            <a:pPr eaLnBrk="1" hangingPunct="1">
              <a:lnSpc>
                <a:spcPct val="90000"/>
              </a:lnSpc>
            </a:pPr>
            <a:endParaRPr lang="en-US" sz="1000" smtClean="0"/>
          </a:p>
          <a:p>
            <a:pPr eaLnBrk="1" hangingPunct="1">
              <a:lnSpc>
                <a:spcPct val="90000"/>
              </a:lnSpc>
            </a:pPr>
            <a:r>
              <a:rPr lang="en-US" sz="1000" smtClean="0"/>
              <a:t>Stockbrokers buy and sell stock and bonds at a set price for a commission for stockholders. </a:t>
            </a:r>
          </a:p>
          <a:p>
            <a:pPr eaLnBrk="1" hangingPunct="1">
              <a:lnSpc>
                <a:spcPct val="90000"/>
              </a:lnSpc>
            </a:pPr>
            <a:endParaRPr lang="en-US" sz="1000" smtClean="0"/>
          </a:p>
          <a:p>
            <a:pPr eaLnBrk="1" hangingPunct="1">
              <a:lnSpc>
                <a:spcPct val="90000"/>
              </a:lnSpc>
            </a:pPr>
            <a:r>
              <a:rPr lang="en-US" sz="1000" smtClean="0"/>
              <a:t>The stock exchange is where the trading of securities take place.</a:t>
            </a:r>
          </a:p>
          <a:p>
            <a:pPr eaLnBrk="1" hangingPunct="1">
              <a:lnSpc>
                <a:spcPct val="90000"/>
              </a:lnSpc>
            </a:pPr>
            <a:endParaRPr lang="en-US" sz="1000" smtClean="0"/>
          </a:p>
          <a:p>
            <a:pPr eaLnBrk="1" hangingPunct="1">
              <a:lnSpc>
                <a:spcPct val="90000"/>
              </a:lnSpc>
            </a:pPr>
            <a:r>
              <a:rPr lang="en-US" sz="1000" smtClean="0"/>
              <a:t>The market value of stock is the price for which a share of stock can be purchased.</a:t>
            </a:r>
          </a:p>
          <a:p>
            <a:pPr eaLnBrk="1" hangingPunct="1">
              <a:lnSpc>
                <a:spcPct val="90000"/>
              </a:lnSpc>
            </a:pPr>
            <a:endParaRPr lang="en-US" sz="1000" smtClean="0"/>
          </a:p>
          <a:p>
            <a:pPr eaLnBrk="1" hangingPunct="1">
              <a:lnSpc>
                <a:spcPct val="90000"/>
              </a:lnSpc>
            </a:pPr>
            <a:r>
              <a:rPr lang="en-US" sz="1000" smtClean="0"/>
              <a:t> </a:t>
            </a:r>
          </a:p>
          <a:p>
            <a:pPr eaLnBrk="1" hangingPunct="1">
              <a:lnSpc>
                <a:spcPct val="90000"/>
              </a:lnSpc>
            </a:pPr>
            <a:endParaRPr lang="en-US" sz="100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E2F06B31-16CC-4AF9-BF5F-9761B7864556}" type="slidenum">
              <a:rPr lang="en-US" smtClean="0"/>
              <a:pPr/>
              <a:t>30</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73ECCC6C-0CC3-4CC8-88A4-5DB4B54BB0A4}" type="slidenum">
              <a:rPr lang="en-US" smtClean="0"/>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718FCA3D-6775-4F76-A64B-3D4B98940175}" type="slidenum">
              <a:rPr lang="en-US" smtClean="0"/>
              <a:pPr/>
              <a:t>31</a:t>
            </a:fld>
            <a:endParaRPr lang="en-US" smtClean="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r>
              <a:rPr lang="en-US" smtClean="0"/>
              <a:t>A-Highest and lowest price of stock during the past 52 weeks</a:t>
            </a:r>
          </a:p>
          <a:p>
            <a:pPr eaLnBrk="1" hangingPunct="1"/>
            <a:r>
              <a:rPr lang="en-US" smtClean="0"/>
              <a:t>B-Symbol used to represent the company and current dividend as dollars per share of stock</a:t>
            </a:r>
          </a:p>
          <a:p>
            <a:pPr eaLnBrk="1" hangingPunct="1"/>
            <a:r>
              <a:rPr lang="en-US" smtClean="0"/>
              <a:t>C-Dividend yield based on current selling price</a:t>
            </a:r>
          </a:p>
          <a:p>
            <a:pPr eaLnBrk="1" hangingPunct="1"/>
            <a:r>
              <a:rPr lang="en-US" smtClean="0"/>
              <a:t>D-Price-earning ratio</a:t>
            </a:r>
          </a:p>
          <a:p>
            <a:pPr eaLnBrk="1" hangingPunct="1"/>
            <a:r>
              <a:rPr lang="en-US" smtClean="0"/>
              <a:t>E-Number of shares exchanged on trading day. The amount is listed in 100’s.</a:t>
            </a:r>
          </a:p>
          <a:p>
            <a:pPr eaLnBrk="1" hangingPunct="1"/>
            <a:r>
              <a:rPr lang="en-US" smtClean="0"/>
              <a:t>F-Highest price of a share on trading day</a:t>
            </a:r>
          </a:p>
          <a:p>
            <a:pPr eaLnBrk="1" hangingPunct="1"/>
            <a:r>
              <a:rPr lang="en-US" smtClean="0"/>
              <a:t>G-Lowest price of a share on trading day</a:t>
            </a:r>
          </a:p>
          <a:p>
            <a:pPr eaLnBrk="1" hangingPunct="1"/>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138581FB-B5D9-41A4-9BC3-D4DAF554375C}" type="slidenum">
              <a:rPr lang="en-US" smtClean="0"/>
              <a:pPr/>
              <a:t>32</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r>
              <a:rPr lang="en-US" smtClean="0"/>
              <a:t>Dividend yield is the amount paid per share for stock.</a:t>
            </a:r>
          </a:p>
          <a:p>
            <a:pPr eaLnBrk="1" hangingPunct="1"/>
            <a:r>
              <a:rPr lang="en-US" smtClean="0"/>
              <a:t>Price-earnings ratio is the relationship between a stock’s selling price and its yield.</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smtClean="0"/>
          </a:p>
        </p:txBody>
      </p:sp>
      <p:sp>
        <p:nvSpPr>
          <p:cNvPr id="90116" name="Slide Number Placeholder 3"/>
          <p:cNvSpPr>
            <a:spLocks noGrp="1"/>
          </p:cNvSpPr>
          <p:nvPr>
            <p:ph type="sldNum" sz="quarter" idx="5"/>
          </p:nvPr>
        </p:nvSpPr>
        <p:spPr>
          <a:noFill/>
        </p:spPr>
        <p:txBody>
          <a:bodyPr/>
          <a:lstStyle/>
          <a:p>
            <a:fld id="{26877373-FC3D-46FC-AD53-6E3D76E1748D}" type="slidenum">
              <a:rPr lang="en-US" smtClean="0"/>
              <a:pPr/>
              <a:t>33</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pPr eaLnBrk="1" hangingPunct="1"/>
            <a:endParaRPr lang="en-US" smtClean="0"/>
          </a:p>
        </p:txBody>
      </p:sp>
      <p:sp>
        <p:nvSpPr>
          <p:cNvPr id="88068" name="Slide Number Placeholder 3"/>
          <p:cNvSpPr>
            <a:spLocks noGrp="1"/>
          </p:cNvSpPr>
          <p:nvPr>
            <p:ph type="sldNum" sz="quarter" idx="5"/>
          </p:nvPr>
        </p:nvSpPr>
        <p:spPr>
          <a:noFill/>
        </p:spPr>
        <p:txBody>
          <a:bodyPr/>
          <a:lstStyle/>
          <a:p>
            <a:fld id="{4296F741-8244-4ECE-A69E-99C05790C102}" type="slidenum">
              <a:rPr lang="en-US" smtClean="0"/>
              <a:pPr/>
              <a:t>34</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pPr eaLnBrk="1" hangingPunct="1"/>
            <a:endParaRPr lang="en-US" smtClean="0"/>
          </a:p>
        </p:txBody>
      </p:sp>
      <p:sp>
        <p:nvSpPr>
          <p:cNvPr id="89092" name="Slide Number Placeholder 3"/>
          <p:cNvSpPr>
            <a:spLocks noGrp="1"/>
          </p:cNvSpPr>
          <p:nvPr>
            <p:ph type="sldNum" sz="quarter" idx="5"/>
          </p:nvPr>
        </p:nvSpPr>
        <p:spPr>
          <a:noFill/>
        </p:spPr>
        <p:txBody>
          <a:bodyPr/>
          <a:lstStyle/>
          <a:p>
            <a:fld id="{8822C9BB-E173-4514-A95D-04C6F572860B}" type="slidenum">
              <a:rPr lang="en-US" smtClean="0"/>
              <a:pPr/>
              <a:t>35</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E6CFA84-3440-4967-9EB2-F113324E3A88}" type="slidenum">
              <a:rPr lang="en-US" smtClean="0"/>
              <a:pPr>
                <a:defRPr/>
              </a:pPr>
              <a:t>36</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E6CFA84-3440-4967-9EB2-F113324E3A88}" type="slidenum">
              <a:rPr lang="en-US" smtClean="0"/>
              <a:pPr>
                <a:defRPr/>
              </a:pPr>
              <a:t>37</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pPr eaLnBrk="1" hangingPunct="1"/>
            <a:endParaRPr lang="en-US" smtClean="0"/>
          </a:p>
        </p:txBody>
      </p:sp>
      <p:sp>
        <p:nvSpPr>
          <p:cNvPr id="91140" name="Slide Number Placeholder 3"/>
          <p:cNvSpPr>
            <a:spLocks noGrp="1"/>
          </p:cNvSpPr>
          <p:nvPr>
            <p:ph type="sldNum" sz="quarter" idx="5"/>
          </p:nvPr>
        </p:nvSpPr>
        <p:spPr>
          <a:noFill/>
        </p:spPr>
        <p:txBody>
          <a:bodyPr/>
          <a:lstStyle/>
          <a:p>
            <a:fld id="{115E3598-61FD-4F9E-B011-37C9F32F575B}" type="slidenum">
              <a:rPr lang="en-US" smtClean="0"/>
              <a:pPr/>
              <a:t>38</a:t>
            </a:fld>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FD6AD853-380E-41CD-BE92-209F7545CF0A}" type="slidenum">
              <a:rPr lang="en-US" smtClean="0"/>
              <a:pPr/>
              <a:t>39</a:t>
            </a:fld>
            <a:endParaRPr lang="en-US" smtClean="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lnSpc>
                <a:spcPct val="80000"/>
              </a:lnSpc>
            </a:pPr>
            <a:r>
              <a:rPr lang="en-US" sz="800" smtClean="0"/>
              <a:t>A bond is a promissory note to pay back a specified amount of money at a stated rate on a specific date.</a:t>
            </a:r>
          </a:p>
          <a:p>
            <a:pPr eaLnBrk="1" hangingPunct="1">
              <a:lnSpc>
                <a:spcPct val="80000"/>
              </a:lnSpc>
            </a:pPr>
            <a:endParaRPr lang="en-US" sz="800" smtClean="0"/>
          </a:p>
          <a:p>
            <a:pPr eaLnBrk="1" hangingPunct="1">
              <a:lnSpc>
                <a:spcPct val="80000"/>
              </a:lnSpc>
            </a:pPr>
            <a:r>
              <a:rPr lang="en-US" sz="800" smtClean="0"/>
              <a:t>Bonds are issued to lend funds to the organization selling the bond.</a:t>
            </a:r>
          </a:p>
          <a:p>
            <a:pPr eaLnBrk="1" hangingPunct="1">
              <a:lnSpc>
                <a:spcPct val="80000"/>
              </a:lnSpc>
            </a:pPr>
            <a:endParaRPr lang="en-US" sz="800" smtClean="0"/>
          </a:p>
          <a:p>
            <a:pPr eaLnBrk="1" hangingPunct="1">
              <a:lnSpc>
                <a:spcPct val="80000"/>
              </a:lnSpc>
            </a:pPr>
            <a:r>
              <a:rPr lang="en-US" sz="800" smtClean="0"/>
              <a:t>Municipal bonds are issued by local and state governments for public service projects.</a:t>
            </a:r>
          </a:p>
          <a:p>
            <a:pPr eaLnBrk="1" hangingPunct="1">
              <a:lnSpc>
                <a:spcPct val="80000"/>
              </a:lnSpc>
            </a:pPr>
            <a:endParaRPr lang="en-US" sz="800" smtClean="0"/>
          </a:p>
          <a:p>
            <a:pPr eaLnBrk="1" hangingPunct="1">
              <a:lnSpc>
                <a:spcPct val="80000"/>
              </a:lnSpc>
            </a:pPr>
            <a:r>
              <a:rPr lang="en-US" sz="800" smtClean="0"/>
              <a:t>The federal government issues Series EE bonds, HH bonds, and I bonds. Also the federal government issues Treasury bills and notes. </a:t>
            </a:r>
          </a:p>
          <a:p>
            <a:pPr eaLnBrk="1" hangingPunct="1">
              <a:lnSpc>
                <a:spcPct val="80000"/>
              </a:lnSpc>
            </a:pPr>
            <a:endParaRPr lang="en-US" sz="800" smtClean="0"/>
          </a:p>
          <a:p>
            <a:pPr eaLnBrk="1" hangingPunct="1">
              <a:lnSpc>
                <a:spcPct val="80000"/>
              </a:lnSpc>
            </a:pPr>
            <a:r>
              <a:rPr lang="en-US" sz="800" smtClean="0"/>
              <a:t>The EE bond interest is paid once the bond is cashed. The HH bond interest is paid twice a year, which may be considered income.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treasury bills and notes differ by their maturity time frame. Treasury bills may reach maturity between 91 days to a year; where as treasury notes take one to ten years.</a:t>
            </a:r>
          </a:p>
          <a:p>
            <a:pPr eaLnBrk="1" hangingPunct="1">
              <a:lnSpc>
                <a:spcPct val="80000"/>
              </a:lnSpc>
            </a:pPr>
            <a:endParaRPr lang="en-US" sz="800" smtClean="0"/>
          </a:p>
          <a:p>
            <a:pPr eaLnBrk="1" hangingPunct="1">
              <a:lnSpc>
                <a:spcPct val="80000"/>
              </a:lnSpc>
            </a:pPr>
            <a:r>
              <a:rPr lang="en-US" sz="800" smtClean="0"/>
              <a:t>Purchasing corporate bonds is a means of loaning money to a company.</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stated interest rate usually determines the price investors want to pay for a bond. If a bond’s stated interest rate is lower than similar ones, investors will most likely want to pay less for the bond. If the stated interest rate is higher than similar ones, the seller will most likely want to be paid more than its face value.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 </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680FD2F1-610E-41E9-B96C-33594C0BFBA2}" type="slidenum">
              <a:rPr lang="en-US" smtClean="0"/>
              <a:pPr/>
              <a:t>40</a:t>
            </a:fld>
            <a:endParaRPr lang="en-US" smtClean="0"/>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pPr eaLnBrk="1" hangingPunct="1">
              <a:lnSpc>
                <a:spcPct val="80000"/>
              </a:lnSpc>
            </a:pPr>
            <a:r>
              <a:rPr lang="en-US" sz="800" smtClean="0"/>
              <a:t>A bond is a promissory note to pay back a specified amount of money at a stated rate on a specific date.</a:t>
            </a:r>
          </a:p>
          <a:p>
            <a:pPr eaLnBrk="1" hangingPunct="1">
              <a:lnSpc>
                <a:spcPct val="80000"/>
              </a:lnSpc>
            </a:pPr>
            <a:endParaRPr lang="en-US" sz="800" smtClean="0"/>
          </a:p>
          <a:p>
            <a:pPr eaLnBrk="1" hangingPunct="1">
              <a:lnSpc>
                <a:spcPct val="80000"/>
              </a:lnSpc>
            </a:pPr>
            <a:r>
              <a:rPr lang="en-US" sz="800" smtClean="0"/>
              <a:t>Bonds are issued to lend funds to the organization selling the bond.</a:t>
            </a:r>
          </a:p>
          <a:p>
            <a:pPr eaLnBrk="1" hangingPunct="1">
              <a:lnSpc>
                <a:spcPct val="80000"/>
              </a:lnSpc>
            </a:pPr>
            <a:endParaRPr lang="en-US" sz="800" smtClean="0"/>
          </a:p>
          <a:p>
            <a:pPr eaLnBrk="1" hangingPunct="1">
              <a:lnSpc>
                <a:spcPct val="80000"/>
              </a:lnSpc>
            </a:pPr>
            <a:r>
              <a:rPr lang="en-US" sz="800" smtClean="0"/>
              <a:t>Municipal bonds are issued by local and state governments for public service projects.</a:t>
            </a:r>
          </a:p>
          <a:p>
            <a:pPr eaLnBrk="1" hangingPunct="1">
              <a:lnSpc>
                <a:spcPct val="80000"/>
              </a:lnSpc>
            </a:pPr>
            <a:endParaRPr lang="en-US" sz="800" smtClean="0"/>
          </a:p>
          <a:p>
            <a:pPr eaLnBrk="1" hangingPunct="1">
              <a:lnSpc>
                <a:spcPct val="80000"/>
              </a:lnSpc>
            </a:pPr>
            <a:r>
              <a:rPr lang="en-US" sz="800" smtClean="0"/>
              <a:t>The federal government issues Series EE bonds, HH bonds, and I bonds. Also the federal government issues Treasury bills and notes. </a:t>
            </a:r>
          </a:p>
          <a:p>
            <a:pPr eaLnBrk="1" hangingPunct="1">
              <a:lnSpc>
                <a:spcPct val="80000"/>
              </a:lnSpc>
            </a:pPr>
            <a:endParaRPr lang="en-US" sz="800" smtClean="0"/>
          </a:p>
          <a:p>
            <a:pPr eaLnBrk="1" hangingPunct="1">
              <a:lnSpc>
                <a:spcPct val="80000"/>
              </a:lnSpc>
            </a:pPr>
            <a:r>
              <a:rPr lang="en-US" sz="800" smtClean="0"/>
              <a:t>The EE bond interest is paid once the bond is cashed. The HH bond interest is paid twice a year, which may be considered income.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treasury bills and notes differ by their maturity time frame. Treasury bills may reach maturity between 91 days to a year; where as treasury notes take one to ten years.</a:t>
            </a:r>
          </a:p>
          <a:p>
            <a:pPr eaLnBrk="1" hangingPunct="1">
              <a:lnSpc>
                <a:spcPct val="80000"/>
              </a:lnSpc>
            </a:pPr>
            <a:endParaRPr lang="en-US" sz="800" smtClean="0"/>
          </a:p>
          <a:p>
            <a:pPr eaLnBrk="1" hangingPunct="1">
              <a:lnSpc>
                <a:spcPct val="80000"/>
              </a:lnSpc>
            </a:pPr>
            <a:r>
              <a:rPr lang="en-US" sz="800" smtClean="0"/>
              <a:t>Purchasing corporate bonds is a means of loaning money to a company.</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stated interest rate usually determines the price investors want to pay for a bond. If a bond’s stated interest rate is lower than similar ones, investors will most likely want to pay less for the bond. If the stated interest rate is higher than similar ones, the seller will most likely want to be paid more than its face value.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D67AC125-ACEA-41E4-8AA2-ACDA088F623A}" type="slidenum">
              <a:rPr lang="en-US" smtClean="0"/>
              <a:pPr/>
              <a:t>4</a:t>
            </a:fld>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B96D86FD-B756-41B7-9471-48F63F140AA4}" type="slidenum">
              <a:rPr lang="en-US" smtClean="0"/>
              <a:pPr/>
              <a:t>41</a:t>
            </a:fld>
            <a:endParaRPr lang="en-US" smtClean="0"/>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p:spPr>
        <p:txBody>
          <a:bodyPr/>
          <a:lstStyle/>
          <a:p>
            <a:pPr eaLnBrk="1" hangingPunct="1">
              <a:lnSpc>
                <a:spcPct val="80000"/>
              </a:lnSpc>
            </a:pPr>
            <a:r>
              <a:rPr lang="en-US" sz="800" smtClean="0"/>
              <a:t>A bond is a promissory note to pay back a specified amount of money at a stated rate on a specific date.</a:t>
            </a:r>
          </a:p>
          <a:p>
            <a:pPr eaLnBrk="1" hangingPunct="1">
              <a:lnSpc>
                <a:spcPct val="80000"/>
              </a:lnSpc>
            </a:pPr>
            <a:endParaRPr lang="en-US" sz="800" smtClean="0"/>
          </a:p>
          <a:p>
            <a:pPr eaLnBrk="1" hangingPunct="1">
              <a:lnSpc>
                <a:spcPct val="80000"/>
              </a:lnSpc>
            </a:pPr>
            <a:r>
              <a:rPr lang="en-US" sz="800" smtClean="0"/>
              <a:t>Bonds are issued to lend funds to the organization selling the bond.</a:t>
            </a:r>
          </a:p>
          <a:p>
            <a:pPr eaLnBrk="1" hangingPunct="1">
              <a:lnSpc>
                <a:spcPct val="80000"/>
              </a:lnSpc>
            </a:pPr>
            <a:endParaRPr lang="en-US" sz="800" smtClean="0"/>
          </a:p>
          <a:p>
            <a:pPr eaLnBrk="1" hangingPunct="1">
              <a:lnSpc>
                <a:spcPct val="80000"/>
              </a:lnSpc>
            </a:pPr>
            <a:r>
              <a:rPr lang="en-US" sz="800" smtClean="0"/>
              <a:t>Municipal bonds are issued by local and state governments for public service projects.</a:t>
            </a:r>
          </a:p>
          <a:p>
            <a:pPr eaLnBrk="1" hangingPunct="1">
              <a:lnSpc>
                <a:spcPct val="80000"/>
              </a:lnSpc>
            </a:pPr>
            <a:endParaRPr lang="en-US" sz="800" smtClean="0"/>
          </a:p>
          <a:p>
            <a:pPr eaLnBrk="1" hangingPunct="1">
              <a:lnSpc>
                <a:spcPct val="80000"/>
              </a:lnSpc>
            </a:pPr>
            <a:r>
              <a:rPr lang="en-US" sz="800" smtClean="0"/>
              <a:t>The federal government issues Series EE bonds, HH bonds, and I bonds. Also the federal government issues Treasury bills and notes. </a:t>
            </a:r>
          </a:p>
          <a:p>
            <a:pPr eaLnBrk="1" hangingPunct="1">
              <a:lnSpc>
                <a:spcPct val="80000"/>
              </a:lnSpc>
            </a:pPr>
            <a:endParaRPr lang="en-US" sz="800" smtClean="0"/>
          </a:p>
          <a:p>
            <a:pPr eaLnBrk="1" hangingPunct="1">
              <a:lnSpc>
                <a:spcPct val="80000"/>
              </a:lnSpc>
            </a:pPr>
            <a:r>
              <a:rPr lang="en-US" sz="800" smtClean="0"/>
              <a:t>The EE bond interest is paid once the bond is cashed. The HH bond interest is paid twice a year, which may be considered income.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treasury bills and notes differ by their maturity time frame. Treasury bills may reach maturity between 91 days to a year; where as treasury notes take one to ten years.</a:t>
            </a:r>
          </a:p>
          <a:p>
            <a:pPr eaLnBrk="1" hangingPunct="1">
              <a:lnSpc>
                <a:spcPct val="80000"/>
              </a:lnSpc>
            </a:pPr>
            <a:endParaRPr lang="en-US" sz="800" smtClean="0"/>
          </a:p>
          <a:p>
            <a:pPr eaLnBrk="1" hangingPunct="1">
              <a:lnSpc>
                <a:spcPct val="80000"/>
              </a:lnSpc>
            </a:pPr>
            <a:r>
              <a:rPr lang="en-US" sz="800" smtClean="0"/>
              <a:t>Purchasing corporate bonds is a means of loaning money to a company.</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stated interest rate usually determines the price investors want to pay for a bond. If a bond’s stated interest rate is lower than similar ones, investors will most likely want to pay less for the bond. If the stated interest rate is higher than similar ones, the seller will most likely want to be paid more than its face value.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 </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F02F59F8-CBC1-4FF2-A96A-B86FDA050F38}" type="slidenum">
              <a:rPr lang="en-US" smtClean="0"/>
              <a:pPr/>
              <a:t>42</a:t>
            </a:fld>
            <a:endParaRPr lang="en-US" smtClean="0"/>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p:spPr>
        <p:txBody>
          <a:bodyPr/>
          <a:lstStyle/>
          <a:p>
            <a:pPr eaLnBrk="1" hangingPunct="1">
              <a:lnSpc>
                <a:spcPct val="80000"/>
              </a:lnSpc>
            </a:pPr>
            <a:r>
              <a:rPr lang="en-US" sz="800" smtClean="0"/>
              <a:t>A bond is a promissory note to pay back a specified amount of money at a stated rate on a specific date.</a:t>
            </a:r>
          </a:p>
          <a:p>
            <a:pPr eaLnBrk="1" hangingPunct="1">
              <a:lnSpc>
                <a:spcPct val="80000"/>
              </a:lnSpc>
            </a:pPr>
            <a:endParaRPr lang="en-US" sz="800" smtClean="0"/>
          </a:p>
          <a:p>
            <a:pPr eaLnBrk="1" hangingPunct="1">
              <a:lnSpc>
                <a:spcPct val="80000"/>
              </a:lnSpc>
            </a:pPr>
            <a:r>
              <a:rPr lang="en-US" sz="800" smtClean="0"/>
              <a:t>Bonds are issued to lend funds to the organization selling the bond.</a:t>
            </a:r>
          </a:p>
          <a:p>
            <a:pPr eaLnBrk="1" hangingPunct="1">
              <a:lnSpc>
                <a:spcPct val="80000"/>
              </a:lnSpc>
            </a:pPr>
            <a:endParaRPr lang="en-US" sz="800" smtClean="0"/>
          </a:p>
          <a:p>
            <a:pPr eaLnBrk="1" hangingPunct="1">
              <a:lnSpc>
                <a:spcPct val="80000"/>
              </a:lnSpc>
            </a:pPr>
            <a:r>
              <a:rPr lang="en-US" sz="800" smtClean="0"/>
              <a:t>Municipal bonds are issued by local and state governments for public service projects.</a:t>
            </a:r>
          </a:p>
          <a:p>
            <a:pPr eaLnBrk="1" hangingPunct="1">
              <a:lnSpc>
                <a:spcPct val="80000"/>
              </a:lnSpc>
            </a:pPr>
            <a:endParaRPr lang="en-US" sz="800" smtClean="0"/>
          </a:p>
          <a:p>
            <a:pPr eaLnBrk="1" hangingPunct="1">
              <a:lnSpc>
                <a:spcPct val="80000"/>
              </a:lnSpc>
            </a:pPr>
            <a:r>
              <a:rPr lang="en-US" sz="800" smtClean="0"/>
              <a:t>The federal government issues Series EE bonds, HH bonds, and I bonds. Also the federal government issues Treasury bills and notes. </a:t>
            </a:r>
          </a:p>
          <a:p>
            <a:pPr eaLnBrk="1" hangingPunct="1">
              <a:lnSpc>
                <a:spcPct val="80000"/>
              </a:lnSpc>
            </a:pPr>
            <a:endParaRPr lang="en-US" sz="800" smtClean="0"/>
          </a:p>
          <a:p>
            <a:pPr eaLnBrk="1" hangingPunct="1">
              <a:lnSpc>
                <a:spcPct val="80000"/>
              </a:lnSpc>
            </a:pPr>
            <a:r>
              <a:rPr lang="en-US" sz="800" smtClean="0"/>
              <a:t>The EE bond interest is paid once the bond is cashed. The HH bond interest is paid twice a year, which may be considered income.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treasury bills and notes differ by their maturity time frame. Treasury bills may reach maturity between 91 days to a year; where as treasury notes take one to ten years.</a:t>
            </a:r>
          </a:p>
          <a:p>
            <a:pPr eaLnBrk="1" hangingPunct="1">
              <a:lnSpc>
                <a:spcPct val="80000"/>
              </a:lnSpc>
            </a:pPr>
            <a:endParaRPr lang="en-US" sz="800" smtClean="0"/>
          </a:p>
          <a:p>
            <a:pPr eaLnBrk="1" hangingPunct="1">
              <a:lnSpc>
                <a:spcPct val="80000"/>
              </a:lnSpc>
            </a:pPr>
            <a:r>
              <a:rPr lang="en-US" sz="800" smtClean="0"/>
              <a:t>Purchasing corporate bonds is a means of loaning money to a company.</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stated interest rate usually determines the price investors want to pay for a bond. If a bond’s stated interest rate is lower than similar ones, investors will most likely want to pay less for the bond. If the stated interest rate is higher than similar ones, the seller will most likely want to be paid more than its face value.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 </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p>
            <a:fld id="{B626CD72-9C79-4114-9BB7-A80339B97D75}" type="slidenum">
              <a:rPr lang="en-US" smtClean="0"/>
              <a:pPr/>
              <a:t>43</a:t>
            </a:fld>
            <a:endParaRPr lang="en-US" smtClean="0"/>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p:spPr>
        <p:txBody>
          <a:bodyPr/>
          <a:lstStyle/>
          <a:p>
            <a:pPr eaLnBrk="1" hangingPunct="1">
              <a:lnSpc>
                <a:spcPct val="80000"/>
              </a:lnSpc>
            </a:pPr>
            <a:r>
              <a:rPr lang="en-US" sz="800" smtClean="0"/>
              <a:t>A bond is a promissory note to pay back a specified amount of money at a stated rate on a specific date.</a:t>
            </a:r>
          </a:p>
          <a:p>
            <a:pPr eaLnBrk="1" hangingPunct="1">
              <a:lnSpc>
                <a:spcPct val="80000"/>
              </a:lnSpc>
            </a:pPr>
            <a:endParaRPr lang="en-US" sz="800" smtClean="0"/>
          </a:p>
          <a:p>
            <a:pPr eaLnBrk="1" hangingPunct="1">
              <a:lnSpc>
                <a:spcPct val="80000"/>
              </a:lnSpc>
            </a:pPr>
            <a:r>
              <a:rPr lang="en-US" sz="800" smtClean="0"/>
              <a:t>Bonds are issued to lend funds to the organization selling the bond.</a:t>
            </a:r>
          </a:p>
          <a:p>
            <a:pPr eaLnBrk="1" hangingPunct="1">
              <a:lnSpc>
                <a:spcPct val="80000"/>
              </a:lnSpc>
            </a:pPr>
            <a:endParaRPr lang="en-US" sz="800" smtClean="0"/>
          </a:p>
          <a:p>
            <a:pPr eaLnBrk="1" hangingPunct="1">
              <a:lnSpc>
                <a:spcPct val="80000"/>
              </a:lnSpc>
            </a:pPr>
            <a:r>
              <a:rPr lang="en-US" sz="800" smtClean="0"/>
              <a:t>Municipal bonds are issued by local and state governments for public service projects.</a:t>
            </a:r>
          </a:p>
          <a:p>
            <a:pPr eaLnBrk="1" hangingPunct="1">
              <a:lnSpc>
                <a:spcPct val="80000"/>
              </a:lnSpc>
            </a:pPr>
            <a:endParaRPr lang="en-US" sz="800" smtClean="0"/>
          </a:p>
          <a:p>
            <a:pPr eaLnBrk="1" hangingPunct="1">
              <a:lnSpc>
                <a:spcPct val="80000"/>
              </a:lnSpc>
            </a:pPr>
            <a:r>
              <a:rPr lang="en-US" sz="800" smtClean="0"/>
              <a:t>The federal government issues Series EE bonds, HH bonds, and I bonds. Also the federal government issues Treasury bills and notes. </a:t>
            </a:r>
          </a:p>
          <a:p>
            <a:pPr eaLnBrk="1" hangingPunct="1">
              <a:lnSpc>
                <a:spcPct val="80000"/>
              </a:lnSpc>
            </a:pPr>
            <a:endParaRPr lang="en-US" sz="800" smtClean="0"/>
          </a:p>
          <a:p>
            <a:pPr eaLnBrk="1" hangingPunct="1">
              <a:lnSpc>
                <a:spcPct val="80000"/>
              </a:lnSpc>
            </a:pPr>
            <a:r>
              <a:rPr lang="en-US" sz="800" smtClean="0"/>
              <a:t>The EE bond interest is paid once the bond is cashed. The HH bond interest is paid twice a year, which may be considered income.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treasury bills and notes differ by their maturity time frame. Treasury bills may reach maturity between 91 days to a year; where as treasury notes take one to ten years.</a:t>
            </a:r>
          </a:p>
          <a:p>
            <a:pPr eaLnBrk="1" hangingPunct="1">
              <a:lnSpc>
                <a:spcPct val="80000"/>
              </a:lnSpc>
            </a:pPr>
            <a:endParaRPr lang="en-US" sz="800" smtClean="0"/>
          </a:p>
          <a:p>
            <a:pPr eaLnBrk="1" hangingPunct="1">
              <a:lnSpc>
                <a:spcPct val="80000"/>
              </a:lnSpc>
            </a:pPr>
            <a:r>
              <a:rPr lang="en-US" sz="800" smtClean="0"/>
              <a:t>Purchasing corporate bonds is a means of loaning money to a company.</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stated interest rate usually determines the price investors want to pay for a bond. If a bond’s stated interest rate is lower than similar ones, investors will most likely want to pay less for the bond. If the stated interest rate is higher than similar ones, the seller will most likely want to be paid more than its face value.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 </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17854721-4622-4CCA-8605-AE86F8D3F0A9}" type="slidenum">
              <a:rPr lang="en-US" smtClean="0"/>
              <a:pPr/>
              <a:t>44</a:t>
            </a:fld>
            <a:endParaRPr lang="en-US" smtClean="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p:spPr>
        <p:txBody>
          <a:bodyPr/>
          <a:lstStyle/>
          <a:p>
            <a:pPr eaLnBrk="1" hangingPunct="1">
              <a:lnSpc>
                <a:spcPct val="80000"/>
              </a:lnSpc>
            </a:pPr>
            <a:r>
              <a:rPr lang="en-US" sz="800" smtClean="0"/>
              <a:t>A bond is a promissory note to pay back a specified amount of money at a stated rate on a specific date.</a:t>
            </a:r>
          </a:p>
          <a:p>
            <a:pPr eaLnBrk="1" hangingPunct="1">
              <a:lnSpc>
                <a:spcPct val="80000"/>
              </a:lnSpc>
            </a:pPr>
            <a:endParaRPr lang="en-US" sz="800" smtClean="0"/>
          </a:p>
          <a:p>
            <a:pPr eaLnBrk="1" hangingPunct="1">
              <a:lnSpc>
                <a:spcPct val="80000"/>
              </a:lnSpc>
            </a:pPr>
            <a:r>
              <a:rPr lang="en-US" sz="800" smtClean="0"/>
              <a:t>Bonds are issued to lend funds to the organization selling the bond.</a:t>
            </a:r>
          </a:p>
          <a:p>
            <a:pPr eaLnBrk="1" hangingPunct="1">
              <a:lnSpc>
                <a:spcPct val="80000"/>
              </a:lnSpc>
            </a:pPr>
            <a:endParaRPr lang="en-US" sz="800" smtClean="0"/>
          </a:p>
          <a:p>
            <a:pPr eaLnBrk="1" hangingPunct="1">
              <a:lnSpc>
                <a:spcPct val="80000"/>
              </a:lnSpc>
            </a:pPr>
            <a:r>
              <a:rPr lang="en-US" sz="800" smtClean="0"/>
              <a:t>Municipal bonds are issued by local and state governments for public service projects.</a:t>
            </a:r>
          </a:p>
          <a:p>
            <a:pPr eaLnBrk="1" hangingPunct="1">
              <a:lnSpc>
                <a:spcPct val="80000"/>
              </a:lnSpc>
            </a:pPr>
            <a:endParaRPr lang="en-US" sz="800" smtClean="0"/>
          </a:p>
          <a:p>
            <a:pPr eaLnBrk="1" hangingPunct="1">
              <a:lnSpc>
                <a:spcPct val="80000"/>
              </a:lnSpc>
            </a:pPr>
            <a:r>
              <a:rPr lang="en-US" sz="800" smtClean="0"/>
              <a:t>The federal government issues Series EE bonds, HH bonds, and I bonds. Also the federal government issues Treasury bills and notes. </a:t>
            </a:r>
          </a:p>
          <a:p>
            <a:pPr eaLnBrk="1" hangingPunct="1">
              <a:lnSpc>
                <a:spcPct val="80000"/>
              </a:lnSpc>
            </a:pPr>
            <a:endParaRPr lang="en-US" sz="800" smtClean="0"/>
          </a:p>
          <a:p>
            <a:pPr eaLnBrk="1" hangingPunct="1">
              <a:lnSpc>
                <a:spcPct val="80000"/>
              </a:lnSpc>
            </a:pPr>
            <a:r>
              <a:rPr lang="en-US" sz="800" smtClean="0"/>
              <a:t>The EE bond interest is paid once the bond is cashed. The HH bond interest is paid twice a year, which may be considered income.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treasury bills and notes differ by their maturity time frame. Treasury bills may reach maturity between 91 days to a year; where as treasury notes take one to ten years.</a:t>
            </a:r>
          </a:p>
          <a:p>
            <a:pPr eaLnBrk="1" hangingPunct="1">
              <a:lnSpc>
                <a:spcPct val="80000"/>
              </a:lnSpc>
            </a:pPr>
            <a:endParaRPr lang="en-US" sz="800" smtClean="0"/>
          </a:p>
          <a:p>
            <a:pPr eaLnBrk="1" hangingPunct="1">
              <a:lnSpc>
                <a:spcPct val="80000"/>
              </a:lnSpc>
            </a:pPr>
            <a:r>
              <a:rPr lang="en-US" sz="800" smtClean="0"/>
              <a:t>Purchasing corporate bonds is a means of loaning money to a company.</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stated interest rate usually determines the price investors want to pay for a bond. If a bond’s stated interest rate is lower than similar ones, investors will most likely want to pay less for the bond. If the stated interest rate is higher than similar ones, the seller will most likely want to be paid more than its face value.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 </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fld id="{7B0E7DF7-F540-4B43-B61B-6C5C584795F9}" type="slidenum">
              <a:rPr lang="en-US" smtClean="0"/>
              <a:pPr/>
              <a:t>45</a:t>
            </a:fld>
            <a:endParaRPr lang="en-US" smtClean="0"/>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p:spPr>
        <p:txBody>
          <a:bodyPr/>
          <a:lstStyle/>
          <a:p>
            <a:pPr eaLnBrk="1" hangingPunct="1">
              <a:lnSpc>
                <a:spcPct val="80000"/>
              </a:lnSpc>
            </a:pPr>
            <a:r>
              <a:rPr lang="en-US" sz="800" smtClean="0"/>
              <a:t>A bond is a promissory note to pay back a specified amount of money at a stated rate on a specific date.</a:t>
            </a:r>
          </a:p>
          <a:p>
            <a:pPr eaLnBrk="1" hangingPunct="1">
              <a:lnSpc>
                <a:spcPct val="80000"/>
              </a:lnSpc>
            </a:pPr>
            <a:endParaRPr lang="en-US" sz="800" smtClean="0"/>
          </a:p>
          <a:p>
            <a:pPr eaLnBrk="1" hangingPunct="1">
              <a:lnSpc>
                <a:spcPct val="80000"/>
              </a:lnSpc>
            </a:pPr>
            <a:r>
              <a:rPr lang="en-US" sz="800" smtClean="0"/>
              <a:t>Bonds are issued to lend funds to the organization selling the bond.</a:t>
            </a:r>
          </a:p>
          <a:p>
            <a:pPr eaLnBrk="1" hangingPunct="1">
              <a:lnSpc>
                <a:spcPct val="80000"/>
              </a:lnSpc>
            </a:pPr>
            <a:endParaRPr lang="en-US" sz="800" smtClean="0"/>
          </a:p>
          <a:p>
            <a:pPr eaLnBrk="1" hangingPunct="1">
              <a:lnSpc>
                <a:spcPct val="80000"/>
              </a:lnSpc>
            </a:pPr>
            <a:r>
              <a:rPr lang="en-US" sz="800" smtClean="0"/>
              <a:t>Municipal bonds are issued by local and state governments for public service projects.</a:t>
            </a:r>
          </a:p>
          <a:p>
            <a:pPr eaLnBrk="1" hangingPunct="1">
              <a:lnSpc>
                <a:spcPct val="80000"/>
              </a:lnSpc>
            </a:pPr>
            <a:endParaRPr lang="en-US" sz="800" smtClean="0"/>
          </a:p>
          <a:p>
            <a:pPr eaLnBrk="1" hangingPunct="1">
              <a:lnSpc>
                <a:spcPct val="80000"/>
              </a:lnSpc>
            </a:pPr>
            <a:r>
              <a:rPr lang="en-US" sz="800" smtClean="0"/>
              <a:t>The federal government issues Series EE bonds, HH bonds, and I bonds. Also the federal government issues Treasury bills and notes. </a:t>
            </a:r>
          </a:p>
          <a:p>
            <a:pPr eaLnBrk="1" hangingPunct="1">
              <a:lnSpc>
                <a:spcPct val="80000"/>
              </a:lnSpc>
            </a:pPr>
            <a:endParaRPr lang="en-US" sz="800" smtClean="0"/>
          </a:p>
          <a:p>
            <a:pPr eaLnBrk="1" hangingPunct="1">
              <a:lnSpc>
                <a:spcPct val="80000"/>
              </a:lnSpc>
            </a:pPr>
            <a:r>
              <a:rPr lang="en-US" sz="800" smtClean="0"/>
              <a:t>The EE bond interest is paid once the bond is cashed. The HH bond interest is paid twice a year, which may be considered income.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treasury bills and notes differ by their maturity time frame. Treasury bills may reach maturity between 91 days to a year; where as treasury notes take one to ten years.</a:t>
            </a:r>
          </a:p>
          <a:p>
            <a:pPr eaLnBrk="1" hangingPunct="1">
              <a:lnSpc>
                <a:spcPct val="80000"/>
              </a:lnSpc>
            </a:pPr>
            <a:endParaRPr lang="en-US" sz="800" smtClean="0"/>
          </a:p>
          <a:p>
            <a:pPr eaLnBrk="1" hangingPunct="1">
              <a:lnSpc>
                <a:spcPct val="80000"/>
              </a:lnSpc>
            </a:pPr>
            <a:r>
              <a:rPr lang="en-US" sz="800" smtClean="0"/>
              <a:t>Purchasing corporate bonds is a means of loaning money to a company.</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stated interest rate usually determines the price investors want to pay for a bond. If a bond’s stated interest rate is lower than similar ones, investors will most likely want to pay less for the bond. If the stated interest rate is higher than similar ones, the seller will most likely want to be paid more than its face value.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 </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B8963973-09EF-4D65-B43A-4C0C8E9A1038}" type="slidenum">
              <a:rPr lang="en-US" smtClean="0"/>
              <a:pPr/>
              <a:t>46</a:t>
            </a:fld>
            <a:endParaRPr lang="en-US"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lnSpc>
                <a:spcPct val="80000"/>
              </a:lnSpc>
            </a:pPr>
            <a:r>
              <a:rPr lang="en-US" sz="800" smtClean="0"/>
              <a:t>A bond is a promissory note to pay back a specified amount of money at a stated rate on a specific date.</a:t>
            </a:r>
          </a:p>
          <a:p>
            <a:pPr eaLnBrk="1" hangingPunct="1">
              <a:lnSpc>
                <a:spcPct val="80000"/>
              </a:lnSpc>
            </a:pPr>
            <a:endParaRPr lang="en-US" sz="800" smtClean="0"/>
          </a:p>
          <a:p>
            <a:pPr eaLnBrk="1" hangingPunct="1">
              <a:lnSpc>
                <a:spcPct val="80000"/>
              </a:lnSpc>
            </a:pPr>
            <a:r>
              <a:rPr lang="en-US" sz="800" smtClean="0"/>
              <a:t>Bonds are issued to lend funds to the organization selling the bond.</a:t>
            </a:r>
          </a:p>
          <a:p>
            <a:pPr eaLnBrk="1" hangingPunct="1">
              <a:lnSpc>
                <a:spcPct val="80000"/>
              </a:lnSpc>
            </a:pPr>
            <a:endParaRPr lang="en-US" sz="800" smtClean="0"/>
          </a:p>
          <a:p>
            <a:pPr eaLnBrk="1" hangingPunct="1">
              <a:lnSpc>
                <a:spcPct val="80000"/>
              </a:lnSpc>
            </a:pPr>
            <a:r>
              <a:rPr lang="en-US" sz="800" smtClean="0"/>
              <a:t>Municipal bonds are issued by local and state governments for public service projects.</a:t>
            </a:r>
          </a:p>
          <a:p>
            <a:pPr eaLnBrk="1" hangingPunct="1">
              <a:lnSpc>
                <a:spcPct val="80000"/>
              </a:lnSpc>
            </a:pPr>
            <a:endParaRPr lang="en-US" sz="800" smtClean="0"/>
          </a:p>
          <a:p>
            <a:pPr eaLnBrk="1" hangingPunct="1">
              <a:lnSpc>
                <a:spcPct val="80000"/>
              </a:lnSpc>
            </a:pPr>
            <a:r>
              <a:rPr lang="en-US" sz="800" smtClean="0"/>
              <a:t>The federal government issues Series EE bonds, HH bonds, and I bonds. Also the federal government issues Treasury bills and notes. </a:t>
            </a:r>
          </a:p>
          <a:p>
            <a:pPr eaLnBrk="1" hangingPunct="1">
              <a:lnSpc>
                <a:spcPct val="80000"/>
              </a:lnSpc>
            </a:pPr>
            <a:endParaRPr lang="en-US" sz="800" smtClean="0"/>
          </a:p>
          <a:p>
            <a:pPr eaLnBrk="1" hangingPunct="1">
              <a:lnSpc>
                <a:spcPct val="80000"/>
              </a:lnSpc>
            </a:pPr>
            <a:r>
              <a:rPr lang="en-US" sz="800" smtClean="0"/>
              <a:t>The EE bond interest is paid once the bond is cashed. The HH bond interest is paid twice a year, which may be considered income.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treasury bills and notes differ by their maturity time frame. Treasury bills may reach maturity between 91 days to a year; where as treasury notes take one to ten years.</a:t>
            </a:r>
          </a:p>
          <a:p>
            <a:pPr eaLnBrk="1" hangingPunct="1">
              <a:lnSpc>
                <a:spcPct val="80000"/>
              </a:lnSpc>
            </a:pPr>
            <a:endParaRPr lang="en-US" sz="800" smtClean="0"/>
          </a:p>
          <a:p>
            <a:pPr eaLnBrk="1" hangingPunct="1">
              <a:lnSpc>
                <a:spcPct val="80000"/>
              </a:lnSpc>
            </a:pPr>
            <a:r>
              <a:rPr lang="en-US" sz="800" smtClean="0"/>
              <a:t>Purchasing corporate bonds is a means of loaning money to a company.</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stated interest rate usually determines the price investors want to pay for a bond. If a bond’s stated interest rate is lower than similar ones, investors will most likely want to pay less for the bond. If the stated interest rate is higher than similar ones, the seller will most likely want to be paid more than its face value.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 </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p>
            <a:fld id="{480CDCD7-F1B5-4843-A619-3C8E9E1D6586}" type="slidenum">
              <a:rPr lang="en-US" smtClean="0"/>
              <a:pPr/>
              <a:t>47</a:t>
            </a:fld>
            <a:endParaRPr lang="en-US" smtClean="0"/>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p:spPr>
        <p:txBody>
          <a:bodyPr/>
          <a:lstStyle/>
          <a:p>
            <a:pPr eaLnBrk="1" hangingPunct="1">
              <a:lnSpc>
                <a:spcPct val="80000"/>
              </a:lnSpc>
            </a:pPr>
            <a:r>
              <a:rPr lang="en-US" sz="800" smtClean="0"/>
              <a:t>A bond is a promissory note to pay back a specified amount of money at a stated rate on a specific date.</a:t>
            </a:r>
          </a:p>
          <a:p>
            <a:pPr eaLnBrk="1" hangingPunct="1">
              <a:lnSpc>
                <a:spcPct val="80000"/>
              </a:lnSpc>
            </a:pPr>
            <a:endParaRPr lang="en-US" sz="800" smtClean="0"/>
          </a:p>
          <a:p>
            <a:pPr eaLnBrk="1" hangingPunct="1">
              <a:lnSpc>
                <a:spcPct val="80000"/>
              </a:lnSpc>
            </a:pPr>
            <a:r>
              <a:rPr lang="en-US" sz="800" smtClean="0"/>
              <a:t>Bonds are issued to lend funds to the organization selling the bond.</a:t>
            </a:r>
          </a:p>
          <a:p>
            <a:pPr eaLnBrk="1" hangingPunct="1">
              <a:lnSpc>
                <a:spcPct val="80000"/>
              </a:lnSpc>
            </a:pPr>
            <a:endParaRPr lang="en-US" sz="800" smtClean="0"/>
          </a:p>
          <a:p>
            <a:pPr eaLnBrk="1" hangingPunct="1">
              <a:lnSpc>
                <a:spcPct val="80000"/>
              </a:lnSpc>
            </a:pPr>
            <a:r>
              <a:rPr lang="en-US" sz="800" smtClean="0"/>
              <a:t>Municipal bonds are issued by local and state governments for public service projects.</a:t>
            </a:r>
          </a:p>
          <a:p>
            <a:pPr eaLnBrk="1" hangingPunct="1">
              <a:lnSpc>
                <a:spcPct val="80000"/>
              </a:lnSpc>
            </a:pPr>
            <a:endParaRPr lang="en-US" sz="800" smtClean="0"/>
          </a:p>
          <a:p>
            <a:pPr eaLnBrk="1" hangingPunct="1">
              <a:lnSpc>
                <a:spcPct val="80000"/>
              </a:lnSpc>
            </a:pPr>
            <a:r>
              <a:rPr lang="en-US" sz="800" smtClean="0"/>
              <a:t>The federal government issues Series EE bonds, HH bonds, and I bonds. Also the federal government issues Treasury bills and notes. </a:t>
            </a:r>
          </a:p>
          <a:p>
            <a:pPr eaLnBrk="1" hangingPunct="1">
              <a:lnSpc>
                <a:spcPct val="80000"/>
              </a:lnSpc>
            </a:pPr>
            <a:endParaRPr lang="en-US" sz="800" smtClean="0"/>
          </a:p>
          <a:p>
            <a:pPr eaLnBrk="1" hangingPunct="1">
              <a:lnSpc>
                <a:spcPct val="80000"/>
              </a:lnSpc>
            </a:pPr>
            <a:r>
              <a:rPr lang="en-US" sz="800" smtClean="0"/>
              <a:t>The EE bond interest is paid once the bond is cashed. The HH bond interest is paid twice a year, which may be considered income.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treasury bills and notes differ by their maturity time frame. Treasury bills may reach maturity between 91 days to a year; where as treasury notes take one to ten years.</a:t>
            </a:r>
          </a:p>
          <a:p>
            <a:pPr eaLnBrk="1" hangingPunct="1">
              <a:lnSpc>
                <a:spcPct val="80000"/>
              </a:lnSpc>
            </a:pPr>
            <a:endParaRPr lang="en-US" sz="800" smtClean="0"/>
          </a:p>
          <a:p>
            <a:pPr eaLnBrk="1" hangingPunct="1">
              <a:lnSpc>
                <a:spcPct val="80000"/>
              </a:lnSpc>
            </a:pPr>
            <a:r>
              <a:rPr lang="en-US" sz="800" smtClean="0"/>
              <a:t>Purchasing corporate bonds is a means of loaning money to a company.</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The stated interest rate usually determines the price investors want to pay for a bond. If a bond’s stated interest rate is lower than similar ones, investors will most likely want to pay less for the bond. If the stated interest rate is higher than similar ones, the seller will most likely want to be paid more than its face value.</a:t>
            </a:r>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endParaRPr lang="en-US" sz="800" smtClean="0"/>
          </a:p>
          <a:p>
            <a:pPr eaLnBrk="1" hangingPunct="1">
              <a:lnSpc>
                <a:spcPct val="80000"/>
              </a:lnSpc>
            </a:pPr>
            <a:r>
              <a:rPr lang="en-US" sz="800" smtClean="0"/>
              <a:t> </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E6CFA84-3440-4967-9EB2-F113324E3A88}" type="slidenum">
              <a:rPr lang="en-US" smtClean="0"/>
              <a:pPr>
                <a:defRPr/>
              </a:pPr>
              <a:t>48</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ln/>
        </p:spPr>
      </p:sp>
      <p:sp>
        <p:nvSpPr>
          <p:cNvPr id="101379" name="Notes Placeholder 2"/>
          <p:cNvSpPr>
            <a:spLocks noGrp="1"/>
          </p:cNvSpPr>
          <p:nvPr>
            <p:ph type="body" idx="1"/>
          </p:nvPr>
        </p:nvSpPr>
        <p:spPr>
          <a:noFill/>
          <a:ln/>
        </p:spPr>
        <p:txBody>
          <a:bodyPr/>
          <a:lstStyle/>
          <a:p>
            <a:pPr eaLnBrk="1" hangingPunct="1"/>
            <a:endParaRPr lang="en-US" smtClean="0"/>
          </a:p>
        </p:txBody>
      </p:sp>
      <p:sp>
        <p:nvSpPr>
          <p:cNvPr id="101380" name="Slide Number Placeholder 3"/>
          <p:cNvSpPr>
            <a:spLocks noGrp="1"/>
          </p:cNvSpPr>
          <p:nvPr>
            <p:ph type="sldNum" sz="quarter" idx="5"/>
          </p:nvPr>
        </p:nvSpPr>
        <p:spPr>
          <a:noFill/>
        </p:spPr>
        <p:txBody>
          <a:bodyPr/>
          <a:lstStyle/>
          <a:p>
            <a:fld id="{67A30CAC-B4DF-4656-9F97-B047D9573FD8}" type="slidenum">
              <a:rPr lang="en-US" smtClean="0"/>
              <a:pPr/>
              <a:t>49</a:t>
            </a:fld>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D64FA4C6-AE3B-4B4F-9F69-25AD87D59B04}" type="slidenum">
              <a:rPr lang="en-US" smtClean="0"/>
              <a:pPr/>
              <a:t>50</a:t>
            </a:fld>
            <a:endParaRPr lang="en-US" smtClean="0"/>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p:spPr>
        <p:txBody>
          <a:bodyPr/>
          <a:lstStyle/>
          <a:p>
            <a:pPr eaLnBrk="1" hangingPunct="1"/>
            <a:r>
              <a:rPr lang="en-US" dirty="0" smtClean="0"/>
              <a:t>Companies assist investors of mutual funds by studying companies stocks and bonds, and then buying a variety of stocks and bonds to sell.</a:t>
            </a:r>
          </a:p>
          <a:p>
            <a:pPr eaLnBrk="1" hangingPunct="1"/>
            <a:endParaRPr lang="en-US" dirty="0" smtClean="0"/>
          </a:p>
          <a:p>
            <a:pPr eaLnBrk="1" hangingPunct="1"/>
            <a:r>
              <a:rPr lang="en-US" dirty="0" smtClean="0"/>
              <a:t>Aggressive-growth stock funds look for quick growth, but also have an higher risk than other stock.</a:t>
            </a:r>
          </a:p>
          <a:p>
            <a:pPr eaLnBrk="1" hangingPunct="1"/>
            <a:endParaRPr lang="en-US" dirty="0" smtClean="0"/>
          </a:p>
          <a:p>
            <a:pPr eaLnBrk="1" hangingPunct="1"/>
            <a:r>
              <a:rPr lang="en-US" dirty="0" smtClean="0"/>
              <a:t>Income funds concentrate on stocks that pay regular dividends. </a:t>
            </a:r>
          </a:p>
          <a:p>
            <a:pPr eaLnBrk="1" hangingPunct="1"/>
            <a:endParaRPr lang="en-US" dirty="0" smtClean="0"/>
          </a:p>
          <a:p>
            <a:pPr eaLnBrk="1" hangingPunct="1"/>
            <a:r>
              <a:rPr lang="en-US" dirty="0" smtClean="0"/>
              <a:t>International funds invest in a variety of company stock  around the world.</a:t>
            </a:r>
          </a:p>
          <a:p>
            <a:pPr eaLnBrk="1" hangingPunct="1"/>
            <a:endParaRPr lang="en-US" dirty="0" smtClean="0"/>
          </a:p>
          <a:p>
            <a:pPr eaLnBrk="1" hangingPunct="1"/>
            <a:r>
              <a:rPr lang="en-US" dirty="0" smtClean="0"/>
              <a:t>Sector funds purchase stocks of companies in the same industry.</a:t>
            </a:r>
          </a:p>
          <a:p>
            <a:pPr eaLnBrk="1" hangingPunct="1"/>
            <a:endParaRPr lang="en-US" dirty="0" smtClean="0"/>
          </a:p>
          <a:p>
            <a:pPr eaLnBrk="1" hangingPunct="1"/>
            <a:r>
              <a:rPr lang="en-US" dirty="0" smtClean="0"/>
              <a:t>Bond funds concentrate in corporate bonds.</a:t>
            </a:r>
          </a:p>
          <a:p>
            <a:pPr eaLnBrk="1" hangingPunct="1"/>
            <a:endParaRPr lang="en-US" dirty="0" smtClean="0"/>
          </a:p>
          <a:p>
            <a:pPr eaLnBrk="1" hangingPunct="1"/>
            <a:r>
              <a:rPr lang="en-US" dirty="0" smtClean="0"/>
              <a:t>Balanced funds invest in both stocks and bonds.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D67AC125-ACEA-41E4-8AA2-ACDA088F623A}" type="slidenum">
              <a:rPr lang="en-US" smtClean="0"/>
              <a:pPr/>
              <a:t>5</a:t>
            </a:fld>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fld id="{3FBCD4B2-9EFE-4EA2-9B3C-624E2DB5FFD0}" type="slidenum">
              <a:rPr lang="en-US" smtClean="0"/>
              <a:pPr/>
              <a:t>51</a:t>
            </a:fld>
            <a:endParaRPr lang="en-US" smtClean="0"/>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p:spPr>
        <p:txBody>
          <a:bodyPr/>
          <a:lstStyle/>
          <a:p>
            <a:pPr eaLnBrk="1" hangingPunct="1"/>
            <a:r>
              <a:rPr lang="en-US" smtClean="0"/>
              <a:t>Companies assist investors of mutual funds by studying companies stocks and bonds, and then buying a variety of stocks and bonds to sell.</a:t>
            </a:r>
          </a:p>
          <a:p>
            <a:pPr eaLnBrk="1" hangingPunct="1"/>
            <a:endParaRPr lang="en-US" smtClean="0"/>
          </a:p>
          <a:p>
            <a:pPr eaLnBrk="1" hangingPunct="1"/>
            <a:r>
              <a:rPr lang="en-US" smtClean="0"/>
              <a:t>Aggressive-growth stock funds look for quick growth, but also have an higher risk than other stock.</a:t>
            </a:r>
          </a:p>
          <a:p>
            <a:pPr eaLnBrk="1" hangingPunct="1"/>
            <a:endParaRPr lang="en-US" smtClean="0"/>
          </a:p>
          <a:p>
            <a:pPr eaLnBrk="1" hangingPunct="1"/>
            <a:r>
              <a:rPr lang="en-US" smtClean="0"/>
              <a:t>Income funds concentrate on stocks that pay regular dividends. </a:t>
            </a:r>
          </a:p>
          <a:p>
            <a:pPr eaLnBrk="1" hangingPunct="1"/>
            <a:endParaRPr lang="en-US" smtClean="0"/>
          </a:p>
          <a:p>
            <a:pPr eaLnBrk="1" hangingPunct="1"/>
            <a:r>
              <a:rPr lang="en-US" smtClean="0"/>
              <a:t>International funds invest in a variety of company stock  around the world.</a:t>
            </a:r>
          </a:p>
          <a:p>
            <a:pPr eaLnBrk="1" hangingPunct="1"/>
            <a:endParaRPr lang="en-US" smtClean="0"/>
          </a:p>
          <a:p>
            <a:pPr eaLnBrk="1" hangingPunct="1"/>
            <a:r>
              <a:rPr lang="en-US" smtClean="0"/>
              <a:t>Sector funds purchase stocks of companies in the same industry.</a:t>
            </a:r>
          </a:p>
          <a:p>
            <a:pPr eaLnBrk="1" hangingPunct="1"/>
            <a:endParaRPr lang="en-US" smtClean="0"/>
          </a:p>
          <a:p>
            <a:pPr eaLnBrk="1" hangingPunct="1"/>
            <a:r>
              <a:rPr lang="en-US" smtClean="0"/>
              <a:t>Bond funds concentrate in corporate bonds.</a:t>
            </a:r>
          </a:p>
          <a:p>
            <a:pPr eaLnBrk="1" hangingPunct="1"/>
            <a:endParaRPr lang="en-US" smtClean="0"/>
          </a:p>
          <a:p>
            <a:pPr eaLnBrk="1" hangingPunct="1"/>
            <a:r>
              <a:rPr lang="en-US" smtClean="0"/>
              <a:t>Balanced funds invest in both stocks and bonds.</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fld id="{3FBCD4B2-9EFE-4EA2-9B3C-624E2DB5FFD0}" type="slidenum">
              <a:rPr lang="en-US" smtClean="0"/>
              <a:pPr/>
              <a:t>52</a:t>
            </a:fld>
            <a:endParaRPr lang="en-US" smtClean="0"/>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p:spPr>
        <p:txBody>
          <a:bodyPr/>
          <a:lstStyle/>
          <a:p>
            <a:pPr eaLnBrk="1" hangingPunct="1"/>
            <a:r>
              <a:rPr lang="en-US" smtClean="0"/>
              <a:t>Companies assist investors of mutual funds by studying companies stocks and bonds, and then buying a variety of stocks and bonds to sell.</a:t>
            </a:r>
          </a:p>
          <a:p>
            <a:pPr eaLnBrk="1" hangingPunct="1"/>
            <a:endParaRPr lang="en-US" smtClean="0"/>
          </a:p>
          <a:p>
            <a:pPr eaLnBrk="1" hangingPunct="1"/>
            <a:r>
              <a:rPr lang="en-US" smtClean="0"/>
              <a:t>Aggressive-growth stock funds look for quick growth, but also have an higher risk than other stock.</a:t>
            </a:r>
          </a:p>
          <a:p>
            <a:pPr eaLnBrk="1" hangingPunct="1"/>
            <a:endParaRPr lang="en-US" smtClean="0"/>
          </a:p>
          <a:p>
            <a:pPr eaLnBrk="1" hangingPunct="1"/>
            <a:r>
              <a:rPr lang="en-US" smtClean="0"/>
              <a:t>Income funds concentrate on stocks that pay regular dividends. </a:t>
            </a:r>
          </a:p>
          <a:p>
            <a:pPr eaLnBrk="1" hangingPunct="1"/>
            <a:endParaRPr lang="en-US" smtClean="0"/>
          </a:p>
          <a:p>
            <a:pPr eaLnBrk="1" hangingPunct="1"/>
            <a:r>
              <a:rPr lang="en-US" smtClean="0"/>
              <a:t>International funds invest in a variety of company stock  around the world.</a:t>
            </a:r>
          </a:p>
          <a:p>
            <a:pPr eaLnBrk="1" hangingPunct="1"/>
            <a:endParaRPr lang="en-US" smtClean="0"/>
          </a:p>
          <a:p>
            <a:pPr eaLnBrk="1" hangingPunct="1"/>
            <a:r>
              <a:rPr lang="en-US" smtClean="0"/>
              <a:t>Sector funds purchase stocks of companies in the same industry.</a:t>
            </a:r>
          </a:p>
          <a:p>
            <a:pPr eaLnBrk="1" hangingPunct="1"/>
            <a:endParaRPr lang="en-US" smtClean="0"/>
          </a:p>
          <a:p>
            <a:pPr eaLnBrk="1" hangingPunct="1"/>
            <a:r>
              <a:rPr lang="en-US" smtClean="0"/>
              <a:t>Bond funds concentrate in corporate bonds.</a:t>
            </a:r>
          </a:p>
          <a:p>
            <a:pPr eaLnBrk="1" hangingPunct="1"/>
            <a:endParaRPr lang="en-US" smtClean="0"/>
          </a:p>
          <a:p>
            <a:pPr eaLnBrk="1" hangingPunct="1"/>
            <a:r>
              <a:rPr lang="en-US" smtClean="0"/>
              <a:t>Balanced funds invest in both stocks and bonds.</a:t>
            </a: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1920CE43-8E9A-4238-9DB2-02A927462F5A}" type="slidenum">
              <a:rPr lang="en-US" smtClean="0"/>
              <a:pPr/>
              <a:t>53</a:t>
            </a:fld>
            <a:endParaRPr lang="en-US" smtClean="0"/>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r>
              <a:rPr lang="en-US" smtClean="0"/>
              <a:t>Companies assist investors of mutual funds by studying companies stocks and bonds, and then buying a variety of stocks and bonds to sell.</a:t>
            </a:r>
          </a:p>
          <a:p>
            <a:pPr eaLnBrk="1" hangingPunct="1"/>
            <a:endParaRPr lang="en-US" smtClean="0"/>
          </a:p>
          <a:p>
            <a:pPr eaLnBrk="1" hangingPunct="1"/>
            <a:r>
              <a:rPr lang="en-US" smtClean="0"/>
              <a:t>Aggressive-growth stock funds look for quick growth, but also have an higher risk than other stock.</a:t>
            </a:r>
          </a:p>
          <a:p>
            <a:pPr eaLnBrk="1" hangingPunct="1"/>
            <a:endParaRPr lang="en-US" smtClean="0"/>
          </a:p>
          <a:p>
            <a:pPr eaLnBrk="1" hangingPunct="1"/>
            <a:r>
              <a:rPr lang="en-US" smtClean="0"/>
              <a:t>Income funds concentrate on stocks that pay regular dividends. </a:t>
            </a:r>
          </a:p>
          <a:p>
            <a:pPr eaLnBrk="1" hangingPunct="1"/>
            <a:endParaRPr lang="en-US" smtClean="0"/>
          </a:p>
          <a:p>
            <a:pPr eaLnBrk="1" hangingPunct="1"/>
            <a:r>
              <a:rPr lang="en-US" smtClean="0"/>
              <a:t>International funds invest in a variety of company stock  around the world.</a:t>
            </a:r>
          </a:p>
          <a:p>
            <a:pPr eaLnBrk="1" hangingPunct="1"/>
            <a:endParaRPr lang="en-US" smtClean="0"/>
          </a:p>
          <a:p>
            <a:pPr eaLnBrk="1" hangingPunct="1"/>
            <a:r>
              <a:rPr lang="en-US" smtClean="0"/>
              <a:t>Sector funds purchase stocks of companies in the same industry.</a:t>
            </a:r>
          </a:p>
          <a:p>
            <a:pPr eaLnBrk="1" hangingPunct="1"/>
            <a:endParaRPr lang="en-US" smtClean="0"/>
          </a:p>
          <a:p>
            <a:pPr eaLnBrk="1" hangingPunct="1"/>
            <a:r>
              <a:rPr lang="en-US" smtClean="0"/>
              <a:t>Bond funds concentrate in corporate bonds.</a:t>
            </a:r>
          </a:p>
          <a:p>
            <a:pPr eaLnBrk="1" hangingPunct="1"/>
            <a:endParaRPr lang="en-US" smtClean="0"/>
          </a:p>
          <a:p>
            <a:pPr eaLnBrk="1" hangingPunct="1"/>
            <a:r>
              <a:rPr lang="en-US" smtClean="0"/>
              <a:t>Balanced funds invest in both stocks and bonds.</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1920CE43-8E9A-4238-9DB2-02A927462F5A}" type="slidenum">
              <a:rPr lang="en-US" smtClean="0"/>
              <a:pPr/>
              <a:t>54</a:t>
            </a:fld>
            <a:endParaRPr lang="en-US" smtClean="0"/>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r>
              <a:rPr lang="en-US" dirty="0" smtClean="0"/>
              <a:t>Companies assist investors of mutual funds by studying companies stocks and bonds, and then buying a variety of stocks and bonds to sell.</a:t>
            </a:r>
          </a:p>
          <a:p>
            <a:pPr eaLnBrk="1" hangingPunct="1"/>
            <a:endParaRPr lang="en-US" dirty="0" smtClean="0"/>
          </a:p>
          <a:p>
            <a:pPr eaLnBrk="1" hangingPunct="1"/>
            <a:r>
              <a:rPr lang="en-US" dirty="0" smtClean="0"/>
              <a:t>Aggressive-growth stock funds look for quick growth, but also have an higher risk than other stock.</a:t>
            </a:r>
          </a:p>
          <a:p>
            <a:pPr eaLnBrk="1" hangingPunct="1"/>
            <a:endParaRPr lang="en-US" dirty="0" smtClean="0"/>
          </a:p>
          <a:p>
            <a:pPr eaLnBrk="1" hangingPunct="1"/>
            <a:r>
              <a:rPr lang="en-US" dirty="0" smtClean="0"/>
              <a:t>Income funds concentrate on stocks that pay regular dividends. </a:t>
            </a:r>
          </a:p>
          <a:p>
            <a:pPr eaLnBrk="1" hangingPunct="1"/>
            <a:endParaRPr lang="en-US" dirty="0" smtClean="0"/>
          </a:p>
          <a:p>
            <a:pPr eaLnBrk="1" hangingPunct="1"/>
            <a:r>
              <a:rPr lang="en-US" dirty="0" smtClean="0"/>
              <a:t>International funds invest in a variety of company stock  around the world.</a:t>
            </a:r>
          </a:p>
          <a:p>
            <a:pPr eaLnBrk="1" hangingPunct="1"/>
            <a:endParaRPr lang="en-US" dirty="0" smtClean="0"/>
          </a:p>
          <a:p>
            <a:pPr eaLnBrk="1" hangingPunct="1"/>
            <a:r>
              <a:rPr lang="en-US" dirty="0" smtClean="0"/>
              <a:t>Sector funds purchase stocks of companies in the same industry.</a:t>
            </a:r>
          </a:p>
          <a:p>
            <a:pPr eaLnBrk="1" hangingPunct="1"/>
            <a:endParaRPr lang="en-US" dirty="0" smtClean="0"/>
          </a:p>
          <a:p>
            <a:pPr eaLnBrk="1" hangingPunct="1"/>
            <a:r>
              <a:rPr lang="en-US" dirty="0" smtClean="0"/>
              <a:t>Bond funds concentrate in corporate bonds.</a:t>
            </a:r>
          </a:p>
          <a:p>
            <a:pPr eaLnBrk="1" hangingPunct="1"/>
            <a:endParaRPr lang="en-US" dirty="0" smtClean="0"/>
          </a:p>
          <a:p>
            <a:pPr eaLnBrk="1" hangingPunct="1"/>
            <a:r>
              <a:rPr lang="en-US" dirty="0" smtClean="0"/>
              <a:t>Balanced funds invest in both stocks and bonds.</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1920CE43-8E9A-4238-9DB2-02A927462F5A}" type="slidenum">
              <a:rPr lang="en-US" smtClean="0"/>
              <a:pPr/>
              <a:t>55</a:t>
            </a:fld>
            <a:endParaRPr lang="en-US" smtClean="0"/>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r>
              <a:rPr lang="en-US" dirty="0" smtClean="0"/>
              <a:t>Companies assist investors of mutual funds by studying companies stocks and bonds, and then buying a variety of stocks and bonds to sell.</a:t>
            </a:r>
          </a:p>
          <a:p>
            <a:pPr eaLnBrk="1" hangingPunct="1"/>
            <a:endParaRPr lang="en-US" dirty="0" smtClean="0"/>
          </a:p>
          <a:p>
            <a:pPr eaLnBrk="1" hangingPunct="1"/>
            <a:r>
              <a:rPr lang="en-US" dirty="0" smtClean="0"/>
              <a:t>Aggressive-growth stock funds look for quick growth, but also have an higher risk than other stock.</a:t>
            </a:r>
          </a:p>
          <a:p>
            <a:pPr eaLnBrk="1" hangingPunct="1"/>
            <a:endParaRPr lang="en-US" dirty="0" smtClean="0"/>
          </a:p>
          <a:p>
            <a:pPr eaLnBrk="1" hangingPunct="1"/>
            <a:r>
              <a:rPr lang="en-US" dirty="0" smtClean="0"/>
              <a:t>Income funds concentrate on stocks that pay regular dividends. </a:t>
            </a:r>
          </a:p>
          <a:p>
            <a:pPr eaLnBrk="1" hangingPunct="1"/>
            <a:endParaRPr lang="en-US" dirty="0" smtClean="0"/>
          </a:p>
          <a:p>
            <a:pPr eaLnBrk="1" hangingPunct="1"/>
            <a:r>
              <a:rPr lang="en-US" dirty="0" smtClean="0"/>
              <a:t>International funds invest in a variety of company stock  around the world.</a:t>
            </a:r>
          </a:p>
          <a:p>
            <a:pPr eaLnBrk="1" hangingPunct="1"/>
            <a:endParaRPr lang="en-US" dirty="0" smtClean="0"/>
          </a:p>
          <a:p>
            <a:pPr eaLnBrk="1" hangingPunct="1"/>
            <a:r>
              <a:rPr lang="en-US" dirty="0" smtClean="0"/>
              <a:t>Sector funds purchase stocks of companies in the same industry.</a:t>
            </a:r>
          </a:p>
          <a:p>
            <a:pPr eaLnBrk="1" hangingPunct="1"/>
            <a:endParaRPr lang="en-US" dirty="0" smtClean="0"/>
          </a:p>
          <a:p>
            <a:pPr eaLnBrk="1" hangingPunct="1"/>
            <a:r>
              <a:rPr lang="en-US" dirty="0" smtClean="0"/>
              <a:t>Bond funds concentrate in corporate bonds.</a:t>
            </a:r>
          </a:p>
          <a:p>
            <a:pPr eaLnBrk="1" hangingPunct="1"/>
            <a:endParaRPr lang="en-US" dirty="0" smtClean="0"/>
          </a:p>
          <a:p>
            <a:pPr eaLnBrk="1" hangingPunct="1"/>
            <a:r>
              <a:rPr lang="en-US" dirty="0" smtClean="0"/>
              <a:t>Balanced funds invest in both stocks and bonds.</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1920CE43-8E9A-4238-9DB2-02A927462F5A}" type="slidenum">
              <a:rPr lang="en-US" smtClean="0"/>
              <a:pPr/>
              <a:t>56</a:t>
            </a:fld>
            <a:endParaRPr lang="en-US" smtClean="0"/>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r>
              <a:rPr lang="en-US" dirty="0" smtClean="0"/>
              <a:t>Companies assist investors of mutual funds by studying companies stocks and bonds, and then buying a variety of stocks and bonds to sell.</a:t>
            </a:r>
          </a:p>
          <a:p>
            <a:pPr eaLnBrk="1" hangingPunct="1"/>
            <a:endParaRPr lang="en-US" dirty="0" smtClean="0"/>
          </a:p>
          <a:p>
            <a:pPr eaLnBrk="1" hangingPunct="1"/>
            <a:r>
              <a:rPr lang="en-US" dirty="0" smtClean="0"/>
              <a:t>Aggressive-growth stock funds look for quick growth, but also have an higher risk than other stock.</a:t>
            </a:r>
          </a:p>
          <a:p>
            <a:pPr eaLnBrk="1" hangingPunct="1"/>
            <a:endParaRPr lang="en-US" dirty="0" smtClean="0"/>
          </a:p>
          <a:p>
            <a:pPr eaLnBrk="1" hangingPunct="1"/>
            <a:r>
              <a:rPr lang="en-US" dirty="0" smtClean="0"/>
              <a:t>Income funds concentrate on stocks that pay regular dividends. </a:t>
            </a:r>
          </a:p>
          <a:p>
            <a:pPr eaLnBrk="1" hangingPunct="1"/>
            <a:endParaRPr lang="en-US" dirty="0" smtClean="0"/>
          </a:p>
          <a:p>
            <a:pPr eaLnBrk="1" hangingPunct="1"/>
            <a:r>
              <a:rPr lang="en-US" dirty="0" smtClean="0"/>
              <a:t>International funds invest in a variety of company stock  around the world.</a:t>
            </a:r>
          </a:p>
          <a:p>
            <a:pPr eaLnBrk="1" hangingPunct="1"/>
            <a:endParaRPr lang="en-US" dirty="0" smtClean="0"/>
          </a:p>
          <a:p>
            <a:pPr eaLnBrk="1" hangingPunct="1"/>
            <a:r>
              <a:rPr lang="en-US" dirty="0" smtClean="0"/>
              <a:t>Sector funds purchase stocks of companies in the same industry.</a:t>
            </a:r>
          </a:p>
          <a:p>
            <a:pPr eaLnBrk="1" hangingPunct="1"/>
            <a:endParaRPr lang="en-US" dirty="0" smtClean="0"/>
          </a:p>
          <a:p>
            <a:pPr eaLnBrk="1" hangingPunct="1"/>
            <a:r>
              <a:rPr lang="en-US" dirty="0" smtClean="0"/>
              <a:t>Bond funds concentrate in corporate bonds.</a:t>
            </a:r>
          </a:p>
          <a:p>
            <a:pPr eaLnBrk="1" hangingPunct="1"/>
            <a:endParaRPr lang="en-US" dirty="0" smtClean="0"/>
          </a:p>
          <a:p>
            <a:pPr eaLnBrk="1" hangingPunct="1"/>
            <a:r>
              <a:rPr lang="en-US" dirty="0" smtClean="0"/>
              <a:t>Balanced funds invest in both stocks and bonds.</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a:ln/>
        </p:spPr>
      </p:sp>
      <p:sp>
        <p:nvSpPr>
          <p:cNvPr id="105475" name="Notes Placeholder 2"/>
          <p:cNvSpPr>
            <a:spLocks noGrp="1"/>
          </p:cNvSpPr>
          <p:nvPr>
            <p:ph type="body" idx="1"/>
          </p:nvPr>
        </p:nvSpPr>
        <p:spPr>
          <a:noFill/>
          <a:ln/>
        </p:spPr>
        <p:txBody>
          <a:bodyPr/>
          <a:lstStyle/>
          <a:p>
            <a:pPr eaLnBrk="1" hangingPunct="1"/>
            <a:endParaRPr lang="en-US" smtClean="0"/>
          </a:p>
        </p:txBody>
      </p:sp>
      <p:sp>
        <p:nvSpPr>
          <p:cNvPr id="105476" name="Slide Number Placeholder 3"/>
          <p:cNvSpPr>
            <a:spLocks noGrp="1"/>
          </p:cNvSpPr>
          <p:nvPr>
            <p:ph type="sldNum" sz="quarter" idx="5"/>
          </p:nvPr>
        </p:nvSpPr>
        <p:spPr>
          <a:noFill/>
        </p:spPr>
        <p:txBody>
          <a:bodyPr/>
          <a:lstStyle/>
          <a:p>
            <a:fld id="{8EC00A05-9962-42DC-B9E8-AC435BE35920}" type="slidenum">
              <a:rPr lang="en-US" smtClean="0"/>
              <a:pPr/>
              <a:t>57</a:t>
            </a:fld>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E6CFA84-3440-4967-9EB2-F113324E3A88}" type="slidenum">
              <a:rPr lang="en-US" smtClean="0"/>
              <a:pPr>
                <a:defRPr/>
              </a:pPr>
              <a:t>58</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E6CFA84-3440-4967-9EB2-F113324E3A88}" type="slidenum">
              <a:rPr lang="en-US" smtClean="0"/>
              <a:pPr>
                <a:defRPr/>
              </a:pPr>
              <a:t>59</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1587016E-81D8-4EFF-BCF9-6C14189FF12E}" type="slidenum">
              <a:rPr lang="en-US" smtClean="0"/>
              <a:pPr/>
              <a:t>60</a:t>
            </a:fld>
            <a:endParaRPr lang="en-US" smtClean="0"/>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pPr eaLnBrk="1" hangingPunct="1"/>
            <a:r>
              <a:rPr lang="en-US" smtClean="0"/>
              <a:t>Real Estate includes land and anything attached to it.</a:t>
            </a:r>
          </a:p>
          <a:p>
            <a:pPr eaLnBrk="1" hangingPunct="1"/>
            <a:r>
              <a:rPr lang="en-US" smtClean="0"/>
              <a:t>Some advantages of investing in real estate are tax benefits, increased equity, and pride of ownership. Some disadvantages of investing in real estate are property taxes, interest payments, property insurance, and maintenance.</a:t>
            </a:r>
          </a:p>
          <a:p>
            <a:pPr eaLnBrk="1" hangingPunct="1"/>
            <a:endParaRPr lang="en-US" smtClean="0"/>
          </a:p>
          <a:p>
            <a:pPr eaLnBrk="1" hangingPunct="1"/>
            <a:r>
              <a:rPr lang="en-US" smtClean="0"/>
              <a:t>Real estate examples may include a house, condominium, and a mobile home park.</a:t>
            </a:r>
          </a:p>
          <a:p>
            <a:pPr eaLnBrk="1" hangingPunct="1"/>
            <a:endParaRPr lang="en-US" smtClean="0"/>
          </a:p>
          <a:p>
            <a:pPr eaLnBrk="1" hangingPunct="1"/>
            <a:r>
              <a:rPr lang="en-US" smtClean="0"/>
              <a:t>Commodities include grain, livestock, and precious metals. Commodity investors usually agree to buy and sell for an amount at a specified price in the future. Examples may include rice, cattle, and gold.</a:t>
            </a:r>
          </a:p>
          <a:p>
            <a:pPr eaLnBrk="1" hangingPunct="1"/>
            <a:endParaRPr lang="en-US" smtClean="0"/>
          </a:p>
          <a:p>
            <a:pPr eaLnBrk="1" hangingPunct="1"/>
            <a:r>
              <a:rPr lang="en-US" smtClean="0"/>
              <a:t>Collectibles are items collected over time that may increase in value. Examples may include art work, antique furniture, and autographed items.</a:t>
            </a:r>
          </a:p>
          <a:p>
            <a:pPr eaLnBrk="1" hangingPunct="1"/>
            <a:endParaRPr lang="en-US" smtClean="0"/>
          </a:p>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D67AC125-ACEA-41E4-8AA2-ACDA088F623A}" type="slidenum">
              <a:rPr lang="en-US" smtClean="0"/>
              <a:pPr/>
              <a:t>6</a:t>
            </a:fld>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1587016E-81D8-4EFF-BCF9-6C14189FF12E}" type="slidenum">
              <a:rPr lang="en-US" smtClean="0"/>
              <a:pPr/>
              <a:t>61</a:t>
            </a:fld>
            <a:endParaRPr lang="en-US" smtClean="0"/>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pPr eaLnBrk="1" hangingPunct="1"/>
            <a:r>
              <a:rPr lang="en-US" smtClean="0"/>
              <a:t>Real Estate includes land and anything attached to it.</a:t>
            </a:r>
          </a:p>
          <a:p>
            <a:pPr eaLnBrk="1" hangingPunct="1"/>
            <a:r>
              <a:rPr lang="en-US" smtClean="0"/>
              <a:t>Some advantages of investing in real estate are tax benefits, increased equity, and pride of ownership. Some disadvantages of investing in real estate are property taxes, interest payments, property insurance, and maintenance.</a:t>
            </a:r>
          </a:p>
          <a:p>
            <a:pPr eaLnBrk="1" hangingPunct="1"/>
            <a:endParaRPr lang="en-US" smtClean="0"/>
          </a:p>
          <a:p>
            <a:pPr eaLnBrk="1" hangingPunct="1"/>
            <a:r>
              <a:rPr lang="en-US" smtClean="0"/>
              <a:t>Real estate examples may include a house, condominium, and a mobile home park.</a:t>
            </a:r>
          </a:p>
          <a:p>
            <a:pPr eaLnBrk="1" hangingPunct="1"/>
            <a:endParaRPr lang="en-US" smtClean="0"/>
          </a:p>
          <a:p>
            <a:pPr eaLnBrk="1" hangingPunct="1"/>
            <a:r>
              <a:rPr lang="en-US" smtClean="0"/>
              <a:t>Commodities include grain, livestock, and precious metals. Commodity investors usually agree to buy and sell for an amount at a specified price in the future. Examples may include rice, cattle, and gold.</a:t>
            </a:r>
          </a:p>
          <a:p>
            <a:pPr eaLnBrk="1" hangingPunct="1"/>
            <a:endParaRPr lang="en-US" smtClean="0"/>
          </a:p>
          <a:p>
            <a:pPr eaLnBrk="1" hangingPunct="1"/>
            <a:r>
              <a:rPr lang="en-US" smtClean="0"/>
              <a:t>Collectibles are items collected over time that may increase in value. Examples may include art work, antique furniture, and autographed items.</a:t>
            </a:r>
          </a:p>
          <a:p>
            <a:pPr eaLnBrk="1" hangingPunct="1"/>
            <a:endParaRPr lang="en-US" smtClean="0"/>
          </a:p>
          <a:p>
            <a:pPr eaLnBrk="1" hangingPunct="1"/>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1587016E-81D8-4EFF-BCF9-6C14189FF12E}" type="slidenum">
              <a:rPr lang="en-US" smtClean="0"/>
              <a:pPr/>
              <a:t>62</a:t>
            </a:fld>
            <a:endParaRPr lang="en-US" smtClean="0"/>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pPr eaLnBrk="1" hangingPunct="1"/>
            <a:r>
              <a:rPr lang="en-US" dirty="0" smtClean="0"/>
              <a:t>Real Estate includes land and anything attached to it.</a:t>
            </a:r>
          </a:p>
          <a:p>
            <a:pPr eaLnBrk="1" hangingPunct="1"/>
            <a:r>
              <a:rPr lang="en-US" dirty="0" smtClean="0"/>
              <a:t>Some advantages of investing in real estate are tax benefits, increased equity, and pride of ownership. Some disadvantages of investing in real estate are property taxes, interest payments, property insurance, and maintenance.</a:t>
            </a:r>
          </a:p>
          <a:p>
            <a:pPr eaLnBrk="1" hangingPunct="1"/>
            <a:endParaRPr lang="en-US" dirty="0" smtClean="0"/>
          </a:p>
          <a:p>
            <a:pPr eaLnBrk="1" hangingPunct="1"/>
            <a:r>
              <a:rPr lang="en-US" dirty="0" smtClean="0"/>
              <a:t>Real estate examples may include a house, condominium, and a mobile home park.</a:t>
            </a:r>
          </a:p>
          <a:p>
            <a:pPr eaLnBrk="1" hangingPunct="1"/>
            <a:endParaRPr lang="en-US" dirty="0" smtClean="0"/>
          </a:p>
          <a:p>
            <a:pPr eaLnBrk="1" hangingPunct="1"/>
            <a:r>
              <a:rPr lang="en-US" dirty="0" smtClean="0"/>
              <a:t>Commodities include grain, livestock, and precious metals. Commodity investors usually agree to buy and sell for an amount at a specified price in the future. Examples may include rice, cattle, and gold.</a:t>
            </a:r>
          </a:p>
          <a:p>
            <a:pPr eaLnBrk="1" hangingPunct="1"/>
            <a:endParaRPr lang="en-US" dirty="0" smtClean="0"/>
          </a:p>
          <a:p>
            <a:pPr eaLnBrk="1" hangingPunct="1"/>
            <a:r>
              <a:rPr lang="en-US" dirty="0" smtClean="0"/>
              <a:t>Collectibles are items collected over time that may increase in value. Examples may include art work, antique furniture, and autographed items.</a:t>
            </a:r>
          </a:p>
          <a:p>
            <a:pPr eaLnBrk="1" hangingPunct="1"/>
            <a:endParaRPr lang="en-US" dirty="0" smtClean="0"/>
          </a:p>
          <a:p>
            <a:pPr eaLnBrk="1" hangingPunct="1"/>
            <a:endParaRPr lang="en-US" dirty="0"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1587016E-81D8-4EFF-BCF9-6C14189FF12E}" type="slidenum">
              <a:rPr lang="en-US" smtClean="0"/>
              <a:pPr/>
              <a:t>63</a:t>
            </a:fld>
            <a:endParaRPr lang="en-US" smtClean="0"/>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pPr eaLnBrk="1" hangingPunct="1"/>
            <a:r>
              <a:rPr lang="en-US" dirty="0" smtClean="0"/>
              <a:t>Real Estate includes land and anything attached to it.</a:t>
            </a:r>
          </a:p>
          <a:p>
            <a:pPr eaLnBrk="1" hangingPunct="1"/>
            <a:r>
              <a:rPr lang="en-US" dirty="0" smtClean="0"/>
              <a:t>Some advantages of investing in real estate are tax benefits, increased equity, and pride of ownership. Some disadvantages of investing in real estate are property taxes, interest payments, property insurance, and maintenance.</a:t>
            </a:r>
          </a:p>
          <a:p>
            <a:pPr eaLnBrk="1" hangingPunct="1"/>
            <a:endParaRPr lang="en-US" dirty="0" smtClean="0"/>
          </a:p>
          <a:p>
            <a:pPr eaLnBrk="1" hangingPunct="1"/>
            <a:r>
              <a:rPr lang="en-US" dirty="0" smtClean="0"/>
              <a:t>Real estate examples may include a house, condominium, and a mobile home park.</a:t>
            </a:r>
          </a:p>
          <a:p>
            <a:pPr eaLnBrk="1" hangingPunct="1"/>
            <a:endParaRPr lang="en-US" dirty="0" smtClean="0"/>
          </a:p>
          <a:p>
            <a:pPr eaLnBrk="1" hangingPunct="1"/>
            <a:r>
              <a:rPr lang="en-US" dirty="0" smtClean="0"/>
              <a:t>Commodities include grain, livestock, and precious metals. Commodity investors usually agree to buy and sell for an amount at a specified price in the future. Examples may include rice, cattle, and gold.</a:t>
            </a:r>
          </a:p>
          <a:p>
            <a:pPr eaLnBrk="1" hangingPunct="1"/>
            <a:endParaRPr lang="en-US" dirty="0" smtClean="0"/>
          </a:p>
          <a:p>
            <a:pPr eaLnBrk="1" hangingPunct="1"/>
            <a:r>
              <a:rPr lang="en-US" dirty="0" smtClean="0"/>
              <a:t>Collectibles are items collected over time that may increase in value. Examples may include art work, antique furniture, and autographed items.</a:t>
            </a:r>
          </a:p>
          <a:p>
            <a:pPr eaLnBrk="1" hangingPunct="1"/>
            <a:endParaRPr lang="en-US" dirty="0" smtClean="0"/>
          </a:p>
          <a:p>
            <a:pPr eaLnBrk="1" hangingPunct="1"/>
            <a:endParaRPr lang="en-US" dirty="0"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a:ln/>
        </p:spPr>
      </p:sp>
      <p:sp>
        <p:nvSpPr>
          <p:cNvPr id="107523" name="Notes Placeholder 2"/>
          <p:cNvSpPr>
            <a:spLocks noGrp="1"/>
          </p:cNvSpPr>
          <p:nvPr>
            <p:ph type="body" idx="1"/>
          </p:nvPr>
        </p:nvSpPr>
        <p:spPr>
          <a:noFill/>
          <a:ln/>
        </p:spPr>
        <p:txBody>
          <a:bodyPr/>
          <a:lstStyle/>
          <a:p>
            <a:pPr eaLnBrk="1" hangingPunct="1"/>
            <a:endParaRPr lang="en-US" smtClean="0"/>
          </a:p>
        </p:txBody>
      </p:sp>
      <p:sp>
        <p:nvSpPr>
          <p:cNvPr id="107524" name="Slide Number Placeholder 3"/>
          <p:cNvSpPr>
            <a:spLocks noGrp="1"/>
          </p:cNvSpPr>
          <p:nvPr>
            <p:ph type="sldNum" sz="quarter" idx="5"/>
          </p:nvPr>
        </p:nvSpPr>
        <p:spPr>
          <a:noFill/>
        </p:spPr>
        <p:txBody>
          <a:bodyPr/>
          <a:lstStyle/>
          <a:p>
            <a:fld id="{76255E14-06CB-4CE5-8A39-2F24BDAF8279}" type="slidenum">
              <a:rPr lang="en-US" smtClean="0"/>
              <a:pPr/>
              <a:t>64</a:t>
            </a:fld>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ln/>
        </p:spPr>
      </p:sp>
      <p:sp>
        <p:nvSpPr>
          <p:cNvPr id="108547" name="Notes Placeholder 2"/>
          <p:cNvSpPr>
            <a:spLocks noGrp="1"/>
          </p:cNvSpPr>
          <p:nvPr>
            <p:ph type="body" idx="1"/>
          </p:nvPr>
        </p:nvSpPr>
        <p:spPr>
          <a:noFill/>
          <a:ln/>
        </p:spPr>
        <p:txBody>
          <a:bodyPr/>
          <a:lstStyle/>
          <a:p>
            <a:pPr eaLnBrk="1" hangingPunct="1"/>
            <a:endParaRPr lang="en-US" smtClean="0"/>
          </a:p>
        </p:txBody>
      </p:sp>
      <p:sp>
        <p:nvSpPr>
          <p:cNvPr id="108548" name="Slide Number Placeholder 3"/>
          <p:cNvSpPr>
            <a:spLocks noGrp="1"/>
          </p:cNvSpPr>
          <p:nvPr>
            <p:ph type="sldNum" sz="quarter" idx="5"/>
          </p:nvPr>
        </p:nvSpPr>
        <p:spPr>
          <a:noFill/>
        </p:spPr>
        <p:txBody>
          <a:bodyPr/>
          <a:lstStyle/>
          <a:p>
            <a:fld id="{6DE73818-EBB6-461D-B134-8ED67F41DBF3}" type="slidenum">
              <a:rPr lang="en-US" smtClean="0"/>
              <a:pPr/>
              <a:t>65</a:t>
            </a:fld>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ln/>
        </p:spPr>
      </p:sp>
      <p:sp>
        <p:nvSpPr>
          <p:cNvPr id="108547" name="Notes Placeholder 2"/>
          <p:cNvSpPr>
            <a:spLocks noGrp="1"/>
          </p:cNvSpPr>
          <p:nvPr>
            <p:ph type="body" idx="1"/>
          </p:nvPr>
        </p:nvSpPr>
        <p:spPr>
          <a:noFill/>
          <a:ln/>
        </p:spPr>
        <p:txBody>
          <a:bodyPr/>
          <a:lstStyle/>
          <a:p>
            <a:pPr eaLnBrk="1" hangingPunct="1"/>
            <a:endParaRPr lang="en-US" smtClean="0"/>
          </a:p>
        </p:txBody>
      </p:sp>
      <p:sp>
        <p:nvSpPr>
          <p:cNvPr id="108548" name="Slide Number Placeholder 3"/>
          <p:cNvSpPr>
            <a:spLocks noGrp="1"/>
          </p:cNvSpPr>
          <p:nvPr>
            <p:ph type="sldNum" sz="quarter" idx="5"/>
          </p:nvPr>
        </p:nvSpPr>
        <p:spPr>
          <a:noFill/>
        </p:spPr>
        <p:txBody>
          <a:bodyPr/>
          <a:lstStyle/>
          <a:p>
            <a:fld id="{6DE73818-EBB6-461D-B134-8ED67F41DBF3}" type="slidenum">
              <a:rPr lang="en-US" smtClean="0"/>
              <a:pPr/>
              <a:t>66</a:t>
            </a:fld>
            <a:endParaRPr 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ln/>
        </p:spPr>
      </p:sp>
      <p:sp>
        <p:nvSpPr>
          <p:cNvPr id="108547" name="Notes Placeholder 2"/>
          <p:cNvSpPr>
            <a:spLocks noGrp="1"/>
          </p:cNvSpPr>
          <p:nvPr>
            <p:ph type="body" idx="1"/>
          </p:nvPr>
        </p:nvSpPr>
        <p:spPr>
          <a:noFill/>
          <a:ln/>
        </p:spPr>
        <p:txBody>
          <a:bodyPr/>
          <a:lstStyle/>
          <a:p>
            <a:pPr eaLnBrk="1" hangingPunct="1"/>
            <a:endParaRPr lang="en-US" smtClean="0"/>
          </a:p>
        </p:txBody>
      </p:sp>
      <p:sp>
        <p:nvSpPr>
          <p:cNvPr id="108548" name="Slide Number Placeholder 3"/>
          <p:cNvSpPr>
            <a:spLocks noGrp="1"/>
          </p:cNvSpPr>
          <p:nvPr>
            <p:ph type="sldNum" sz="quarter" idx="5"/>
          </p:nvPr>
        </p:nvSpPr>
        <p:spPr>
          <a:noFill/>
        </p:spPr>
        <p:txBody>
          <a:bodyPr/>
          <a:lstStyle/>
          <a:p>
            <a:fld id="{6DE73818-EBB6-461D-B134-8ED67F41DBF3}" type="slidenum">
              <a:rPr lang="en-US" smtClean="0"/>
              <a:pPr/>
              <a:t>67</a:t>
            </a:fld>
            <a:endParaRPr 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ln/>
        </p:spPr>
      </p:sp>
      <p:sp>
        <p:nvSpPr>
          <p:cNvPr id="108547" name="Notes Placeholder 2"/>
          <p:cNvSpPr>
            <a:spLocks noGrp="1"/>
          </p:cNvSpPr>
          <p:nvPr>
            <p:ph type="body" idx="1"/>
          </p:nvPr>
        </p:nvSpPr>
        <p:spPr>
          <a:noFill/>
          <a:ln/>
        </p:spPr>
        <p:txBody>
          <a:bodyPr/>
          <a:lstStyle/>
          <a:p>
            <a:pPr eaLnBrk="1" hangingPunct="1"/>
            <a:endParaRPr lang="en-US" smtClean="0"/>
          </a:p>
        </p:txBody>
      </p:sp>
      <p:sp>
        <p:nvSpPr>
          <p:cNvPr id="108548" name="Slide Number Placeholder 3"/>
          <p:cNvSpPr>
            <a:spLocks noGrp="1"/>
          </p:cNvSpPr>
          <p:nvPr>
            <p:ph type="sldNum" sz="quarter" idx="5"/>
          </p:nvPr>
        </p:nvSpPr>
        <p:spPr>
          <a:noFill/>
        </p:spPr>
        <p:txBody>
          <a:bodyPr/>
          <a:lstStyle/>
          <a:p>
            <a:fld id="{6DE73818-EBB6-461D-B134-8ED67F41DBF3}" type="slidenum">
              <a:rPr lang="en-US" smtClean="0"/>
              <a:pPr/>
              <a:t>68</a:t>
            </a:fld>
            <a:endParaRPr 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ln/>
        </p:spPr>
      </p:sp>
      <p:sp>
        <p:nvSpPr>
          <p:cNvPr id="108547" name="Notes Placeholder 2"/>
          <p:cNvSpPr>
            <a:spLocks noGrp="1"/>
          </p:cNvSpPr>
          <p:nvPr>
            <p:ph type="body" idx="1"/>
          </p:nvPr>
        </p:nvSpPr>
        <p:spPr>
          <a:noFill/>
          <a:ln/>
        </p:spPr>
        <p:txBody>
          <a:bodyPr/>
          <a:lstStyle/>
          <a:p>
            <a:pPr eaLnBrk="1" hangingPunct="1"/>
            <a:endParaRPr lang="en-US" smtClean="0"/>
          </a:p>
        </p:txBody>
      </p:sp>
      <p:sp>
        <p:nvSpPr>
          <p:cNvPr id="108548" name="Slide Number Placeholder 3"/>
          <p:cNvSpPr>
            <a:spLocks noGrp="1"/>
          </p:cNvSpPr>
          <p:nvPr>
            <p:ph type="sldNum" sz="quarter" idx="5"/>
          </p:nvPr>
        </p:nvSpPr>
        <p:spPr>
          <a:noFill/>
        </p:spPr>
        <p:txBody>
          <a:bodyPr/>
          <a:lstStyle/>
          <a:p>
            <a:fld id="{6DE73818-EBB6-461D-B134-8ED67F41DBF3}" type="slidenum">
              <a:rPr lang="en-US" smtClean="0"/>
              <a:pPr/>
              <a:t>69</a:t>
            </a:fld>
            <a:endParaRPr lang="en-US"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E6CFA84-3440-4967-9EB2-F113324E3A88}" type="slidenum">
              <a:rPr lang="en-US" smtClean="0"/>
              <a:pPr>
                <a:defRPr/>
              </a:pPr>
              <a:t>70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pPr eaLnBrk="1" hangingPunct="1"/>
            <a:endParaRPr lang="en-US" smtClean="0"/>
          </a:p>
        </p:txBody>
      </p:sp>
      <p:sp>
        <p:nvSpPr>
          <p:cNvPr id="59396" name="Slide Number Placeholder 3"/>
          <p:cNvSpPr>
            <a:spLocks noGrp="1"/>
          </p:cNvSpPr>
          <p:nvPr>
            <p:ph type="sldNum" sz="quarter" idx="5"/>
          </p:nvPr>
        </p:nvSpPr>
        <p:spPr>
          <a:noFill/>
        </p:spPr>
        <p:txBody>
          <a:bodyPr/>
          <a:lstStyle/>
          <a:p>
            <a:fld id="{DA9A6EF4-5C17-4D56-992B-12B97BE01F42}"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pPr eaLnBrk="1" hangingPunct="1"/>
            <a:endParaRPr lang="en-US" smtClean="0"/>
          </a:p>
        </p:txBody>
      </p:sp>
      <p:sp>
        <p:nvSpPr>
          <p:cNvPr id="60420" name="Slide Number Placeholder 3"/>
          <p:cNvSpPr>
            <a:spLocks noGrp="1"/>
          </p:cNvSpPr>
          <p:nvPr>
            <p:ph type="sldNum" sz="quarter" idx="5"/>
          </p:nvPr>
        </p:nvSpPr>
        <p:spPr>
          <a:noFill/>
        </p:spPr>
        <p:txBody>
          <a:bodyPr/>
          <a:lstStyle/>
          <a:p>
            <a:fld id="{F1A5393A-1915-442E-9897-1F5A6A826C61}"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pPr eaLnBrk="1" hangingPunct="1"/>
            <a:endParaRPr lang="en-US" smtClean="0"/>
          </a:p>
        </p:txBody>
      </p:sp>
      <p:sp>
        <p:nvSpPr>
          <p:cNvPr id="61444" name="Slide Number Placeholder 3"/>
          <p:cNvSpPr>
            <a:spLocks noGrp="1"/>
          </p:cNvSpPr>
          <p:nvPr>
            <p:ph type="sldNum" sz="quarter" idx="5"/>
          </p:nvPr>
        </p:nvSpPr>
        <p:spPr>
          <a:noFill/>
        </p:spPr>
        <p:txBody>
          <a:bodyPr/>
          <a:lstStyle/>
          <a:p>
            <a:fld id="{E23DA28E-42C9-438C-BD08-5C11D90C3E40}"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634742-ED53-4BF4-9B02-3C5F118A517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E7726F2-EB8D-4761-9493-933CD6E9FE7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D13F13-D8C2-469F-92D3-A6B640E7B62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808313B-D5AE-4AC1-9132-118539B6CD5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423CE49-BEDB-4C62-BCB0-542BF698DD5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C446BB2-F8B9-4EFF-8625-72817D9E2DD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780E4D3-C690-4C37-9C74-958EA10F454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C17A514-9EBA-487B-954D-CA7E4D169FB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214F53C-0346-4622-8CDB-0CF877E5F9B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1509065-1740-45D7-A2F7-8A758305992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12CBA03-F301-4A56-8E57-E0E48B4CA55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6B0868B-E749-42D8-B26D-FFCBAB52068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A2AB0D42-1D0F-4DD4-85C5-2E899B05DFA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freestockcharts.com/"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8" Type="http://schemas.openxmlformats.org/officeDocument/2006/relationships/hyperlink" Target="http://en.wikipedia.org/wiki/Commodity" TargetMode="External"/><Relationship Id="rId3" Type="http://schemas.openxmlformats.org/officeDocument/2006/relationships/hyperlink" Target="http://en.wikipedia.org/wiki/Collective_investment_scheme" TargetMode="External"/><Relationship Id="rId7" Type="http://schemas.openxmlformats.org/officeDocument/2006/relationships/hyperlink" Target="http://en.wikipedia.org/wiki/Money_market" TargetMode="External"/><Relationship Id="rId2" Type="http://schemas.openxmlformats.org/officeDocument/2006/relationships/notesSlide" Target="../notesSlides/notesSlide49.xml"/><Relationship Id="rId1" Type="http://schemas.openxmlformats.org/officeDocument/2006/relationships/slideLayout" Target="../slideLayouts/slideLayout2.xml"/><Relationship Id="rId6" Type="http://schemas.openxmlformats.org/officeDocument/2006/relationships/hyperlink" Target="http://en.wikipedia.org/wiki/Bond_(finance)" TargetMode="External"/><Relationship Id="rId5" Type="http://schemas.openxmlformats.org/officeDocument/2006/relationships/hyperlink" Target="http://en.wikipedia.org/wiki/Stock" TargetMode="External"/><Relationship Id="rId4" Type="http://schemas.openxmlformats.org/officeDocument/2006/relationships/hyperlink" Target="http://en.wikipedia.org/wiki/Security_(finance)" TargetMode="External"/><Relationship Id="rId9" Type="http://schemas.openxmlformats.org/officeDocument/2006/relationships/hyperlink" Target="http://en.wikipedia.org/wiki/Precious_metal" TargetMode="Externa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r>
              <a:rPr lang="en-US" sz="4000" dirty="0" smtClean="0"/>
              <a:t>Friday, April 8th</a:t>
            </a:r>
            <a:r>
              <a:rPr lang="en-US" sz="4000" dirty="0" smtClean="0"/>
              <a:t/>
            </a:r>
            <a:br>
              <a:rPr lang="en-US" sz="4000" dirty="0" smtClean="0"/>
            </a:br>
            <a:r>
              <a:rPr lang="en-US" sz="4000" dirty="0" smtClean="0"/>
              <a:t>Unit 4 – Role of Finance</a:t>
            </a:r>
          </a:p>
        </p:txBody>
      </p:sp>
      <p:sp>
        <p:nvSpPr>
          <p:cNvPr id="2051" name="Content Placeholder 2"/>
          <p:cNvSpPr>
            <a:spLocks noGrp="1"/>
          </p:cNvSpPr>
          <p:nvPr>
            <p:ph idx="1"/>
          </p:nvPr>
        </p:nvSpPr>
        <p:spPr>
          <a:xfrm>
            <a:off x="457200" y="1447800"/>
            <a:ext cx="8229600" cy="5105400"/>
          </a:xfrm>
        </p:spPr>
        <p:txBody>
          <a:bodyPr/>
          <a:lstStyle/>
          <a:p>
            <a:r>
              <a:rPr lang="en-US" dirty="0" smtClean="0"/>
              <a:t>Warm up – </a:t>
            </a:r>
            <a:r>
              <a:rPr lang="en-US" dirty="0" smtClean="0"/>
              <a:t>Current Event</a:t>
            </a:r>
          </a:p>
          <a:p>
            <a:r>
              <a:rPr lang="en-US" dirty="0" smtClean="0"/>
              <a:t>Complete Worksheets – </a:t>
            </a:r>
          </a:p>
          <a:p>
            <a:pPr lvl="1"/>
            <a:r>
              <a:rPr lang="en-US" dirty="0" smtClean="0"/>
              <a:t>Anatomy of a Check</a:t>
            </a:r>
          </a:p>
          <a:p>
            <a:pPr lvl="1"/>
            <a:r>
              <a:rPr lang="en-US" dirty="0" smtClean="0"/>
              <a:t>Bank Reconciliation</a:t>
            </a:r>
          </a:p>
          <a:p>
            <a:endParaRPr lang="en-US" dirty="0" smtClean="0"/>
          </a:p>
          <a:p>
            <a:r>
              <a:rPr lang="en-US" dirty="0" smtClean="0"/>
              <a:t>Obj</a:t>
            </a:r>
            <a:r>
              <a:rPr lang="en-US" dirty="0" smtClean="0"/>
              <a:t>. 4.03 – Saving and investing Options</a:t>
            </a:r>
          </a:p>
          <a:p>
            <a:pPr lvl="1"/>
            <a:r>
              <a:rPr lang="en-US" dirty="0" smtClean="0"/>
              <a:t>Slide </a:t>
            </a:r>
            <a:r>
              <a:rPr lang="en-US" dirty="0" smtClean="0"/>
              <a:t>Show/notes/Organizer</a:t>
            </a:r>
            <a:endParaRPr lang="en-US" dirty="0" smtClean="0"/>
          </a:p>
          <a:p>
            <a:pPr lvl="1"/>
            <a:r>
              <a:rPr lang="en-US" dirty="0" smtClean="0"/>
              <a:t>Very Important Terms Worksheet</a:t>
            </a:r>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ctrTitle"/>
          </p:nvPr>
        </p:nvSpPr>
        <p:spPr/>
        <p:txBody>
          <a:bodyPr/>
          <a:lstStyle/>
          <a:p>
            <a:pPr eaLnBrk="1" hangingPunct="1"/>
            <a:r>
              <a:rPr lang="en-US" smtClean="0"/>
              <a:t>Saving and investing basics</a:t>
            </a:r>
            <a:br>
              <a:rPr lang="en-US" smtClean="0"/>
            </a:br>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457200"/>
            <a:ext cx="8229600" cy="1143000"/>
          </a:xfrm>
        </p:spPr>
        <p:txBody>
          <a:bodyPr/>
          <a:lstStyle/>
          <a:p>
            <a:pPr algn="l" eaLnBrk="1" hangingPunct="1"/>
            <a:r>
              <a:rPr lang="en-US" smtClean="0"/>
              <a:t>Saving and Investing Basics</a:t>
            </a:r>
          </a:p>
        </p:txBody>
      </p:sp>
      <p:sp>
        <p:nvSpPr>
          <p:cNvPr id="9219" name="Rectangle 3"/>
          <p:cNvSpPr>
            <a:spLocks noGrp="1" noChangeArrowheads="1"/>
          </p:cNvSpPr>
          <p:nvPr>
            <p:ph type="body" idx="1"/>
          </p:nvPr>
        </p:nvSpPr>
        <p:spPr/>
        <p:txBody>
          <a:bodyPr/>
          <a:lstStyle/>
          <a:p>
            <a:pPr marL="396875" indent="-396875" eaLnBrk="1" hangingPunct="1"/>
            <a:r>
              <a:rPr lang="en-US" sz="3600" b="1" i="1" smtClean="0"/>
              <a:t>What is saving?</a:t>
            </a:r>
          </a:p>
          <a:p>
            <a:pPr marL="396875" indent="-396875" eaLnBrk="1" hangingPunct="1"/>
            <a:r>
              <a:rPr lang="en-US" sz="3600" smtClean="0"/>
              <a:t>Putting Money away for future use!</a:t>
            </a:r>
          </a:p>
          <a:p>
            <a:pPr marL="396875" indent="-396875" eaLnBrk="1" hangingPunct="1"/>
            <a:endParaRPr lang="en-US" sz="2800" smtClean="0"/>
          </a:p>
          <a:p>
            <a:pPr marL="396875" indent="-396875" eaLnBrk="1" hangingPunct="1"/>
            <a:r>
              <a:rPr lang="en-US" sz="3600" b="1" i="1" smtClean="0"/>
              <a:t>What is investing?</a:t>
            </a:r>
          </a:p>
          <a:p>
            <a:pPr marL="396875" indent="-396875" eaLnBrk="1" hangingPunct="1"/>
            <a:r>
              <a:rPr lang="en-US" sz="3600" smtClean="0"/>
              <a:t>Investing is using savings to earn more money for future financial security.</a:t>
            </a:r>
          </a:p>
          <a:p>
            <a:pPr marL="396875" indent="-396875" eaLnBrk="1" hangingPunct="1"/>
            <a:endParaRPr lang="en-US"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304800"/>
            <a:ext cx="8229600" cy="990600"/>
          </a:xfrm>
        </p:spPr>
        <p:txBody>
          <a:bodyPr/>
          <a:lstStyle/>
          <a:p>
            <a:pPr algn="l" eaLnBrk="1" hangingPunct="1"/>
            <a:r>
              <a:rPr lang="en-US" smtClean="0"/>
              <a:t>Saving and Investing Basics</a:t>
            </a:r>
          </a:p>
        </p:txBody>
      </p:sp>
      <p:sp>
        <p:nvSpPr>
          <p:cNvPr id="10243" name="Rectangle 3"/>
          <p:cNvSpPr>
            <a:spLocks noGrp="1" noChangeArrowheads="1"/>
          </p:cNvSpPr>
          <p:nvPr>
            <p:ph type="body" idx="1"/>
          </p:nvPr>
        </p:nvSpPr>
        <p:spPr>
          <a:xfrm>
            <a:off x="228600" y="1295400"/>
            <a:ext cx="8610600" cy="4830763"/>
          </a:xfrm>
        </p:spPr>
        <p:txBody>
          <a:bodyPr/>
          <a:lstStyle/>
          <a:p>
            <a:pPr marL="396875" indent="-396875" eaLnBrk="1" hangingPunct="1"/>
            <a:r>
              <a:rPr lang="en-US" smtClean="0"/>
              <a:t>Reasons money is borrowed:</a:t>
            </a:r>
          </a:p>
          <a:p>
            <a:pPr marL="808038" lvl="1" indent="-409575" eaLnBrk="1" hangingPunct="1"/>
            <a:r>
              <a:rPr lang="en-US" b="1" i="1" smtClean="0"/>
              <a:t>By Individuals</a:t>
            </a:r>
          </a:p>
          <a:p>
            <a:pPr marL="1208088" lvl="2" indent="-409575" eaLnBrk="1" hangingPunct="1"/>
            <a:r>
              <a:rPr lang="en-US" smtClean="0"/>
              <a:t>borrow money to purchase large ticket items such as homes and cars.</a:t>
            </a:r>
          </a:p>
          <a:p>
            <a:pPr marL="808038" lvl="1" indent="-409575" eaLnBrk="1" hangingPunct="1"/>
            <a:r>
              <a:rPr lang="en-US" b="1" i="1" smtClean="0"/>
              <a:t>By Businesses</a:t>
            </a:r>
          </a:p>
          <a:p>
            <a:pPr marL="1208088" lvl="2" indent="-409575" eaLnBrk="1" hangingPunct="1"/>
            <a:r>
              <a:rPr lang="en-US" smtClean="0"/>
              <a:t>borrow money to operate or expand their business, which may include purchasing a building, replacing old equipment, or offering new products.</a:t>
            </a:r>
          </a:p>
          <a:p>
            <a:pPr marL="808038" lvl="1" indent="-409575" eaLnBrk="1" hangingPunct="1"/>
            <a:r>
              <a:rPr lang="en-US" b="1" i="1" smtClean="0"/>
              <a:t>By Government</a:t>
            </a:r>
          </a:p>
          <a:p>
            <a:pPr marL="1208088" lvl="2" indent="-409575" eaLnBrk="1" hangingPunct="1"/>
            <a:r>
              <a:rPr lang="en-US" smtClean="0"/>
              <a:t>borrow money to improve or expand transportation, schools, or other public services</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304800"/>
            <a:ext cx="8229600" cy="914400"/>
          </a:xfrm>
        </p:spPr>
        <p:txBody>
          <a:bodyPr/>
          <a:lstStyle/>
          <a:p>
            <a:pPr algn="l" eaLnBrk="1" hangingPunct="1"/>
            <a:r>
              <a:rPr lang="en-US" smtClean="0"/>
              <a:t>Saving and Investing Basics</a:t>
            </a:r>
          </a:p>
        </p:txBody>
      </p:sp>
      <p:sp>
        <p:nvSpPr>
          <p:cNvPr id="11267" name="Rectangle 3"/>
          <p:cNvSpPr>
            <a:spLocks noGrp="1" noChangeArrowheads="1"/>
          </p:cNvSpPr>
          <p:nvPr>
            <p:ph type="body" idx="1"/>
          </p:nvPr>
        </p:nvSpPr>
        <p:spPr>
          <a:xfrm>
            <a:off x="457200" y="1371600"/>
            <a:ext cx="8229600" cy="5181600"/>
          </a:xfrm>
        </p:spPr>
        <p:txBody>
          <a:bodyPr/>
          <a:lstStyle/>
          <a:p>
            <a:pPr marL="396875" indent="-396875" eaLnBrk="1" hangingPunct="1"/>
            <a:r>
              <a:rPr lang="en-US" smtClean="0"/>
              <a:t>Saving influences on economic activity</a:t>
            </a:r>
          </a:p>
          <a:p>
            <a:pPr marL="396875" indent="-396875" eaLnBrk="1" hangingPunct="1"/>
            <a:endParaRPr lang="en-US" sz="2000" smtClean="0"/>
          </a:p>
          <a:p>
            <a:pPr marL="396875" indent="-396875" eaLnBrk="1" hangingPunct="1"/>
            <a:r>
              <a:rPr lang="en-US" smtClean="0"/>
              <a:t>Saving influences the economy by </a:t>
            </a:r>
            <a:r>
              <a:rPr lang="en-US" b="1" i="1" smtClean="0"/>
              <a:t>making more money available </a:t>
            </a:r>
            <a:r>
              <a:rPr lang="en-US" smtClean="0"/>
              <a:t>to be used by individuals, businesses, and the government. </a:t>
            </a:r>
          </a:p>
          <a:p>
            <a:pPr marL="396875" indent="-396875" eaLnBrk="1" hangingPunct="1"/>
            <a:r>
              <a:rPr lang="en-US" smtClean="0"/>
              <a:t>When the borrowed money is spent, the </a:t>
            </a:r>
            <a:r>
              <a:rPr lang="en-US" b="1" i="1" smtClean="0"/>
              <a:t>demand</a:t>
            </a:r>
            <a:r>
              <a:rPr lang="en-US" smtClean="0"/>
              <a:t> for goods and services is </a:t>
            </a:r>
            <a:r>
              <a:rPr lang="en-US" b="1" i="1" smtClean="0"/>
              <a:t>increased</a:t>
            </a:r>
            <a:r>
              <a:rPr lang="en-US" smtClean="0"/>
              <a:t>, which creates more jobs and spending for workers.</a:t>
            </a:r>
          </a:p>
          <a:p>
            <a:pPr marL="396875" indent="-396875" eaLnBrk="1" hangingPunct="1"/>
            <a:endParaRPr lang="en-US" smtClean="0"/>
          </a:p>
          <a:p>
            <a:pPr marL="396875" indent="-396875" eaLnBrk="1" hangingPunct="1"/>
            <a:endParaRPr lang="en-US" smtClean="0"/>
          </a:p>
          <a:p>
            <a:pPr marL="396875" indent="-396875" eaLnBrk="1" hangingPunct="1"/>
            <a:endParaRPr lang="en-US"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a:t>
            </a:r>
            <a:endParaRPr lang="en-US" dirty="0"/>
          </a:p>
        </p:txBody>
      </p:sp>
      <p:sp>
        <p:nvSpPr>
          <p:cNvPr id="3" name="Content Placeholder 2"/>
          <p:cNvSpPr>
            <a:spLocks noGrp="1"/>
          </p:cNvSpPr>
          <p:nvPr>
            <p:ph idx="1"/>
          </p:nvPr>
        </p:nvSpPr>
        <p:spPr/>
        <p:txBody>
          <a:bodyPr/>
          <a:lstStyle/>
          <a:p>
            <a:r>
              <a:rPr lang="en-US" dirty="0" smtClean="0"/>
              <a:t>Complete </a:t>
            </a:r>
            <a:r>
              <a:rPr lang="en-US" b="1" i="1" dirty="0" smtClean="0"/>
              <a:t>Very Important Terms </a:t>
            </a:r>
            <a:r>
              <a:rPr lang="en-US" dirty="0" smtClean="0"/>
              <a:t>worksheet and turn in!</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l" eaLnBrk="1" hangingPunct="1"/>
            <a:r>
              <a:rPr lang="en-US" sz="4000" smtClean="0"/>
              <a:t>Saving and Investing Basics continued</a:t>
            </a:r>
          </a:p>
        </p:txBody>
      </p:sp>
      <p:sp>
        <p:nvSpPr>
          <p:cNvPr id="12291" name="Rectangle 3"/>
          <p:cNvSpPr>
            <a:spLocks noGrp="1" noChangeArrowheads="1"/>
          </p:cNvSpPr>
          <p:nvPr>
            <p:ph type="body" idx="1"/>
          </p:nvPr>
        </p:nvSpPr>
        <p:spPr/>
        <p:txBody>
          <a:bodyPr/>
          <a:lstStyle/>
          <a:p>
            <a:pPr marL="396875" indent="-396875" eaLnBrk="1" hangingPunct="1"/>
            <a:r>
              <a:rPr lang="en-US" smtClean="0"/>
              <a:t>Main goals of savers and investors</a:t>
            </a:r>
          </a:p>
          <a:p>
            <a:pPr marL="396875" indent="-396875" eaLnBrk="1" hangingPunct="1"/>
            <a:r>
              <a:rPr lang="en-US" smtClean="0"/>
              <a:t>Growth of savings</a:t>
            </a:r>
          </a:p>
          <a:p>
            <a:pPr marL="808038" lvl="1" indent="-409575" eaLnBrk="1" hangingPunct="1"/>
            <a:r>
              <a:rPr lang="en-US" smtClean="0"/>
              <a:t>Simple interest</a:t>
            </a:r>
          </a:p>
          <a:p>
            <a:pPr marL="808038" lvl="1" indent="-409575" eaLnBrk="1" hangingPunct="1"/>
            <a:r>
              <a:rPr lang="en-US" smtClean="0"/>
              <a:t>Compound interest</a:t>
            </a:r>
          </a:p>
          <a:p>
            <a:pPr marL="396875" indent="-396875" eaLnBrk="1" hangingPunct="1"/>
            <a:r>
              <a:rPr lang="en-US" smtClean="0"/>
              <a:t>Impact of compound frequency on savings growth rate</a:t>
            </a:r>
          </a:p>
          <a:p>
            <a:pPr marL="396875" indent="-396875" eaLnBrk="1" hangingPunct="1"/>
            <a:r>
              <a:rPr lang="en-US" smtClean="0"/>
              <a:t>How is simple interest calculated?</a:t>
            </a:r>
          </a:p>
          <a:p>
            <a:pPr marL="396875" indent="-396875" eaLnBrk="1" hangingPunct="1"/>
            <a:r>
              <a:rPr lang="en-US" smtClean="0"/>
              <a:t>How is compound interest calculated?</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algn="l" eaLnBrk="1" hangingPunct="1"/>
            <a:r>
              <a:rPr lang="en-US" smtClean="0"/>
              <a:t>Savings Growth</a:t>
            </a:r>
          </a:p>
        </p:txBody>
      </p:sp>
      <p:sp>
        <p:nvSpPr>
          <p:cNvPr id="65539" name="Rectangle 3"/>
          <p:cNvSpPr>
            <a:spLocks noGrp="1" noChangeArrowheads="1"/>
          </p:cNvSpPr>
          <p:nvPr>
            <p:ph type="body" sz="half" idx="1"/>
          </p:nvPr>
        </p:nvSpPr>
        <p:spPr/>
        <p:txBody>
          <a:bodyPr/>
          <a:lstStyle/>
          <a:p>
            <a:pPr algn="ctr" eaLnBrk="1" hangingPunct="1">
              <a:buFontTx/>
              <a:buNone/>
            </a:pPr>
            <a:r>
              <a:rPr lang="en-US" sz="2400" b="1" u="sng" smtClean="0"/>
              <a:t>Simple interest</a:t>
            </a:r>
          </a:p>
          <a:p>
            <a:pPr algn="ctr" eaLnBrk="1" hangingPunct="1">
              <a:buFontTx/>
              <a:buNone/>
            </a:pPr>
            <a:r>
              <a:rPr lang="en-US" sz="2400" smtClean="0"/>
              <a:t>$1,000 at 10%</a:t>
            </a:r>
          </a:p>
          <a:p>
            <a:pPr algn="ctr" eaLnBrk="1" hangingPunct="1">
              <a:buFontTx/>
              <a:buNone/>
            </a:pPr>
            <a:r>
              <a:rPr lang="en-US" sz="1200" smtClean="0"/>
              <a:t>Year 1:</a:t>
            </a:r>
            <a:r>
              <a:rPr lang="en-US" sz="2400" smtClean="0"/>
              <a:t> </a:t>
            </a:r>
          </a:p>
          <a:p>
            <a:pPr algn="ctr" eaLnBrk="1" hangingPunct="1">
              <a:buFontTx/>
              <a:buNone/>
            </a:pPr>
            <a:r>
              <a:rPr lang="en-US" sz="2400" smtClean="0"/>
              <a:t>$1,000 * .10 = $100</a:t>
            </a:r>
          </a:p>
          <a:p>
            <a:pPr algn="ctr" eaLnBrk="1" hangingPunct="1">
              <a:buFontTx/>
              <a:buNone/>
            </a:pPr>
            <a:r>
              <a:rPr lang="en-US" sz="2400" smtClean="0"/>
              <a:t>$1,000 + $100 = $1,100</a:t>
            </a:r>
          </a:p>
          <a:p>
            <a:pPr algn="ctr" eaLnBrk="1" hangingPunct="1">
              <a:buFontTx/>
              <a:buNone/>
            </a:pPr>
            <a:r>
              <a:rPr lang="en-US" sz="1200" smtClean="0"/>
              <a:t>Year 2:</a:t>
            </a:r>
          </a:p>
          <a:p>
            <a:pPr algn="ctr" eaLnBrk="1" hangingPunct="1">
              <a:buFontTx/>
              <a:buNone/>
            </a:pPr>
            <a:r>
              <a:rPr lang="en-US" sz="2400" smtClean="0"/>
              <a:t>$1,000 * .10 = $100</a:t>
            </a:r>
          </a:p>
          <a:p>
            <a:pPr algn="ctr" eaLnBrk="1" hangingPunct="1">
              <a:buFontTx/>
              <a:buNone/>
            </a:pPr>
            <a:r>
              <a:rPr lang="en-US" sz="2400" smtClean="0"/>
              <a:t>$1,100 + $100 = </a:t>
            </a:r>
            <a:r>
              <a:rPr lang="en-US" sz="2400" b="1" smtClean="0"/>
              <a:t>$1,200</a:t>
            </a:r>
          </a:p>
          <a:p>
            <a:pPr algn="ctr" eaLnBrk="1" hangingPunct="1">
              <a:buFontTx/>
              <a:buNone/>
            </a:pPr>
            <a:r>
              <a:rPr lang="en-US" sz="2400" b="1" smtClean="0"/>
              <a:t>What would the value be at the end of year 3?</a:t>
            </a:r>
          </a:p>
          <a:p>
            <a:pPr algn="ctr" eaLnBrk="1" hangingPunct="1">
              <a:buFontTx/>
              <a:buNone/>
            </a:pPr>
            <a:endParaRPr lang="en-US" sz="2400" smtClean="0"/>
          </a:p>
          <a:p>
            <a:pPr algn="ctr" eaLnBrk="1" hangingPunct="1">
              <a:buFontTx/>
              <a:buNone/>
            </a:pPr>
            <a:endParaRPr lang="en-US" sz="2400" smtClean="0"/>
          </a:p>
          <a:p>
            <a:pPr algn="ctr" eaLnBrk="1" hangingPunct="1">
              <a:buFontTx/>
              <a:buNone/>
            </a:pPr>
            <a:endParaRPr lang="en-US" sz="2400" smtClean="0"/>
          </a:p>
        </p:txBody>
      </p:sp>
      <p:sp>
        <p:nvSpPr>
          <p:cNvPr id="65540" name="Rectangle 4"/>
          <p:cNvSpPr>
            <a:spLocks noGrp="1" noChangeArrowheads="1"/>
          </p:cNvSpPr>
          <p:nvPr>
            <p:ph type="body" sz="half" idx="2"/>
          </p:nvPr>
        </p:nvSpPr>
        <p:spPr/>
        <p:txBody>
          <a:bodyPr/>
          <a:lstStyle/>
          <a:p>
            <a:pPr algn="ctr" eaLnBrk="1" hangingPunct="1">
              <a:buFontTx/>
              <a:buNone/>
            </a:pPr>
            <a:r>
              <a:rPr lang="en-US" sz="2400" b="1" u="sng" smtClean="0"/>
              <a:t>Compound interest</a:t>
            </a:r>
          </a:p>
          <a:p>
            <a:pPr algn="ctr" eaLnBrk="1" hangingPunct="1">
              <a:buFontTx/>
              <a:buNone/>
            </a:pPr>
            <a:r>
              <a:rPr lang="en-US" sz="2400" smtClean="0"/>
              <a:t>$1,000 at 10%</a:t>
            </a:r>
          </a:p>
          <a:p>
            <a:pPr algn="ctr" eaLnBrk="1" hangingPunct="1">
              <a:buFontTx/>
              <a:buNone/>
            </a:pPr>
            <a:r>
              <a:rPr lang="en-US" sz="1200" smtClean="0"/>
              <a:t>Year 1:</a:t>
            </a:r>
            <a:r>
              <a:rPr lang="en-US" sz="2400" smtClean="0"/>
              <a:t> </a:t>
            </a:r>
          </a:p>
          <a:p>
            <a:pPr algn="ctr" eaLnBrk="1" hangingPunct="1">
              <a:buFontTx/>
              <a:buNone/>
            </a:pPr>
            <a:r>
              <a:rPr lang="en-US" sz="2400" smtClean="0"/>
              <a:t>$1,000 * .10 = $100</a:t>
            </a:r>
          </a:p>
          <a:p>
            <a:pPr algn="ctr" eaLnBrk="1" hangingPunct="1">
              <a:buFontTx/>
              <a:buNone/>
            </a:pPr>
            <a:r>
              <a:rPr lang="en-US" sz="2400" smtClean="0"/>
              <a:t>$1,000 + $100 = $1,100</a:t>
            </a:r>
          </a:p>
          <a:p>
            <a:pPr algn="ctr" eaLnBrk="1" hangingPunct="1">
              <a:buFontTx/>
              <a:buNone/>
            </a:pPr>
            <a:r>
              <a:rPr lang="en-US" sz="1200" smtClean="0"/>
              <a:t>Year 2:</a:t>
            </a:r>
          </a:p>
          <a:p>
            <a:pPr algn="ctr" eaLnBrk="1" hangingPunct="1">
              <a:buFontTx/>
              <a:buNone/>
            </a:pPr>
            <a:r>
              <a:rPr lang="en-US" sz="2400" smtClean="0"/>
              <a:t>$1,100 * .10 = $110</a:t>
            </a:r>
          </a:p>
          <a:p>
            <a:pPr algn="ctr" eaLnBrk="1" hangingPunct="1">
              <a:buFontTx/>
              <a:buNone/>
            </a:pPr>
            <a:r>
              <a:rPr lang="en-US" sz="2400" smtClean="0"/>
              <a:t>$1,100 + $110 = </a:t>
            </a:r>
            <a:r>
              <a:rPr lang="en-US" sz="2400" b="1" smtClean="0"/>
              <a:t>$1,210</a:t>
            </a:r>
          </a:p>
          <a:p>
            <a:pPr algn="ctr" eaLnBrk="1" hangingPunct="1">
              <a:buFontTx/>
              <a:buNone/>
            </a:pPr>
            <a:r>
              <a:rPr lang="en-US" sz="2400" b="1" smtClean="0"/>
              <a:t>What would the value be at the end of year 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5538"/>
                                        </p:tgtEl>
                                        <p:attrNameLst>
                                          <p:attrName>style.visibility</p:attrName>
                                        </p:attrNameLst>
                                      </p:cBhvr>
                                      <p:to>
                                        <p:strVal val="visible"/>
                                      </p:to>
                                    </p:set>
                                    <p:animEffect transition="in" filter="dissolve">
                                      <p:cBhvr>
                                        <p:cTn id="7" dur="500"/>
                                        <p:tgtEl>
                                          <p:spTgt spid="6553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5539">
                                            <p:txEl>
                                              <p:pRg st="0" end="0"/>
                                            </p:txEl>
                                          </p:spTgt>
                                        </p:tgtEl>
                                        <p:attrNameLst>
                                          <p:attrName>style.visibility</p:attrName>
                                        </p:attrNameLst>
                                      </p:cBhvr>
                                      <p:to>
                                        <p:strVal val="visible"/>
                                      </p:to>
                                    </p:set>
                                    <p:animEffect transition="in" filter="dissolve">
                                      <p:cBhvr>
                                        <p:cTn id="12" dur="500"/>
                                        <p:tgtEl>
                                          <p:spTgt spid="6553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5539">
                                            <p:txEl>
                                              <p:pRg st="1" end="1"/>
                                            </p:txEl>
                                          </p:spTgt>
                                        </p:tgtEl>
                                        <p:attrNameLst>
                                          <p:attrName>style.visibility</p:attrName>
                                        </p:attrNameLst>
                                      </p:cBhvr>
                                      <p:to>
                                        <p:strVal val="visible"/>
                                      </p:to>
                                    </p:set>
                                    <p:animEffect transition="in" filter="dissolve">
                                      <p:cBhvr>
                                        <p:cTn id="17" dur="500"/>
                                        <p:tgtEl>
                                          <p:spTgt spid="6553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5539">
                                            <p:txEl>
                                              <p:pRg st="2" end="2"/>
                                            </p:txEl>
                                          </p:spTgt>
                                        </p:tgtEl>
                                        <p:attrNameLst>
                                          <p:attrName>style.visibility</p:attrName>
                                        </p:attrNameLst>
                                      </p:cBhvr>
                                      <p:to>
                                        <p:strVal val="visible"/>
                                      </p:to>
                                    </p:set>
                                    <p:animEffect transition="in" filter="dissolve">
                                      <p:cBhvr>
                                        <p:cTn id="22" dur="500"/>
                                        <p:tgtEl>
                                          <p:spTgt spid="6553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5539">
                                            <p:txEl>
                                              <p:pRg st="3" end="3"/>
                                            </p:txEl>
                                          </p:spTgt>
                                        </p:tgtEl>
                                        <p:attrNameLst>
                                          <p:attrName>style.visibility</p:attrName>
                                        </p:attrNameLst>
                                      </p:cBhvr>
                                      <p:to>
                                        <p:strVal val="visible"/>
                                      </p:to>
                                    </p:set>
                                    <p:animEffect transition="in" filter="dissolve">
                                      <p:cBhvr>
                                        <p:cTn id="27" dur="500"/>
                                        <p:tgtEl>
                                          <p:spTgt spid="6553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5539">
                                            <p:txEl>
                                              <p:pRg st="4" end="4"/>
                                            </p:txEl>
                                          </p:spTgt>
                                        </p:tgtEl>
                                        <p:attrNameLst>
                                          <p:attrName>style.visibility</p:attrName>
                                        </p:attrNameLst>
                                      </p:cBhvr>
                                      <p:to>
                                        <p:strVal val="visible"/>
                                      </p:to>
                                    </p:set>
                                    <p:animEffect transition="in" filter="dissolve">
                                      <p:cBhvr>
                                        <p:cTn id="32" dur="500"/>
                                        <p:tgtEl>
                                          <p:spTgt spid="6553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5539">
                                            <p:txEl>
                                              <p:pRg st="5" end="5"/>
                                            </p:txEl>
                                          </p:spTgt>
                                        </p:tgtEl>
                                        <p:attrNameLst>
                                          <p:attrName>style.visibility</p:attrName>
                                        </p:attrNameLst>
                                      </p:cBhvr>
                                      <p:to>
                                        <p:strVal val="visible"/>
                                      </p:to>
                                    </p:set>
                                    <p:animEffect transition="in" filter="dissolve">
                                      <p:cBhvr>
                                        <p:cTn id="37" dur="500"/>
                                        <p:tgtEl>
                                          <p:spTgt spid="6553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65539">
                                            <p:txEl>
                                              <p:pRg st="6" end="6"/>
                                            </p:txEl>
                                          </p:spTgt>
                                        </p:tgtEl>
                                        <p:attrNameLst>
                                          <p:attrName>style.visibility</p:attrName>
                                        </p:attrNameLst>
                                      </p:cBhvr>
                                      <p:to>
                                        <p:strVal val="visible"/>
                                      </p:to>
                                    </p:set>
                                    <p:animEffect transition="in" filter="dissolve">
                                      <p:cBhvr>
                                        <p:cTn id="42" dur="500"/>
                                        <p:tgtEl>
                                          <p:spTgt spid="6553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65539">
                                            <p:txEl>
                                              <p:pRg st="7" end="7"/>
                                            </p:txEl>
                                          </p:spTgt>
                                        </p:tgtEl>
                                        <p:attrNameLst>
                                          <p:attrName>style.visibility</p:attrName>
                                        </p:attrNameLst>
                                      </p:cBhvr>
                                      <p:to>
                                        <p:strVal val="visible"/>
                                      </p:to>
                                    </p:set>
                                    <p:animEffect transition="in" filter="dissolve">
                                      <p:cBhvr>
                                        <p:cTn id="47" dur="500"/>
                                        <p:tgtEl>
                                          <p:spTgt spid="65539">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65539">
                                            <p:txEl>
                                              <p:pRg st="8" end="8"/>
                                            </p:txEl>
                                          </p:spTgt>
                                        </p:tgtEl>
                                        <p:attrNameLst>
                                          <p:attrName>style.visibility</p:attrName>
                                        </p:attrNameLst>
                                      </p:cBhvr>
                                      <p:to>
                                        <p:strVal val="visible"/>
                                      </p:to>
                                    </p:set>
                                    <p:animEffect transition="in" filter="dissolve">
                                      <p:cBhvr>
                                        <p:cTn id="52" dur="500"/>
                                        <p:tgtEl>
                                          <p:spTgt spid="6553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65540">
                                            <p:txEl>
                                              <p:pRg st="0" end="0"/>
                                            </p:txEl>
                                          </p:spTgt>
                                        </p:tgtEl>
                                        <p:attrNameLst>
                                          <p:attrName>style.visibility</p:attrName>
                                        </p:attrNameLst>
                                      </p:cBhvr>
                                      <p:to>
                                        <p:strVal val="visible"/>
                                      </p:to>
                                    </p:set>
                                    <p:animEffect transition="in" filter="dissolve">
                                      <p:cBhvr>
                                        <p:cTn id="57" dur="500"/>
                                        <p:tgtEl>
                                          <p:spTgt spid="65540">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65540">
                                            <p:txEl>
                                              <p:pRg st="1" end="1"/>
                                            </p:txEl>
                                          </p:spTgt>
                                        </p:tgtEl>
                                        <p:attrNameLst>
                                          <p:attrName>style.visibility</p:attrName>
                                        </p:attrNameLst>
                                      </p:cBhvr>
                                      <p:to>
                                        <p:strVal val="visible"/>
                                      </p:to>
                                    </p:set>
                                    <p:animEffect transition="in" filter="dissolve">
                                      <p:cBhvr>
                                        <p:cTn id="62" dur="500"/>
                                        <p:tgtEl>
                                          <p:spTgt spid="65540">
                                            <p:txEl>
                                              <p:pRg st="1" end="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65540">
                                            <p:txEl>
                                              <p:pRg st="2" end="2"/>
                                            </p:txEl>
                                          </p:spTgt>
                                        </p:tgtEl>
                                        <p:attrNameLst>
                                          <p:attrName>style.visibility</p:attrName>
                                        </p:attrNameLst>
                                      </p:cBhvr>
                                      <p:to>
                                        <p:strVal val="visible"/>
                                      </p:to>
                                    </p:set>
                                    <p:animEffect transition="in" filter="dissolve">
                                      <p:cBhvr>
                                        <p:cTn id="67" dur="500"/>
                                        <p:tgtEl>
                                          <p:spTgt spid="65540">
                                            <p:txEl>
                                              <p:pRg st="2" end="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65540">
                                            <p:txEl>
                                              <p:pRg st="3" end="3"/>
                                            </p:txEl>
                                          </p:spTgt>
                                        </p:tgtEl>
                                        <p:attrNameLst>
                                          <p:attrName>style.visibility</p:attrName>
                                        </p:attrNameLst>
                                      </p:cBhvr>
                                      <p:to>
                                        <p:strVal val="visible"/>
                                      </p:to>
                                    </p:set>
                                    <p:animEffect transition="in" filter="dissolve">
                                      <p:cBhvr>
                                        <p:cTn id="72" dur="500"/>
                                        <p:tgtEl>
                                          <p:spTgt spid="65540">
                                            <p:txEl>
                                              <p:pRg st="3" end="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65540">
                                            <p:txEl>
                                              <p:pRg st="4" end="4"/>
                                            </p:txEl>
                                          </p:spTgt>
                                        </p:tgtEl>
                                        <p:attrNameLst>
                                          <p:attrName>style.visibility</p:attrName>
                                        </p:attrNameLst>
                                      </p:cBhvr>
                                      <p:to>
                                        <p:strVal val="visible"/>
                                      </p:to>
                                    </p:set>
                                    <p:animEffect transition="in" filter="dissolve">
                                      <p:cBhvr>
                                        <p:cTn id="77" dur="500"/>
                                        <p:tgtEl>
                                          <p:spTgt spid="65540">
                                            <p:txEl>
                                              <p:pRg st="4" end="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grpId="0" nodeType="clickEffect">
                                  <p:stCondLst>
                                    <p:cond delay="0"/>
                                  </p:stCondLst>
                                  <p:childTnLst>
                                    <p:set>
                                      <p:cBhvr>
                                        <p:cTn id="81" dur="1" fill="hold">
                                          <p:stCondLst>
                                            <p:cond delay="0"/>
                                          </p:stCondLst>
                                        </p:cTn>
                                        <p:tgtEl>
                                          <p:spTgt spid="65540">
                                            <p:txEl>
                                              <p:pRg st="5" end="5"/>
                                            </p:txEl>
                                          </p:spTgt>
                                        </p:tgtEl>
                                        <p:attrNameLst>
                                          <p:attrName>style.visibility</p:attrName>
                                        </p:attrNameLst>
                                      </p:cBhvr>
                                      <p:to>
                                        <p:strVal val="visible"/>
                                      </p:to>
                                    </p:set>
                                    <p:animEffect transition="in" filter="dissolve">
                                      <p:cBhvr>
                                        <p:cTn id="82" dur="500"/>
                                        <p:tgtEl>
                                          <p:spTgt spid="65540">
                                            <p:txEl>
                                              <p:pRg st="5" end="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grpId="0" nodeType="clickEffect">
                                  <p:stCondLst>
                                    <p:cond delay="0"/>
                                  </p:stCondLst>
                                  <p:childTnLst>
                                    <p:set>
                                      <p:cBhvr>
                                        <p:cTn id="86" dur="1" fill="hold">
                                          <p:stCondLst>
                                            <p:cond delay="0"/>
                                          </p:stCondLst>
                                        </p:cTn>
                                        <p:tgtEl>
                                          <p:spTgt spid="65540">
                                            <p:txEl>
                                              <p:pRg st="6" end="6"/>
                                            </p:txEl>
                                          </p:spTgt>
                                        </p:tgtEl>
                                        <p:attrNameLst>
                                          <p:attrName>style.visibility</p:attrName>
                                        </p:attrNameLst>
                                      </p:cBhvr>
                                      <p:to>
                                        <p:strVal val="visible"/>
                                      </p:to>
                                    </p:set>
                                    <p:animEffect transition="in" filter="dissolve">
                                      <p:cBhvr>
                                        <p:cTn id="87" dur="500"/>
                                        <p:tgtEl>
                                          <p:spTgt spid="65540">
                                            <p:txEl>
                                              <p:pRg st="6" end="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grpId="0" nodeType="clickEffect">
                                  <p:stCondLst>
                                    <p:cond delay="0"/>
                                  </p:stCondLst>
                                  <p:childTnLst>
                                    <p:set>
                                      <p:cBhvr>
                                        <p:cTn id="91" dur="1" fill="hold">
                                          <p:stCondLst>
                                            <p:cond delay="0"/>
                                          </p:stCondLst>
                                        </p:cTn>
                                        <p:tgtEl>
                                          <p:spTgt spid="65540">
                                            <p:txEl>
                                              <p:pRg st="7" end="7"/>
                                            </p:txEl>
                                          </p:spTgt>
                                        </p:tgtEl>
                                        <p:attrNameLst>
                                          <p:attrName>style.visibility</p:attrName>
                                        </p:attrNameLst>
                                      </p:cBhvr>
                                      <p:to>
                                        <p:strVal val="visible"/>
                                      </p:to>
                                    </p:set>
                                    <p:animEffect transition="in" filter="dissolve">
                                      <p:cBhvr>
                                        <p:cTn id="92" dur="500"/>
                                        <p:tgtEl>
                                          <p:spTgt spid="65540">
                                            <p:txEl>
                                              <p:pRg st="7" end="7"/>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grpId="0" nodeType="clickEffect">
                                  <p:stCondLst>
                                    <p:cond delay="0"/>
                                  </p:stCondLst>
                                  <p:childTnLst>
                                    <p:set>
                                      <p:cBhvr>
                                        <p:cTn id="96" dur="1" fill="hold">
                                          <p:stCondLst>
                                            <p:cond delay="0"/>
                                          </p:stCondLst>
                                        </p:cTn>
                                        <p:tgtEl>
                                          <p:spTgt spid="65540">
                                            <p:txEl>
                                              <p:pRg st="8" end="8"/>
                                            </p:txEl>
                                          </p:spTgt>
                                        </p:tgtEl>
                                        <p:attrNameLst>
                                          <p:attrName>style.visibility</p:attrName>
                                        </p:attrNameLst>
                                      </p:cBhvr>
                                      <p:to>
                                        <p:strVal val="visible"/>
                                      </p:to>
                                    </p:set>
                                    <p:animEffect transition="in" filter="dissolve">
                                      <p:cBhvr>
                                        <p:cTn id="97" dur="500"/>
                                        <p:tgtEl>
                                          <p:spTgt spid="6554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p:bldP spid="65539" grpId="0" build="p"/>
      <p:bldP spid="65540"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t>ACTIVITY</a:t>
            </a:r>
          </a:p>
        </p:txBody>
      </p:sp>
      <p:sp>
        <p:nvSpPr>
          <p:cNvPr id="14339" name="Content Placeholder 2"/>
          <p:cNvSpPr>
            <a:spLocks noGrp="1"/>
          </p:cNvSpPr>
          <p:nvPr>
            <p:ph sz="half" idx="1"/>
          </p:nvPr>
        </p:nvSpPr>
        <p:spPr/>
        <p:txBody>
          <a:bodyPr/>
          <a:lstStyle/>
          <a:p>
            <a:r>
              <a:rPr lang="en-US" dirty="0" smtClean="0"/>
              <a:t>Calculate Simple </a:t>
            </a:r>
            <a:r>
              <a:rPr lang="en-US" dirty="0" smtClean="0"/>
              <a:t>interest</a:t>
            </a:r>
          </a:p>
          <a:p>
            <a:endParaRPr lang="en-US" dirty="0" smtClean="0"/>
          </a:p>
          <a:p>
            <a:endParaRPr lang="en-US" dirty="0" smtClean="0"/>
          </a:p>
          <a:p>
            <a:endParaRPr lang="en-US" dirty="0" smtClean="0"/>
          </a:p>
          <a:p>
            <a:endParaRPr lang="en-US" dirty="0" smtClean="0"/>
          </a:p>
          <a:p>
            <a:r>
              <a:rPr lang="en-US" dirty="0" smtClean="0"/>
              <a:t>CALCULATE INTEREST WORKSHEET</a:t>
            </a:r>
            <a:endParaRPr lang="en-US" dirty="0" smtClean="0"/>
          </a:p>
        </p:txBody>
      </p:sp>
      <p:sp>
        <p:nvSpPr>
          <p:cNvPr id="14340" name="Content Placeholder 3"/>
          <p:cNvSpPr>
            <a:spLocks noGrp="1"/>
          </p:cNvSpPr>
          <p:nvPr>
            <p:ph sz="half" idx="2"/>
          </p:nvPr>
        </p:nvSpPr>
        <p:spPr/>
        <p:txBody>
          <a:bodyPr/>
          <a:lstStyle/>
          <a:p>
            <a:r>
              <a:rPr lang="en-US" dirty="0" smtClean="0"/>
              <a:t>Calculate compound Interest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133600"/>
            <a:ext cx="8229600" cy="1143000"/>
          </a:xfrm>
        </p:spPr>
        <p:txBody>
          <a:bodyPr/>
          <a:lstStyle/>
          <a:p>
            <a:pPr eaLnBrk="1" hangingPunct="1"/>
            <a:r>
              <a:rPr lang="en-US" sz="4000" smtClean="0"/>
              <a:t>Saving and investing options</a:t>
            </a:r>
            <a:br>
              <a:rPr lang="en-US" sz="4000" smtClean="0"/>
            </a:br>
            <a:endParaRPr lang="en-US" sz="400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lgn="l" eaLnBrk="1" hangingPunct="1"/>
            <a:r>
              <a:rPr lang="en-US" smtClean="0"/>
              <a:t>Saving Options</a:t>
            </a:r>
          </a:p>
        </p:txBody>
      </p:sp>
      <p:sp>
        <p:nvSpPr>
          <p:cNvPr id="18435" name="Rectangle 3"/>
          <p:cNvSpPr>
            <a:spLocks noGrp="1" noChangeArrowheads="1"/>
          </p:cNvSpPr>
          <p:nvPr>
            <p:ph type="body" idx="1"/>
          </p:nvPr>
        </p:nvSpPr>
        <p:spPr/>
        <p:txBody>
          <a:bodyPr/>
          <a:lstStyle/>
          <a:p>
            <a:pPr eaLnBrk="1" hangingPunct="1">
              <a:buFontTx/>
              <a:buNone/>
            </a:pPr>
            <a:r>
              <a:rPr lang="en-US" smtClean="0"/>
              <a:t>Savings Plans</a:t>
            </a:r>
          </a:p>
          <a:p>
            <a:pPr lvl="1" eaLnBrk="1" hangingPunct="1"/>
            <a:r>
              <a:rPr lang="en-US" smtClean="0"/>
              <a:t>Savings account</a:t>
            </a:r>
          </a:p>
          <a:p>
            <a:pPr lvl="1" eaLnBrk="1" hangingPunct="1"/>
            <a:r>
              <a:rPr lang="en-US" smtClean="0"/>
              <a:t>Certificates of deposit (CDs)</a:t>
            </a:r>
          </a:p>
          <a:p>
            <a:pPr lvl="1" eaLnBrk="1" hangingPunct="1"/>
            <a:r>
              <a:rPr lang="en-US" smtClean="0"/>
              <a:t>Money market account</a:t>
            </a:r>
          </a:p>
          <a:p>
            <a:pPr lvl="1" eaLnBrk="1" hangingPunct="1">
              <a:buFontTx/>
              <a:buNone/>
            </a:pPr>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z="4000" dirty="0" smtClean="0"/>
              <a:t>Monday, April 11th</a:t>
            </a:r>
            <a:r>
              <a:rPr lang="en-US" sz="4000" dirty="0" smtClean="0"/>
              <a:t/>
            </a:r>
            <a:br>
              <a:rPr lang="en-US" sz="4000" dirty="0" smtClean="0"/>
            </a:br>
            <a:r>
              <a:rPr lang="en-US" sz="4000" dirty="0" smtClean="0"/>
              <a:t>Unit 4 – Role of Finance</a:t>
            </a:r>
          </a:p>
        </p:txBody>
      </p:sp>
      <p:sp>
        <p:nvSpPr>
          <p:cNvPr id="3075" name="Content Placeholder 2"/>
          <p:cNvSpPr>
            <a:spLocks noGrp="1"/>
          </p:cNvSpPr>
          <p:nvPr>
            <p:ph idx="1"/>
          </p:nvPr>
        </p:nvSpPr>
        <p:spPr>
          <a:xfrm>
            <a:off x="457200" y="1447800"/>
            <a:ext cx="8229600" cy="5105400"/>
          </a:xfrm>
        </p:spPr>
        <p:txBody>
          <a:bodyPr/>
          <a:lstStyle/>
          <a:p>
            <a:r>
              <a:rPr lang="en-US" dirty="0" smtClean="0"/>
              <a:t>Warm up – Wealthy </a:t>
            </a:r>
            <a:r>
              <a:rPr lang="en-US" dirty="0" smtClean="0"/>
              <a:t>individuals!!</a:t>
            </a:r>
          </a:p>
          <a:p>
            <a:pPr lvl="1"/>
            <a:r>
              <a:rPr lang="en-US" dirty="0" smtClean="0"/>
              <a:t>Using Google, find Forbes Magazine’s list of the 400 Wealthiest People in the World.</a:t>
            </a:r>
            <a:r>
              <a:rPr lang="en-US" dirty="0" smtClean="0"/>
              <a:t> </a:t>
            </a:r>
          </a:p>
          <a:p>
            <a:pPr lvl="2"/>
            <a:r>
              <a:rPr lang="en-US" dirty="0" smtClean="0"/>
              <a:t>Create a chart of 3 of the top 50 names.  (one must be from outside the US.) List:</a:t>
            </a:r>
          </a:p>
          <a:p>
            <a:pPr lvl="3"/>
            <a:r>
              <a:rPr lang="en-US" dirty="0" smtClean="0"/>
              <a:t>Name, age, country, amount of $, Source of $, Education</a:t>
            </a:r>
            <a:endParaRPr lang="en-US" dirty="0" smtClean="0"/>
          </a:p>
          <a:p>
            <a:r>
              <a:rPr lang="en-US" dirty="0" smtClean="0"/>
              <a:t>Obj. 4.03 – Saving and investing Options</a:t>
            </a:r>
          </a:p>
          <a:p>
            <a:pPr lvl="1"/>
            <a:r>
              <a:rPr lang="en-US" dirty="0" smtClean="0"/>
              <a:t>Continue working through this obj.  </a:t>
            </a:r>
          </a:p>
          <a:p>
            <a:pPr lvl="1"/>
            <a:r>
              <a:rPr lang="en-US" dirty="0" smtClean="0"/>
              <a:t>Complete each organizer and activity and turn in as completed!!</a:t>
            </a:r>
          </a:p>
          <a:p>
            <a:r>
              <a:rPr lang="en-US" b="1" dirty="0" smtClean="0"/>
              <a:t>Unit 4 Test </a:t>
            </a:r>
            <a:r>
              <a:rPr lang="en-US" b="1" dirty="0" smtClean="0"/>
              <a:t>on FRIDAY!!!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lgn="l" eaLnBrk="1" hangingPunct="1"/>
            <a:r>
              <a:rPr lang="en-US" smtClean="0"/>
              <a:t>Saving Options</a:t>
            </a:r>
          </a:p>
        </p:txBody>
      </p:sp>
      <p:sp>
        <p:nvSpPr>
          <p:cNvPr id="19459" name="Rectangle 3"/>
          <p:cNvSpPr>
            <a:spLocks noGrp="1" noChangeArrowheads="1"/>
          </p:cNvSpPr>
          <p:nvPr>
            <p:ph type="body" idx="1"/>
          </p:nvPr>
        </p:nvSpPr>
        <p:spPr/>
        <p:txBody>
          <a:bodyPr/>
          <a:lstStyle/>
          <a:p>
            <a:pPr eaLnBrk="1" hangingPunct="1">
              <a:buFontTx/>
              <a:buNone/>
            </a:pPr>
            <a:r>
              <a:rPr lang="en-US" smtClean="0"/>
              <a:t>Savings Plans</a:t>
            </a:r>
          </a:p>
          <a:p>
            <a:pPr lvl="1" eaLnBrk="1" hangingPunct="1"/>
            <a:r>
              <a:rPr lang="en-US" smtClean="0"/>
              <a:t>Savings account</a:t>
            </a:r>
          </a:p>
          <a:p>
            <a:pPr lvl="2" eaLnBrk="1" hangingPunct="1"/>
            <a:r>
              <a:rPr lang="en-US" smtClean="0"/>
              <a:t>Usually allows low or zero balance.</a:t>
            </a:r>
          </a:p>
          <a:p>
            <a:pPr lvl="2" eaLnBrk="1" hangingPunct="1"/>
            <a:r>
              <a:rPr lang="en-US" smtClean="0"/>
              <a:t>Deposits or withdrawals anytime, </a:t>
            </a:r>
          </a:p>
          <a:p>
            <a:pPr lvl="2" eaLnBrk="1" hangingPunct="1"/>
            <a:r>
              <a:rPr lang="en-US" smtClean="0"/>
              <a:t>usually withdrawals are without penalty</a:t>
            </a:r>
          </a:p>
          <a:p>
            <a:pPr lvl="2" eaLnBrk="1" hangingPunct="1"/>
            <a:r>
              <a:rPr lang="en-US" smtClean="0"/>
              <a:t>Interest earned</a:t>
            </a:r>
          </a:p>
          <a:p>
            <a:pPr lvl="2" eaLnBrk="1" hangingPunct="1"/>
            <a:r>
              <a:rPr lang="en-US" smtClean="0"/>
              <a:t>Safest form of investment</a:t>
            </a:r>
          </a:p>
          <a:p>
            <a:pPr lvl="2" eaLnBrk="1" hangingPunct="1"/>
            <a:r>
              <a:rPr lang="en-US" smtClean="0"/>
              <a:t>Lowest rate of interest</a:t>
            </a:r>
          </a:p>
          <a:p>
            <a:pPr lvl="1" eaLnBrk="1" hangingPunct="1">
              <a:buFontTx/>
              <a:buNone/>
            </a:pPr>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l" eaLnBrk="1" hangingPunct="1"/>
            <a:r>
              <a:rPr lang="en-US" smtClean="0"/>
              <a:t>Saving Options</a:t>
            </a:r>
          </a:p>
        </p:txBody>
      </p:sp>
      <p:sp>
        <p:nvSpPr>
          <p:cNvPr id="20483" name="Rectangle 3"/>
          <p:cNvSpPr>
            <a:spLocks noGrp="1" noChangeArrowheads="1"/>
          </p:cNvSpPr>
          <p:nvPr>
            <p:ph type="body" idx="1"/>
          </p:nvPr>
        </p:nvSpPr>
        <p:spPr/>
        <p:txBody>
          <a:bodyPr/>
          <a:lstStyle/>
          <a:p>
            <a:pPr eaLnBrk="1" hangingPunct="1">
              <a:buFontTx/>
              <a:buNone/>
            </a:pPr>
            <a:r>
              <a:rPr lang="en-US" smtClean="0"/>
              <a:t>Savings Plans</a:t>
            </a:r>
          </a:p>
          <a:p>
            <a:pPr lvl="1" eaLnBrk="1" hangingPunct="1"/>
            <a:r>
              <a:rPr lang="en-US" smtClean="0"/>
              <a:t>Certificates of deposit (CDs)</a:t>
            </a:r>
          </a:p>
          <a:p>
            <a:pPr lvl="2" eaLnBrk="1" hangingPunct="1"/>
            <a:r>
              <a:rPr lang="en-US" smtClean="0"/>
              <a:t>Require minimum deposits</a:t>
            </a:r>
          </a:p>
          <a:p>
            <a:pPr lvl="2" eaLnBrk="1" hangingPunct="1"/>
            <a:r>
              <a:rPr lang="en-US" smtClean="0"/>
              <a:t>Money must remain deposited for a period of time</a:t>
            </a:r>
          </a:p>
          <a:p>
            <a:pPr lvl="2" eaLnBrk="1" hangingPunct="1"/>
            <a:r>
              <a:rPr lang="en-US" smtClean="0"/>
              <a:t>Penalty assessed if money withdrawn early</a:t>
            </a:r>
          </a:p>
          <a:p>
            <a:pPr lvl="2" eaLnBrk="1" hangingPunct="1"/>
            <a:r>
              <a:rPr lang="en-US" smtClean="0"/>
              <a:t>Interest rate typically higher than savings account</a:t>
            </a:r>
          </a:p>
          <a:p>
            <a:pPr lvl="2" eaLnBrk="1" hangingPunct="1"/>
            <a:r>
              <a:rPr lang="en-US" smtClean="0"/>
              <a:t>Interest rate increases with length CD</a:t>
            </a:r>
          </a:p>
          <a:p>
            <a:pPr lvl="1" eaLnBrk="1" hangingPunct="1">
              <a:buFontTx/>
              <a:buNone/>
            </a:pPr>
            <a:endParaRPr 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l" eaLnBrk="1" hangingPunct="1"/>
            <a:r>
              <a:rPr lang="en-US" smtClean="0"/>
              <a:t>Saving Options</a:t>
            </a:r>
          </a:p>
        </p:txBody>
      </p:sp>
      <p:sp>
        <p:nvSpPr>
          <p:cNvPr id="21507" name="Rectangle 3"/>
          <p:cNvSpPr>
            <a:spLocks noGrp="1" noChangeArrowheads="1"/>
          </p:cNvSpPr>
          <p:nvPr>
            <p:ph type="body" idx="1"/>
          </p:nvPr>
        </p:nvSpPr>
        <p:spPr/>
        <p:txBody>
          <a:bodyPr/>
          <a:lstStyle/>
          <a:p>
            <a:pPr eaLnBrk="1" hangingPunct="1">
              <a:buFontTx/>
              <a:buNone/>
            </a:pPr>
            <a:r>
              <a:rPr lang="en-US" smtClean="0"/>
              <a:t>Savings Plans</a:t>
            </a:r>
          </a:p>
          <a:p>
            <a:pPr lvl="1" eaLnBrk="1" hangingPunct="1"/>
            <a:r>
              <a:rPr lang="en-US" smtClean="0"/>
              <a:t>Money market account</a:t>
            </a:r>
          </a:p>
          <a:p>
            <a:pPr lvl="2" eaLnBrk="1" hangingPunct="1"/>
            <a:r>
              <a:rPr lang="en-US" smtClean="0"/>
              <a:t>Money market account requires a minimum deposit </a:t>
            </a:r>
          </a:p>
          <a:p>
            <a:pPr lvl="2" eaLnBrk="1" hangingPunct="1"/>
            <a:r>
              <a:rPr lang="en-US" smtClean="0"/>
              <a:t>interest is earned based on government and corporate securities. </a:t>
            </a:r>
          </a:p>
          <a:p>
            <a:pPr lvl="2" eaLnBrk="1" hangingPunct="1"/>
            <a:r>
              <a:rPr lang="en-US" smtClean="0"/>
              <a:t>Usually withdrawals are allowed without penalties.</a:t>
            </a:r>
          </a:p>
          <a:p>
            <a:pPr lvl="2" eaLnBrk="1" hangingPunct="1"/>
            <a:r>
              <a:rPr lang="en-US" smtClean="0"/>
              <a:t>Interest rates higher than regular savings account.</a:t>
            </a:r>
          </a:p>
          <a:p>
            <a:pPr lvl="1" eaLnBrk="1" hangingPunct="1"/>
            <a:endParaRPr lang="en-US" smtClean="0"/>
          </a:p>
          <a:p>
            <a:pPr lvl="2" eaLnBrk="1" hangingPunct="1"/>
            <a:endParaRPr lang="en-US" smtClean="0"/>
          </a:p>
          <a:p>
            <a:pPr lvl="1" eaLnBrk="1" hangingPunct="1">
              <a:buFontTx/>
              <a:buNone/>
            </a:pPr>
            <a:endParaRPr 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Activity</a:t>
            </a:r>
          </a:p>
        </p:txBody>
      </p:sp>
      <p:sp>
        <p:nvSpPr>
          <p:cNvPr id="23555" name="Content Placeholder 2"/>
          <p:cNvSpPr>
            <a:spLocks noGrp="1"/>
          </p:cNvSpPr>
          <p:nvPr>
            <p:ph idx="1"/>
          </p:nvPr>
        </p:nvSpPr>
        <p:spPr>
          <a:xfrm>
            <a:off x="457200" y="1676400"/>
            <a:ext cx="8229600" cy="4525963"/>
          </a:xfrm>
        </p:spPr>
        <p:txBody>
          <a:bodyPr/>
          <a:lstStyle/>
          <a:p>
            <a:r>
              <a:rPr lang="en-US" dirty="0" smtClean="0"/>
              <a:t>How Savings Grow Worksheet</a:t>
            </a:r>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l" eaLnBrk="1" hangingPunct="1"/>
            <a:r>
              <a:rPr lang="en-US" sz="4000" smtClean="0"/>
              <a:t>Main Categories of Investing Options</a:t>
            </a:r>
          </a:p>
        </p:txBody>
      </p:sp>
      <p:sp>
        <p:nvSpPr>
          <p:cNvPr id="24579" name="Rectangle 3"/>
          <p:cNvSpPr>
            <a:spLocks noGrp="1" noChangeArrowheads="1"/>
          </p:cNvSpPr>
          <p:nvPr>
            <p:ph type="body" idx="1"/>
          </p:nvPr>
        </p:nvSpPr>
        <p:spPr/>
        <p:txBody>
          <a:bodyPr/>
          <a:lstStyle/>
          <a:p>
            <a:pPr eaLnBrk="1" hangingPunct="1"/>
            <a:r>
              <a:rPr lang="en-US" smtClean="0"/>
              <a:t>Stocks</a:t>
            </a:r>
          </a:p>
          <a:p>
            <a:pPr eaLnBrk="1" hangingPunct="1"/>
            <a:r>
              <a:rPr lang="en-US" smtClean="0"/>
              <a:t>Bonds</a:t>
            </a:r>
          </a:p>
          <a:p>
            <a:pPr eaLnBrk="1" hangingPunct="1"/>
            <a:r>
              <a:rPr lang="en-US" smtClean="0"/>
              <a:t>Mutual Funds and Exchange-traded Funds</a:t>
            </a:r>
          </a:p>
          <a:p>
            <a:pPr eaLnBrk="1" hangingPunct="1"/>
            <a:r>
              <a:rPr lang="en-US" smtClean="0"/>
              <a:t>Real Estate</a:t>
            </a:r>
          </a:p>
          <a:p>
            <a:pPr eaLnBrk="1" hangingPunct="1"/>
            <a:r>
              <a:rPr lang="en-US" smtClean="0"/>
              <a:t>Commodities</a:t>
            </a:r>
          </a:p>
          <a:p>
            <a:pPr eaLnBrk="1" hangingPunct="1"/>
            <a:r>
              <a:rPr lang="en-US" smtClean="0"/>
              <a:t>Collectibles</a:t>
            </a:r>
          </a:p>
          <a:p>
            <a:pPr lvl="1" eaLnBrk="1" hangingPunct="1"/>
            <a:endParaRPr 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pPr eaLnBrk="1" hangingPunct="1"/>
            <a:r>
              <a:rPr lang="en-US" smtClean="0"/>
              <a:t>Stock Investments</a:t>
            </a:r>
          </a:p>
        </p:txBody>
      </p:sp>
      <p:sp>
        <p:nvSpPr>
          <p:cNvPr id="128003" name="Rectangle 3"/>
          <p:cNvSpPr>
            <a:spLocks noGrp="1" noChangeArrowheads="1"/>
          </p:cNvSpPr>
          <p:nvPr>
            <p:ph type="body" idx="1"/>
          </p:nvPr>
        </p:nvSpPr>
        <p:spPr/>
        <p:txBody>
          <a:bodyPr/>
          <a:lstStyle/>
          <a:p>
            <a:pPr eaLnBrk="1" hangingPunct="1">
              <a:lnSpc>
                <a:spcPct val="90000"/>
              </a:lnSpc>
            </a:pPr>
            <a:r>
              <a:rPr lang="en-US" smtClean="0"/>
              <a:t>What is Stock??</a:t>
            </a:r>
          </a:p>
          <a:p>
            <a:pPr eaLnBrk="1" hangingPunct="1">
              <a:lnSpc>
                <a:spcPct val="90000"/>
              </a:lnSpc>
            </a:pPr>
            <a:endParaRPr lang="en-US" smtClean="0"/>
          </a:p>
          <a:p>
            <a:pPr eaLnBrk="1" hangingPunct="1">
              <a:lnSpc>
                <a:spcPct val="90000"/>
              </a:lnSpc>
            </a:pPr>
            <a:endParaRPr lang="en-US" smtClean="0"/>
          </a:p>
          <a:p>
            <a:pPr eaLnBrk="1" hangingPunct="1">
              <a:lnSpc>
                <a:spcPct val="90000"/>
              </a:lnSpc>
            </a:pPr>
            <a:r>
              <a:rPr lang="en-US" smtClean="0"/>
              <a:t>Shares of ownership in company.</a:t>
            </a:r>
          </a:p>
          <a:p>
            <a:pPr eaLnBrk="1" hangingPunct="1">
              <a:lnSpc>
                <a:spcPct val="90000"/>
              </a:lnSpc>
            </a:pPr>
            <a:endParaRPr lang="en-US" smtClean="0"/>
          </a:p>
          <a:p>
            <a:pPr eaLnBrk="1" hangingPunct="1">
              <a:lnSpc>
                <a:spcPct val="90000"/>
              </a:lnSpc>
            </a:pPr>
            <a:r>
              <a:rPr lang="en-US" smtClean="0"/>
              <a:t>Value fluctuates  as value of company flucuates</a:t>
            </a:r>
          </a:p>
          <a:p>
            <a:pPr eaLnBrk="1" hangingPunct="1">
              <a:lnSpc>
                <a:spcPct val="90000"/>
              </a:lnSpc>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28002"/>
                                        </p:tgtEl>
                                        <p:attrNameLst>
                                          <p:attrName>style.visibility</p:attrName>
                                        </p:attrNameLst>
                                      </p:cBhvr>
                                      <p:to>
                                        <p:strVal val="visible"/>
                                      </p:to>
                                    </p:set>
                                    <p:animEffect transition="in" filter="dissolve">
                                      <p:cBhvr>
                                        <p:cTn id="7" dur="500"/>
                                        <p:tgtEl>
                                          <p:spTgt spid="12800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8003">
                                            <p:txEl>
                                              <p:pRg st="0" end="0"/>
                                            </p:txEl>
                                          </p:spTgt>
                                        </p:tgtEl>
                                        <p:attrNameLst>
                                          <p:attrName>style.visibility</p:attrName>
                                        </p:attrNameLst>
                                      </p:cBhvr>
                                      <p:to>
                                        <p:strVal val="visible"/>
                                      </p:to>
                                    </p:set>
                                    <p:animEffect transition="in" filter="dissolve">
                                      <p:cBhvr>
                                        <p:cTn id="12" dur="500"/>
                                        <p:tgtEl>
                                          <p:spTgt spid="12800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8003">
                                            <p:txEl>
                                              <p:pRg st="3" end="3"/>
                                            </p:txEl>
                                          </p:spTgt>
                                        </p:tgtEl>
                                        <p:attrNameLst>
                                          <p:attrName>style.visibility</p:attrName>
                                        </p:attrNameLst>
                                      </p:cBhvr>
                                      <p:to>
                                        <p:strVal val="visible"/>
                                      </p:to>
                                    </p:set>
                                    <p:animEffect transition="in" filter="dissolve">
                                      <p:cBhvr>
                                        <p:cTn id="17" dur="500"/>
                                        <p:tgtEl>
                                          <p:spTgt spid="12800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8003">
                                            <p:txEl>
                                              <p:pRg st="5" end="5"/>
                                            </p:txEl>
                                          </p:spTgt>
                                        </p:tgtEl>
                                        <p:attrNameLst>
                                          <p:attrName>style.visibility</p:attrName>
                                        </p:attrNameLst>
                                      </p:cBhvr>
                                      <p:to>
                                        <p:strVal val="visible"/>
                                      </p:to>
                                    </p:set>
                                    <p:animEffect transition="in" filter="dissolve">
                                      <p:cBhvr>
                                        <p:cTn id="22" dur="500"/>
                                        <p:tgtEl>
                                          <p:spTgt spid="12800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p:bldP spid="128003"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pPr eaLnBrk="1" hangingPunct="1"/>
            <a:r>
              <a:rPr lang="en-US" smtClean="0"/>
              <a:t>Stock Investments</a:t>
            </a:r>
          </a:p>
        </p:txBody>
      </p:sp>
      <p:sp>
        <p:nvSpPr>
          <p:cNvPr id="128003" name="Rectangle 3"/>
          <p:cNvSpPr>
            <a:spLocks noGrp="1" noChangeArrowheads="1"/>
          </p:cNvSpPr>
          <p:nvPr>
            <p:ph type="body" idx="1"/>
          </p:nvPr>
        </p:nvSpPr>
        <p:spPr/>
        <p:txBody>
          <a:bodyPr/>
          <a:lstStyle/>
          <a:p>
            <a:pPr eaLnBrk="1" hangingPunct="1">
              <a:lnSpc>
                <a:spcPct val="90000"/>
              </a:lnSpc>
            </a:pPr>
            <a:r>
              <a:rPr lang="en-US" sz="4000" smtClean="0"/>
              <a:t>Two main categories of stock:</a:t>
            </a:r>
          </a:p>
          <a:p>
            <a:pPr lvl="1" eaLnBrk="1" hangingPunct="1">
              <a:lnSpc>
                <a:spcPct val="90000"/>
              </a:lnSpc>
            </a:pPr>
            <a:r>
              <a:rPr lang="en-US" sz="3600" b="1" i="1" smtClean="0"/>
              <a:t>Preferred</a:t>
            </a:r>
          </a:p>
          <a:p>
            <a:pPr lvl="2" eaLnBrk="1" hangingPunct="1">
              <a:lnSpc>
                <a:spcPct val="90000"/>
              </a:lnSpc>
            </a:pPr>
            <a:r>
              <a:rPr lang="en-US" sz="3200" smtClean="0"/>
              <a:t>Pays dividends at a set rate</a:t>
            </a:r>
          </a:p>
          <a:p>
            <a:pPr lvl="1" eaLnBrk="1" hangingPunct="1">
              <a:lnSpc>
                <a:spcPct val="90000"/>
              </a:lnSpc>
            </a:pPr>
            <a:r>
              <a:rPr lang="en-US" sz="3600" b="1" i="1" smtClean="0"/>
              <a:t>Common</a:t>
            </a:r>
          </a:p>
          <a:p>
            <a:pPr lvl="2" eaLnBrk="1" hangingPunct="1">
              <a:lnSpc>
                <a:spcPct val="90000"/>
              </a:lnSpc>
            </a:pPr>
            <a:r>
              <a:rPr lang="en-US" sz="3200" smtClean="0"/>
              <a:t>Represents general ownership in company and sharing of profits.</a:t>
            </a:r>
          </a:p>
          <a:p>
            <a:pPr eaLnBrk="1" hangingPunct="1">
              <a:lnSpc>
                <a:spcPct val="90000"/>
              </a:lnSpc>
              <a:buFontTx/>
              <a:buNone/>
            </a:pPr>
            <a:endParaRPr lang="en-US" smtClean="0"/>
          </a:p>
          <a:p>
            <a:pPr eaLnBrk="1" hangingPunct="1">
              <a:lnSpc>
                <a:spcPct val="90000"/>
              </a:lnSpc>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28002"/>
                                        </p:tgtEl>
                                        <p:attrNameLst>
                                          <p:attrName>style.visibility</p:attrName>
                                        </p:attrNameLst>
                                      </p:cBhvr>
                                      <p:to>
                                        <p:strVal val="visible"/>
                                      </p:to>
                                    </p:set>
                                    <p:animEffect transition="in" filter="dissolve">
                                      <p:cBhvr>
                                        <p:cTn id="7" dur="500"/>
                                        <p:tgtEl>
                                          <p:spTgt spid="12800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8003">
                                            <p:txEl>
                                              <p:pRg st="0" end="0"/>
                                            </p:txEl>
                                          </p:spTgt>
                                        </p:tgtEl>
                                        <p:attrNameLst>
                                          <p:attrName>style.visibility</p:attrName>
                                        </p:attrNameLst>
                                      </p:cBhvr>
                                      <p:to>
                                        <p:strVal val="visible"/>
                                      </p:to>
                                    </p:set>
                                    <p:animEffect transition="in" filter="dissolve">
                                      <p:cBhvr>
                                        <p:cTn id="12" dur="500"/>
                                        <p:tgtEl>
                                          <p:spTgt spid="128003">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28003">
                                            <p:txEl>
                                              <p:pRg st="1" end="1"/>
                                            </p:txEl>
                                          </p:spTgt>
                                        </p:tgtEl>
                                        <p:attrNameLst>
                                          <p:attrName>style.visibility</p:attrName>
                                        </p:attrNameLst>
                                      </p:cBhvr>
                                      <p:to>
                                        <p:strVal val="visible"/>
                                      </p:to>
                                    </p:set>
                                    <p:animEffect transition="in" filter="dissolve">
                                      <p:cBhvr>
                                        <p:cTn id="15" dur="500"/>
                                        <p:tgtEl>
                                          <p:spTgt spid="128003">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28003">
                                            <p:txEl>
                                              <p:pRg st="2" end="2"/>
                                            </p:txEl>
                                          </p:spTgt>
                                        </p:tgtEl>
                                        <p:attrNameLst>
                                          <p:attrName>style.visibility</p:attrName>
                                        </p:attrNameLst>
                                      </p:cBhvr>
                                      <p:to>
                                        <p:strVal val="visible"/>
                                      </p:to>
                                    </p:set>
                                    <p:animEffect transition="in" filter="dissolve">
                                      <p:cBhvr>
                                        <p:cTn id="18" dur="500"/>
                                        <p:tgtEl>
                                          <p:spTgt spid="128003">
                                            <p:txEl>
                                              <p:pRg st="2" end="2"/>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28003">
                                            <p:txEl>
                                              <p:pRg st="3" end="3"/>
                                            </p:txEl>
                                          </p:spTgt>
                                        </p:tgtEl>
                                        <p:attrNameLst>
                                          <p:attrName>style.visibility</p:attrName>
                                        </p:attrNameLst>
                                      </p:cBhvr>
                                      <p:to>
                                        <p:strVal val="visible"/>
                                      </p:to>
                                    </p:set>
                                    <p:animEffect transition="in" filter="dissolve">
                                      <p:cBhvr>
                                        <p:cTn id="21" dur="500"/>
                                        <p:tgtEl>
                                          <p:spTgt spid="128003">
                                            <p:txEl>
                                              <p:pRg st="3" end="3"/>
                                            </p:tx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28003">
                                            <p:txEl>
                                              <p:pRg st="4" end="4"/>
                                            </p:txEl>
                                          </p:spTgt>
                                        </p:tgtEl>
                                        <p:attrNameLst>
                                          <p:attrName>style.visibility</p:attrName>
                                        </p:attrNameLst>
                                      </p:cBhvr>
                                      <p:to>
                                        <p:strVal val="visible"/>
                                      </p:to>
                                    </p:set>
                                    <p:animEffect transition="in" filter="dissolve">
                                      <p:cBhvr>
                                        <p:cTn id="24" dur="500"/>
                                        <p:tgtEl>
                                          <p:spTgt spid="1280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p:bldP spid="128003" grpId="0" build="p"/>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pPr eaLnBrk="1" hangingPunct="1"/>
            <a:r>
              <a:rPr lang="en-US" smtClean="0"/>
              <a:t>Stock Investments</a:t>
            </a:r>
          </a:p>
        </p:txBody>
      </p:sp>
      <p:sp>
        <p:nvSpPr>
          <p:cNvPr id="128003" name="Rectangle 3"/>
          <p:cNvSpPr>
            <a:spLocks noGrp="1" noChangeArrowheads="1"/>
          </p:cNvSpPr>
          <p:nvPr>
            <p:ph type="body" idx="1"/>
          </p:nvPr>
        </p:nvSpPr>
        <p:spPr/>
        <p:txBody>
          <a:bodyPr/>
          <a:lstStyle/>
          <a:p>
            <a:pPr eaLnBrk="1" hangingPunct="1">
              <a:lnSpc>
                <a:spcPct val="90000"/>
              </a:lnSpc>
            </a:pPr>
            <a:r>
              <a:rPr lang="en-US" sz="3600" smtClean="0"/>
              <a:t>Major similarities between preferred and common stocks</a:t>
            </a:r>
          </a:p>
          <a:p>
            <a:pPr lvl="1" eaLnBrk="1" hangingPunct="1">
              <a:lnSpc>
                <a:spcPct val="90000"/>
              </a:lnSpc>
            </a:pPr>
            <a:r>
              <a:rPr lang="en-US" sz="3200" smtClean="0"/>
              <a:t>both have investment risks </a:t>
            </a:r>
          </a:p>
          <a:p>
            <a:pPr lvl="1" eaLnBrk="1" hangingPunct="1">
              <a:lnSpc>
                <a:spcPct val="90000"/>
              </a:lnSpc>
            </a:pPr>
            <a:r>
              <a:rPr lang="en-US" sz="3200" smtClean="0"/>
              <a:t>both pay dividends</a:t>
            </a:r>
          </a:p>
          <a:p>
            <a:pPr eaLnBrk="1" hangingPunct="1">
              <a:lnSpc>
                <a:spcPct val="90000"/>
              </a:lnSpc>
              <a:buFontTx/>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28002"/>
                                        </p:tgtEl>
                                        <p:attrNameLst>
                                          <p:attrName>style.visibility</p:attrName>
                                        </p:attrNameLst>
                                      </p:cBhvr>
                                      <p:to>
                                        <p:strVal val="visible"/>
                                      </p:to>
                                    </p:set>
                                    <p:animEffect transition="in" filter="dissolve">
                                      <p:cBhvr>
                                        <p:cTn id="7" dur="500"/>
                                        <p:tgtEl>
                                          <p:spTgt spid="12800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8003">
                                            <p:txEl>
                                              <p:pRg st="0" end="0"/>
                                            </p:txEl>
                                          </p:spTgt>
                                        </p:tgtEl>
                                        <p:attrNameLst>
                                          <p:attrName>style.visibility</p:attrName>
                                        </p:attrNameLst>
                                      </p:cBhvr>
                                      <p:to>
                                        <p:strVal val="visible"/>
                                      </p:to>
                                    </p:set>
                                    <p:animEffect transition="in" filter="dissolve">
                                      <p:cBhvr>
                                        <p:cTn id="12" dur="500"/>
                                        <p:tgtEl>
                                          <p:spTgt spid="128003">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28003">
                                            <p:txEl>
                                              <p:pRg st="1" end="1"/>
                                            </p:txEl>
                                          </p:spTgt>
                                        </p:tgtEl>
                                        <p:attrNameLst>
                                          <p:attrName>style.visibility</p:attrName>
                                        </p:attrNameLst>
                                      </p:cBhvr>
                                      <p:to>
                                        <p:strVal val="visible"/>
                                      </p:to>
                                    </p:set>
                                    <p:animEffect transition="in" filter="dissolve">
                                      <p:cBhvr>
                                        <p:cTn id="15" dur="500"/>
                                        <p:tgtEl>
                                          <p:spTgt spid="128003">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28003">
                                            <p:txEl>
                                              <p:pRg st="2" end="2"/>
                                            </p:txEl>
                                          </p:spTgt>
                                        </p:tgtEl>
                                        <p:attrNameLst>
                                          <p:attrName>style.visibility</p:attrName>
                                        </p:attrNameLst>
                                      </p:cBhvr>
                                      <p:to>
                                        <p:strVal val="visible"/>
                                      </p:to>
                                    </p:set>
                                    <p:animEffect transition="in" filter="dissolve">
                                      <p:cBhvr>
                                        <p:cTn id="18" dur="500"/>
                                        <p:tgtEl>
                                          <p:spTgt spid="1280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p:bldP spid="128003"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pPr eaLnBrk="1" hangingPunct="1"/>
            <a:r>
              <a:rPr lang="en-US" smtClean="0"/>
              <a:t>Stock Investments</a:t>
            </a:r>
          </a:p>
        </p:txBody>
      </p:sp>
      <p:sp>
        <p:nvSpPr>
          <p:cNvPr id="128003" name="Rectangle 3"/>
          <p:cNvSpPr>
            <a:spLocks noGrp="1" noChangeArrowheads="1"/>
          </p:cNvSpPr>
          <p:nvPr>
            <p:ph type="body" idx="1"/>
          </p:nvPr>
        </p:nvSpPr>
        <p:spPr>
          <a:xfrm>
            <a:off x="457200" y="1295400"/>
            <a:ext cx="8229600" cy="4830763"/>
          </a:xfrm>
        </p:spPr>
        <p:txBody>
          <a:bodyPr/>
          <a:lstStyle/>
          <a:p>
            <a:pPr eaLnBrk="1" hangingPunct="1">
              <a:lnSpc>
                <a:spcPct val="90000"/>
              </a:lnSpc>
            </a:pPr>
            <a:r>
              <a:rPr lang="en-US" sz="3600" smtClean="0"/>
              <a:t>Major differences between preferred and common stocks</a:t>
            </a:r>
          </a:p>
          <a:p>
            <a:pPr lvl="1" eaLnBrk="1" hangingPunct="1">
              <a:lnSpc>
                <a:spcPct val="90000"/>
              </a:lnSpc>
            </a:pPr>
            <a:r>
              <a:rPr lang="en-US" sz="3200" smtClean="0"/>
              <a:t>Preferred</a:t>
            </a:r>
          </a:p>
          <a:p>
            <a:pPr lvl="2" eaLnBrk="1" hangingPunct="1">
              <a:lnSpc>
                <a:spcPct val="90000"/>
              </a:lnSpc>
            </a:pPr>
            <a:r>
              <a:rPr lang="en-US" smtClean="0"/>
              <a:t>Pays dividends before common stock is paid</a:t>
            </a:r>
          </a:p>
          <a:p>
            <a:pPr lvl="2" eaLnBrk="1" hangingPunct="1">
              <a:lnSpc>
                <a:spcPct val="90000"/>
              </a:lnSpc>
            </a:pPr>
            <a:r>
              <a:rPr lang="en-US" smtClean="0"/>
              <a:t>Stockholders do not have voting powers</a:t>
            </a:r>
          </a:p>
          <a:p>
            <a:pPr lvl="2" eaLnBrk="1" hangingPunct="1">
              <a:lnSpc>
                <a:spcPct val="90000"/>
              </a:lnSpc>
            </a:pPr>
            <a:r>
              <a:rPr lang="en-US" smtClean="0"/>
              <a:t>Less risky than common stock</a:t>
            </a:r>
          </a:p>
          <a:p>
            <a:pPr lvl="1" eaLnBrk="1" hangingPunct="1">
              <a:lnSpc>
                <a:spcPct val="90000"/>
              </a:lnSpc>
            </a:pPr>
            <a:r>
              <a:rPr lang="en-US" smtClean="0"/>
              <a:t>Common</a:t>
            </a:r>
          </a:p>
          <a:p>
            <a:pPr lvl="2" eaLnBrk="1" hangingPunct="1">
              <a:lnSpc>
                <a:spcPct val="90000"/>
              </a:lnSpc>
            </a:pPr>
            <a:r>
              <a:rPr lang="en-US" smtClean="0"/>
              <a:t>Stockholders – invited to all annual meetings</a:t>
            </a:r>
          </a:p>
          <a:p>
            <a:pPr lvl="2" eaLnBrk="1" hangingPunct="1">
              <a:lnSpc>
                <a:spcPct val="90000"/>
              </a:lnSpc>
            </a:pPr>
            <a:r>
              <a:rPr lang="en-US" smtClean="0"/>
              <a:t>Permitted to vote  - one vote per share of stock</a:t>
            </a:r>
          </a:p>
          <a:p>
            <a:pPr eaLnBrk="1" hangingPunct="1">
              <a:lnSpc>
                <a:spcPct val="90000"/>
              </a:lnSpc>
              <a:buFontTx/>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28002"/>
                                        </p:tgtEl>
                                        <p:attrNameLst>
                                          <p:attrName>style.visibility</p:attrName>
                                        </p:attrNameLst>
                                      </p:cBhvr>
                                      <p:to>
                                        <p:strVal val="visible"/>
                                      </p:to>
                                    </p:set>
                                    <p:animEffect transition="in" filter="dissolve">
                                      <p:cBhvr>
                                        <p:cTn id="7" dur="500"/>
                                        <p:tgtEl>
                                          <p:spTgt spid="12800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8003">
                                            <p:txEl>
                                              <p:pRg st="0" end="0"/>
                                            </p:txEl>
                                          </p:spTgt>
                                        </p:tgtEl>
                                        <p:attrNameLst>
                                          <p:attrName>style.visibility</p:attrName>
                                        </p:attrNameLst>
                                      </p:cBhvr>
                                      <p:to>
                                        <p:strVal val="visible"/>
                                      </p:to>
                                    </p:set>
                                    <p:animEffect transition="in" filter="dissolve">
                                      <p:cBhvr>
                                        <p:cTn id="12" dur="500"/>
                                        <p:tgtEl>
                                          <p:spTgt spid="128003">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28003">
                                            <p:txEl>
                                              <p:pRg st="1" end="1"/>
                                            </p:txEl>
                                          </p:spTgt>
                                        </p:tgtEl>
                                        <p:attrNameLst>
                                          <p:attrName>style.visibility</p:attrName>
                                        </p:attrNameLst>
                                      </p:cBhvr>
                                      <p:to>
                                        <p:strVal val="visible"/>
                                      </p:to>
                                    </p:set>
                                    <p:animEffect transition="in" filter="dissolve">
                                      <p:cBhvr>
                                        <p:cTn id="15" dur="500"/>
                                        <p:tgtEl>
                                          <p:spTgt spid="128003">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28003">
                                            <p:txEl>
                                              <p:pRg st="2" end="2"/>
                                            </p:txEl>
                                          </p:spTgt>
                                        </p:tgtEl>
                                        <p:attrNameLst>
                                          <p:attrName>style.visibility</p:attrName>
                                        </p:attrNameLst>
                                      </p:cBhvr>
                                      <p:to>
                                        <p:strVal val="visible"/>
                                      </p:to>
                                    </p:set>
                                    <p:animEffect transition="in" filter="dissolve">
                                      <p:cBhvr>
                                        <p:cTn id="18" dur="500"/>
                                        <p:tgtEl>
                                          <p:spTgt spid="128003">
                                            <p:txEl>
                                              <p:pRg st="2" end="2"/>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28003">
                                            <p:txEl>
                                              <p:pRg st="3" end="3"/>
                                            </p:txEl>
                                          </p:spTgt>
                                        </p:tgtEl>
                                        <p:attrNameLst>
                                          <p:attrName>style.visibility</p:attrName>
                                        </p:attrNameLst>
                                      </p:cBhvr>
                                      <p:to>
                                        <p:strVal val="visible"/>
                                      </p:to>
                                    </p:set>
                                    <p:animEffect transition="in" filter="dissolve">
                                      <p:cBhvr>
                                        <p:cTn id="21" dur="500"/>
                                        <p:tgtEl>
                                          <p:spTgt spid="128003">
                                            <p:txEl>
                                              <p:pRg st="3" end="3"/>
                                            </p:tx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28003">
                                            <p:txEl>
                                              <p:pRg st="4" end="4"/>
                                            </p:txEl>
                                          </p:spTgt>
                                        </p:tgtEl>
                                        <p:attrNameLst>
                                          <p:attrName>style.visibility</p:attrName>
                                        </p:attrNameLst>
                                      </p:cBhvr>
                                      <p:to>
                                        <p:strVal val="visible"/>
                                      </p:to>
                                    </p:set>
                                    <p:animEffect transition="in" filter="dissolve">
                                      <p:cBhvr>
                                        <p:cTn id="24" dur="500"/>
                                        <p:tgtEl>
                                          <p:spTgt spid="128003">
                                            <p:txEl>
                                              <p:pRg st="4" end="4"/>
                                            </p:txEl>
                                          </p:spTgt>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28003">
                                            <p:txEl>
                                              <p:pRg st="5" end="5"/>
                                            </p:txEl>
                                          </p:spTgt>
                                        </p:tgtEl>
                                        <p:attrNameLst>
                                          <p:attrName>style.visibility</p:attrName>
                                        </p:attrNameLst>
                                      </p:cBhvr>
                                      <p:to>
                                        <p:strVal val="visible"/>
                                      </p:to>
                                    </p:set>
                                    <p:animEffect transition="in" filter="dissolve">
                                      <p:cBhvr>
                                        <p:cTn id="27" dur="500"/>
                                        <p:tgtEl>
                                          <p:spTgt spid="128003">
                                            <p:txEl>
                                              <p:pRg st="5" end="5"/>
                                            </p:txEl>
                                          </p:spTgt>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28003">
                                            <p:txEl>
                                              <p:pRg st="6" end="6"/>
                                            </p:txEl>
                                          </p:spTgt>
                                        </p:tgtEl>
                                        <p:attrNameLst>
                                          <p:attrName>style.visibility</p:attrName>
                                        </p:attrNameLst>
                                      </p:cBhvr>
                                      <p:to>
                                        <p:strVal val="visible"/>
                                      </p:to>
                                    </p:set>
                                    <p:animEffect transition="in" filter="dissolve">
                                      <p:cBhvr>
                                        <p:cTn id="30" dur="500"/>
                                        <p:tgtEl>
                                          <p:spTgt spid="128003">
                                            <p:txEl>
                                              <p:pRg st="6" end="6"/>
                                            </p:txEl>
                                          </p:spTgt>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28003">
                                            <p:txEl>
                                              <p:pRg st="7" end="7"/>
                                            </p:txEl>
                                          </p:spTgt>
                                        </p:tgtEl>
                                        <p:attrNameLst>
                                          <p:attrName>style.visibility</p:attrName>
                                        </p:attrNameLst>
                                      </p:cBhvr>
                                      <p:to>
                                        <p:strVal val="visible"/>
                                      </p:to>
                                    </p:set>
                                    <p:animEffect transition="in" filter="dissolve">
                                      <p:cBhvr>
                                        <p:cTn id="33" dur="500"/>
                                        <p:tgtEl>
                                          <p:spTgt spid="12800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p:bldP spid="128003"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pPr eaLnBrk="1" hangingPunct="1"/>
            <a:r>
              <a:rPr lang="en-US" smtClean="0"/>
              <a:t>Stock Investments</a:t>
            </a:r>
          </a:p>
        </p:txBody>
      </p:sp>
      <p:sp>
        <p:nvSpPr>
          <p:cNvPr id="128003" name="Rectangle 3"/>
          <p:cNvSpPr>
            <a:spLocks noGrp="1" noChangeArrowheads="1"/>
          </p:cNvSpPr>
          <p:nvPr>
            <p:ph type="body" idx="1"/>
          </p:nvPr>
        </p:nvSpPr>
        <p:spPr/>
        <p:txBody>
          <a:bodyPr/>
          <a:lstStyle/>
          <a:p>
            <a:pPr eaLnBrk="1" hangingPunct="1">
              <a:lnSpc>
                <a:spcPct val="90000"/>
              </a:lnSpc>
            </a:pPr>
            <a:r>
              <a:rPr lang="en-US" b="1" i="1" smtClean="0"/>
              <a:t>What are stockbrokers?</a:t>
            </a:r>
          </a:p>
          <a:p>
            <a:pPr lvl="1" eaLnBrk="1" hangingPunct="1">
              <a:lnSpc>
                <a:spcPct val="90000"/>
              </a:lnSpc>
            </a:pPr>
            <a:r>
              <a:rPr lang="en-US" smtClean="0"/>
              <a:t>Buy  and sell stocks and bonds at a set price for stockholders.</a:t>
            </a:r>
          </a:p>
          <a:p>
            <a:pPr lvl="1" eaLnBrk="1" hangingPunct="1">
              <a:lnSpc>
                <a:spcPct val="90000"/>
              </a:lnSpc>
            </a:pPr>
            <a:r>
              <a:rPr lang="en-US" smtClean="0"/>
              <a:t>Paid a commission for each transaction</a:t>
            </a:r>
          </a:p>
          <a:p>
            <a:pPr eaLnBrk="1" hangingPunct="1">
              <a:lnSpc>
                <a:spcPct val="90000"/>
              </a:lnSpc>
            </a:pPr>
            <a:r>
              <a:rPr lang="en-US" b="1" i="1" smtClean="0"/>
              <a:t>Stock exchange</a:t>
            </a:r>
          </a:p>
          <a:p>
            <a:pPr lvl="1" eaLnBrk="1" hangingPunct="1">
              <a:lnSpc>
                <a:spcPct val="90000"/>
              </a:lnSpc>
            </a:pPr>
            <a:r>
              <a:rPr lang="en-US" smtClean="0"/>
              <a:t>Where securities (stocks and bonds) are traded</a:t>
            </a:r>
          </a:p>
          <a:p>
            <a:pPr eaLnBrk="1" hangingPunct="1">
              <a:lnSpc>
                <a:spcPct val="90000"/>
              </a:lnSpc>
            </a:pPr>
            <a:r>
              <a:rPr lang="en-US" b="1" i="1" smtClean="0"/>
              <a:t>What is market value of stock?</a:t>
            </a:r>
          </a:p>
          <a:p>
            <a:pPr lvl="1" eaLnBrk="1" hangingPunct="1">
              <a:lnSpc>
                <a:spcPct val="90000"/>
              </a:lnSpc>
            </a:pPr>
            <a:r>
              <a:rPr lang="en-US" smtClean="0"/>
              <a:t>The price for which a share of stock can be purchased. – Varies from day to day</a:t>
            </a:r>
          </a:p>
          <a:p>
            <a:pPr eaLnBrk="1" hangingPunct="1">
              <a:lnSpc>
                <a:spcPct val="90000"/>
              </a:lnSpc>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28002"/>
                                        </p:tgtEl>
                                        <p:attrNameLst>
                                          <p:attrName>style.visibility</p:attrName>
                                        </p:attrNameLst>
                                      </p:cBhvr>
                                      <p:to>
                                        <p:strVal val="visible"/>
                                      </p:to>
                                    </p:set>
                                    <p:animEffect transition="in" filter="dissolve">
                                      <p:cBhvr>
                                        <p:cTn id="7" dur="500"/>
                                        <p:tgtEl>
                                          <p:spTgt spid="12800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8003">
                                            <p:txEl>
                                              <p:pRg st="0" end="0"/>
                                            </p:txEl>
                                          </p:spTgt>
                                        </p:tgtEl>
                                        <p:attrNameLst>
                                          <p:attrName>style.visibility</p:attrName>
                                        </p:attrNameLst>
                                      </p:cBhvr>
                                      <p:to>
                                        <p:strVal val="visible"/>
                                      </p:to>
                                    </p:set>
                                    <p:animEffect transition="in" filter="dissolve">
                                      <p:cBhvr>
                                        <p:cTn id="12" dur="500"/>
                                        <p:tgtEl>
                                          <p:spTgt spid="128003">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28003">
                                            <p:txEl>
                                              <p:pRg st="1" end="1"/>
                                            </p:txEl>
                                          </p:spTgt>
                                        </p:tgtEl>
                                        <p:attrNameLst>
                                          <p:attrName>style.visibility</p:attrName>
                                        </p:attrNameLst>
                                      </p:cBhvr>
                                      <p:to>
                                        <p:strVal val="visible"/>
                                      </p:to>
                                    </p:set>
                                    <p:animEffect transition="in" filter="dissolve">
                                      <p:cBhvr>
                                        <p:cTn id="15" dur="500"/>
                                        <p:tgtEl>
                                          <p:spTgt spid="128003">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28003">
                                            <p:txEl>
                                              <p:pRg st="2" end="2"/>
                                            </p:txEl>
                                          </p:spTgt>
                                        </p:tgtEl>
                                        <p:attrNameLst>
                                          <p:attrName>style.visibility</p:attrName>
                                        </p:attrNameLst>
                                      </p:cBhvr>
                                      <p:to>
                                        <p:strVal val="visible"/>
                                      </p:to>
                                    </p:set>
                                    <p:animEffect transition="in" filter="dissolve">
                                      <p:cBhvr>
                                        <p:cTn id="18" dur="500"/>
                                        <p:tgtEl>
                                          <p:spTgt spid="12800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28003">
                                            <p:txEl>
                                              <p:pRg st="3" end="3"/>
                                            </p:txEl>
                                          </p:spTgt>
                                        </p:tgtEl>
                                        <p:attrNameLst>
                                          <p:attrName>style.visibility</p:attrName>
                                        </p:attrNameLst>
                                      </p:cBhvr>
                                      <p:to>
                                        <p:strVal val="visible"/>
                                      </p:to>
                                    </p:set>
                                    <p:animEffect transition="in" filter="dissolve">
                                      <p:cBhvr>
                                        <p:cTn id="23" dur="500"/>
                                        <p:tgtEl>
                                          <p:spTgt spid="128003">
                                            <p:txEl>
                                              <p:pRg st="3" end="3"/>
                                            </p:txEl>
                                          </p:spTgt>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128003">
                                            <p:txEl>
                                              <p:pRg st="4" end="4"/>
                                            </p:txEl>
                                          </p:spTgt>
                                        </p:tgtEl>
                                        <p:attrNameLst>
                                          <p:attrName>style.visibility</p:attrName>
                                        </p:attrNameLst>
                                      </p:cBhvr>
                                      <p:to>
                                        <p:strVal val="visible"/>
                                      </p:to>
                                    </p:set>
                                    <p:animEffect transition="in" filter="dissolve">
                                      <p:cBhvr>
                                        <p:cTn id="26" dur="500"/>
                                        <p:tgtEl>
                                          <p:spTgt spid="12800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28003">
                                            <p:txEl>
                                              <p:pRg st="5" end="5"/>
                                            </p:txEl>
                                          </p:spTgt>
                                        </p:tgtEl>
                                        <p:attrNameLst>
                                          <p:attrName>style.visibility</p:attrName>
                                        </p:attrNameLst>
                                      </p:cBhvr>
                                      <p:to>
                                        <p:strVal val="visible"/>
                                      </p:to>
                                    </p:set>
                                    <p:animEffect transition="in" filter="dissolve">
                                      <p:cBhvr>
                                        <p:cTn id="31" dur="500"/>
                                        <p:tgtEl>
                                          <p:spTgt spid="128003">
                                            <p:txEl>
                                              <p:pRg st="5" end="5"/>
                                            </p:txEl>
                                          </p:spTgt>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28003">
                                            <p:txEl>
                                              <p:pRg st="6" end="6"/>
                                            </p:txEl>
                                          </p:spTgt>
                                        </p:tgtEl>
                                        <p:attrNameLst>
                                          <p:attrName>style.visibility</p:attrName>
                                        </p:attrNameLst>
                                      </p:cBhvr>
                                      <p:to>
                                        <p:strVal val="visible"/>
                                      </p:to>
                                    </p:set>
                                    <p:animEffect transition="in" filter="dissolve">
                                      <p:cBhvr>
                                        <p:cTn id="34" dur="500"/>
                                        <p:tgtEl>
                                          <p:spTgt spid="12800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p:bldP spid="12800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z="4000" dirty="0" smtClean="0"/>
              <a:t>Tuesday, April 12th</a:t>
            </a:r>
            <a:r>
              <a:rPr lang="en-US" sz="4000" dirty="0" smtClean="0"/>
              <a:t/>
            </a:r>
            <a:br>
              <a:rPr lang="en-US" sz="4000" dirty="0" smtClean="0"/>
            </a:br>
            <a:r>
              <a:rPr lang="en-US" sz="4000" dirty="0" smtClean="0"/>
              <a:t>Unit 4 – Role of Finance</a:t>
            </a:r>
          </a:p>
        </p:txBody>
      </p:sp>
      <p:sp>
        <p:nvSpPr>
          <p:cNvPr id="3075" name="Content Placeholder 2"/>
          <p:cNvSpPr>
            <a:spLocks noGrp="1"/>
          </p:cNvSpPr>
          <p:nvPr>
            <p:ph idx="1"/>
          </p:nvPr>
        </p:nvSpPr>
        <p:spPr>
          <a:xfrm>
            <a:off x="457200" y="1447800"/>
            <a:ext cx="8229600" cy="5105400"/>
          </a:xfrm>
        </p:spPr>
        <p:txBody>
          <a:bodyPr/>
          <a:lstStyle/>
          <a:p>
            <a:r>
              <a:rPr lang="en-US" dirty="0" smtClean="0"/>
              <a:t>Obj</a:t>
            </a:r>
            <a:r>
              <a:rPr lang="en-US" dirty="0" smtClean="0"/>
              <a:t>. 4.03 – Saving and investing Options</a:t>
            </a:r>
          </a:p>
          <a:p>
            <a:pPr lvl="1"/>
            <a:r>
              <a:rPr lang="en-US" dirty="0" smtClean="0"/>
              <a:t>Continue working through this obj.  </a:t>
            </a:r>
          </a:p>
          <a:p>
            <a:pPr lvl="1"/>
            <a:r>
              <a:rPr lang="en-US" dirty="0" smtClean="0"/>
              <a:t>Complete each organizer and activity and turn in as completed!!</a:t>
            </a:r>
          </a:p>
          <a:p>
            <a:pPr lvl="1"/>
            <a:endParaRPr lang="en-US" dirty="0" smtClean="0"/>
          </a:p>
          <a:p>
            <a:pPr lvl="1"/>
            <a:r>
              <a:rPr lang="en-US" dirty="0" smtClean="0"/>
              <a:t>You should be able to complete this objective by Wednesday!!!</a:t>
            </a:r>
            <a:endParaRPr lang="en-US" dirty="0" smtClean="0"/>
          </a:p>
          <a:p>
            <a:pPr lvl="1"/>
            <a:endParaRPr lang="en-US" dirty="0" smtClean="0"/>
          </a:p>
          <a:p>
            <a:r>
              <a:rPr lang="en-US" b="1" dirty="0" smtClean="0"/>
              <a:t>Unit 4 Test </a:t>
            </a:r>
            <a:r>
              <a:rPr lang="en-US" b="1" dirty="0" smtClean="0"/>
              <a:t>on FRIDAY!!!</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274638"/>
            <a:ext cx="8229600" cy="715962"/>
          </a:xfrm>
        </p:spPr>
        <p:txBody>
          <a:bodyPr/>
          <a:lstStyle/>
          <a:p>
            <a:r>
              <a:rPr lang="en-US" smtClean="0"/>
              <a:t>Reading a Stock Table</a:t>
            </a:r>
          </a:p>
        </p:txBody>
      </p:sp>
      <p:sp>
        <p:nvSpPr>
          <p:cNvPr id="30723" name="Content Placeholder 2"/>
          <p:cNvSpPr>
            <a:spLocks noGrp="1"/>
          </p:cNvSpPr>
          <p:nvPr>
            <p:ph idx="1"/>
          </p:nvPr>
        </p:nvSpPr>
        <p:spPr>
          <a:xfrm>
            <a:off x="0" y="990600"/>
            <a:ext cx="9144000" cy="5867400"/>
          </a:xfrm>
        </p:spPr>
        <p:txBody>
          <a:bodyPr/>
          <a:lstStyle/>
          <a:p>
            <a:pPr eaLnBrk="1" hangingPunct="1"/>
            <a:r>
              <a:rPr lang="en-US" sz="2800" smtClean="0"/>
              <a:t>A-Highest and lowest price of stock during the past 52 weeks</a:t>
            </a:r>
          </a:p>
          <a:p>
            <a:pPr eaLnBrk="1" hangingPunct="1"/>
            <a:r>
              <a:rPr lang="en-US" sz="2800" smtClean="0"/>
              <a:t>B-Symbol used to represent the company and current dividend as dollars per share of stock</a:t>
            </a:r>
          </a:p>
          <a:p>
            <a:pPr eaLnBrk="1" hangingPunct="1"/>
            <a:r>
              <a:rPr lang="en-US" sz="2800" smtClean="0"/>
              <a:t>C-Dividend yield based on current selling price</a:t>
            </a:r>
          </a:p>
          <a:p>
            <a:pPr eaLnBrk="1" hangingPunct="1"/>
            <a:r>
              <a:rPr lang="en-US" sz="2800" smtClean="0"/>
              <a:t>D-Price-earning ratio</a:t>
            </a:r>
          </a:p>
          <a:p>
            <a:pPr eaLnBrk="1" hangingPunct="1"/>
            <a:r>
              <a:rPr lang="en-US" sz="2800" smtClean="0"/>
              <a:t>E-Number of shares exchanged on trading day. The amount is listed in 100’s.</a:t>
            </a:r>
          </a:p>
          <a:p>
            <a:pPr eaLnBrk="1" hangingPunct="1"/>
            <a:r>
              <a:rPr lang="en-US" sz="2800" smtClean="0"/>
              <a:t>F-Highest price of a share on trading day</a:t>
            </a:r>
          </a:p>
          <a:p>
            <a:pPr eaLnBrk="1" hangingPunct="1"/>
            <a:r>
              <a:rPr lang="en-US" sz="2800" smtClean="0"/>
              <a:t>G-Lowest price of a share on trading day</a:t>
            </a:r>
          </a:p>
          <a:p>
            <a:pPr eaLnBrk="1" hangingPunct="1"/>
            <a:r>
              <a:rPr lang="en-US" sz="2800" smtClean="0"/>
              <a:t>H- Last price stock was the day before</a:t>
            </a:r>
          </a:p>
          <a:p>
            <a:pPr eaLnBrk="1" hangingPunct="1"/>
            <a:r>
              <a:rPr lang="en-US" sz="2800" smtClean="0"/>
              <a:t>I – Change I in price of stock</a:t>
            </a:r>
          </a:p>
          <a:p>
            <a:pPr eaLnBrk="1" hangingPunct="1"/>
            <a:endParaRPr lang="en-US" smtClean="0"/>
          </a:p>
          <a:p>
            <a:endParaRPr lang="en-US"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501"/>
          <p:cNvSpPr>
            <a:spLocks noGrp="1" noChangeArrowheads="1"/>
          </p:cNvSpPr>
          <p:nvPr>
            <p:ph type="title"/>
          </p:nvPr>
        </p:nvSpPr>
        <p:spPr>
          <a:xfrm>
            <a:off x="457200" y="533400"/>
            <a:ext cx="8229600" cy="1143000"/>
          </a:xfrm>
        </p:spPr>
        <p:txBody>
          <a:bodyPr/>
          <a:lstStyle/>
          <a:p>
            <a:pPr algn="l" eaLnBrk="1" hangingPunct="1"/>
            <a:r>
              <a:rPr lang="en-US" sz="4000" smtClean="0"/>
              <a:t>Stock Table</a:t>
            </a:r>
            <a:br>
              <a:rPr lang="en-US" sz="4000" smtClean="0"/>
            </a:br>
            <a:endParaRPr lang="en-US" sz="4000" smtClean="0"/>
          </a:p>
        </p:txBody>
      </p:sp>
      <p:graphicFrame>
        <p:nvGraphicFramePr>
          <p:cNvPr id="182777" name="Group 505"/>
          <p:cNvGraphicFramePr>
            <a:graphicFrameLocks noGrp="1"/>
          </p:cNvGraphicFramePr>
          <p:nvPr>
            <p:ph sz="half" idx="2"/>
          </p:nvPr>
        </p:nvGraphicFramePr>
        <p:xfrm>
          <a:off x="533400" y="1828800"/>
          <a:ext cx="8001000" cy="3919539"/>
        </p:xfrm>
        <a:graphic>
          <a:graphicData uri="http://schemas.openxmlformats.org/drawingml/2006/table">
            <a:tbl>
              <a:tblPr/>
              <a:tblGrid>
                <a:gridCol w="781050"/>
                <a:gridCol w="774700"/>
                <a:gridCol w="855663"/>
                <a:gridCol w="704850"/>
                <a:gridCol w="623887"/>
                <a:gridCol w="622300"/>
                <a:gridCol w="622300"/>
                <a:gridCol w="779463"/>
                <a:gridCol w="781050"/>
                <a:gridCol w="779462"/>
                <a:gridCol w="676275"/>
              </a:tblGrid>
              <a:tr h="323850">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dirty="0" smtClean="0">
                          <a:ln>
                            <a:noFill/>
                          </a:ln>
                          <a:solidFill>
                            <a:schemeClr val="tx1"/>
                          </a:solidFill>
                          <a:effectLst/>
                          <a:latin typeface="Times New Roman" pitchFamily="18" charset="0"/>
                          <a:ea typeface="Times New Roman" pitchFamily="18" charset="0"/>
                          <a:cs typeface="Arial" charset="0"/>
                        </a:rPr>
                        <a:t>A</a:t>
                      </a:r>
                      <a:endParaRPr kumimoji="0" lang="en-U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B</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C</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D</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E</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F</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G</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H</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I</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09600">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52 Week</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Sales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207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High</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Low</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Stock</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Div</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dirty="0" err="1" smtClean="0">
                          <a:ln>
                            <a:noFill/>
                          </a:ln>
                          <a:solidFill>
                            <a:schemeClr val="tx1"/>
                          </a:solidFill>
                          <a:effectLst/>
                          <a:latin typeface="Times New Roman" pitchFamily="18" charset="0"/>
                          <a:ea typeface="Times New Roman" pitchFamily="18" charset="0"/>
                          <a:cs typeface="Arial" charset="0"/>
                        </a:rPr>
                        <a:t>Yld</a:t>
                      </a:r>
                      <a:endParaRPr kumimoji="0" lang="en-U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dirty="0" smtClean="0">
                          <a:ln>
                            <a:noFill/>
                          </a:ln>
                          <a:solidFill>
                            <a:schemeClr val="tx1"/>
                          </a:solidFill>
                          <a:effectLst/>
                          <a:latin typeface="Times New Roman" pitchFamily="18" charset="0"/>
                          <a:ea typeface="Times New Roman" pitchFamily="18" charset="0"/>
                          <a:cs typeface="Arial" charset="0"/>
                        </a:rPr>
                        <a:t>PE</a:t>
                      </a:r>
                      <a:endParaRPr kumimoji="0" lang="en-U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Vol</a:t>
                      </a:r>
                    </a:p>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100s</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High</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Low</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Last</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1" i="0" u="none" strike="noStrike" cap="none" normalizeH="0" baseline="0" smtClean="0">
                          <a:ln>
                            <a:noFill/>
                          </a:ln>
                          <a:solidFill>
                            <a:schemeClr val="tx1"/>
                          </a:solidFill>
                          <a:effectLst/>
                          <a:latin typeface="Times New Roman" pitchFamily="18" charset="0"/>
                          <a:ea typeface="Times New Roman" pitchFamily="18" charset="0"/>
                          <a:cs typeface="Arial" charset="0"/>
                        </a:rPr>
                        <a:t>Chg</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1828800" algn="r"/>
                          <a:tab pos="2057400" algn="r"/>
                          <a:tab pos="2514600" algn="r"/>
                          <a:tab pos="2743200" algn="r"/>
                          <a:tab pos="3200400" algn="r"/>
                          <a:tab pos="3429000" algn="r"/>
                          <a:tab pos="3886200" algn="r"/>
                          <a:tab pos="4114800" algn="r"/>
                          <a:tab pos="4572000" algn="r"/>
                          <a:tab pos="4800600" algn="r"/>
                          <a:tab pos="5257800" algn="r"/>
                          <a:tab pos="5486400" algn="r"/>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12 1/8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1828800" algn="r"/>
                          <a:tab pos="2057400" algn="r"/>
                          <a:tab pos="2514600" algn="r"/>
                          <a:tab pos="2743200" algn="r"/>
                          <a:tab pos="3200400" algn="r"/>
                          <a:tab pos="3429000" algn="r"/>
                          <a:tab pos="3886200" algn="r"/>
                          <a:tab pos="4114800" algn="r"/>
                          <a:tab pos="4572000" algn="r"/>
                          <a:tab pos="4800600" algn="r"/>
                          <a:tab pos="5257800" algn="r"/>
                          <a:tab pos="5486400" algn="r"/>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   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AAR</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  .44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6.2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15</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   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  6 3/4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  6 5/8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  6 1/2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-1/8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21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1828800" algn="r"/>
                          <a:tab pos="2057400" algn="r"/>
                          <a:tab pos="2514600" algn="r"/>
                          <a:tab pos="2743200" algn="r"/>
                          <a:tab pos="3200400" algn="r"/>
                          <a:tab pos="3429000" algn="r"/>
                          <a:tab pos="3886200" algn="r"/>
                          <a:tab pos="4114800" algn="r"/>
                          <a:tab pos="4572000" algn="r"/>
                          <a:tab pos="4800600" algn="r"/>
                          <a:tab pos="5257800" algn="r"/>
                          <a:tab pos="5486400" algn="r"/>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49 1/2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31 1/4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ACF</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1.76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7.4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 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477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36 1/4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37 5/8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1828800" algn="r"/>
                          <a:tab pos="2057400" algn="r"/>
                          <a:tab pos="2514600" algn="r"/>
                          <a:tab pos="2743200" algn="r"/>
                          <a:tab pos="3200400" algn="r"/>
                          <a:tab pos="3429000" algn="r"/>
                          <a:tab pos="3886200" algn="r"/>
                          <a:tab pos="4114800" algn="r"/>
                          <a:tab pos="4572000" algn="r"/>
                          <a:tab pos="4800600" algn="r"/>
                          <a:tab pos="5257800" algn="r"/>
                          <a:tab pos="5486400" algn="r"/>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 37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+3/4</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1828800" algn="r"/>
                          <a:tab pos="2057400" algn="r"/>
                          <a:tab pos="2514600" algn="r"/>
                          <a:tab pos="2743200" algn="r"/>
                          <a:tab pos="3200400" algn="r"/>
                          <a:tab pos="3429000" algn="r"/>
                          <a:tab pos="3886200" algn="r"/>
                          <a:tab pos="4114800" algn="r"/>
                          <a:tab pos="4572000" algn="r"/>
                          <a:tab pos="4800600" algn="r"/>
                          <a:tab pos="5257800" algn="r"/>
                          <a:tab pos="5486400" algn="r"/>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26 1/2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1828800" algn="r"/>
                          <a:tab pos="2057400" algn="r"/>
                          <a:tab pos="2514600" algn="r"/>
                          <a:tab pos="2743200" algn="r"/>
                          <a:tab pos="3200400" algn="r"/>
                          <a:tab pos="3429000" algn="r"/>
                          <a:tab pos="3886200" algn="r"/>
                          <a:tab pos="4114800" algn="r"/>
                          <a:tab pos="4572000" algn="r"/>
                          <a:tab pos="4800600" algn="r"/>
                          <a:tab pos="5257800" algn="r"/>
                          <a:tab pos="5486400" algn="r"/>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16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AMF</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1.36</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6.7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 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133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17 1/2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17 1/2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17 1/2</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-3/8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21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1828800" algn="r"/>
                          <a:tab pos="2057400" algn="r"/>
                          <a:tab pos="2514600" algn="r"/>
                          <a:tab pos="2743200" algn="r"/>
                          <a:tab pos="3200400" algn="r"/>
                          <a:tab pos="3429000" algn="r"/>
                          <a:tab pos="3886200" algn="r"/>
                          <a:tab pos="4114800" algn="r"/>
                          <a:tab pos="4572000" algn="r"/>
                          <a:tab pos="4800600" algn="r"/>
                          <a:tab pos="5257800" algn="r"/>
                          <a:tab pos="5486400" algn="r"/>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  6 1/8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 3 1/8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ARA</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1828800" algn="r"/>
                          <a:tab pos="2057400" algn="r"/>
                          <a:tab pos="2514600" algn="r"/>
                          <a:tab pos="2743200" algn="r"/>
                          <a:tab pos="3200400" algn="r"/>
                          <a:tab pos="3429000" algn="r"/>
                          <a:tab pos="3886200" algn="r"/>
                          <a:tab pos="4114800" algn="r"/>
                          <a:tab pos="4572000" algn="r"/>
                          <a:tab pos="4800600" algn="r"/>
                          <a:tab pos="5257800" algn="r"/>
                          <a:tab pos="5486400" algn="r"/>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  2 </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1828800" algn="r"/>
                          <a:tab pos="2057400" algn="r"/>
                          <a:tab pos="2514600" algn="r"/>
                          <a:tab pos="2743200" algn="r"/>
                          <a:tab pos="3200400" algn="r"/>
                          <a:tab pos="3429000" algn="r"/>
                          <a:tab pos="3886200" algn="r"/>
                          <a:tab pos="4114800" algn="r"/>
                          <a:tab pos="4572000" algn="r"/>
                          <a:tab pos="4800600" algn="r"/>
                          <a:tab pos="5257800" algn="r"/>
                          <a:tab pos="5486400" algn="r"/>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  7</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 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  10</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33 7/8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33 7/8</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1828800" algn="r"/>
                          <a:tab pos="2057400" algn="r"/>
                          <a:tab pos="2514600" algn="r"/>
                          <a:tab pos="2743200" algn="r"/>
                          <a:tab pos="3200400" algn="r"/>
                          <a:tab pos="3429000" algn="r"/>
                          <a:tab pos="3886200" algn="r"/>
                          <a:tab pos="4114800" algn="r"/>
                          <a:tab pos="4572000" algn="r"/>
                          <a:tab pos="4800600" algn="r"/>
                          <a:tab pos="5257800" algn="r"/>
                          <a:tab pos="5486400" algn="r"/>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 33</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1828800" algn="l"/>
                          <a:tab pos="2057400" algn="l"/>
                          <a:tab pos="2514600" algn="l"/>
                          <a:tab pos="2743200" algn="l"/>
                          <a:tab pos="3200400" algn="l"/>
                          <a:tab pos="3429000" algn="l"/>
                          <a:tab pos="3886200" algn="l"/>
                          <a:tab pos="4114800" algn="l"/>
                          <a:tab pos="4572000" algn="l"/>
                          <a:tab pos="4800600" algn="l"/>
                          <a:tab pos="5257800" algn="l"/>
                        </a:tabLst>
                      </a:pPr>
                      <a:r>
                        <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Arial" charset="0"/>
                        </a:rPr>
                        <a:t>-1</a:t>
                      </a:r>
                      <a:endParaRPr kumimoji="0" lang="en-US"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l" eaLnBrk="1" hangingPunct="1"/>
            <a:r>
              <a:rPr lang="en-US" smtClean="0"/>
              <a:t>Selecting Stock</a:t>
            </a:r>
          </a:p>
        </p:txBody>
      </p:sp>
      <p:sp>
        <p:nvSpPr>
          <p:cNvPr id="32771" name="Rectangle 3"/>
          <p:cNvSpPr>
            <a:spLocks noGrp="1" noChangeArrowheads="1"/>
          </p:cNvSpPr>
          <p:nvPr>
            <p:ph type="body" idx="1"/>
          </p:nvPr>
        </p:nvSpPr>
        <p:spPr/>
        <p:txBody>
          <a:bodyPr/>
          <a:lstStyle/>
          <a:p>
            <a:pPr eaLnBrk="1" hangingPunct="1">
              <a:lnSpc>
                <a:spcPct val="90000"/>
              </a:lnSpc>
              <a:buFontTx/>
              <a:buNone/>
            </a:pPr>
            <a:r>
              <a:rPr lang="en-US" smtClean="0"/>
              <a:t>Factors that could influence investors in selecting stock:</a:t>
            </a:r>
          </a:p>
          <a:p>
            <a:pPr lvl="1" eaLnBrk="1" hangingPunct="1">
              <a:lnSpc>
                <a:spcPct val="90000"/>
              </a:lnSpc>
            </a:pPr>
            <a:r>
              <a:rPr lang="en-US" smtClean="0"/>
              <a:t>Economic</a:t>
            </a:r>
          </a:p>
          <a:p>
            <a:pPr lvl="2" eaLnBrk="1" hangingPunct="1">
              <a:lnSpc>
                <a:spcPct val="90000"/>
              </a:lnSpc>
            </a:pPr>
            <a:r>
              <a:rPr lang="en-US" smtClean="0"/>
              <a:t>Inflation</a:t>
            </a:r>
          </a:p>
          <a:p>
            <a:pPr lvl="2" eaLnBrk="1" hangingPunct="1">
              <a:lnSpc>
                <a:spcPct val="90000"/>
              </a:lnSpc>
            </a:pPr>
            <a:r>
              <a:rPr lang="en-US" smtClean="0"/>
              <a:t>Interest rates</a:t>
            </a:r>
          </a:p>
          <a:p>
            <a:pPr lvl="2" eaLnBrk="1" hangingPunct="1">
              <a:lnSpc>
                <a:spcPct val="90000"/>
              </a:lnSpc>
            </a:pPr>
            <a:r>
              <a:rPr lang="en-US" smtClean="0"/>
              <a:t>Consumer spending</a:t>
            </a:r>
          </a:p>
          <a:p>
            <a:pPr lvl="2" eaLnBrk="1" hangingPunct="1">
              <a:lnSpc>
                <a:spcPct val="90000"/>
              </a:lnSpc>
            </a:pPr>
            <a:r>
              <a:rPr lang="en-US" smtClean="0"/>
              <a:t>Employment</a:t>
            </a:r>
          </a:p>
          <a:p>
            <a:pPr lvl="1" eaLnBrk="1" hangingPunct="1">
              <a:lnSpc>
                <a:spcPct val="90000"/>
              </a:lnSpc>
            </a:pPr>
            <a:r>
              <a:rPr lang="en-US" smtClean="0"/>
              <a:t>Company</a:t>
            </a:r>
          </a:p>
          <a:p>
            <a:pPr lvl="2" eaLnBrk="1" hangingPunct="1">
              <a:lnSpc>
                <a:spcPct val="90000"/>
              </a:lnSpc>
            </a:pPr>
            <a:r>
              <a:rPr lang="en-US" smtClean="0"/>
              <a:t>Dividend yield</a:t>
            </a:r>
          </a:p>
          <a:p>
            <a:pPr lvl="2" eaLnBrk="1" hangingPunct="1">
              <a:lnSpc>
                <a:spcPct val="90000"/>
              </a:lnSpc>
            </a:pPr>
            <a:r>
              <a:rPr lang="en-US" smtClean="0"/>
              <a:t>Price-earnings ratio</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smtClean="0"/>
              <a:t>Stocks Activity</a:t>
            </a:r>
          </a:p>
        </p:txBody>
      </p:sp>
      <p:sp>
        <p:nvSpPr>
          <p:cNvPr id="35843" name="Content Placeholder 2"/>
          <p:cNvSpPr>
            <a:spLocks noGrp="1"/>
          </p:cNvSpPr>
          <p:nvPr>
            <p:ph idx="1"/>
          </p:nvPr>
        </p:nvSpPr>
        <p:spPr/>
        <p:txBody>
          <a:bodyPr/>
          <a:lstStyle/>
          <a:p>
            <a:r>
              <a:rPr lang="en-US" dirty="0" smtClean="0"/>
              <a:t>Worksheet – Comparing Stocks</a:t>
            </a:r>
          </a:p>
          <a:p>
            <a:r>
              <a:rPr lang="en-US" dirty="0" smtClean="0"/>
              <a:t>Use the website - </a:t>
            </a:r>
            <a:r>
              <a:rPr lang="en-US" dirty="0" smtClean="0">
                <a:solidFill>
                  <a:schemeClr val="tx1"/>
                </a:solidFill>
                <a:latin typeface="+mn-lt"/>
                <a:ea typeface="+mn-ea"/>
                <a:cs typeface="+mn-cs"/>
                <a:hlinkClick r:id="rId3"/>
              </a:rPr>
              <a:t>www.freestockcharts.com</a:t>
            </a:r>
            <a:endParaRPr lang="en-US" dirty="0" smtClean="0">
              <a:solidFill>
                <a:schemeClr val="tx1"/>
              </a:solidFill>
              <a:latin typeface="+mn-lt"/>
              <a:ea typeface="+mn-ea"/>
              <a:cs typeface="+mn-cs"/>
            </a:endParaRPr>
          </a:p>
          <a:p>
            <a:r>
              <a:rPr lang="en-US" dirty="0" smtClean="0"/>
              <a:t>(you will need to set up an account)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lgn="l" eaLnBrk="1" hangingPunct="1"/>
            <a:r>
              <a:rPr lang="en-US" smtClean="0"/>
              <a:t>Yield Calculations</a:t>
            </a:r>
          </a:p>
        </p:txBody>
      </p:sp>
      <p:sp>
        <p:nvSpPr>
          <p:cNvPr id="33795" name="Rectangle 3"/>
          <p:cNvSpPr>
            <a:spLocks noGrp="1" noChangeArrowheads="1"/>
          </p:cNvSpPr>
          <p:nvPr>
            <p:ph type="body" idx="1"/>
          </p:nvPr>
        </p:nvSpPr>
        <p:spPr/>
        <p:txBody>
          <a:bodyPr/>
          <a:lstStyle/>
          <a:p>
            <a:pPr eaLnBrk="1" hangingPunct="1">
              <a:lnSpc>
                <a:spcPct val="90000"/>
              </a:lnSpc>
            </a:pPr>
            <a:r>
              <a:rPr lang="en-US" sz="2400" smtClean="0"/>
              <a:t>Yield is usually calculated in the following way:</a:t>
            </a:r>
          </a:p>
          <a:p>
            <a:pPr algn="ctr" eaLnBrk="1" hangingPunct="1">
              <a:lnSpc>
                <a:spcPct val="90000"/>
              </a:lnSpc>
              <a:buFontTx/>
              <a:buNone/>
            </a:pPr>
            <a:r>
              <a:rPr lang="en-US" sz="2400" u="sng" smtClean="0"/>
              <a:t>current value – original value</a:t>
            </a:r>
            <a:r>
              <a:rPr lang="en-US" sz="2400" smtClean="0"/>
              <a:t> = yield</a:t>
            </a:r>
            <a:endParaRPr lang="en-US" sz="2400" u="sng" smtClean="0"/>
          </a:p>
          <a:p>
            <a:pPr algn="ctr" eaLnBrk="1" hangingPunct="1">
              <a:lnSpc>
                <a:spcPct val="90000"/>
              </a:lnSpc>
              <a:buFontTx/>
              <a:buNone/>
            </a:pPr>
            <a:r>
              <a:rPr lang="en-US" sz="2400" smtClean="0"/>
              <a:t>original value</a:t>
            </a:r>
          </a:p>
          <a:p>
            <a:pPr eaLnBrk="1" hangingPunct="1">
              <a:lnSpc>
                <a:spcPct val="90000"/>
              </a:lnSpc>
            </a:pPr>
            <a:r>
              <a:rPr lang="en-US" sz="2400" smtClean="0"/>
              <a:t>Current value=closing price for the day</a:t>
            </a:r>
          </a:p>
          <a:p>
            <a:pPr eaLnBrk="1" hangingPunct="1">
              <a:lnSpc>
                <a:spcPct val="90000"/>
              </a:lnSpc>
            </a:pPr>
            <a:r>
              <a:rPr lang="en-US" sz="2400" smtClean="0"/>
              <a:t>Original price=price paid for stock</a:t>
            </a:r>
          </a:p>
          <a:p>
            <a:pPr eaLnBrk="1" hangingPunct="1">
              <a:lnSpc>
                <a:spcPct val="90000"/>
              </a:lnSpc>
            </a:pPr>
            <a:r>
              <a:rPr lang="en-US" sz="2400" smtClean="0"/>
              <a:t>Yield=Interest earned </a:t>
            </a:r>
          </a:p>
          <a:p>
            <a:pPr eaLnBrk="1" hangingPunct="1">
              <a:lnSpc>
                <a:spcPct val="90000"/>
              </a:lnSpc>
            </a:pPr>
            <a:r>
              <a:rPr lang="en-US" sz="2400" smtClean="0"/>
              <a:t>For example:  a stock is bought at $40 and valued at $43:</a:t>
            </a:r>
          </a:p>
          <a:p>
            <a:pPr algn="ctr" eaLnBrk="1" hangingPunct="1">
              <a:lnSpc>
                <a:spcPct val="90000"/>
              </a:lnSpc>
              <a:buFontTx/>
              <a:buNone/>
            </a:pPr>
            <a:r>
              <a:rPr lang="en-US" sz="2400" u="sng" smtClean="0"/>
              <a:t>$43 – $40   </a:t>
            </a:r>
          </a:p>
          <a:p>
            <a:pPr algn="ctr" eaLnBrk="1" hangingPunct="1">
              <a:lnSpc>
                <a:spcPct val="90000"/>
              </a:lnSpc>
              <a:buFontTx/>
              <a:buNone/>
            </a:pPr>
            <a:r>
              <a:rPr lang="en-US" sz="2400" smtClean="0"/>
              <a:t>$40</a:t>
            </a:r>
          </a:p>
          <a:p>
            <a:pPr algn="ctr" eaLnBrk="1" hangingPunct="1">
              <a:lnSpc>
                <a:spcPct val="90000"/>
              </a:lnSpc>
              <a:buFontTx/>
              <a:buNone/>
            </a:pPr>
            <a:r>
              <a:rPr lang="en-US" sz="2400" smtClean="0"/>
              <a:t> yield = 7.5%</a:t>
            </a:r>
          </a:p>
          <a:p>
            <a:pPr lvl="1" eaLnBrk="1" hangingPunct="1">
              <a:lnSpc>
                <a:spcPct val="90000"/>
              </a:lnSpc>
              <a:buFontTx/>
              <a:buNone/>
            </a:pPr>
            <a:endParaRPr lang="en-US" sz="200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lgn="l" eaLnBrk="1" hangingPunct="1"/>
            <a:r>
              <a:rPr lang="en-US" smtClean="0"/>
              <a:t>Yield Calculations</a:t>
            </a:r>
          </a:p>
        </p:txBody>
      </p:sp>
      <p:sp>
        <p:nvSpPr>
          <p:cNvPr id="34819" name="Rectangle 3"/>
          <p:cNvSpPr>
            <a:spLocks noGrp="1" noChangeArrowheads="1"/>
          </p:cNvSpPr>
          <p:nvPr>
            <p:ph type="body" idx="1"/>
          </p:nvPr>
        </p:nvSpPr>
        <p:spPr/>
        <p:txBody>
          <a:bodyPr/>
          <a:lstStyle/>
          <a:p>
            <a:pPr eaLnBrk="1" hangingPunct="1"/>
            <a:r>
              <a:rPr lang="en-US" smtClean="0"/>
              <a:t>Dividends also may be added to the calculation.  </a:t>
            </a:r>
          </a:p>
          <a:p>
            <a:pPr eaLnBrk="1" hangingPunct="1"/>
            <a:r>
              <a:rPr lang="en-US" smtClean="0"/>
              <a:t>For example:  a stock is bought at $40 and sold at $43, but also earned a $2 dividend during that time:</a:t>
            </a:r>
          </a:p>
          <a:p>
            <a:pPr algn="ctr" eaLnBrk="1" hangingPunct="1">
              <a:buFontTx/>
              <a:buNone/>
            </a:pPr>
            <a:r>
              <a:rPr lang="en-US" u="sng" smtClean="0"/>
              <a:t>$43 + $2 – $40   </a:t>
            </a:r>
          </a:p>
          <a:p>
            <a:pPr algn="ctr" eaLnBrk="1" hangingPunct="1">
              <a:buFontTx/>
              <a:buNone/>
            </a:pPr>
            <a:r>
              <a:rPr lang="en-US" smtClean="0"/>
              <a:t>$40</a:t>
            </a:r>
          </a:p>
          <a:p>
            <a:pPr algn="ctr" eaLnBrk="1" hangingPunct="1">
              <a:buFontTx/>
              <a:buNone/>
            </a:pPr>
            <a:r>
              <a:rPr lang="en-US" smtClean="0"/>
              <a:t> yield = 12.5%</a:t>
            </a:r>
          </a:p>
          <a:p>
            <a:pPr lvl="1" eaLnBrk="1" hangingPunct="1">
              <a:buFontTx/>
              <a:buNone/>
            </a:pPr>
            <a:endParaRPr lang="en-US"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Price Earning Ratio</a:t>
            </a:r>
            <a:endParaRPr lang="en-US" dirty="0"/>
          </a:p>
        </p:txBody>
      </p:sp>
      <p:sp>
        <p:nvSpPr>
          <p:cNvPr id="3" name="Content Placeholder 2"/>
          <p:cNvSpPr>
            <a:spLocks noGrp="1"/>
          </p:cNvSpPr>
          <p:nvPr>
            <p:ph idx="1"/>
          </p:nvPr>
        </p:nvSpPr>
        <p:spPr/>
        <p:txBody>
          <a:bodyPr/>
          <a:lstStyle/>
          <a:p>
            <a:r>
              <a:rPr lang="en-US" dirty="0" smtClean="0"/>
              <a:t>Price of one share of stock divided by the earnings per share</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 of Markets</a:t>
            </a:r>
            <a:endParaRPr lang="en-US" dirty="0"/>
          </a:p>
        </p:txBody>
      </p:sp>
      <p:sp>
        <p:nvSpPr>
          <p:cNvPr id="3" name="Content Placeholder 2"/>
          <p:cNvSpPr>
            <a:spLocks noGrp="1"/>
          </p:cNvSpPr>
          <p:nvPr>
            <p:ph idx="1"/>
          </p:nvPr>
        </p:nvSpPr>
        <p:spPr/>
        <p:txBody>
          <a:bodyPr/>
          <a:lstStyle/>
          <a:p>
            <a:r>
              <a:rPr lang="en-US" sz="3600" dirty="0" smtClean="0"/>
              <a:t>Bull Market – </a:t>
            </a:r>
          </a:p>
          <a:p>
            <a:pPr lvl="1"/>
            <a:r>
              <a:rPr lang="en-US" sz="3200" dirty="0" smtClean="0"/>
              <a:t>Occurs when investors are optimistic (thinking positive) about the market</a:t>
            </a:r>
          </a:p>
          <a:p>
            <a:endParaRPr lang="en-US" sz="3600" dirty="0" smtClean="0"/>
          </a:p>
          <a:p>
            <a:r>
              <a:rPr lang="en-US" sz="3600" dirty="0" smtClean="0"/>
              <a:t>Bear Market</a:t>
            </a:r>
          </a:p>
          <a:p>
            <a:pPr lvl="1"/>
            <a:r>
              <a:rPr lang="en-US" sz="3200" dirty="0" smtClean="0"/>
              <a:t>Occurs when investors are pessimistic (thinking negative) about the market</a:t>
            </a:r>
            <a:endParaRPr lang="en-US" sz="32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algn="l" eaLnBrk="1" hangingPunct="1"/>
            <a:r>
              <a:rPr lang="en-US" sz="4000" smtClean="0"/>
              <a:t>Main Categories of Investing Options</a:t>
            </a:r>
          </a:p>
        </p:txBody>
      </p:sp>
      <p:sp>
        <p:nvSpPr>
          <p:cNvPr id="36867" name="Rectangle 3"/>
          <p:cNvSpPr>
            <a:spLocks noGrp="1" noChangeArrowheads="1"/>
          </p:cNvSpPr>
          <p:nvPr>
            <p:ph type="body" idx="1"/>
          </p:nvPr>
        </p:nvSpPr>
        <p:spPr/>
        <p:txBody>
          <a:bodyPr/>
          <a:lstStyle/>
          <a:p>
            <a:pPr eaLnBrk="1" hangingPunct="1"/>
            <a:r>
              <a:rPr lang="en-US" smtClean="0"/>
              <a:t>Stocks </a:t>
            </a:r>
          </a:p>
          <a:p>
            <a:pPr eaLnBrk="1" hangingPunct="1"/>
            <a:r>
              <a:rPr lang="en-US" b="1" smtClean="0">
                <a:solidFill>
                  <a:srgbClr val="0070C0"/>
                </a:solidFill>
              </a:rPr>
              <a:t>Bonds</a:t>
            </a:r>
          </a:p>
          <a:p>
            <a:pPr eaLnBrk="1" hangingPunct="1"/>
            <a:r>
              <a:rPr lang="en-US" smtClean="0"/>
              <a:t>Mutual Funds and Exchange-traded Funds</a:t>
            </a:r>
          </a:p>
          <a:p>
            <a:pPr eaLnBrk="1" hangingPunct="1"/>
            <a:r>
              <a:rPr lang="en-US" smtClean="0"/>
              <a:t>Real Estate</a:t>
            </a:r>
          </a:p>
          <a:p>
            <a:pPr eaLnBrk="1" hangingPunct="1"/>
            <a:r>
              <a:rPr lang="en-US" smtClean="0"/>
              <a:t>Commodities</a:t>
            </a:r>
          </a:p>
          <a:p>
            <a:pPr eaLnBrk="1" hangingPunct="1"/>
            <a:r>
              <a:rPr lang="en-US" smtClean="0"/>
              <a:t>Collectibles</a:t>
            </a:r>
          </a:p>
          <a:p>
            <a:pPr lvl="1" eaLnBrk="1" hangingPunct="1"/>
            <a:endParaRPr lang="en-US"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pPr algn="l" eaLnBrk="1" hangingPunct="1"/>
            <a:r>
              <a:rPr lang="en-US" smtClean="0"/>
              <a:t>Bond Investments</a:t>
            </a:r>
          </a:p>
        </p:txBody>
      </p:sp>
      <p:sp>
        <p:nvSpPr>
          <p:cNvPr id="134147" name="Rectangle 3"/>
          <p:cNvSpPr>
            <a:spLocks noGrp="1" noChangeArrowheads="1"/>
          </p:cNvSpPr>
          <p:nvPr>
            <p:ph type="body" idx="1"/>
          </p:nvPr>
        </p:nvSpPr>
        <p:spPr>
          <a:xfrm>
            <a:off x="304800" y="1295400"/>
            <a:ext cx="8610600" cy="5181600"/>
          </a:xfrm>
        </p:spPr>
        <p:txBody>
          <a:bodyPr/>
          <a:lstStyle/>
          <a:p>
            <a:pPr eaLnBrk="1" hangingPunct="1">
              <a:lnSpc>
                <a:spcPct val="90000"/>
              </a:lnSpc>
            </a:pPr>
            <a:r>
              <a:rPr lang="en-US" sz="3600" b="1" i="1" smtClean="0"/>
              <a:t>What is a bond?</a:t>
            </a:r>
          </a:p>
          <a:p>
            <a:pPr eaLnBrk="1" hangingPunct="1">
              <a:lnSpc>
                <a:spcPct val="90000"/>
              </a:lnSpc>
            </a:pPr>
            <a:endParaRPr lang="en-US" sz="1600" smtClean="0"/>
          </a:p>
          <a:p>
            <a:pPr eaLnBrk="1" hangingPunct="1">
              <a:lnSpc>
                <a:spcPct val="90000"/>
              </a:lnSpc>
            </a:pPr>
            <a:r>
              <a:rPr lang="en-US" sz="2800" smtClean="0"/>
              <a:t>A promissory note to pay back a specified amount of money at a stated rate on a specific date. </a:t>
            </a:r>
          </a:p>
          <a:p>
            <a:pPr eaLnBrk="1" hangingPunct="1">
              <a:lnSpc>
                <a:spcPct val="90000"/>
              </a:lnSpc>
            </a:pPr>
            <a:endParaRPr lang="en-US" sz="1800" smtClean="0"/>
          </a:p>
          <a:p>
            <a:pPr eaLnBrk="1" hangingPunct="1">
              <a:lnSpc>
                <a:spcPct val="90000"/>
              </a:lnSpc>
            </a:pPr>
            <a:r>
              <a:rPr lang="en-US" sz="2800" smtClean="0"/>
              <a:t>Bonds are issued to lend funds to the organization selling the bond.</a:t>
            </a:r>
          </a:p>
          <a:p>
            <a:pPr eaLnBrk="1" hangingPunct="1">
              <a:lnSpc>
                <a:spcPct val="90000"/>
              </a:lnSpc>
            </a:pPr>
            <a:endParaRPr lang="en-US" sz="1800" smtClean="0"/>
          </a:p>
          <a:p>
            <a:pPr eaLnBrk="1" hangingPunct="1">
              <a:lnSpc>
                <a:spcPct val="90000"/>
              </a:lnSpc>
            </a:pPr>
            <a:r>
              <a:rPr lang="en-US" sz="2800" smtClean="0"/>
              <a:t>Bonds are usually sold to raise funds for major expenditures or expansions.</a:t>
            </a:r>
          </a:p>
          <a:p>
            <a:pPr eaLnBrk="1" hangingPunct="1">
              <a:lnSpc>
                <a:spcPct val="90000"/>
              </a:lnSpc>
            </a:pPr>
            <a:endParaRPr lang="en-US" sz="1800" smtClean="0"/>
          </a:p>
          <a:p>
            <a:pPr eaLnBrk="1" hangingPunct="1">
              <a:lnSpc>
                <a:spcPct val="90000"/>
              </a:lnSpc>
            </a:pPr>
            <a:r>
              <a:rPr lang="en-US" sz="2800" smtClean="0"/>
              <a:t>Even though bonds are loans – we refer to them as being “bought” or “sold”</a:t>
            </a:r>
          </a:p>
          <a:p>
            <a:pPr eaLnBrk="1" hangingPunct="1">
              <a:lnSpc>
                <a:spcPct val="90000"/>
              </a:lnSpc>
            </a:pPr>
            <a:endParaRPr lang="en-US" sz="28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34146"/>
                                        </p:tgtEl>
                                        <p:attrNameLst>
                                          <p:attrName>style.visibility</p:attrName>
                                        </p:attrNameLst>
                                      </p:cBhvr>
                                      <p:to>
                                        <p:strVal val="visible"/>
                                      </p:to>
                                    </p:set>
                                    <p:animEffect transition="in" filter="dissolve">
                                      <p:cBhvr>
                                        <p:cTn id="7" dur="500"/>
                                        <p:tgtEl>
                                          <p:spTgt spid="13414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4147">
                                            <p:txEl>
                                              <p:pRg st="0" end="0"/>
                                            </p:txEl>
                                          </p:spTgt>
                                        </p:tgtEl>
                                        <p:attrNameLst>
                                          <p:attrName>style.visibility</p:attrName>
                                        </p:attrNameLst>
                                      </p:cBhvr>
                                      <p:to>
                                        <p:strVal val="visible"/>
                                      </p:to>
                                    </p:set>
                                    <p:animEffect transition="in" filter="dissolve">
                                      <p:cBhvr>
                                        <p:cTn id="12" dur="500"/>
                                        <p:tgtEl>
                                          <p:spTgt spid="13414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4147">
                                            <p:txEl>
                                              <p:pRg st="2" end="2"/>
                                            </p:txEl>
                                          </p:spTgt>
                                        </p:tgtEl>
                                        <p:attrNameLst>
                                          <p:attrName>style.visibility</p:attrName>
                                        </p:attrNameLst>
                                      </p:cBhvr>
                                      <p:to>
                                        <p:strVal val="visible"/>
                                      </p:to>
                                    </p:set>
                                    <p:animEffect transition="in" filter="dissolve">
                                      <p:cBhvr>
                                        <p:cTn id="17" dur="500"/>
                                        <p:tgtEl>
                                          <p:spTgt spid="1341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4147">
                                            <p:txEl>
                                              <p:pRg st="4" end="4"/>
                                            </p:txEl>
                                          </p:spTgt>
                                        </p:tgtEl>
                                        <p:attrNameLst>
                                          <p:attrName>style.visibility</p:attrName>
                                        </p:attrNameLst>
                                      </p:cBhvr>
                                      <p:to>
                                        <p:strVal val="visible"/>
                                      </p:to>
                                    </p:set>
                                    <p:animEffect transition="in" filter="dissolve">
                                      <p:cBhvr>
                                        <p:cTn id="22" dur="500"/>
                                        <p:tgtEl>
                                          <p:spTgt spid="13414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4147">
                                            <p:txEl>
                                              <p:pRg st="6" end="6"/>
                                            </p:txEl>
                                          </p:spTgt>
                                        </p:tgtEl>
                                        <p:attrNameLst>
                                          <p:attrName>style.visibility</p:attrName>
                                        </p:attrNameLst>
                                      </p:cBhvr>
                                      <p:to>
                                        <p:strVal val="visible"/>
                                      </p:to>
                                    </p:set>
                                    <p:animEffect transition="in" filter="dissolve">
                                      <p:cBhvr>
                                        <p:cTn id="27" dur="500"/>
                                        <p:tgtEl>
                                          <p:spTgt spid="13414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34147">
                                            <p:txEl>
                                              <p:pRg st="8" end="8"/>
                                            </p:txEl>
                                          </p:spTgt>
                                        </p:tgtEl>
                                        <p:attrNameLst>
                                          <p:attrName>style.visibility</p:attrName>
                                        </p:attrNameLst>
                                      </p:cBhvr>
                                      <p:to>
                                        <p:strVal val="visible"/>
                                      </p:to>
                                    </p:set>
                                    <p:animEffect transition="in" filter="dissolve">
                                      <p:cBhvr>
                                        <p:cTn id="32" dur="500"/>
                                        <p:tgtEl>
                                          <p:spTgt spid="13414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p:bldP spid="13414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274638"/>
            <a:ext cx="8229600" cy="944562"/>
          </a:xfrm>
        </p:spPr>
        <p:txBody>
          <a:bodyPr/>
          <a:lstStyle/>
          <a:p>
            <a:r>
              <a:rPr lang="en-US" sz="4000" dirty="0" smtClean="0"/>
              <a:t>Wednesday, April 13th</a:t>
            </a:r>
            <a:r>
              <a:rPr lang="en-US" sz="4000" dirty="0" smtClean="0"/>
              <a:t/>
            </a:r>
            <a:br>
              <a:rPr lang="en-US" sz="4000" dirty="0" smtClean="0"/>
            </a:br>
            <a:r>
              <a:rPr lang="en-US" sz="4000" dirty="0" smtClean="0"/>
              <a:t>Unit 4 – Role of Finance</a:t>
            </a:r>
          </a:p>
        </p:txBody>
      </p:sp>
      <p:sp>
        <p:nvSpPr>
          <p:cNvPr id="4099" name="Content Placeholder 2"/>
          <p:cNvSpPr>
            <a:spLocks noGrp="1"/>
          </p:cNvSpPr>
          <p:nvPr>
            <p:ph idx="1"/>
          </p:nvPr>
        </p:nvSpPr>
        <p:spPr>
          <a:xfrm>
            <a:off x="457200" y="1600200"/>
            <a:ext cx="8229600" cy="4953000"/>
          </a:xfrm>
        </p:spPr>
        <p:txBody>
          <a:bodyPr/>
          <a:lstStyle/>
          <a:p>
            <a:r>
              <a:rPr lang="en-US" dirty="0" smtClean="0"/>
              <a:t>Obj. 4.03 – Saving and investing Options</a:t>
            </a:r>
          </a:p>
          <a:p>
            <a:pPr lvl="1"/>
            <a:r>
              <a:rPr lang="en-US" dirty="0" smtClean="0"/>
              <a:t>Continue working through this obj.  </a:t>
            </a:r>
          </a:p>
          <a:p>
            <a:pPr lvl="1"/>
            <a:r>
              <a:rPr lang="en-US" dirty="0" smtClean="0"/>
              <a:t>Complete each organizer and activity and turn in as completed</a:t>
            </a:r>
            <a:r>
              <a:rPr lang="en-US" dirty="0" smtClean="0"/>
              <a:t>!!</a:t>
            </a:r>
          </a:p>
          <a:p>
            <a:pPr lvl="1"/>
            <a:endParaRPr lang="en-US" dirty="0" smtClean="0"/>
          </a:p>
          <a:p>
            <a:r>
              <a:rPr lang="en-US" dirty="0" smtClean="0"/>
              <a:t>Begin review for Unit 4 Test by going through the </a:t>
            </a:r>
            <a:r>
              <a:rPr lang="en-US" dirty="0" err="1" smtClean="0"/>
              <a:t>Quia</a:t>
            </a:r>
            <a:r>
              <a:rPr lang="en-US" dirty="0" smtClean="0"/>
              <a:t> Activities.</a:t>
            </a:r>
            <a:endParaRPr lang="en-US" dirty="0" smtClean="0"/>
          </a:p>
          <a:p>
            <a:endParaRPr lang="en-US" sz="3200" dirty="0" smtClean="0"/>
          </a:p>
          <a:p>
            <a:pPr lvl="1"/>
            <a:endParaRPr lang="en-US" sz="100" dirty="0" smtClean="0"/>
          </a:p>
          <a:p>
            <a:r>
              <a:rPr lang="en-US" sz="4000" b="1" dirty="0" smtClean="0"/>
              <a:t>Unit 4 Test </a:t>
            </a:r>
            <a:r>
              <a:rPr lang="en-US" sz="4000" b="1" dirty="0" smtClean="0"/>
              <a:t>on FRIDAY!!!</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pPr algn="l" eaLnBrk="1" hangingPunct="1"/>
            <a:r>
              <a:rPr lang="en-US" smtClean="0"/>
              <a:t>Bond Investments</a:t>
            </a:r>
          </a:p>
        </p:txBody>
      </p:sp>
      <p:sp>
        <p:nvSpPr>
          <p:cNvPr id="134147" name="Rectangle 3"/>
          <p:cNvSpPr>
            <a:spLocks noGrp="1" noChangeArrowheads="1"/>
          </p:cNvSpPr>
          <p:nvPr>
            <p:ph type="body" idx="1"/>
          </p:nvPr>
        </p:nvSpPr>
        <p:spPr/>
        <p:txBody>
          <a:bodyPr/>
          <a:lstStyle/>
          <a:p>
            <a:pPr eaLnBrk="1" hangingPunct="1">
              <a:lnSpc>
                <a:spcPct val="90000"/>
              </a:lnSpc>
            </a:pPr>
            <a:r>
              <a:rPr lang="en-US" sz="3600" b="1" i="1" smtClean="0"/>
              <a:t>Main Categories of Bonds</a:t>
            </a:r>
          </a:p>
          <a:p>
            <a:pPr lvl="1" eaLnBrk="1" hangingPunct="1">
              <a:lnSpc>
                <a:spcPct val="90000"/>
              </a:lnSpc>
            </a:pPr>
            <a:r>
              <a:rPr lang="en-US" sz="4000" b="1" smtClean="0"/>
              <a:t>Government bonds</a:t>
            </a:r>
          </a:p>
          <a:p>
            <a:pPr lvl="2" eaLnBrk="1" hangingPunct="1">
              <a:lnSpc>
                <a:spcPct val="90000"/>
              </a:lnSpc>
            </a:pPr>
            <a:r>
              <a:rPr lang="en-US" sz="3600" b="1" smtClean="0"/>
              <a:t>Municipal bonds</a:t>
            </a:r>
          </a:p>
          <a:p>
            <a:pPr lvl="2" eaLnBrk="1" hangingPunct="1">
              <a:lnSpc>
                <a:spcPct val="90000"/>
              </a:lnSpc>
            </a:pPr>
            <a:r>
              <a:rPr lang="en-US" sz="3600" b="1" smtClean="0"/>
              <a:t>U.S. savings bonds</a:t>
            </a:r>
          </a:p>
          <a:p>
            <a:pPr lvl="2" eaLnBrk="1" hangingPunct="1">
              <a:lnSpc>
                <a:spcPct val="90000"/>
              </a:lnSpc>
            </a:pPr>
            <a:r>
              <a:rPr lang="en-US" sz="3600" b="1" smtClean="0"/>
              <a:t>Treasury bills and notes</a:t>
            </a:r>
          </a:p>
          <a:p>
            <a:pPr lvl="1" eaLnBrk="1" hangingPunct="1">
              <a:lnSpc>
                <a:spcPct val="90000"/>
              </a:lnSpc>
            </a:pPr>
            <a:r>
              <a:rPr lang="en-US" sz="4000" b="1" smtClean="0"/>
              <a:t>Corporate bonds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34146"/>
                                        </p:tgtEl>
                                        <p:attrNameLst>
                                          <p:attrName>style.visibility</p:attrName>
                                        </p:attrNameLst>
                                      </p:cBhvr>
                                      <p:to>
                                        <p:strVal val="visible"/>
                                      </p:to>
                                    </p:set>
                                    <p:animEffect transition="in" filter="dissolve">
                                      <p:cBhvr>
                                        <p:cTn id="7" dur="500"/>
                                        <p:tgtEl>
                                          <p:spTgt spid="13414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4147">
                                            <p:txEl>
                                              <p:pRg st="0" end="0"/>
                                            </p:txEl>
                                          </p:spTgt>
                                        </p:tgtEl>
                                        <p:attrNameLst>
                                          <p:attrName>style.visibility</p:attrName>
                                        </p:attrNameLst>
                                      </p:cBhvr>
                                      <p:to>
                                        <p:strVal val="visible"/>
                                      </p:to>
                                    </p:set>
                                    <p:animEffect transition="in" filter="dissolve">
                                      <p:cBhvr>
                                        <p:cTn id="12" dur="500"/>
                                        <p:tgtEl>
                                          <p:spTgt spid="134147">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34147">
                                            <p:txEl>
                                              <p:pRg st="1" end="1"/>
                                            </p:txEl>
                                          </p:spTgt>
                                        </p:tgtEl>
                                        <p:attrNameLst>
                                          <p:attrName>style.visibility</p:attrName>
                                        </p:attrNameLst>
                                      </p:cBhvr>
                                      <p:to>
                                        <p:strVal val="visible"/>
                                      </p:to>
                                    </p:set>
                                    <p:animEffect transition="in" filter="dissolve">
                                      <p:cBhvr>
                                        <p:cTn id="15" dur="500"/>
                                        <p:tgtEl>
                                          <p:spTgt spid="134147">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34147">
                                            <p:txEl>
                                              <p:pRg st="2" end="2"/>
                                            </p:txEl>
                                          </p:spTgt>
                                        </p:tgtEl>
                                        <p:attrNameLst>
                                          <p:attrName>style.visibility</p:attrName>
                                        </p:attrNameLst>
                                      </p:cBhvr>
                                      <p:to>
                                        <p:strVal val="visible"/>
                                      </p:to>
                                    </p:set>
                                    <p:animEffect transition="in" filter="dissolve">
                                      <p:cBhvr>
                                        <p:cTn id="18" dur="500"/>
                                        <p:tgtEl>
                                          <p:spTgt spid="134147">
                                            <p:txEl>
                                              <p:pRg st="2" end="2"/>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34147">
                                            <p:txEl>
                                              <p:pRg st="3" end="3"/>
                                            </p:txEl>
                                          </p:spTgt>
                                        </p:tgtEl>
                                        <p:attrNameLst>
                                          <p:attrName>style.visibility</p:attrName>
                                        </p:attrNameLst>
                                      </p:cBhvr>
                                      <p:to>
                                        <p:strVal val="visible"/>
                                      </p:to>
                                    </p:set>
                                    <p:animEffect transition="in" filter="dissolve">
                                      <p:cBhvr>
                                        <p:cTn id="21" dur="500"/>
                                        <p:tgtEl>
                                          <p:spTgt spid="134147">
                                            <p:txEl>
                                              <p:pRg st="3" end="3"/>
                                            </p:tx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34147">
                                            <p:txEl>
                                              <p:pRg st="4" end="4"/>
                                            </p:txEl>
                                          </p:spTgt>
                                        </p:tgtEl>
                                        <p:attrNameLst>
                                          <p:attrName>style.visibility</p:attrName>
                                        </p:attrNameLst>
                                      </p:cBhvr>
                                      <p:to>
                                        <p:strVal val="visible"/>
                                      </p:to>
                                    </p:set>
                                    <p:animEffect transition="in" filter="dissolve">
                                      <p:cBhvr>
                                        <p:cTn id="24" dur="500"/>
                                        <p:tgtEl>
                                          <p:spTgt spid="134147">
                                            <p:txEl>
                                              <p:pRg st="4" end="4"/>
                                            </p:txEl>
                                          </p:spTgt>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34147">
                                            <p:txEl>
                                              <p:pRg st="5" end="5"/>
                                            </p:txEl>
                                          </p:spTgt>
                                        </p:tgtEl>
                                        <p:attrNameLst>
                                          <p:attrName>style.visibility</p:attrName>
                                        </p:attrNameLst>
                                      </p:cBhvr>
                                      <p:to>
                                        <p:strVal val="visible"/>
                                      </p:to>
                                    </p:set>
                                    <p:animEffect transition="in" filter="dissolve">
                                      <p:cBhvr>
                                        <p:cTn id="27" dur="500"/>
                                        <p:tgtEl>
                                          <p:spTgt spid="1341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p:bldP spid="134147" grpId="0" build="p"/>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pPr algn="l" eaLnBrk="1" hangingPunct="1"/>
            <a:r>
              <a:rPr lang="en-US" smtClean="0"/>
              <a:t>Bond Investments</a:t>
            </a:r>
          </a:p>
        </p:txBody>
      </p:sp>
      <p:sp>
        <p:nvSpPr>
          <p:cNvPr id="134147" name="Rectangle 3"/>
          <p:cNvSpPr>
            <a:spLocks noGrp="1" noChangeArrowheads="1"/>
          </p:cNvSpPr>
          <p:nvPr>
            <p:ph type="body" idx="1"/>
          </p:nvPr>
        </p:nvSpPr>
        <p:spPr/>
        <p:txBody>
          <a:bodyPr/>
          <a:lstStyle/>
          <a:p>
            <a:pPr eaLnBrk="1" hangingPunct="1">
              <a:lnSpc>
                <a:spcPct val="90000"/>
              </a:lnSpc>
            </a:pPr>
            <a:r>
              <a:rPr lang="en-US" sz="3600" b="1" i="1" smtClean="0"/>
              <a:t>Main Categories of Bonds</a:t>
            </a:r>
          </a:p>
          <a:p>
            <a:pPr lvl="1" eaLnBrk="1" hangingPunct="1">
              <a:lnSpc>
                <a:spcPct val="90000"/>
              </a:lnSpc>
            </a:pPr>
            <a:r>
              <a:rPr lang="en-US" sz="4000" b="1" smtClean="0"/>
              <a:t>Government bonds</a:t>
            </a:r>
          </a:p>
          <a:p>
            <a:pPr lvl="2" eaLnBrk="1" hangingPunct="1">
              <a:lnSpc>
                <a:spcPct val="90000"/>
              </a:lnSpc>
            </a:pPr>
            <a:r>
              <a:rPr lang="en-US" sz="3600" b="1" smtClean="0"/>
              <a:t>Municipal bonds</a:t>
            </a:r>
          </a:p>
          <a:p>
            <a:pPr lvl="3" eaLnBrk="1" hangingPunct="1">
              <a:lnSpc>
                <a:spcPct val="90000"/>
              </a:lnSpc>
            </a:pPr>
            <a:r>
              <a:rPr lang="en-US" sz="3200" smtClean="0"/>
              <a:t>Municipal bonds are issued by local and state governments for public service projects</a:t>
            </a:r>
          </a:p>
          <a:p>
            <a:pPr lvl="3" eaLnBrk="1" hangingPunct="1">
              <a:lnSpc>
                <a:spcPct val="90000"/>
              </a:lnSpc>
            </a:pPr>
            <a:r>
              <a:rPr lang="en-US" sz="3200" smtClean="0"/>
              <a:t>Examples – School building projects, water systems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34146"/>
                                        </p:tgtEl>
                                        <p:attrNameLst>
                                          <p:attrName>style.visibility</p:attrName>
                                        </p:attrNameLst>
                                      </p:cBhvr>
                                      <p:to>
                                        <p:strVal val="visible"/>
                                      </p:to>
                                    </p:set>
                                    <p:animEffect transition="in" filter="dissolve">
                                      <p:cBhvr>
                                        <p:cTn id="7" dur="500"/>
                                        <p:tgtEl>
                                          <p:spTgt spid="13414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4147">
                                            <p:txEl>
                                              <p:pRg st="0" end="0"/>
                                            </p:txEl>
                                          </p:spTgt>
                                        </p:tgtEl>
                                        <p:attrNameLst>
                                          <p:attrName>style.visibility</p:attrName>
                                        </p:attrNameLst>
                                      </p:cBhvr>
                                      <p:to>
                                        <p:strVal val="visible"/>
                                      </p:to>
                                    </p:set>
                                    <p:animEffect transition="in" filter="dissolve">
                                      <p:cBhvr>
                                        <p:cTn id="12" dur="500"/>
                                        <p:tgtEl>
                                          <p:spTgt spid="134147">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34147">
                                            <p:txEl>
                                              <p:pRg st="1" end="1"/>
                                            </p:txEl>
                                          </p:spTgt>
                                        </p:tgtEl>
                                        <p:attrNameLst>
                                          <p:attrName>style.visibility</p:attrName>
                                        </p:attrNameLst>
                                      </p:cBhvr>
                                      <p:to>
                                        <p:strVal val="visible"/>
                                      </p:to>
                                    </p:set>
                                    <p:animEffect transition="in" filter="dissolve">
                                      <p:cBhvr>
                                        <p:cTn id="15" dur="500"/>
                                        <p:tgtEl>
                                          <p:spTgt spid="134147">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34147">
                                            <p:txEl>
                                              <p:pRg st="2" end="2"/>
                                            </p:txEl>
                                          </p:spTgt>
                                        </p:tgtEl>
                                        <p:attrNameLst>
                                          <p:attrName>style.visibility</p:attrName>
                                        </p:attrNameLst>
                                      </p:cBhvr>
                                      <p:to>
                                        <p:strVal val="visible"/>
                                      </p:to>
                                    </p:set>
                                    <p:animEffect transition="in" filter="dissolve">
                                      <p:cBhvr>
                                        <p:cTn id="18" dur="500"/>
                                        <p:tgtEl>
                                          <p:spTgt spid="134147">
                                            <p:txEl>
                                              <p:pRg st="2" end="2"/>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34147">
                                            <p:txEl>
                                              <p:pRg st="3" end="3"/>
                                            </p:txEl>
                                          </p:spTgt>
                                        </p:tgtEl>
                                        <p:attrNameLst>
                                          <p:attrName>style.visibility</p:attrName>
                                        </p:attrNameLst>
                                      </p:cBhvr>
                                      <p:to>
                                        <p:strVal val="visible"/>
                                      </p:to>
                                    </p:set>
                                    <p:animEffect transition="in" filter="dissolve">
                                      <p:cBhvr>
                                        <p:cTn id="21" dur="500"/>
                                        <p:tgtEl>
                                          <p:spTgt spid="134147">
                                            <p:txEl>
                                              <p:pRg st="3" end="3"/>
                                            </p:tx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34147">
                                            <p:txEl>
                                              <p:pRg st="4" end="4"/>
                                            </p:txEl>
                                          </p:spTgt>
                                        </p:tgtEl>
                                        <p:attrNameLst>
                                          <p:attrName>style.visibility</p:attrName>
                                        </p:attrNameLst>
                                      </p:cBhvr>
                                      <p:to>
                                        <p:strVal val="visible"/>
                                      </p:to>
                                    </p:set>
                                    <p:animEffect transition="in" filter="dissolve">
                                      <p:cBhvr>
                                        <p:cTn id="24" dur="500"/>
                                        <p:tgtEl>
                                          <p:spTgt spid="1341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p:bldP spid="134147" grpId="0" build="p"/>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457200" y="274638"/>
            <a:ext cx="8229600" cy="868362"/>
          </a:xfrm>
        </p:spPr>
        <p:txBody>
          <a:bodyPr/>
          <a:lstStyle/>
          <a:p>
            <a:pPr algn="l" eaLnBrk="1" hangingPunct="1"/>
            <a:r>
              <a:rPr lang="en-US" smtClean="0"/>
              <a:t>Bond Investments</a:t>
            </a:r>
          </a:p>
        </p:txBody>
      </p:sp>
      <p:sp>
        <p:nvSpPr>
          <p:cNvPr id="134147" name="Rectangle 3"/>
          <p:cNvSpPr>
            <a:spLocks noGrp="1" noChangeArrowheads="1"/>
          </p:cNvSpPr>
          <p:nvPr>
            <p:ph type="body" idx="1"/>
          </p:nvPr>
        </p:nvSpPr>
        <p:spPr>
          <a:xfrm>
            <a:off x="457200" y="1143000"/>
            <a:ext cx="8229600" cy="4983163"/>
          </a:xfrm>
        </p:spPr>
        <p:txBody>
          <a:bodyPr/>
          <a:lstStyle/>
          <a:p>
            <a:pPr eaLnBrk="1" hangingPunct="1">
              <a:lnSpc>
                <a:spcPct val="90000"/>
              </a:lnSpc>
            </a:pPr>
            <a:r>
              <a:rPr lang="en-US" sz="3600" b="1" i="1" smtClean="0"/>
              <a:t>Main Categories of Bonds</a:t>
            </a:r>
          </a:p>
          <a:p>
            <a:pPr eaLnBrk="1" hangingPunct="1">
              <a:lnSpc>
                <a:spcPct val="90000"/>
              </a:lnSpc>
            </a:pPr>
            <a:r>
              <a:rPr lang="en-US" sz="4000" b="1" smtClean="0"/>
              <a:t>Government bonds</a:t>
            </a:r>
          </a:p>
          <a:p>
            <a:pPr lvl="1" eaLnBrk="1" hangingPunct="1">
              <a:lnSpc>
                <a:spcPct val="90000"/>
              </a:lnSpc>
            </a:pPr>
            <a:r>
              <a:rPr lang="en-US" sz="3600" b="1" smtClean="0"/>
              <a:t>U.S. savings bonds</a:t>
            </a:r>
          </a:p>
          <a:p>
            <a:pPr lvl="2" eaLnBrk="1" hangingPunct="1">
              <a:lnSpc>
                <a:spcPct val="90000"/>
              </a:lnSpc>
            </a:pPr>
            <a:r>
              <a:rPr lang="en-US" sz="3200" smtClean="0"/>
              <a:t>The federal government issues Series EE bonds, HH bonds, and I bonds.</a:t>
            </a:r>
          </a:p>
          <a:p>
            <a:pPr lvl="2" eaLnBrk="1" hangingPunct="1">
              <a:lnSpc>
                <a:spcPct val="90000"/>
              </a:lnSpc>
            </a:pPr>
            <a:r>
              <a:rPr lang="en-US" sz="3200" smtClean="0"/>
              <a:t>The EE bond interest is paid once the bond is cashed. </a:t>
            </a:r>
          </a:p>
          <a:p>
            <a:pPr lvl="2" eaLnBrk="1" hangingPunct="1">
              <a:lnSpc>
                <a:spcPct val="90000"/>
              </a:lnSpc>
            </a:pPr>
            <a:r>
              <a:rPr lang="en-US" sz="3200" smtClean="0"/>
              <a:t>The HH bond interest is paid twice a year, which may be considered income. </a:t>
            </a:r>
            <a:endParaRPr lang="en-US" sz="3200" b="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34146"/>
                                        </p:tgtEl>
                                        <p:attrNameLst>
                                          <p:attrName>style.visibility</p:attrName>
                                        </p:attrNameLst>
                                      </p:cBhvr>
                                      <p:to>
                                        <p:strVal val="visible"/>
                                      </p:to>
                                    </p:set>
                                    <p:animEffect transition="in" filter="dissolve">
                                      <p:cBhvr>
                                        <p:cTn id="7" dur="500"/>
                                        <p:tgtEl>
                                          <p:spTgt spid="13414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4147">
                                            <p:txEl>
                                              <p:pRg st="0" end="0"/>
                                            </p:txEl>
                                          </p:spTgt>
                                        </p:tgtEl>
                                        <p:attrNameLst>
                                          <p:attrName>style.visibility</p:attrName>
                                        </p:attrNameLst>
                                      </p:cBhvr>
                                      <p:to>
                                        <p:strVal val="visible"/>
                                      </p:to>
                                    </p:set>
                                    <p:animEffect transition="in" filter="dissolve">
                                      <p:cBhvr>
                                        <p:cTn id="12" dur="500"/>
                                        <p:tgtEl>
                                          <p:spTgt spid="13414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4147">
                                            <p:txEl>
                                              <p:pRg st="1" end="1"/>
                                            </p:txEl>
                                          </p:spTgt>
                                        </p:tgtEl>
                                        <p:attrNameLst>
                                          <p:attrName>style.visibility</p:attrName>
                                        </p:attrNameLst>
                                      </p:cBhvr>
                                      <p:to>
                                        <p:strVal val="visible"/>
                                      </p:to>
                                    </p:set>
                                    <p:animEffect transition="in" filter="dissolve">
                                      <p:cBhvr>
                                        <p:cTn id="17" dur="500"/>
                                        <p:tgtEl>
                                          <p:spTgt spid="134147">
                                            <p:txEl>
                                              <p:pRg st="1" end="1"/>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134147">
                                            <p:txEl>
                                              <p:pRg st="2" end="2"/>
                                            </p:txEl>
                                          </p:spTgt>
                                        </p:tgtEl>
                                        <p:attrNameLst>
                                          <p:attrName>style.visibility</p:attrName>
                                        </p:attrNameLst>
                                      </p:cBhvr>
                                      <p:to>
                                        <p:strVal val="visible"/>
                                      </p:to>
                                    </p:set>
                                    <p:animEffect transition="in" filter="dissolve">
                                      <p:cBhvr>
                                        <p:cTn id="20" dur="500"/>
                                        <p:tgtEl>
                                          <p:spTgt spid="134147">
                                            <p:txEl>
                                              <p:pRg st="2" end="2"/>
                                            </p:txEl>
                                          </p:spTgt>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134147">
                                            <p:txEl>
                                              <p:pRg st="3" end="3"/>
                                            </p:txEl>
                                          </p:spTgt>
                                        </p:tgtEl>
                                        <p:attrNameLst>
                                          <p:attrName>style.visibility</p:attrName>
                                        </p:attrNameLst>
                                      </p:cBhvr>
                                      <p:to>
                                        <p:strVal val="visible"/>
                                      </p:to>
                                    </p:set>
                                    <p:animEffect transition="in" filter="dissolve">
                                      <p:cBhvr>
                                        <p:cTn id="23" dur="500"/>
                                        <p:tgtEl>
                                          <p:spTgt spid="134147">
                                            <p:txEl>
                                              <p:pRg st="3" end="3"/>
                                            </p:txEl>
                                          </p:spTgt>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134147">
                                            <p:txEl>
                                              <p:pRg st="4" end="4"/>
                                            </p:txEl>
                                          </p:spTgt>
                                        </p:tgtEl>
                                        <p:attrNameLst>
                                          <p:attrName>style.visibility</p:attrName>
                                        </p:attrNameLst>
                                      </p:cBhvr>
                                      <p:to>
                                        <p:strVal val="visible"/>
                                      </p:to>
                                    </p:set>
                                    <p:animEffect transition="in" filter="dissolve">
                                      <p:cBhvr>
                                        <p:cTn id="26" dur="500"/>
                                        <p:tgtEl>
                                          <p:spTgt spid="134147">
                                            <p:txEl>
                                              <p:pRg st="4" end="4"/>
                                            </p:txEl>
                                          </p:spTgt>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134147">
                                            <p:txEl>
                                              <p:pRg st="5" end="5"/>
                                            </p:txEl>
                                          </p:spTgt>
                                        </p:tgtEl>
                                        <p:attrNameLst>
                                          <p:attrName>style.visibility</p:attrName>
                                        </p:attrNameLst>
                                      </p:cBhvr>
                                      <p:to>
                                        <p:strVal val="visible"/>
                                      </p:to>
                                    </p:set>
                                    <p:animEffect transition="in" filter="dissolve">
                                      <p:cBhvr>
                                        <p:cTn id="29" dur="500"/>
                                        <p:tgtEl>
                                          <p:spTgt spid="1341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p:bldP spid="134147" grpId="0" build="p"/>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457200" y="274638"/>
            <a:ext cx="8229600" cy="868362"/>
          </a:xfrm>
        </p:spPr>
        <p:txBody>
          <a:bodyPr/>
          <a:lstStyle/>
          <a:p>
            <a:pPr algn="l" eaLnBrk="1" hangingPunct="1"/>
            <a:r>
              <a:rPr lang="en-US" smtClean="0"/>
              <a:t>Bond Investments</a:t>
            </a:r>
          </a:p>
        </p:txBody>
      </p:sp>
      <p:sp>
        <p:nvSpPr>
          <p:cNvPr id="134147" name="Rectangle 3"/>
          <p:cNvSpPr>
            <a:spLocks noGrp="1" noChangeArrowheads="1"/>
          </p:cNvSpPr>
          <p:nvPr>
            <p:ph type="body" idx="1"/>
          </p:nvPr>
        </p:nvSpPr>
        <p:spPr>
          <a:xfrm>
            <a:off x="228600" y="1219200"/>
            <a:ext cx="8915400" cy="4906963"/>
          </a:xfrm>
        </p:spPr>
        <p:txBody>
          <a:bodyPr/>
          <a:lstStyle/>
          <a:p>
            <a:pPr eaLnBrk="1" hangingPunct="1">
              <a:lnSpc>
                <a:spcPct val="90000"/>
              </a:lnSpc>
            </a:pPr>
            <a:r>
              <a:rPr lang="en-US" sz="3600" b="1" i="1" smtClean="0"/>
              <a:t>Main Categories of Bonds</a:t>
            </a:r>
          </a:p>
          <a:p>
            <a:pPr eaLnBrk="1" hangingPunct="1">
              <a:lnSpc>
                <a:spcPct val="90000"/>
              </a:lnSpc>
            </a:pPr>
            <a:r>
              <a:rPr lang="en-US" sz="4000" b="1" smtClean="0"/>
              <a:t>Government bonds</a:t>
            </a:r>
          </a:p>
          <a:p>
            <a:pPr lvl="1" eaLnBrk="1" hangingPunct="1">
              <a:lnSpc>
                <a:spcPct val="90000"/>
              </a:lnSpc>
            </a:pPr>
            <a:r>
              <a:rPr lang="en-US" sz="3600" b="1" smtClean="0"/>
              <a:t>Treasury bills and notes</a:t>
            </a:r>
          </a:p>
          <a:p>
            <a:pPr lvl="2" eaLnBrk="1" hangingPunct="1">
              <a:lnSpc>
                <a:spcPct val="90000"/>
              </a:lnSpc>
            </a:pPr>
            <a:r>
              <a:rPr lang="en-US" sz="3200" smtClean="0"/>
              <a:t>the federal government issues Treasury bills and notes. </a:t>
            </a:r>
          </a:p>
          <a:p>
            <a:pPr lvl="2" eaLnBrk="1" hangingPunct="1">
              <a:lnSpc>
                <a:spcPct val="90000"/>
              </a:lnSpc>
            </a:pPr>
            <a:r>
              <a:rPr lang="en-US" sz="3200" smtClean="0"/>
              <a:t>The treasury bills and notes differ by their maturity time frame</a:t>
            </a:r>
          </a:p>
          <a:p>
            <a:pPr lvl="3" eaLnBrk="1" hangingPunct="1">
              <a:lnSpc>
                <a:spcPct val="90000"/>
              </a:lnSpc>
            </a:pPr>
            <a:r>
              <a:rPr lang="en-US" sz="2800" smtClean="0"/>
              <a:t>Treasury bills may reach maturity between 91 days to a year</a:t>
            </a:r>
          </a:p>
          <a:p>
            <a:pPr lvl="3" eaLnBrk="1" hangingPunct="1">
              <a:lnSpc>
                <a:spcPct val="90000"/>
              </a:lnSpc>
            </a:pPr>
            <a:r>
              <a:rPr lang="en-US" sz="2800" smtClean="0"/>
              <a:t> where as treasury notes take one to ten years</a:t>
            </a:r>
            <a:endParaRPr lang="en-US" sz="2800" b="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34146"/>
                                        </p:tgtEl>
                                        <p:attrNameLst>
                                          <p:attrName>style.visibility</p:attrName>
                                        </p:attrNameLst>
                                      </p:cBhvr>
                                      <p:to>
                                        <p:strVal val="visible"/>
                                      </p:to>
                                    </p:set>
                                    <p:animEffect transition="in" filter="dissolve">
                                      <p:cBhvr>
                                        <p:cTn id="7" dur="500"/>
                                        <p:tgtEl>
                                          <p:spTgt spid="13414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4147">
                                            <p:txEl>
                                              <p:pRg st="0" end="0"/>
                                            </p:txEl>
                                          </p:spTgt>
                                        </p:tgtEl>
                                        <p:attrNameLst>
                                          <p:attrName>style.visibility</p:attrName>
                                        </p:attrNameLst>
                                      </p:cBhvr>
                                      <p:to>
                                        <p:strVal val="visible"/>
                                      </p:to>
                                    </p:set>
                                    <p:animEffect transition="in" filter="dissolve">
                                      <p:cBhvr>
                                        <p:cTn id="12" dur="500"/>
                                        <p:tgtEl>
                                          <p:spTgt spid="13414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4147">
                                            <p:txEl>
                                              <p:pRg st="1" end="1"/>
                                            </p:txEl>
                                          </p:spTgt>
                                        </p:tgtEl>
                                        <p:attrNameLst>
                                          <p:attrName>style.visibility</p:attrName>
                                        </p:attrNameLst>
                                      </p:cBhvr>
                                      <p:to>
                                        <p:strVal val="visible"/>
                                      </p:to>
                                    </p:set>
                                    <p:animEffect transition="in" filter="dissolve">
                                      <p:cBhvr>
                                        <p:cTn id="17" dur="500"/>
                                        <p:tgtEl>
                                          <p:spTgt spid="134147">
                                            <p:txEl>
                                              <p:pRg st="1" end="1"/>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134147">
                                            <p:txEl>
                                              <p:pRg st="2" end="2"/>
                                            </p:txEl>
                                          </p:spTgt>
                                        </p:tgtEl>
                                        <p:attrNameLst>
                                          <p:attrName>style.visibility</p:attrName>
                                        </p:attrNameLst>
                                      </p:cBhvr>
                                      <p:to>
                                        <p:strVal val="visible"/>
                                      </p:to>
                                    </p:set>
                                    <p:animEffect transition="in" filter="dissolve">
                                      <p:cBhvr>
                                        <p:cTn id="20" dur="500"/>
                                        <p:tgtEl>
                                          <p:spTgt spid="134147">
                                            <p:txEl>
                                              <p:pRg st="2" end="2"/>
                                            </p:txEl>
                                          </p:spTgt>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134147">
                                            <p:txEl>
                                              <p:pRg st="3" end="3"/>
                                            </p:txEl>
                                          </p:spTgt>
                                        </p:tgtEl>
                                        <p:attrNameLst>
                                          <p:attrName>style.visibility</p:attrName>
                                        </p:attrNameLst>
                                      </p:cBhvr>
                                      <p:to>
                                        <p:strVal val="visible"/>
                                      </p:to>
                                    </p:set>
                                    <p:animEffect transition="in" filter="dissolve">
                                      <p:cBhvr>
                                        <p:cTn id="23" dur="500"/>
                                        <p:tgtEl>
                                          <p:spTgt spid="134147">
                                            <p:txEl>
                                              <p:pRg st="3" end="3"/>
                                            </p:txEl>
                                          </p:spTgt>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134147">
                                            <p:txEl>
                                              <p:pRg st="4" end="4"/>
                                            </p:txEl>
                                          </p:spTgt>
                                        </p:tgtEl>
                                        <p:attrNameLst>
                                          <p:attrName>style.visibility</p:attrName>
                                        </p:attrNameLst>
                                      </p:cBhvr>
                                      <p:to>
                                        <p:strVal val="visible"/>
                                      </p:to>
                                    </p:set>
                                    <p:animEffect transition="in" filter="dissolve">
                                      <p:cBhvr>
                                        <p:cTn id="26" dur="500"/>
                                        <p:tgtEl>
                                          <p:spTgt spid="134147">
                                            <p:txEl>
                                              <p:pRg st="4" end="4"/>
                                            </p:txEl>
                                          </p:spTgt>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134147">
                                            <p:txEl>
                                              <p:pRg st="5" end="5"/>
                                            </p:txEl>
                                          </p:spTgt>
                                        </p:tgtEl>
                                        <p:attrNameLst>
                                          <p:attrName>style.visibility</p:attrName>
                                        </p:attrNameLst>
                                      </p:cBhvr>
                                      <p:to>
                                        <p:strVal val="visible"/>
                                      </p:to>
                                    </p:set>
                                    <p:animEffect transition="in" filter="dissolve">
                                      <p:cBhvr>
                                        <p:cTn id="29" dur="500"/>
                                        <p:tgtEl>
                                          <p:spTgt spid="134147">
                                            <p:txEl>
                                              <p:pRg st="5" end="5"/>
                                            </p:txEl>
                                          </p:spTgt>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134147">
                                            <p:txEl>
                                              <p:pRg st="6" end="6"/>
                                            </p:txEl>
                                          </p:spTgt>
                                        </p:tgtEl>
                                        <p:attrNameLst>
                                          <p:attrName>style.visibility</p:attrName>
                                        </p:attrNameLst>
                                      </p:cBhvr>
                                      <p:to>
                                        <p:strVal val="visible"/>
                                      </p:to>
                                    </p:set>
                                    <p:animEffect transition="in" filter="dissolve">
                                      <p:cBhvr>
                                        <p:cTn id="32" dur="500"/>
                                        <p:tgtEl>
                                          <p:spTgt spid="1341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p:bldP spid="134147" grpId="0" build="p"/>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pPr algn="l" eaLnBrk="1" hangingPunct="1"/>
            <a:r>
              <a:rPr lang="en-US" smtClean="0"/>
              <a:t>Bond Investments</a:t>
            </a:r>
          </a:p>
        </p:txBody>
      </p:sp>
      <p:sp>
        <p:nvSpPr>
          <p:cNvPr id="134147" name="Rectangle 3"/>
          <p:cNvSpPr>
            <a:spLocks noGrp="1" noChangeArrowheads="1"/>
          </p:cNvSpPr>
          <p:nvPr>
            <p:ph type="body" idx="1"/>
          </p:nvPr>
        </p:nvSpPr>
        <p:spPr/>
        <p:txBody>
          <a:bodyPr/>
          <a:lstStyle/>
          <a:p>
            <a:pPr eaLnBrk="1" hangingPunct="1">
              <a:lnSpc>
                <a:spcPct val="90000"/>
              </a:lnSpc>
            </a:pPr>
            <a:r>
              <a:rPr lang="en-US" sz="3600" b="1" i="1" smtClean="0"/>
              <a:t>Main Categories of Bonds</a:t>
            </a:r>
          </a:p>
          <a:p>
            <a:pPr lvl="1" eaLnBrk="1" hangingPunct="1">
              <a:lnSpc>
                <a:spcPct val="90000"/>
              </a:lnSpc>
            </a:pPr>
            <a:r>
              <a:rPr lang="en-US" sz="4000" b="1" smtClean="0"/>
              <a:t>Corporate bonds</a:t>
            </a:r>
          </a:p>
          <a:p>
            <a:pPr lvl="2" eaLnBrk="1" hangingPunct="1">
              <a:lnSpc>
                <a:spcPct val="90000"/>
              </a:lnSpc>
            </a:pPr>
            <a:r>
              <a:rPr lang="en-US" sz="3600" smtClean="0"/>
              <a:t>Purchasing corporate bonds is a means of loaning money to a company</a:t>
            </a:r>
            <a:endParaRPr lang="en-US" sz="3600" b="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34146"/>
                                        </p:tgtEl>
                                        <p:attrNameLst>
                                          <p:attrName>style.visibility</p:attrName>
                                        </p:attrNameLst>
                                      </p:cBhvr>
                                      <p:to>
                                        <p:strVal val="visible"/>
                                      </p:to>
                                    </p:set>
                                    <p:animEffect transition="in" filter="dissolve">
                                      <p:cBhvr>
                                        <p:cTn id="7" dur="500"/>
                                        <p:tgtEl>
                                          <p:spTgt spid="13414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4147">
                                            <p:txEl>
                                              <p:pRg st="0" end="0"/>
                                            </p:txEl>
                                          </p:spTgt>
                                        </p:tgtEl>
                                        <p:attrNameLst>
                                          <p:attrName>style.visibility</p:attrName>
                                        </p:attrNameLst>
                                      </p:cBhvr>
                                      <p:to>
                                        <p:strVal val="visible"/>
                                      </p:to>
                                    </p:set>
                                    <p:animEffect transition="in" filter="dissolve">
                                      <p:cBhvr>
                                        <p:cTn id="12" dur="500"/>
                                        <p:tgtEl>
                                          <p:spTgt spid="134147">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34147">
                                            <p:txEl>
                                              <p:pRg st="1" end="1"/>
                                            </p:txEl>
                                          </p:spTgt>
                                        </p:tgtEl>
                                        <p:attrNameLst>
                                          <p:attrName>style.visibility</p:attrName>
                                        </p:attrNameLst>
                                      </p:cBhvr>
                                      <p:to>
                                        <p:strVal val="visible"/>
                                      </p:to>
                                    </p:set>
                                    <p:animEffect transition="in" filter="dissolve">
                                      <p:cBhvr>
                                        <p:cTn id="15" dur="500"/>
                                        <p:tgtEl>
                                          <p:spTgt spid="134147">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34147">
                                            <p:txEl>
                                              <p:pRg st="2" end="2"/>
                                            </p:txEl>
                                          </p:spTgt>
                                        </p:tgtEl>
                                        <p:attrNameLst>
                                          <p:attrName>style.visibility</p:attrName>
                                        </p:attrNameLst>
                                      </p:cBhvr>
                                      <p:to>
                                        <p:strVal val="visible"/>
                                      </p:to>
                                    </p:set>
                                    <p:animEffect transition="in" filter="dissolve">
                                      <p:cBhvr>
                                        <p:cTn id="18" dur="500"/>
                                        <p:tgtEl>
                                          <p:spTgt spid="1341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p:bldP spid="134147" grpId="0" build="p"/>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pPr algn="l" eaLnBrk="1" hangingPunct="1"/>
            <a:r>
              <a:rPr lang="en-US" smtClean="0"/>
              <a:t>Bond Investments</a:t>
            </a:r>
          </a:p>
        </p:txBody>
      </p:sp>
      <p:sp>
        <p:nvSpPr>
          <p:cNvPr id="134147" name="Rectangle 3"/>
          <p:cNvSpPr>
            <a:spLocks noGrp="1" noChangeArrowheads="1"/>
          </p:cNvSpPr>
          <p:nvPr>
            <p:ph type="body" idx="1"/>
          </p:nvPr>
        </p:nvSpPr>
        <p:spPr/>
        <p:txBody>
          <a:bodyPr/>
          <a:lstStyle/>
          <a:p>
            <a:pPr eaLnBrk="1" hangingPunct="1">
              <a:lnSpc>
                <a:spcPct val="90000"/>
              </a:lnSpc>
            </a:pPr>
            <a:r>
              <a:rPr lang="en-US" sz="2800" smtClean="0"/>
              <a:t>Lenders versus owners as it relates to investing in a company’s stocks and bonds</a:t>
            </a:r>
          </a:p>
          <a:p>
            <a:pPr eaLnBrk="1" hangingPunct="1">
              <a:lnSpc>
                <a:spcPct val="90000"/>
              </a:lnSpc>
            </a:pPr>
            <a:endParaRPr lang="en-US" sz="2800" smtClean="0"/>
          </a:p>
          <a:p>
            <a:pPr eaLnBrk="1" hangingPunct="1">
              <a:lnSpc>
                <a:spcPct val="90000"/>
              </a:lnSpc>
            </a:pPr>
            <a:r>
              <a:rPr lang="en-US" sz="2800" smtClean="0"/>
              <a:t>Stock  - purchaser is owner of shares of company.  Their investment may go up or down.</a:t>
            </a:r>
          </a:p>
          <a:p>
            <a:pPr eaLnBrk="1" hangingPunct="1">
              <a:lnSpc>
                <a:spcPct val="90000"/>
              </a:lnSpc>
            </a:pPr>
            <a:endParaRPr lang="en-US" sz="2800" smtClean="0"/>
          </a:p>
          <a:p>
            <a:pPr eaLnBrk="1" hangingPunct="1">
              <a:lnSpc>
                <a:spcPct val="90000"/>
              </a:lnSpc>
            </a:pPr>
            <a:r>
              <a:rPr lang="en-US" sz="2800" smtClean="0"/>
              <a:t>Bond – purchaser is actually lending money to the company and can expect to be repaid.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34146"/>
                                        </p:tgtEl>
                                        <p:attrNameLst>
                                          <p:attrName>style.visibility</p:attrName>
                                        </p:attrNameLst>
                                      </p:cBhvr>
                                      <p:to>
                                        <p:strVal val="visible"/>
                                      </p:to>
                                    </p:set>
                                    <p:animEffect transition="in" filter="dissolve">
                                      <p:cBhvr>
                                        <p:cTn id="7" dur="500"/>
                                        <p:tgtEl>
                                          <p:spTgt spid="13414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4147">
                                            <p:txEl>
                                              <p:pRg st="0" end="0"/>
                                            </p:txEl>
                                          </p:spTgt>
                                        </p:tgtEl>
                                        <p:attrNameLst>
                                          <p:attrName>style.visibility</p:attrName>
                                        </p:attrNameLst>
                                      </p:cBhvr>
                                      <p:to>
                                        <p:strVal val="visible"/>
                                      </p:to>
                                    </p:set>
                                    <p:animEffect transition="in" filter="dissolve">
                                      <p:cBhvr>
                                        <p:cTn id="12" dur="500"/>
                                        <p:tgtEl>
                                          <p:spTgt spid="13414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4147">
                                            <p:txEl>
                                              <p:pRg st="2" end="2"/>
                                            </p:txEl>
                                          </p:spTgt>
                                        </p:tgtEl>
                                        <p:attrNameLst>
                                          <p:attrName>style.visibility</p:attrName>
                                        </p:attrNameLst>
                                      </p:cBhvr>
                                      <p:to>
                                        <p:strVal val="visible"/>
                                      </p:to>
                                    </p:set>
                                    <p:animEffect transition="in" filter="dissolve">
                                      <p:cBhvr>
                                        <p:cTn id="17" dur="500"/>
                                        <p:tgtEl>
                                          <p:spTgt spid="1341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4147">
                                            <p:txEl>
                                              <p:pRg st="4" end="4"/>
                                            </p:txEl>
                                          </p:spTgt>
                                        </p:tgtEl>
                                        <p:attrNameLst>
                                          <p:attrName>style.visibility</p:attrName>
                                        </p:attrNameLst>
                                      </p:cBhvr>
                                      <p:to>
                                        <p:strVal val="visible"/>
                                      </p:to>
                                    </p:set>
                                    <p:animEffect transition="in" filter="dissolve">
                                      <p:cBhvr>
                                        <p:cTn id="22" dur="500"/>
                                        <p:tgtEl>
                                          <p:spTgt spid="1341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p:bldP spid="134147" grpId="0" build="p"/>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pPr algn="l" eaLnBrk="1" hangingPunct="1"/>
            <a:r>
              <a:rPr lang="en-US" smtClean="0"/>
              <a:t>Bond Investments</a:t>
            </a:r>
          </a:p>
        </p:txBody>
      </p:sp>
      <p:sp>
        <p:nvSpPr>
          <p:cNvPr id="134147" name="Rectangle 3"/>
          <p:cNvSpPr>
            <a:spLocks noGrp="1" noChangeArrowheads="1"/>
          </p:cNvSpPr>
          <p:nvPr>
            <p:ph type="body" idx="1"/>
          </p:nvPr>
        </p:nvSpPr>
        <p:spPr>
          <a:xfrm>
            <a:off x="228600" y="1600200"/>
            <a:ext cx="8686800" cy="4800600"/>
          </a:xfrm>
        </p:spPr>
        <p:txBody>
          <a:bodyPr/>
          <a:lstStyle/>
          <a:p>
            <a:pPr eaLnBrk="1" hangingPunct="1">
              <a:lnSpc>
                <a:spcPct val="90000"/>
              </a:lnSpc>
            </a:pPr>
            <a:r>
              <a:rPr lang="en-US" sz="2800" smtClean="0"/>
              <a:t>How does stated interest rate impact the value of a bond?</a:t>
            </a:r>
          </a:p>
          <a:p>
            <a:pPr eaLnBrk="1" hangingPunct="1">
              <a:lnSpc>
                <a:spcPct val="90000"/>
              </a:lnSpc>
            </a:pPr>
            <a:endParaRPr lang="en-US" sz="2800" smtClean="0"/>
          </a:p>
          <a:p>
            <a:pPr eaLnBrk="1" hangingPunct="1">
              <a:lnSpc>
                <a:spcPct val="80000"/>
              </a:lnSpc>
            </a:pPr>
            <a:r>
              <a:rPr lang="en-US" sz="2800" smtClean="0"/>
              <a:t>The stated interest rate usually determines the price investors want to pay for a bond.</a:t>
            </a:r>
          </a:p>
          <a:p>
            <a:pPr eaLnBrk="1" hangingPunct="1">
              <a:lnSpc>
                <a:spcPct val="80000"/>
              </a:lnSpc>
            </a:pPr>
            <a:r>
              <a:rPr lang="en-US" sz="2800" smtClean="0"/>
              <a:t>If a bond’s stated interest rate is lower than similar ones, investors will most likely want to pay less for the bond. </a:t>
            </a:r>
          </a:p>
          <a:p>
            <a:pPr eaLnBrk="1" hangingPunct="1">
              <a:lnSpc>
                <a:spcPct val="80000"/>
              </a:lnSpc>
            </a:pPr>
            <a:r>
              <a:rPr lang="en-US" sz="2800" smtClean="0"/>
              <a:t>If the stated interest rate is higher than similar ones, the seller will most likely want to be paid more than its face value.</a:t>
            </a:r>
          </a:p>
          <a:p>
            <a:pPr eaLnBrk="1" hangingPunct="1">
              <a:lnSpc>
                <a:spcPct val="80000"/>
              </a:lnSpc>
            </a:pPr>
            <a:endParaRPr lang="en-US" sz="2800" smtClean="0"/>
          </a:p>
          <a:p>
            <a:pPr eaLnBrk="1" hangingPunct="1">
              <a:lnSpc>
                <a:spcPct val="80000"/>
              </a:lnSpc>
            </a:pPr>
            <a:endParaRPr lang="en-US" sz="2800" smtClean="0"/>
          </a:p>
          <a:p>
            <a:pPr eaLnBrk="1" hangingPunct="1">
              <a:lnSpc>
                <a:spcPct val="80000"/>
              </a:lnSpc>
            </a:pPr>
            <a:endParaRPr lang="en-US" sz="2800" smtClean="0"/>
          </a:p>
          <a:p>
            <a:pPr eaLnBrk="1" hangingPunct="1">
              <a:lnSpc>
                <a:spcPct val="80000"/>
              </a:lnSpc>
            </a:pPr>
            <a:endParaRPr lang="en-US" sz="2800" smtClean="0"/>
          </a:p>
          <a:p>
            <a:pPr eaLnBrk="1" hangingPunct="1">
              <a:lnSpc>
                <a:spcPct val="90000"/>
              </a:lnSpc>
            </a:pPr>
            <a:endParaRPr lang="en-US" sz="28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34146"/>
                                        </p:tgtEl>
                                        <p:attrNameLst>
                                          <p:attrName>style.visibility</p:attrName>
                                        </p:attrNameLst>
                                      </p:cBhvr>
                                      <p:to>
                                        <p:strVal val="visible"/>
                                      </p:to>
                                    </p:set>
                                    <p:animEffect transition="in" filter="dissolve">
                                      <p:cBhvr>
                                        <p:cTn id="7" dur="500"/>
                                        <p:tgtEl>
                                          <p:spTgt spid="13414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4147">
                                            <p:txEl>
                                              <p:pRg st="0" end="0"/>
                                            </p:txEl>
                                          </p:spTgt>
                                        </p:tgtEl>
                                        <p:attrNameLst>
                                          <p:attrName>style.visibility</p:attrName>
                                        </p:attrNameLst>
                                      </p:cBhvr>
                                      <p:to>
                                        <p:strVal val="visible"/>
                                      </p:to>
                                    </p:set>
                                    <p:animEffect transition="in" filter="dissolve">
                                      <p:cBhvr>
                                        <p:cTn id="12" dur="500"/>
                                        <p:tgtEl>
                                          <p:spTgt spid="13414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4147">
                                            <p:txEl>
                                              <p:pRg st="2" end="2"/>
                                            </p:txEl>
                                          </p:spTgt>
                                        </p:tgtEl>
                                        <p:attrNameLst>
                                          <p:attrName>style.visibility</p:attrName>
                                        </p:attrNameLst>
                                      </p:cBhvr>
                                      <p:to>
                                        <p:strVal val="visible"/>
                                      </p:to>
                                    </p:set>
                                    <p:animEffect transition="in" filter="dissolve">
                                      <p:cBhvr>
                                        <p:cTn id="17" dur="500"/>
                                        <p:tgtEl>
                                          <p:spTgt spid="1341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4147">
                                            <p:txEl>
                                              <p:pRg st="3" end="3"/>
                                            </p:txEl>
                                          </p:spTgt>
                                        </p:tgtEl>
                                        <p:attrNameLst>
                                          <p:attrName>style.visibility</p:attrName>
                                        </p:attrNameLst>
                                      </p:cBhvr>
                                      <p:to>
                                        <p:strVal val="visible"/>
                                      </p:to>
                                    </p:set>
                                    <p:animEffect transition="in" filter="dissolve">
                                      <p:cBhvr>
                                        <p:cTn id="22" dur="500"/>
                                        <p:tgtEl>
                                          <p:spTgt spid="13414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4147">
                                            <p:txEl>
                                              <p:pRg st="4" end="4"/>
                                            </p:txEl>
                                          </p:spTgt>
                                        </p:tgtEl>
                                        <p:attrNameLst>
                                          <p:attrName>style.visibility</p:attrName>
                                        </p:attrNameLst>
                                      </p:cBhvr>
                                      <p:to>
                                        <p:strVal val="visible"/>
                                      </p:to>
                                    </p:set>
                                    <p:animEffect transition="in" filter="dissolve">
                                      <p:cBhvr>
                                        <p:cTn id="27" dur="500"/>
                                        <p:tgtEl>
                                          <p:spTgt spid="1341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p:bldP spid="134147" grpId="0" build="p"/>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pPr algn="l" eaLnBrk="1" hangingPunct="1"/>
            <a:r>
              <a:rPr lang="en-US" smtClean="0"/>
              <a:t>Bond Investments</a:t>
            </a:r>
          </a:p>
        </p:txBody>
      </p:sp>
      <p:sp>
        <p:nvSpPr>
          <p:cNvPr id="134147" name="Rectangle 3"/>
          <p:cNvSpPr>
            <a:spLocks noGrp="1" noChangeArrowheads="1"/>
          </p:cNvSpPr>
          <p:nvPr>
            <p:ph type="body" idx="1"/>
          </p:nvPr>
        </p:nvSpPr>
        <p:spPr>
          <a:xfrm>
            <a:off x="228600" y="1600200"/>
            <a:ext cx="8686800" cy="4800600"/>
          </a:xfrm>
        </p:spPr>
        <p:txBody>
          <a:bodyPr/>
          <a:lstStyle/>
          <a:p>
            <a:pPr eaLnBrk="1" hangingPunct="1">
              <a:lnSpc>
                <a:spcPct val="90000"/>
              </a:lnSpc>
            </a:pPr>
            <a:r>
              <a:rPr lang="en-US" sz="2800" smtClean="0"/>
              <a:t>How does stated interest rate impact the value of a bond?</a:t>
            </a:r>
          </a:p>
          <a:p>
            <a:pPr eaLnBrk="1" hangingPunct="1">
              <a:lnSpc>
                <a:spcPct val="90000"/>
              </a:lnSpc>
            </a:pPr>
            <a:endParaRPr lang="en-US" sz="2800" smtClean="0"/>
          </a:p>
          <a:p>
            <a:pPr eaLnBrk="1" hangingPunct="1">
              <a:lnSpc>
                <a:spcPct val="80000"/>
              </a:lnSpc>
            </a:pPr>
            <a:r>
              <a:rPr lang="en-US" sz="2800" smtClean="0"/>
              <a:t>Companies or the governments are rated as to the security of their investment.</a:t>
            </a:r>
          </a:p>
          <a:p>
            <a:pPr eaLnBrk="1" hangingPunct="1">
              <a:lnSpc>
                <a:spcPct val="80000"/>
              </a:lnSpc>
            </a:pPr>
            <a:endParaRPr lang="en-US" sz="2400" smtClean="0"/>
          </a:p>
          <a:p>
            <a:pPr eaLnBrk="1" hangingPunct="1">
              <a:lnSpc>
                <a:spcPct val="80000"/>
              </a:lnSpc>
            </a:pPr>
            <a:r>
              <a:rPr lang="en-US" sz="2800" smtClean="0"/>
              <a:t>Organizations with higher ratings can offer bonds with lower interest rates.</a:t>
            </a:r>
          </a:p>
          <a:p>
            <a:pPr eaLnBrk="1" hangingPunct="1">
              <a:lnSpc>
                <a:spcPct val="80000"/>
              </a:lnSpc>
            </a:pPr>
            <a:endParaRPr lang="en-US" sz="2400" smtClean="0"/>
          </a:p>
          <a:p>
            <a:pPr eaLnBrk="1" hangingPunct="1">
              <a:lnSpc>
                <a:spcPct val="80000"/>
              </a:lnSpc>
            </a:pPr>
            <a:r>
              <a:rPr lang="en-US" sz="2800" smtClean="0"/>
              <a:t>Organizations with lower ratings have to offer higher interest rates to get investors to buy their bonds.</a:t>
            </a:r>
          </a:p>
          <a:p>
            <a:pPr eaLnBrk="1" hangingPunct="1">
              <a:lnSpc>
                <a:spcPct val="80000"/>
              </a:lnSpc>
            </a:pPr>
            <a:endParaRPr lang="en-US" sz="2800" smtClean="0"/>
          </a:p>
          <a:p>
            <a:pPr eaLnBrk="1" hangingPunct="1">
              <a:lnSpc>
                <a:spcPct val="80000"/>
              </a:lnSpc>
            </a:pPr>
            <a:endParaRPr lang="en-US" sz="2800" smtClean="0"/>
          </a:p>
          <a:p>
            <a:pPr eaLnBrk="1" hangingPunct="1">
              <a:lnSpc>
                <a:spcPct val="80000"/>
              </a:lnSpc>
            </a:pPr>
            <a:endParaRPr lang="en-US" sz="2800" smtClean="0"/>
          </a:p>
          <a:p>
            <a:pPr eaLnBrk="1" hangingPunct="1">
              <a:lnSpc>
                <a:spcPct val="80000"/>
              </a:lnSpc>
            </a:pPr>
            <a:endParaRPr lang="en-US" sz="2800" smtClean="0"/>
          </a:p>
          <a:p>
            <a:pPr eaLnBrk="1" hangingPunct="1">
              <a:lnSpc>
                <a:spcPct val="90000"/>
              </a:lnSpc>
            </a:pPr>
            <a:endParaRPr lang="en-US" sz="28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34146"/>
                                        </p:tgtEl>
                                        <p:attrNameLst>
                                          <p:attrName>style.visibility</p:attrName>
                                        </p:attrNameLst>
                                      </p:cBhvr>
                                      <p:to>
                                        <p:strVal val="visible"/>
                                      </p:to>
                                    </p:set>
                                    <p:animEffect transition="in" filter="dissolve">
                                      <p:cBhvr>
                                        <p:cTn id="7" dur="500"/>
                                        <p:tgtEl>
                                          <p:spTgt spid="13414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4147">
                                            <p:txEl>
                                              <p:pRg st="0" end="0"/>
                                            </p:txEl>
                                          </p:spTgt>
                                        </p:tgtEl>
                                        <p:attrNameLst>
                                          <p:attrName>style.visibility</p:attrName>
                                        </p:attrNameLst>
                                      </p:cBhvr>
                                      <p:to>
                                        <p:strVal val="visible"/>
                                      </p:to>
                                    </p:set>
                                    <p:animEffect transition="in" filter="dissolve">
                                      <p:cBhvr>
                                        <p:cTn id="12" dur="500"/>
                                        <p:tgtEl>
                                          <p:spTgt spid="13414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4147">
                                            <p:txEl>
                                              <p:pRg st="2" end="2"/>
                                            </p:txEl>
                                          </p:spTgt>
                                        </p:tgtEl>
                                        <p:attrNameLst>
                                          <p:attrName>style.visibility</p:attrName>
                                        </p:attrNameLst>
                                      </p:cBhvr>
                                      <p:to>
                                        <p:strVal val="visible"/>
                                      </p:to>
                                    </p:set>
                                    <p:animEffect transition="in" filter="dissolve">
                                      <p:cBhvr>
                                        <p:cTn id="17" dur="500"/>
                                        <p:tgtEl>
                                          <p:spTgt spid="1341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4147">
                                            <p:txEl>
                                              <p:pRg st="4" end="4"/>
                                            </p:txEl>
                                          </p:spTgt>
                                        </p:tgtEl>
                                        <p:attrNameLst>
                                          <p:attrName>style.visibility</p:attrName>
                                        </p:attrNameLst>
                                      </p:cBhvr>
                                      <p:to>
                                        <p:strVal val="visible"/>
                                      </p:to>
                                    </p:set>
                                    <p:animEffect transition="in" filter="dissolve">
                                      <p:cBhvr>
                                        <p:cTn id="22" dur="500"/>
                                        <p:tgtEl>
                                          <p:spTgt spid="13414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4147">
                                            <p:txEl>
                                              <p:pRg st="6" end="6"/>
                                            </p:txEl>
                                          </p:spTgt>
                                        </p:tgtEl>
                                        <p:attrNameLst>
                                          <p:attrName>style.visibility</p:attrName>
                                        </p:attrNameLst>
                                      </p:cBhvr>
                                      <p:to>
                                        <p:strVal val="visible"/>
                                      </p:to>
                                    </p:set>
                                    <p:animEffect transition="in" filter="dissolve">
                                      <p:cBhvr>
                                        <p:cTn id="27" dur="500"/>
                                        <p:tgtEl>
                                          <p:spTgt spid="1341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p:bldP spid="134147"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a:t>
            </a:r>
            <a:endParaRPr lang="en-US" dirty="0"/>
          </a:p>
        </p:txBody>
      </p:sp>
      <p:sp>
        <p:nvSpPr>
          <p:cNvPr id="3" name="Content Placeholder 2"/>
          <p:cNvSpPr>
            <a:spLocks noGrp="1"/>
          </p:cNvSpPr>
          <p:nvPr>
            <p:ph idx="1"/>
          </p:nvPr>
        </p:nvSpPr>
        <p:spPr/>
        <p:txBody>
          <a:bodyPr/>
          <a:lstStyle/>
          <a:p>
            <a:r>
              <a:rPr lang="en-US" dirty="0" smtClean="0"/>
              <a:t>Comparing Bonds Activity - Worksheet</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algn="l" eaLnBrk="1" hangingPunct="1"/>
            <a:r>
              <a:rPr lang="en-US" sz="4000" smtClean="0"/>
              <a:t>Main Categories of Investing Options</a:t>
            </a:r>
          </a:p>
        </p:txBody>
      </p:sp>
      <p:sp>
        <p:nvSpPr>
          <p:cNvPr id="47107" name="Rectangle 3"/>
          <p:cNvSpPr>
            <a:spLocks noGrp="1" noChangeArrowheads="1"/>
          </p:cNvSpPr>
          <p:nvPr>
            <p:ph type="body" idx="1"/>
          </p:nvPr>
        </p:nvSpPr>
        <p:spPr/>
        <p:txBody>
          <a:bodyPr/>
          <a:lstStyle/>
          <a:p>
            <a:pPr eaLnBrk="1" hangingPunct="1"/>
            <a:r>
              <a:rPr lang="en-US" smtClean="0"/>
              <a:t>Stocks</a:t>
            </a:r>
          </a:p>
          <a:p>
            <a:pPr eaLnBrk="1" hangingPunct="1"/>
            <a:r>
              <a:rPr lang="en-US" smtClean="0"/>
              <a:t>Bonds</a:t>
            </a:r>
          </a:p>
          <a:p>
            <a:pPr eaLnBrk="1" hangingPunct="1"/>
            <a:r>
              <a:rPr lang="en-US" sz="3600" b="1" smtClean="0">
                <a:solidFill>
                  <a:srgbClr val="0070C0"/>
                </a:solidFill>
              </a:rPr>
              <a:t>Mutual Funds and Exchange-traded Funds</a:t>
            </a:r>
          </a:p>
          <a:p>
            <a:pPr eaLnBrk="1" hangingPunct="1"/>
            <a:r>
              <a:rPr lang="en-US" smtClean="0"/>
              <a:t>Real Estate</a:t>
            </a:r>
          </a:p>
          <a:p>
            <a:pPr eaLnBrk="1" hangingPunct="1"/>
            <a:r>
              <a:rPr lang="en-US" smtClean="0"/>
              <a:t>Commodities</a:t>
            </a:r>
          </a:p>
          <a:p>
            <a:pPr eaLnBrk="1" hangingPunct="1"/>
            <a:r>
              <a:rPr lang="en-US" smtClean="0"/>
              <a:t>Collectibles</a:t>
            </a:r>
          </a:p>
          <a:p>
            <a:pPr lvl="1" eaLnBrk="1" hangingPunct="1"/>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274638"/>
            <a:ext cx="8229600" cy="944562"/>
          </a:xfrm>
        </p:spPr>
        <p:txBody>
          <a:bodyPr/>
          <a:lstStyle/>
          <a:p>
            <a:r>
              <a:rPr lang="en-US" sz="4000" dirty="0" smtClean="0"/>
              <a:t>Thursday, April 14th</a:t>
            </a:r>
            <a:r>
              <a:rPr lang="en-US" sz="4000" dirty="0" smtClean="0"/>
              <a:t/>
            </a:r>
            <a:br>
              <a:rPr lang="en-US" sz="4000" dirty="0" smtClean="0"/>
            </a:br>
            <a:r>
              <a:rPr lang="en-US" sz="4000" dirty="0" smtClean="0"/>
              <a:t>Unit 4 – Role of Finance</a:t>
            </a:r>
          </a:p>
        </p:txBody>
      </p:sp>
      <p:sp>
        <p:nvSpPr>
          <p:cNvPr id="4099" name="Content Placeholder 2"/>
          <p:cNvSpPr>
            <a:spLocks noGrp="1"/>
          </p:cNvSpPr>
          <p:nvPr>
            <p:ph idx="1"/>
          </p:nvPr>
        </p:nvSpPr>
        <p:spPr>
          <a:xfrm>
            <a:off x="457200" y="1600200"/>
            <a:ext cx="8229600" cy="4953000"/>
          </a:xfrm>
        </p:spPr>
        <p:txBody>
          <a:bodyPr/>
          <a:lstStyle/>
          <a:p>
            <a:r>
              <a:rPr lang="en-US" dirty="0" smtClean="0"/>
              <a:t>Review unit 4</a:t>
            </a:r>
          </a:p>
          <a:p>
            <a:pPr lvl="1"/>
            <a:endParaRPr lang="en-US" dirty="0" smtClean="0"/>
          </a:p>
          <a:p>
            <a:endParaRPr lang="en-US" sz="3200" dirty="0" smtClean="0"/>
          </a:p>
          <a:p>
            <a:pPr lvl="1"/>
            <a:endParaRPr lang="en-US" sz="100" dirty="0" smtClean="0"/>
          </a:p>
          <a:p>
            <a:r>
              <a:rPr lang="en-US" sz="4000" b="1" dirty="0" smtClean="0"/>
              <a:t>Unit 4 Test </a:t>
            </a:r>
            <a:r>
              <a:rPr lang="en-US" sz="4000" b="1" dirty="0" smtClean="0"/>
              <a:t>on FRIDAY!!!</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7200" y="274638"/>
            <a:ext cx="8229600" cy="715962"/>
          </a:xfrm>
        </p:spPr>
        <p:txBody>
          <a:bodyPr/>
          <a:lstStyle/>
          <a:p>
            <a:pPr algn="l" eaLnBrk="1" hangingPunct="1"/>
            <a:r>
              <a:rPr lang="en-US" sz="4000" dirty="0" smtClean="0"/>
              <a:t>Mutual Funds</a:t>
            </a:r>
          </a:p>
        </p:txBody>
      </p:sp>
      <p:sp>
        <p:nvSpPr>
          <p:cNvPr id="48131" name="Rectangle 3"/>
          <p:cNvSpPr>
            <a:spLocks noGrp="1" noChangeArrowheads="1"/>
          </p:cNvSpPr>
          <p:nvPr>
            <p:ph type="body" idx="1"/>
          </p:nvPr>
        </p:nvSpPr>
        <p:spPr>
          <a:xfrm>
            <a:off x="457200" y="1066800"/>
            <a:ext cx="8229600" cy="5059363"/>
          </a:xfrm>
        </p:spPr>
        <p:txBody>
          <a:bodyPr/>
          <a:lstStyle/>
          <a:p>
            <a:pPr marL="396875" indent="-396875" eaLnBrk="1" hangingPunct="1">
              <a:lnSpc>
                <a:spcPct val="90000"/>
              </a:lnSpc>
            </a:pPr>
            <a:r>
              <a:rPr lang="en-US" dirty="0" smtClean="0"/>
              <a:t>What is a Mutual Fund???</a:t>
            </a:r>
          </a:p>
          <a:p>
            <a:pPr marL="396875" indent="-396875" eaLnBrk="1" hangingPunct="1">
              <a:lnSpc>
                <a:spcPct val="90000"/>
              </a:lnSpc>
            </a:pPr>
            <a:r>
              <a:rPr lang="en-US" dirty="0" smtClean="0"/>
              <a:t>A </a:t>
            </a:r>
            <a:r>
              <a:rPr lang="en-US" b="1" dirty="0" smtClean="0"/>
              <a:t>mutual fund</a:t>
            </a:r>
            <a:r>
              <a:rPr lang="en-US" dirty="0" smtClean="0"/>
              <a:t> is a </a:t>
            </a:r>
            <a:r>
              <a:rPr lang="en-US" b="1" i="1" dirty="0" smtClean="0"/>
              <a:t>professionally </a:t>
            </a:r>
            <a:r>
              <a:rPr lang="en-US" dirty="0" smtClean="0"/>
              <a:t>managed type of </a:t>
            </a:r>
            <a:r>
              <a:rPr lang="en-US" dirty="0" smtClean="0">
                <a:hlinkClick r:id="rId3" action="ppaction://hlinkfile" tooltip="Collective investment scheme"/>
              </a:rPr>
              <a:t>investment scheme</a:t>
            </a:r>
            <a:r>
              <a:rPr lang="en-US" dirty="0" smtClean="0"/>
              <a:t> that:</a:t>
            </a:r>
          </a:p>
          <a:p>
            <a:pPr marL="796925" lvl="1" indent="-396875" eaLnBrk="1" hangingPunct="1">
              <a:lnSpc>
                <a:spcPct val="90000"/>
              </a:lnSpc>
            </a:pPr>
            <a:r>
              <a:rPr lang="en-US" dirty="0" smtClean="0"/>
              <a:t> pools money from many investors and </a:t>
            </a:r>
          </a:p>
          <a:p>
            <a:pPr marL="796925" lvl="1" indent="-396875" eaLnBrk="1" hangingPunct="1">
              <a:lnSpc>
                <a:spcPct val="90000"/>
              </a:lnSpc>
            </a:pPr>
            <a:r>
              <a:rPr lang="en-US" dirty="0" smtClean="0"/>
              <a:t>invests typically in investment </a:t>
            </a:r>
            <a:r>
              <a:rPr lang="en-US" dirty="0" smtClean="0">
                <a:hlinkClick r:id="rId4" action="ppaction://hlinkfile" tooltip="Security (finance)"/>
              </a:rPr>
              <a:t>securities</a:t>
            </a:r>
            <a:r>
              <a:rPr lang="en-US" dirty="0" smtClean="0"/>
              <a:t> </a:t>
            </a:r>
          </a:p>
          <a:p>
            <a:pPr marL="1196975" lvl="2" indent="-396875" eaLnBrk="1" hangingPunct="1">
              <a:lnSpc>
                <a:spcPct val="90000"/>
              </a:lnSpc>
            </a:pPr>
            <a:r>
              <a:rPr lang="en-US" dirty="0" smtClean="0">
                <a:hlinkClick r:id="rId5" action="ppaction://hlinkfile" tooltip="Stock"/>
              </a:rPr>
              <a:t>stocks</a:t>
            </a:r>
            <a:r>
              <a:rPr lang="en-US" dirty="0" smtClean="0"/>
              <a:t>,</a:t>
            </a:r>
          </a:p>
          <a:p>
            <a:pPr marL="1196975" lvl="2" indent="-396875" eaLnBrk="1" hangingPunct="1">
              <a:lnSpc>
                <a:spcPct val="90000"/>
              </a:lnSpc>
            </a:pPr>
            <a:r>
              <a:rPr lang="en-US" dirty="0" smtClean="0"/>
              <a:t> </a:t>
            </a:r>
            <a:r>
              <a:rPr lang="en-US" dirty="0" smtClean="0">
                <a:hlinkClick r:id="rId6" action="ppaction://hlinkfile" tooltip="Bond (finance)"/>
              </a:rPr>
              <a:t>bonds</a:t>
            </a:r>
            <a:r>
              <a:rPr lang="en-US" dirty="0" smtClean="0"/>
              <a:t>, </a:t>
            </a:r>
          </a:p>
          <a:p>
            <a:pPr marL="1196975" lvl="2" indent="-396875" eaLnBrk="1" hangingPunct="1">
              <a:lnSpc>
                <a:spcPct val="90000"/>
              </a:lnSpc>
            </a:pPr>
            <a:r>
              <a:rPr lang="en-US" dirty="0" smtClean="0"/>
              <a:t>short-term </a:t>
            </a:r>
            <a:r>
              <a:rPr lang="en-US" dirty="0" smtClean="0">
                <a:hlinkClick r:id="rId7" action="ppaction://hlinkfile" tooltip="Money market"/>
              </a:rPr>
              <a:t>money market</a:t>
            </a:r>
            <a:r>
              <a:rPr lang="en-US" dirty="0" smtClean="0"/>
              <a:t> instruments, </a:t>
            </a:r>
          </a:p>
          <a:p>
            <a:pPr marL="1196975" lvl="2" indent="-396875" eaLnBrk="1" hangingPunct="1">
              <a:lnSpc>
                <a:spcPct val="90000"/>
              </a:lnSpc>
            </a:pPr>
            <a:r>
              <a:rPr lang="en-US" dirty="0" smtClean="0"/>
              <a:t>other mutual funds, </a:t>
            </a:r>
          </a:p>
          <a:p>
            <a:pPr marL="1196975" lvl="2" indent="-396875" eaLnBrk="1" hangingPunct="1">
              <a:lnSpc>
                <a:spcPct val="90000"/>
              </a:lnSpc>
            </a:pPr>
            <a:r>
              <a:rPr lang="en-US" dirty="0" smtClean="0"/>
              <a:t>other securities, and/or </a:t>
            </a:r>
          </a:p>
          <a:p>
            <a:pPr marL="1196975" lvl="2" indent="-396875" eaLnBrk="1" hangingPunct="1">
              <a:lnSpc>
                <a:spcPct val="90000"/>
              </a:lnSpc>
            </a:pPr>
            <a:r>
              <a:rPr lang="en-US" dirty="0" smtClean="0">
                <a:hlinkClick r:id="rId8" action="ppaction://hlinkfile" tooltip="Commodity"/>
              </a:rPr>
              <a:t>commodities</a:t>
            </a:r>
            <a:r>
              <a:rPr lang="en-US" dirty="0" smtClean="0"/>
              <a:t> such as </a:t>
            </a:r>
            <a:r>
              <a:rPr lang="en-US" dirty="0" smtClean="0">
                <a:hlinkClick r:id="rId9" action="ppaction://hlinkfile" tooltip="Precious metal"/>
              </a:rPr>
              <a:t>precious metals</a:t>
            </a:r>
            <a:r>
              <a:rPr lang="en-US" dirty="0" smtClean="0"/>
              <a:t>).</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algn="l" eaLnBrk="1" hangingPunct="1"/>
            <a:r>
              <a:rPr lang="en-US" sz="4000" smtClean="0"/>
              <a:t>Mutual Funds</a:t>
            </a:r>
          </a:p>
        </p:txBody>
      </p:sp>
      <p:sp>
        <p:nvSpPr>
          <p:cNvPr id="49155" name="Rectangle 3"/>
          <p:cNvSpPr>
            <a:spLocks noGrp="1" noChangeArrowheads="1"/>
          </p:cNvSpPr>
          <p:nvPr>
            <p:ph type="body" idx="1"/>
          </p:nvPr>
        </p:nvSpPr>
        <p:spPr/>
        <p:txBody>
          <a:bodyPr/>
          <a:lstStyle/>
          <a:p>
            <a:pPr marL="396875" indent="-396875" eaLnBrk="1" hangingPunct="1">
              <a:lnSpc>
                <a:spcPct val="90000"/>
              </a:lnSpc>
            </a:pPr>
            <a:r>
              <a:rPr lang="en-US" sz="4000" dirty="0" smtClean="0"/>
              <a:t>Companies’ major tasks in assisting investors of mutual funds</a:t>
            </a:r>
          </a:p>
          <a:p>
            <a:pPr marL="796925" lvl="1" indent="-396875" eaLnBrk="1" hangingPunct="1">
              <a:lnSpc>
                <a:spcPct val="90000"/>
              </a:lnSpc>
            </a:pPr>
            <a:r>
              <a:rPr lang="en-US" sz="3600" dirty="0" smtClean="0"/>
              <a:t>Study various companies and their investment offerings</a:t>
            </a:r>
          </a:p>
          <a:p>
            <a:pPr marL="796925" lvl="1" indent="-396875" eaLnBrk="1" hangingPunct="1">
              <a:lnSpc>
                <a:spcPct val="90000"/>
              </a:lnSpc>
            </a:pPr>
            <a:r>
              <a:rPr lang="en-US" sz="3600" dirty="0" smtClean="0"/>
              <a:t>Buy variety of stocks and bonds to make up each investment fund</a:t>
            </a: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algn="l" eaLnBrk="1" hangingPunct="1"/>
            <a:r>
              <a:rPr lang="en-US" sz="4000" smtClean="0"/>
              <a:t>Mutual Funds</a:t>
            </a:r>
          </a:p>
        </p:txBody>
      </p:sp>
      <p:sp>
        <p:nvSpPr>
          <p:cNvPr id="49155" name="Rectangle 3"/>
          <p:cNvSpPr>
            <a:spLocks noGrp="1" noChangeArrowheads="1"/>
          </p:cNvSpPr>
          <p:nvPr>
            <p:ph type="body" idx="1"/>
          </p:nvPr>
        </p:nvSpPr>
        <p:spPr/>
        <p:txBody>
          <a:bodyPr/>
          <a:lstStyle/>
          <a:p>
            <a:pPr marL="396875" indent="-396875" eaLnBrk="1" hangingPunct="1">
              <a:lnSpc>
                <a:spcPct val="90000"/>
              </a:lnSpc>
            </a:pPr>
            <a:r>
              <a:rPr lang="en-US" dirty="0" smtClean="0"/>
              <a:t>Some examples of mutual fund categories</a:t>
            </a:r>
          </a:p>
          <a:p>
            <a:pPr marL="396875" indent="-396875" eaLnBrk="1" hangingPunct="1">
              <a:lnSpc>
                <a:spcPct val="90000"/>
              </a:lnSpc>
            </a:pPr>
            <a:endParaRPr lang="en-US" sz="2400" dirty="0" smtClean="0"/>
          </a:p>
          <a:p>
            <a:pPr marL="808038" lvl="1" indent="-409575" eaLnBrk="1" hangingPunct="1">
              <a:lnSpc>
                <a:spcPct val="90000"/>
              </a:lnSpc>
            </a:pPr>
            <a:r>
              <a:rPr lang="en-US" dirty="0" smtClean="0"/>
              <a:t>Aggressive-growth stock funds</a:t>
            </a:r>
          </a:p>
          <a:p>
            <a:pPr marL="808038" lvl="1" indent="-409575" eaLnBrk="1" hangingPunct="1">
              <a:lnSpc>
                <a:spcPct val="90000"/>
              </a:lnSpc>
            </a:pPr>
            <a:r>
              <a:rPr lang="en-US" dirty="0" smtClean="0"/>
              <a:t>Income funds</a:t>
            </a:r>
          </a:p>
          <a:p>
            <a:pPr marL="808038" lvl="1" indent="-409575" eaLnBrk="1" hangingPunct="1">
              <a:lnSpc>
                <a:spcPct val="90000"/>
              </a:lnSpc>
            </a:pPr>
            <a:r>
              <a:rPr lang="en-US" dirty="0" smtClean="0"/>
              <a:t>International funds</a:t>
            </a:r>
          </a:p>
          <a:p>
            <a:pPr marL="808038" lvl="1" indent="-409575" eaLnBrk="1" hangingPunct="1">
              <a:lnSpc>
                <a:spcPct val="90000"/>
              </a:lnSpc>
            </a:pPr>
            <a:r>
              <a:rPr lang="en-US" dirty="0" smtClean="0"/>
              <a:t>Sector funds</a:t>
            </a:r>
          </a:p>
          <a:p>
            <a:pPr marL="808038" lvl="1" indent="-409575" eaLnBrk="1" hangingPunct="1">
              <a:lnSpc>
                <a:spcPct val="90000"/>
              </a:lnSpc>
            </a:pPr>
            <a:r>
              <a:rPr lang="en-US" dirty="0" smtClean="0"/>
              <a:t>Bond funds</a:t>
            </a:r>
          </a:p>
          <a:p>
            <a:pPr marL="808038" lvl="1" indent="-409575" eaLnBrk="1" hangingPunct="1">
              <a:lnSpc>
                <a:spcPct val="90000"/>
              </a:lnSpc>
            </a:pPr>
            <a:r>
              <a:rPr lang="en-US" dirty="0" smtClean="0"/>
              <a:t>Balanced funds</a:t>
            </a:r>
          </a:p>
          <a:p>
            <a:pPr marL="808038" lvl="1" indent="-409575" eaLnBrk="1" hangingPunct="1">
              <a:lnSpc>
                <a:spcPct val="90000"/>
              </a:lnSpc>
            </a:pPr>
            <a:endParaRPr lang="en-US" sz="2000" dirty="0" smtClean="0"/>
          </a:p>
          <a:p>
            <a:pPr marL="407988" indent="-409575" eaLnBrk="1" hangingPunct="1">
              <a:lnSpc>
                <a:spcPct val="90000"/>
              </a:lnSpc>
            </a:pPr>
            <a:r>
              <a:rPr lang="en-US" dirty="0" smtClean="0"/>
              <a:t>Investors choose mutual fund based on their investment strategy</a:t>
            </a: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l" eaLnBrk="1" hangingPunct="1"/>
            <a:r>
              <a:rPr lang="en-US" sz="4000" smtClean="0"/>
              <a:t>Mutual Funds</a:t>
            </a:r>
          </a:p>
        </p:txBody>
      </p:sp>
      <p:sp>
        <p:nvSpPr>
          <p:cNvPr id="50179" name="Rectangle 3"/>
          <p:cNvSpPr>
            <a:spLocks noGrp="1" noChangeArrowheads="1"/>
          </p:cNvSpPr>
          <p:nvPr>
            <p:ph type="body" idx="1"/>
          </p:nvPr>
        </p:nvSpPr>
        <p:spPr/>
        <p:txBody>
          <a:bodyPr/>
          <a:lstStyle/>
          <a:p>
            <a:pPr marL="396875" indent="-396875" eaLnBrk="1" hangingPunct="1">
              <a:lnSpc>
                <a:spcPct val="90000"/>
              </a:lnSpc>
            </a:pPr>
            <a:r>
              <a:rPr lang="en-US" sz="4000" dirty="0" smtClean="0"/>
              <a:t>Some examples of mutual fund categories</a:t>
            </a:r>
          </a:p>
          <a:p>
            <a:pPr marL="808038" lvl="1" indent="-409575" eaLnBrk="1" hangingPunct="1">
              <a:lnSpc>
                <a:spcPct val="90000"/>
              </a:lnSpc>
            </a:pPr>
            <a:r>
              <a:rPr lang="en-US" sz="3600" dirty="0" smtClean="0"/>
              <a:t>Aggressive-growth stock funds</a:t>
            </a:r>
          </a:p>
          <a:p>
            <a:pPr marL="1208088" lvl="2" indent="-409575" eaLnBrk="1" hangingPunct="1">
              <a:lnSpc>
                <a:spcPct val="90000"/>
              </a:lnSpc>
            </a:pPr>
            <a:r>
              <a:rPr lang="en-US" sz="3200" dirty="0" smtClean="0"/>
              <a:t>Look for quick growth</a:t>
            </a:r>
          </a:p>
          <a:p>
            <a:pPr marL="1208088" lvl="2" indent="-409575" eaLnBrk="1" hangingPunct="1">
              <a:lnSpc>
                <a:spcPct val="90000"/>
              </a:lnSpc>
            </a:pPr>
            <a:r>
              <a:rPr lang="en-US" sz="3200" dirty="0" smtClean="0"/>
              <a:t>Higher risk</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l" eaLnBrk="1" hangingPunct="1"/>
            <a:r>
              <a:rPr lang="en-US" sz="4000" smtClean="0"/>
              <a:t>Mutual Funds</a:t>
            </a:r>
          </a:p>
        </p:txBody>
      </p:sp>
      <p:sp>
        <p:nvSpPr>
          <p:cNvPr id="50179" name="Rectangle 3"/>
          <p:cNvSpPr>
            <a:spLocks noGrp="1" noChangeArrowheads="1"/>
          </p:cNvSpPr>
          <p:nvPr>
            <p:ph type="body" idx="1"/>
          </p:nvPr>
        </p:nvSpPr>
        <p:spPr/>
        <p:txBody>
          <a:bodyPr/>
          <a:lstStyle/>
          <a:p>
            <a:pPr marL="396875" indent="-396875" eaLnBrk="1" hangingPunct="1">
              <a:lnSpc>
                <a:spcPct val="90000"/>
              </a:lnSpc>
            </a:pPr>
            <a:r>
              <a:rPr lang="en-US" sz="4000" dirty="0" smtClean="0"/>
              <a:t>Some examples of mutual fund categories</a:t>
            </a:r>
          </a:p>
          <a:p>
            <a:pPr marL="808038" lvl="1" indent="-409575" eaLnBrk="1" hangingPunct="1">
              <a:lnSpc>
                <a:spcPct val="90000"/>
              </a:lnSpc>
            </a:pPr>
            <a:r>
              <a:rPr lang="en-US" sz="3600" dirty="0" smtClean="0"/>
              <a:t>Income funds</a:t>
            </a:r>
          </a:p>
          <a:p>
            <a:pPr marL="1208088" lvl="2" indent="-409575" eaLnBrk="1" hangingPunct="1">
              <a:lnSpc>
                <a:spcPct val="90000"/>
              </a:lnSpc>
            </a:pPr>
            <a:r>
              <a:rPr lang="en-US" sz="3200" dirty="0" smtClean="0"/>
              <a:t>Concentrate on stocks that pay regular dividends</a:t>
            </a:r>
          </a:p>
          <a:p>
            <a:pPr marL="808038" lvl="1" indent="-409575" eaLnBrk="1" hangingPunct="1">
              <a:lnSpc>
                <a:spcPct val="90000"/>
              </a:lnSpc>
            </a:pPr>
            <a:endParaRPr lang="en-US" dirty="0" smtClean="0"/>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l" eaLnBrk="1" hangingPunct="1"/>
            <a:r>
              <a:rPr lang="en-US" sz="4000" smtClean="0"/>
              <a:t>Mutual Funds</a:t>
            </a:r>
          </a:p>
        </p:txBody>
      </p:sp>
      <p:sp>
        <p:nvSpPr>
          <p:cNvPr id="50179" name="Rectangle 3"/>
          <p:cNvSpPr>
            <a:spLocks noGrp="1" noChangeArrowheads="1"/>
          </p:cNvSpPr>
          <p:nvPr>
            <p:ph type="body" idx="1"/>
          </p:nvPr>
        </p:nvSpPr>
        <p:spPr/>
        <p:txBody>
          <a:bodyPr/>
          <a:lstStyle/>
          <a:p>
            <a:pPr marL="396875" indent="-396875" eaLnBrk="1" hangingPunct="1">
              <a:lnSpc>
                <a:spcPct val="90000"/>
              </a:lnSpc>
            </a:pPr>
            <a:r>
              <a:rPr lang="en-US" sz="3600" dirty="0" smtClean="0"/>
              <a:t>Some examples of mutual fund categories</a:t>
            </a:r>
          </a:p>
          <a:p>
            <a:pPr marL="808038" lvl="1" indent="-409575" eaLnBrk="1" hangingPunct="1">
              <a:lnSpc>
                <a:spcPct val="90000"/>
              </a:lnSpc>
            </a:pPr>
            <a:r>
              <a:rPr lang="en-US" sz="3200" dirty="0" smtClean="0"/>
              <a:t>International funds</a:t>
            </a:r>
          </a:p>
          <a:p>
            <a:pPr marL="1208088" lvl="2" indent="-409575" eaLnBrk="1" hangingPunct="1">
              <a:lnSpc>
                <a:spcPct val="90000"/>
              </a:lnSpc>
            </a:pPr>
            <a:r>
              <a:rPr lang="en-US" sz="2800" dirty="0" smtClean="0"/>
              <a:t>Invest in a variety of company stock around the world</a:t>
            </a:r>
          </a:p>
          <a:p>
            <a:pPr marL="1208088" lvl="2" indent="-409575" eaLnBrk="1" hangingPunct="1">
              <a:lnSpc>
                <a:spcPct val="90000"/>
              </a:lnSpc>
            </a:pPr>
            <a:endParaRPr lang="en-US" sz="2800" dirty="0" smtClean="0"/>
          </a:p>
          <a:p>
            <a:pPr marL="808038" lvl="1" indent="-409575" eaLnBrk="1" hangingPunct="1">
              <a:lnSpc>
                <a:spcPct val="90000"/>
              </a:lnSpc>
            </a:pPr>
            <a:r>
              <a:rPr lang="en-US" sz="3200" dirty="0" smtClean="0"/>
              <a:t>Sector funds</a:t>
            </a:r>
          </a:p>
          <a:p>
            <a:pPr marL="1208088" lvl="2" indent="-409575" eaLnBrk="1" hangingPunct="1">
              <a:lnSpc>
                <a:spcPct val="90000"/>
              </a:lnSpc>
            </a:pPr>
            <a:r>
              <a:rPr lang="en-US" sz="2800" dirty="0" smtClean="0"/>
              <a:t>Purchase stocks of companies in the same industry</a:t>
            </a: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l" eaLnBrk="1" hangingPunct="1"/>
            <a:r>
              <a:rPr lang="en-US" sz="4000" smtClean="0"/>
              <a:t>Mutual Funds</a:t>
            </a:r>
          </a:p>
        </p:txBody>
      </p:sp>
      <p:sp>
        <p:nvSpPr>
          <p:cNvPr id="50179" name="Rectangle 3"/>
          <p:cNvSpPr>
            <a:spLocks noGrp="1" noChangeArrowheads="1"/>
          </p:cNvSpPr>
          <p:nvPr>
            <p:ph type="body" idx="1"/>
          </p:nvPr>
        </p:nvSpPr>
        <p:spPr/>
        <p:txBody>
          <a:bodyPr/>
          <a:lstStyle/>
          <a:p>
            <a:pPr marL="396875" indent="-396875" eaLnBrk="1" hangingPunct="1">
              <a:lnSpc>
                <a:spcPct val="90000"/>
              </a:lnSpc>
            </a:pPr>
            <a:r>
              <a:rPr lang="en-US" sz="3600" dirty="0" smtClean="0"/>
              <a:t>Some examples of mutual fund categories</a:t>
            </a:r>
          </a:p>
          <a:p>
            <a:pPr marL="808038" lvl="1" indent="-409575" eaLnBrk="1" hangingPunct="1">
              <a:lnSpc>
                <a:spcPct val="90000"/>
              </a:lnSpc>
            </a:pPr>
            <a:r>
              <a:rPr lang="en-US" sz="3200" dirty="0" smtClean="0"/>
              <a:t>Bond funds</a:t>
            </a:r>
          </a:p>
          <a:p>
            <a:pPr marL="1208088" lvl="2" indent="-409575" eaLnBrk="1" hangingPunct="1">
              <a:lnSpc>
                <a:spcPct val="90000"/>
              </a:lnSpc>
            </a:pPr>
            <a:r>
              <a:rPr lang="en-US" sz="2800" dirty="0" smtClean="0"/>
              <a:t>Concentrate in corporate bonds</a:t>
            </a:r>
          </a:p>
          <a:p>
            <a:pPr marL="1208088" lvl="2" indent="-409575" eaLnBrk="1" hangingPunct="1">
              <a:lnSpc>
                <a:spcPct val="90000"/>
              </a:lnSpc>
            </a:pPr>
            <a:endParaRPr lang="en-US" sz="2800" dirty="0" smtClean="0"/>
          </a:p>
          <a:p>
            <a:pPr marL="808038" lvl="1" indent="-409575" eaLnBrk="1" hangingPunct="1">
              <a:lnSpc>
                <a:spcPct val="90000"/>
              </a:lnSpc>
            </a:pPr>
            <a:r>
              <a:rPr lang="en-US" sz="3200" dirty="0" smtClean="0"/>
              <a:t>Balanced funds</a:t>
            </a:r>
          </a:p>
          <a:p>
            <a:pPr marL="1208088" lvl="2" indent="-409575" eaLnBrk="1" hangingPunct="1">
              <a:lnSpc>
                <a:spcPct val="90000"/>
              </a:lnSpc>
            </a:pPr>
            <a:r>
              <a:rPr lang="en-US" sz="2800" dirty="0" smtClean="0"/>
              <a:t>Invest in both stocks and bonds</a:t>
            </a: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lgn="l" eaLnBrk="1" hangingPunct="1"/>
            <a:r>
              <a:rPr lang="en-US" smtClean="0"/>
              <a:t>Exchange-traded Fund (ETF)</a:t>
            </a:r>
          </a:p>
        </p:txBody>
      </p:sp>
      <p:sp>
        <p:nvSpPr>
          <p:cNvPr id="51203" name="Rectangle 3"/>
          <p:cNvSpPr>
            <a:spLocks noGrp="1" noChangeArrowheads="1"/>
          </p:cNvSpPr>
          <p:nvPr>
            <p:ph type="body" idx="1"/>
          </p:nvPr>
        </p:nvSpPr>
        <p:spPr/>
        <p:txBody>
          <a:bodyPr/>
          <a:lstStyle/>
          <a:p>
            <a:pPr eaLnBrk="1" hangingPunct="1">
              <a:buFontTx/>
              <a:buNone/>
            </a:pPr>
            <a:r>
              <a:rPr lang="en-US" smtClean="0"/>
              <a:t>An </a:t>
            </a:r>
            <a:r>
              <a:rPr lang="en-US" b="1" u="sng" smtClean="0"/>
              <a:t>exchange-traded fund (ETF)</a:t>
            </a:r>
            <a:r>
              <a:rPr lang="en-US" smtClean="0"/>
              <a:t> is a portfolio of stocks, bonds or other investments that trade on a stock exchange like  regular stock.</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invest in mutual funds?</a:t>
            </a:r>
            <a:endParaRPr lang="en-US" dirty="0"/>
          </a:p>
        </p:txBody>
      </p:sp>
      <p:sp>
        <p:nvSpPr>
          <p:cNvPr id="3" name="Content Placeholder 2"/>
          <p:cNvSpPr>
            <a:spLocks noGrp="1"/>
          </p:cNvSpPr>
          <p:nvPr>
            <p:ph idx="1"/>
          </p:nvPr>
        </p:nvSpPr>
        <p:spPr/>
        <p:txBody>
          <a:bodyPr/>
          <a:lstStyle/>
          <a:p>
            <a:r>
              <a:rPr lang="en-US" dirty="0" smtClean="0"/>
              <a:t>Professional is reviewing and monitoring investments</a:t>
            </a:r>
          </a:p>
          <a:p>
            <a:endParaRPr lang="en-US" dirty="0" smtClean="0"/>
          </a:p>
          <a:p>
            <a:r>
              <a:rPr lang="en-US" dirty="0" smtClean="0"/>
              <a:t>Pay fees for the professional management!</a:t>
            </a: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a:t>
            </a:r>
            <a:endParaRPr lang="en-US" dirty="0"/>
          </a:p>
        </p:txBody>
      </p:sp>
      <p:sp>
        <p:nvSpPr>
          <p:cNvPr id="3" name="Content Placeholder 2"/>
          <p:cNvSpPr>
            <a:spLocks noGrp="1"/>
          </p:cNvSpPr>
          <p:nvPr>
            <p:ph idx="1"/>
          </p:nvPr>
        </p:nvSpPr>
        <p:spPr/>
        <p:txBody>
          <a:bodyPr/>
          <a:lstStyle/>
          <a:p>
            <a:r>
              <a:rPr lang="en-US" dirty="0" smtClean="0"/>
              <a:t>Right type of mutual fund activity – Matching!</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274638"/>
            <a:ext cx="8229600" cy="944562"/>
          </a:xfrm>
        </p:spPr>
        <p:txBody>
          <a:bodyPr/>
          <a:lstStyle/>
          <a:p>
            <a:r>
              <a:rPr lang="en-US" sz="4000" dirty="0" smtClean="0"/>
              <a:t>Friday, April 15th</a:t>
            </a:r>
            <a:r>
              <a:rPr lang="en-US" sz="4000" dirty="0" smtClean="0"/>
              <a:t/>
            </a:r>
            <a:br>
              <a:rPr lang="en-US" sz="4000" dirty="0" smtClean="0"/>
            </a:br>
            <a:r>
              <a:rPr lang="en-US" sz="4000" dirty="0" smtClean="0"/>
              <a:t>Unit 4 – Role of Finance</a:t>
            </a:r>
          </a:p>
        </p:txBody>
      </p:sp>
      <p:sp>
        <p:nvSpPr>
          <p:cNvPr id="4099" name="Content Placeholder 2"/>
          <p:cNvSpPr>
            <a:spLocks noGrp="1"/>
          </p:cNvSpPr>
          <p:nvPr>
            <p:ph idx="1"/>
          </p:nvPr>
        </p:nvSpPr>
        <p:spPr>
          <a:xfrm>
            <a:off x="457200" y="1600200"/>
            <a:ext cx="8229600" cy="4953000"/>
          </a:xfrm>
        </p:spPr>
        <p:txBody>
          <a:bodyPr/>
          <a:lstStyle/>
          <a:p>
            <a:r>
              <a:rPr lang="en-US" dirty="0" smtClean="0"/>
              <a:t>Unit 4 Test</a:t>
            </a:r>
          </a:p>
          <a:p>
            <a:endParaRPr lang="en-US" dirty="0" smtClean="0"/>
          </a:p>
          <a:p>
            <a:r>
              <a:rPr lang="en-US" dirty="0" smtClean="0"/>
              <a:t>Current Event</a:t>
            </a:r>
          </a:p>
          <a:p>
            <a:endParaRPr lang="en-US" dirty="0" smtClean="0"/>
          </a:p>
          <a:p>
            <a:r>
              <a:rPr lang="en-US" dirty="0" smtClean="0"/>
              <a:t>Spring BREAK!!!</a:t>
            </a:r>
          </a:p>
          <a:p>
            <a:pPr lvl="1"/>
            <a:endParaRPr lang="en-US" dirty="0" smtClean="0"/>
          </a:p>
          <a:p>
            <a:endParaRPr lang="en-US" sz="3200" dirty="0" smtClean="0"/>
          </a:p>
          <a:p>
            <a:pPr lvl="1"/>
            <a:endParaRPr lang="en-US" sz="100" dirty="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algn="l" eaLnBrk="1" hangingPunct="1"/>
            <a:r>
              <a:rPr lang="en-US" smtClean="0"/>
              <a:t>Other Investments</a:t>
            </a:r>
          </a:p>
        </p:txBody>
      </p:sp>
      <p:sp>
        <p:nvSpPr>
          <p:cNvPr id="52227" name="Rectangle 3"/>
          <p:cNvSpPr>
            <a:spLocks noGrp="1" noChangeArrowheads="1"/>
          </p:cNvSpPr>
          <p:nvPr>
            <p:ph type="body" idx="1"/>
          </p:nvPr>
        </p:nvSpPr>
        <p:spPr/>
        <p:txBody>
          <a:bodyPr/>
          <a:lstStyle/>
          <a:p>
            <a:pPr eaLnBrk="1" hangingPunct="1"/>
            <a:r>
              <a:rPr lang="en-US" sz="4000" dirty="0" smtClean="0"/>
              <a:t>Real Estate</a:t>
            </a:r>
          </a:p>
          <a:p>
            <a:pPr eaLnBrk="1" hangingPunct="1"/>
            <a:r>
              <a:rPr lang="en-US" sz="4000" dirty="0" smtClean="0"/>
              <a:t>Commodities and futures</a:t>
            </a:r>
          </a:p>
          <a:p>
            <a:pPr eaLnBrk="1" hangingPunct="1"/>
            <a:r>
              <a:rPr lang="en-US" sz="4000" dirty="0" smtClean="0"/>
              <a:t>Collectibles</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274638"/>
            <a:ext cx="8229600" cy="792162"/>
          </a:xfrm>
        </p:spPr>
        <p:txBody>
          <a:bodyPr/>
          <a:lstStyle/>
          <a:p>
            <a:pPr algn="l" eaLnBrk="1" hangingPunct="1"/>
            <a:r>
              <a:rPr lang="en-US" dirty="0" smtClean="0"/>
              <a:t>Other Investments</a:t>
            </a:r>
          </a:p>
        </p:txBody>
      </p:sp>
      <p:sp>
        <p:nvSpPr>
          <p:cNvPr id="52227" name="Rectangle 3"/>
          <p:cNvSpPr>
            <a:spLocks noGrp="1" noChangeArrowheads="1"/>
          </p:cNvSpPr>
          <p:nvPr>
            <p:ph type="body" idx="1"/>
          </p:nvPr>
        </p:nvSpPr>
        <p:spPr>
          <a:xfrm>
            <a:off x="457200" y="1143000"/>
            <a:ext cx="8229600" cy="4983163"/>
          </a:xfrm>
        </p:spPr>
        <p:txBody>
          <a:bodyPr/>
          <a:lstStyle/>
          <a:p>
            <a:pPr eaLnBrk="1" hangingPunct="1"/>
            <a:r>
              <a:rPr lang="en-US" b="1" i="1" dirty="0" smtClean="0"/>
              <a:t>Real Estate </a:t>
            </a:r>
            <a:r>
              <a:rPr lang="en-US" dirty="0" smtClean="0"/>
              <a:t>– land and anything attached to it – ex. – house, rental property</a:t>
            </a:r>
          </a:p>
          <a:p>
            <a:pPr lvl="1" eaLnBrk="1" hangingPunct="1"/>
            <a:r>
              <a:rPr lang="en-US" dirty="0" smtClean="0"/>
              <a:t>Advantages </a:t>
            </a:r>
          </a:p>
          <a:p>
            <a:pPr lvl="2" eaLnBrk="1" hangingPunct="1"/>
            <a:r>
              <a:rPr lang="en-US" dirty="0" smtClean="0"/>
              <a:t>Tax benefits</a:t>
            </a:r>
          </a:p>
          <a:p>
            <a:pPr lvl="2" eaLnBrk="1" hangingPunct="1"/>
            <a:r>
              <a:rPr lang="en-US" dirty="0" smtClean="0"/>
              <a:t>Increased equity</a:t>
            </a:r>
          </a:p>
          <a:p>
            <a:pPr lvl="2" eaLnBrk="1" hangingPunct="1"/>
            <a:r>
              <a:rPr lang="en-US" dirty="0" smtClean="0"/>
              <a:t>Pride of ownership</a:t>
            </a:r>
          </a:p>
          <a:p>
            <a:pPr lvl="1" eaLnBrk="1" hangingPunct="1"/>
            <a:r>
              <a:rPr lang="en-US" dirty="0" smtClean="0"/>
              <a:t>Disadvantages</a:t>
            </a:r>
          </a:p>
          <a:p>
            <a:pPr lvl="2" eaLnBrk="1" hangingPunct="1"/>
            <a:r>
              <a:rPr lang="en-US" dirty="0" smtClean="0"/>
              <a:t>Property taxes</a:t>
            </a:r>
          </a:p>
          <a:p>
            <a:pPr lvl="2" eaLnBrk="1" hangingPunct="1"/>
            <a:r>
              <a:rPr lang="en-US" dirty="0" smtClean="0"/>
              <a:t>Interest payments</a:t>
            </a:r>
          </a:p>
          <a:p>
            <a:pPr lvl="2" eaLnBrk="1" hangingPunct="1"/>
            <a:r>
              <a:rPr lang="en-US" dirty="0" smtClean="0"/>
              <a:t>Property insurance</a:t>
            </a:r>
          </a:p>
          <a:p>
            <a:pPr lvl="2" eaLnBrk="1" hangingPunct="1"/>
            <a:r>
              <a:rPr lang="en-US" dirty="0" smtClean="0"/>
              <a:t>Maintenance</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algn="l" eaLnBrk="1" hangingPunct="1"/>
            <a:r>
              <a:rPr lang="en-US" smtClean="0"/>
              <a:t>Other Investments</a:t>
            </a:r>
          </a:p>
        </p:txBody>
      </p:sp>
      <p:sp>
        <p:nvSpPr>
          <p:cNvPr id="52227" name="Rectangle 3"/>
          <p:cNvSpPr>
            <a:spLocks noGrp="1" noChangeArrowheads="1"/>
          </p:cNvSpPr>
          <p:nvPr>
            <p:ph type="body" idx="1"/>
          </p:nvPr>
        </p:nvSpPr>
        <p:spPr/>
        <p:txBody>
          <a:bodyPr/>
          <a:lstStyle/>
          <a:p>
            <a:pPr eaLnBrk="1" hangingPunct="1"/>
            <a:r>
              <a:rPr lang="en-US" b="1" i="1" dirty="0" smtClean="0"/>
              <a:t>Commodities and futures</a:t>
            </a:r>
          </a:p>
          <a:p>
            <a:pPr lvl="1" eaLnBrk="1" hangingPunct="1"/>
            <a:r>
              <a:rPr lang="en-US" dirty="0" smtClean="0"/>
              <a:t>Commodity investors usually agree to buy and sell for an amount at a specified price in the future!</a:t>
            </a:r>
          </a:p>
          <a:p>
            <a:pPr lvl="1" eaLnBrk="1" hangingPunct="1"/>
            <a:r>
              <a:rPr lang="en-US" dirty="0" smtClean="0"/>
              <a:t>Examples - grain, livestock, precious metals</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algn="l" eaLnBrk="1" hangingPunct="1"/>
            <a:r>
              <a:rPr lang="en-US" smtClean="0"/>
              <a:t>Other Investments</a:t>
            </a:r>
          </a:p>
        </p:txBody>
      </p:sp>
      <p:sp>
        <p:nvSpPr>
          <p:cNvPr id="52227" name="Rectangle 3"/>
          <p:cNvSpPr>
            <a:spLocks noGrp="1" noChangeArrowheads="1"/>
          </p:cNvSpPr>
          <p:nvPr>
            <p:ph type="body" idx="1"/>
          </p:nvPr>
        </p:nvSpPr>
        <p:spPr/>
        <p:txBody>
          <a:bodyPr/>
          <a:lstStyle/>
          <a:p>
            <a:pPr eaLnBrk="1" hangingPunct="1"/>
            <a:r>
              <a:rPr lang="en-US" b="1" i="1" dirty="0" smtClean="0"/>
              <a:t>Collectibles</a:t>
            </a:r>
          </a:p>
          <a:p>
            <a:pPr lvl="1" eaLnBrk="1" hangingPunct="1"/>
            <a:r>
              <a:rPr lang="en-US" dirty="0" smtClean="0"/>
              <a:t>Items collected over time that may increase in value.</a:t>
            </a:r>
          </a:p>
          <a:p>
            <a:pPr lvl="1" eaLnBrk="1" hangingPunct="1"/>
            <a:r>
              <a:rPr lang="en-US" dirty="0" smtClean="0"/>
              <a:t>Examples – art work, baseball cards, antique cars</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ChangeArrowheads="1"/>
          </p:cNvSpPr>
          <p:nvPr>
            <p:ph type="body" idx="1"/>
          </p:nvPr>
        </p:nvSpPr>
        <p:spPr/>
        <p:txBody>
          <a:bodyPr/>
          <a:lstStyle/>
          <a:p>
            <a:pPr marL="0" indent="0" algn="ctr" eaLnBrk="1" hangingPunct="1">
              <a:buFontTx/>
              <a:buNone/>
            </a:pPr>
            <a:r>
              <a:rPr lang="en-US" sz="4000" smtClean="0"/>
              <a:t>Evaluation factors for savings </a:t>
            </a:r>
          </a:p>
          <a:p>
            <a:pPr marL="0" indent="0" algn="ctr" eaLnBrk="1" hangingPunct="1">
              <a:buFontTx/>
              <a:buNone/>
            </a:pPr>
            <a:r>
              <a:rPr lang="en-US" sz="4000" smtClean="0"/>
              <a:t>and investing options</a:t>
            </a:r>
            <a:br>
              <a:rPr lang="en-US" sz="4000" smtClean="0"/>
            </a:br>
            <a:endParaRPr lang="en-US" sz="4000" smtClean="0"/>
          </a:p>
        </p:txBody>
      </p:sp>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533400"/>
            <a:ext cx="8229600" cy="1524000"/>
          </a:xfrm>
        </p:spPr>
        <p:txBody>
          <a:bodyPr/>
          <a:lstStyle/>
          <a:p>
            <a:pPr eaLnBrk="1" hangingPunct="1"/>
            <a:r>
              <a:rPr lang="en-US" sz="4000" smtClean="0"/>
              <a:t>Evaluation Factors</a:t>
            </a:r>
          </a:p>
        </p:txBody>
      </p:sp>
      <p:sp>
        <p:nvSpPr>
          <p:cNvPr id="54275" name="Rectangle 3"/>
          <p:cNvSpPr>
            <a:spLocks noGrp="1" noChangeArrowheads="1"/>
          </p:cNvSpPr>
          <p:nvPr>
            <p:ph type="body" idx="1"/>
          </p:nvPr>
        </p:nvSpPr>
        <p:spPr>
          <a:xfrm>
            <a:off x="457200" y="1905000"/>
            <a:ext cx="8229600" cy="4525963"/>
          </a:xfrm>
        </p:spPr>
        <p:txBody>
          <a:bodyPr/>
          <a:lstStyle/>
          <a:p>
            <a:pPr eaLnBrk="1" hangingPunct="1"/>
            <a:r>
              <a:rPr lang="en-US" smtClean="0"/>
              <a:t>Safety and risk</a:t>
            </a:r>
          </a:p>
          <a:p>
            <a:pPr eaLnBrk="1" hangingPunct="1"/>
            <a:r>
              <a:rPr lang="en-US" smtClean="0"/>
              <a:t>Potential yield</a:t>
            </a:r>
          </a:p>
          <a:p>
            <a:pPr eaLnBrk="1" hangingPunct="1"/>
            <a:r>
              <a:rPr lang="en-US" smtClean="0"/>
              <a:t>Liquidity</a:t>
            </a:r>
          </a:p>
          <a:p>
            <a:pPr eaLnBrk="1" hangingPunct="1"/>
            <a:r>
              <a:rPr lang="en-US" smtClean="0"/>
              <a:t>Taxes</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533400"/>
            <a:ext cx="8229600" cy="1524000"/>
          </a:xfrm>
        </p:spPr>
        <p:txBody>
          <a:bodyPr/>
          <a:lstStyle/>
          <a:p>
            <a:pPr eaLnBrk="1" hangingPunct="1"/>
            <a:r>
              <a:rPr lang="en-US" sz="4000" smtClean="0"/>
              <a:t>Evaluation Factors</a:t>
            </a:r>
          </a:p>
        </p:txBody>
      </p:sp>
      <p:sp>
        <p:nvSpPr>
          <p:cNvPr id="54275" name="Rectangle 3"/>
          <p:cNvSpPr>
            <a:spLocks noGrp="1" noChangeArrowheads="1"/>
          </p:cNvSpPr>
          <p:nvPr>
            <p:ph type="body" idx="1"/>
          </p:nvPr>
        </p:nvSpPr>
        <p:spPr>
          <a:xfrm>
            <a:off x="457200" y="1905000"/>
            <a:ext cx="8229600" cy="4525963"/>
          </a:xfrm>
        </p:spPr>
        <p:txBody>
          <a:bodyPr/>
          <a:lstStyle/>
          <a:p>
            <a:pPr eaLnBrk="1" hangingPunct="1"/>
            <a:r>
              <a:rPr lang="en-US" sz="3600" b="1" i="1" dirty="0" smtClean="0"/>
              <a:t>Safety and risk</a:t>
            </a:r>
          </a:p>
          <a:p>
            <a:pPr lvl="1"/>
            <a:r>
              <a:rPr lang="en-US" dirty="0" smtClean="0"/>
              <a:t>Guarantee of money invested to be returned</a:t>
            </a:r>
          </a:p>
          <a:p>
            <a:pPr lvl="1"/>
            <a:r>
              <a:rPr lang="en-US" dirty="0" smtClean="0"/>
              <a:t> Diversity of investment options</a:t>
            </a:r>
          </a:p>
          <a:p>
            <a:pPr lvl="1"/>
            <a:r>
              <a:rPr lang="en-US" dirty="0" smtClean="0"/>
              <a:t>Low tolerance risk</a:t>
            </a:r>
          </a:p>
          <a:p>
            <a:pPr lvl="1"/>
            <a:r>
              <a:rPr lang="en-US" dirty="0" smtClean="0"/>
              <a:t> High tolerance risk</a:t>
            </a:r>
          </a:p>
          <a:p>
            <a:r>
              <a:rPr lang="en-US" b="1" dirty="0" smtClean="0"/>
              <a:t>Usually – higher the risk – the lower the safety of the investment</a:t>
            </a:r>
          </a:p>
          <a:p>
            <a:endParaRPr lang="en-US" dirty="0" smtClean="0"/>
          </a:p>
          <a:p>
            <a:pPr lvl="1" eaLnBrk="1" hangingPunct="1"/>
            <a:endParaRPr lang="en-US" b="1" dirty="0" smtClean="0"/>
          </a:p>
          <a:p>
            <a:pPr lvl="1" eaLnBrk="1" hangingPunct="1"/>
            <a:endParaRPr lang="en-US" b="1" dirty="0"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533400"/>
            <a:ext cx="8229600" cy="1524000"/>
          </a:xfrm>
        </p:spPr>
        <p:txBody>
          <a:bodyPr/>
          <a:lstStyle/>
          <a:p>
            <a:pPr eaLnBrk="1" hangingPunct="1"/>
            <a:r>
              <a:rPr lang="en-US" sz="4000" smtClean="0"/>
              <a:t>Evaluation Factors</a:t>
            </a:r>
          </a:p>
        </p:txBody>
      </p:sp>
      <p:sp>
        <p:nvSpPr>
          <p:cNvPr id="54275" name="Rectangle 3"/>
          <p:cNvSpPr>
            <a:spLocks noGrp="1" noChangeArrowheads="1"/>
          </p:cNvSpPr>
          <p:nvPr>
            <p:ph type="body" idx="1"/>
          </p:nvPr>
        </p:nvSpPr>
        <p:spPr>
          <a:xfrm>
            <a:off x="457200" y="1905000"/>
            <a:ext cx="8229600" cy="4525963"/>
          </a:xfrm>
        </p:spPr>
        <p:txBody>
          <a:bodyPr/>
          <a:lstStyle/>
          <a:p>
            <a:pPr eaLnBrk="1" hangingPunct="1"/>
            <a:r>
              <a:rPr lang="en-US" sz="3600" b="1" i="1" dirty="0" smtClean="0"/>
              <a:t>Potential yield</a:t>
            </a:r>
          </a:p>
          <a:p>
            <a:r>
              <a:rPr lang="en-US" b="1" dirty="0" smtClean="0"/>
              <a:t>How much money could we make from this investment</a:t>
            </a:r>
          </a:p>
          <a:p>
            <a:pPr lvl="1"/>
            <a:r>
              <a:rPr lang="en-US" dirty="0" smtClean="0"/>
              <a:t>Acceptable yield </a:t>
            </a:r>
          </a:p>
          <a:p>
            <a:pPr lvl="1"/>
            <a:r>
              <a:rPr lang="en-US" dirty="0" smtClean="0"/>
              <a:t>High yield </a:t>
            </a:r>
          </a:p>
          <a:p>
            <a:pPr lvl="1"/>
            <a:r>
              <a:rPr lang="en-US" dirty="0" smtClean="0"/>
              <a:t>Low yield</a:t>
            </a:r>
            <a:endParaRPr lang="en-US" b="1" dirty="0" smtClean="0"/>
          </a:p>
          <a:p>
            <a:pPr lvl="1" eaLnBrk="1" hangingPunct="1"/>
            <a:endParaRPr lang="en-US" b="1" dirty="0"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533400"/>
            <a:ext cx="8229600" cy="1524000"/>
          </a:xfrm>
        </p:spPr>
        <p:txBody>
          <a:bodyPr/>
          <a:lstStyle/>
          <a:p>
            <a:pPr eaLnBrk="1" hangingPunct="1"/>
            <a:r>
              <a:rPr lang="en-US" sz="4000" smtClean="0"/>
              <a:t>Evaluation Factors</a:t>
            </a:r>
          </a:p>
        </p:txBody>
      </p:sp>
      <p:sp>
        <p:nvSpPr>
          <p:cNvPr id="54275" name="Rectangle 3"/>
          <p:cNvSpPr>
            <a:spLocks noGrp="1" noChangeArrowheads="1"/>
          </p:cNvSpPr>
          <p:nvPr>
            <p:ph type="body" idx="1"/>
          </p:nvPr>
        </p:nvSpPr>
        <p:spPr>
          <a:xfrm>
            <a:off x="457200" y="1905000"/>
            <a:ext cx="8229600" cy="4525963"/>
          </a:xfrm>
        </p:spPr>
        <p:txBody>
          <a:bodyPr/>
          <a:lstStyle/>
          <a:p>
            <a:pPr eaLnBrk="1" hangingPunct="1"/>
            <a:r>
              <a:rPr lang="en-US" sz="3600" b="1" i="1" dirty="0" smtClean="0"/>
              <a:t>Liquidity</a:t>
            </a:r>
          </a:p>
          <a:p>
            <a:pPr lvl="1"/>
            <a:r>
              <a:rPr lang="en-US" dirty="0" smtClean="0"/>
              <a:t>How easily can this investment be converted to cash without losing value? </a:t>
            </a:r>
          </a:p>
          <a:p>
            <a:pPr lvl="1">
              <a:buNone/>
            </a:pPr>
            <a:endParaRPr lang="en-US" dirty="0" smtClean="0"/>
          </a:p>
          <a:p>
            <a:pPr lvl="1"/>
            <a:r>
              <a:rPr lang="en-US" dirty="0" smtClean="0"/>
              <a:t>High liquidity</a:t>
            </a:r>
          </a:p>
          <a:p>
            <a:pPr lvl="1">
              <a:buNone/>
            </a:pPr>
            <a:endParaRPr lang="en-US" dirty="0" smtClean="0"/>
          </a:p>
          <a:p>
            <a:pPr lvl="1"/>
            <a:r>
              <a:rPr lang="en-US" dirty="0" smtClean="0"/>
              <a:t>Low liquidity</a:t>
            </a:r>
          </a:p>
          <a:p>
            <a:pPr lvl="1" eaLnBrk="1" hangingPunct="1"/>
            <a:endParaRPr lang="en-US" dirty="0"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533400"/>
            <a:ext cx="8229600" cy="1524000"/>
          </a:xfrm>
        </p:spPr>
        <p:txBody>
          <a:bodyPr/>
          <a:lstStyle/>
          <a:p>
            <a:pPr eaLnBrk="1" hangingPunct="1"/>
            <a:r>
              <a:rPr lang="en-US" sz="4000" smtClean="0"/>
              <a:t>Evaluation Factors</a:t>
            </a:r>
          </a:p>
        </p:txBody>
      </p:sp>
      <p:sp>
        <p:nvSpPr>
          <p:cNvPr id="54275" name="Rectangle 3"/>
          <p:cNvSpPr>
            <a:spLocks noGrp="1" noChangeArrowheads="1"/>
          </p:cNvSpPr>
          <p:nvPr>
            <p:ph type="body" idx="1"/>
          </p:nvPr>
        </p:nvSpPr>
        <p:spPr>
          <a:xfrm>
            <a:off x="457200" y="1905000"/>
            <a:ext cx="8229600" cy="4525963"/>
          </a:xfrm>
        </p:spPr>
        <p:txBody>
          <a:bodyPr/>
          <a:lstStyle/>
          <a:p>
            <a:pPr eaLnBrk="1" hangingPunct="1"/>
            <a:r>
              <a:rPr lang="en-US" sz="3600" b="1" i="1" dirty="0" smtClean="0"/>
              <a:t>Taxes</a:t>
            </a:r>
          </a:p>
          <a:p>
            <a:r>
              <a:rPr lang="en-US" dirty="0" smtClean="0"/>
              <a:t>How much taxes will be due on this investment?  If any?</a:t>
            </a:r>
          </a:p>
          <a:p>
            <a:pPr lvl="1"/>
            <a:r>
              <a:rPr lang="en-US" dirty="0" smtClean="0"/>
              <a:t>Taxed earnings</a:t>
            </a:r>
          </a:p>
          <a:p>
            <a:pPr lvl="1"/>
            <a:r>
              <a:rPr lang="en-US" dirty="0" smtClean="0"/>
              <a:t> </a:t>
            </a:r>
          </a:p>
          <a:p>
            <a:pPr lvl="1"/>
            <a:r>
              <a:rPr lang="en-US" dirty="0" smtClean="0"/>
              <a:t>Tax-exempt earnings</a:t>
            </a:r>
          </a:p>
          <a:p>
            <a:pPr lvl="1" eaLnBrk="1" hangingPunct="1"/>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ctrTitle"/>
          </p:nvPr>
        </p:nvSpPr>
        <p:spPr/>
        <p:txBody>
          <a:bodyPr/>
          <a:lstStyle/>
          <a:p>
            <a:pPr eaLnBrk="1" hangingPunct="1"/>
            <a:r>
              <a:rPr lang="en-US" smtClean="0"/>
              <a:t>Essential Standard 4.00</a:t>
            </a:r>
          </a:p>
        </p:txBody>
      </p:sp>
      <p:sp>
        <p:nvSpPr>
          <p:cNvPr id="5123" name="Rectangle 5"/>
          <p:cNvSpPr>
            <a:spLocks noGrp="1" noChangeArrowheads="1"/>
          </p:cNvSpPr>
          <p:nvPr>
            <p:ph type="subTitle" idx="1"/>
          </p:nvPr>
        </p:nvSpPr>
        <p:spPr/>
        <p:txBody>
          <a:bodyPr/>
          <a:lstStyle/>
          <a:p>
            <a:pPr eaLnBrk="1" hangingPunct="1"/>
            <a:r>
              <a:rPr lang="en-US" b="1" smtClean="0"/>
              <a:t>Understand the role of finance in business.</a:t>
            </a:r>
          </a:p>
          <a:p>
            <a:pPr eaLnBrk="1" hangingPunct="1"/>
            <a:endParaRPr lang="en-US" smtClean="0">
              <a:solidFill>
                <a:srgbClr val="FF0066"/>
              </a:solidFill>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dirty="0" smtClean="0"/>
              <a:t>ACTIVITY</a:t>
            </a:r>
            <a:br>
              <a:rPr lang="en-US" dirty="0" smtClean="0"/>
            </a:br>
            <a:r>
              <a:rPr lang="en-US" sz="2800" dirty="0" smtClean="0"/>
              <a:t>(Work in groups of 4!)</a:t>
            </a:r>
            <a:endParaRPr lang="en-US" sz="2800" dirty="0"/>
          </a:p>
        </p:txBody>
      </p:sp>
      <p:sp>
        <p:nvSpPr>
          <p:cNvPr id="3" name="Content Placeholder 2"/>
          <p:cNvSpPr>
            <a:spLocks noGrp="1"/>
          </p:cNvSpPr>
          <p:nvPr>
            <p:ph idx="1"/>
          </p:nvPr>
        </p:nvSpPr>
        <p:spPr>
          <a:xfrm>
            <a:off x="457200" y="1219200"/>
            <a:ext cx="8229600" cy="4906963"/>
          </a:xfrm>
        </p:spPr>
        <p:txBody>
          <a:bodyPr/>
          <a:lstStyle/>
          <a:p>
            <a:r>
              <a:rPr lang="en-US" dirty="0" smtClean="0"/>
              <a:t>You are the financial advisor!!</a:t>
            </a:r>
          </a:p>
          <a:p>
            <a:r>
              <a:rPr lang="en-US" dirty="0" smtClean="0"/>
              <a:t>Choose 3 clients</a:t>
            </a:r>
          </a:p>
          <a:p>
            <a:r>
              <a:rPr lang="en-US" dirty="0" smtClean="0"/>
              <a:t>Based on clients’ age, risk, money and comments, using list of investments, determine which investments would be a good match.</a:t>
            </a:r>
          </a:p>
          <a:p>
            <a:r>
              <a:rPr lang="en-US" dirty="0" smtClean="0"/>
              <a:t>Develop a “portfolio” of investments for each of your clients.  (see next screen)</a:t>
            </a:r>
          </a:p>
          <a:p>
            <a:r>
              <a:rPr lang="en-US" dirty="0" smtClean="0"/>
              <a:t>Include explanation of recommendation for the client.</a:t>
            </a:r>
            <a:endParaRPr 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839200" cy="1143000"/>
          </a:xfrm>
        </p:spPr>
        <p:txBody>
          <a:bodyPr/>
          <a:lstStyle/>
          <a:p>
            <a:r>
              <a:rPr lang="en-US" dirty="0" smtClean="0"/>
              <a:t>Client Name - Investment Portfolio </a:t>
            </a:r>
            <a:br>
              <a:rPr lang="en-US" dirty="0" smtClean="0"/>
            </a:br>
            <a:r>
              <a:rPr lang="en-US" sz="3200" dirty="0" smtClean="0"/>
              <a:t>(prepare one for each client)</a:t>
            </a:r>
            <a:endParaRPr lang="en-US" dirty="0"/>
          </a:p>
        </p:txBody>
      </p:sp>
      <p:graphicFrame>
        <p:nvGraphicFramePr>
          <p:cNvPr id="4" name="Content Placeholder 3"/>
          <p:cNvGraphicFramePr>
            <a:graphicFrameLocks noGrp="1"/>
          </p:cNvGraphicFramePr>
          <p:nvPr>
            <p:ph idx="1"/>
          </p:nvPr>
        </p:nvGraphicFramePr>
        <p:xfrm>
          <a:off x="457200" y="1371600"/>
          <a:ext cx="8229600" cy="5143500"/>
        </p:xfrm>
        <a:graphic>
          <a:graphicData uri="http://schemas.openxmlformats.org/drawingml/2006/table">
            <a:tbl>
              <a:tblPr firstRow="1" bandRow="1">
                <a:tableStyleId>{073A0DAA-6AF3-43AB-8588-CEC1D06C72B9}</a:tableStyleId>
              </a:tblPr>
              <a:tblGrid>
                <a:gridCol w="1752600"/>
                <a:gridCol w="2362200"/>
                <a:gridCol w="1524000"/>
                <a:gridCol w="2590800"/>
              </a:tblGrid>
              <a:tr h="956930">
                <a:tc>
                  <a:txBody>
                    <a:bodyPr/>
                    <a:lstStyle/>
                    <a:p>
                      <a:r>
                        <a:rPr lang="en-US" dirty="0" smtClean="0"/>
                        <a:t>Investment</a:t>
                      </a:r>
                      <a:r>
                        <a:rPr lang="en-US" baseline="0" dirty="0" smtClean="0"/>
                        <a:t> Category (low, medium, high)</a:t>
                      </a:r>
                      <a:endParaRPr lang="en-US" dirty="0"/>
                    </a:p>
                  </a:txBody>
                  <a:tcPr/>
                </a:tc>
                <a:tc>
                  <a:txBody>
                    <a:bodyPr/>
                    <a:lstStyle/>
                    <a:p>
                      <a:r>
                        <a:rPr lang="en-US" dirty="0" smtClean="0"/>
                        <a:t>Investment Name (if necessary – include # of shares)</a:t>
                      </a:r>
                      <a:endParaRPr lang="en-US" dirty="0"/>
                    </a:p>
                  </a:txBody>
                  <a:tcPr/>
                </a:tc>
                <a:tc>
                  <a:txBody>
                    <a:bodyPr/>
                    <a:lstStyle/>
                    <a:p>
                      <a:r>
                        <a:rPr lang="en-US" dirty="0" smtClean="0"/>
                        <a:t>$ invested</a:t>
                      </a:r>
                      <a:endParaRPr lang="en-US" dirty="0"/>
                    </a:p>
                  </a:txBody>
                  <a:tcPr/>
                </a:tc>
                <a:tc>
                  <a:txBody>
                    <a:bodyPr/>
                    <a:lstStyle/>
                    <a:p>
                      <a:r>
                        <a:rPr lang="en-US" dirty="0" smtClean="0"/>
                        <a:t>Why chosen (how it meets client’s needs, wants)</a:t>
                      </a:r>
                      <a:endParaRPr lang="en-US" dirty="0"/>
                    </a:p>
                  </a:txBody>
                  <a:tcPr/>
                </a:tc>
              </a:tr>
              <a:tr h="837314">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837314">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837314">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837314">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837314">
                <a:tc>
                  <a:txBody>
                    <a:bodyPr/>
                    <a:lstStyle/>
                    <a:p>
                      <a:r>
                        <a:rPr lang="en-US" dirty="0" smtClean="0"/>
                        <a:t>Total</a:t>
                      </a:r>
                      <a:r>
                        <a:rPr lang="en-US" baseline="0" dirty="0" smtClean="0"/>
                        <a:t> Investment</a:t>
                      </a:r>
                      <a:endParaRPr lang="en-US" dirty="0"/>
                    </a:p>
                  </a:txBody>
                  <a:tcPr/>
                </a:tc>
                <a:tc>
                  <a:txBody>
                    <a:bodyPr/>
                    <a:lstStyle/>
                    <a:p>
                      <a:endParaRPr lang="en-US"/>
                    </a:p>
                  </a:txBody>
                  <a:tcPr/>
                </a:tc>
                <a:tc>
                  <a:txBody>
                    <a:bodyPr/>
                    <a:lstStyle/>
                    <a:p>
                      <a:r>
                        <a:rPr lang="en-US" dirty="0" smtClean="0"/>
                        <a:t>$$$$</a:t>
                      </a:r>
                      <a:endParaRPr lang="en-US" dirty="0"/>
                    </a:p>
                  </a:txBody>
                  <a:tcPr/>
                </a:tc>
                <a:tc>
                  <a:txBody>
                    <a:bodyPr/>
                    <a:lstStyle/>
                    <a:p>
                      <a:r>
                        <a:rPr lang="en-US" dirty="0" smtClean="0"/>
                        <a:t>(add rows if needed)</a:t>
                      </a:r>
                      <a:endParaRPr lang="en-US"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ctrTitle"/>
          </p:nvPr>
        </p:nvSpPr>
        <p:spPr/>
        <p:txBody>
          <a:bodyPr/>
          <a:lstStyle/>
          <a:p>
            <a:pPr eaLnBrk="1" hangingPunct="1"/>
            <a:r>
              <a:rPr lang="en-US" smtClean="0"/>
              <a:t>Objective 4.03</a:t>
            </a:r>
          </a:p>
        </p:txBody>
      </p:sp>
      <p:sp>
        <p:nvSpPr>
          <p:cNvPr id="6147" name="Rectangle 5"/>
          <p:cNvSpPr>
            <a:spLocks noGrp="1" noChangeArrowheads="1"/>
          </p:cNvSpPr>
          <p:nvPr>
            <p:ph type="subTitle" idx="1"/>
          </p:nvPr>
        </p:nvSpPr>
        <p:spPr/>
        <p:txBody>
          <a:bodyPr/>
          <a:lstStyle/>
          <a:p>
            <a:pPr eaLnBrk="1" hangingPunct="1"/>
            <a:r>
              <a:rPr lang="en-US" smtClean="0"/>
              <a:t>Understand saving and </a:t>
            </a:r>
          </a:p>
          <a:p>
            <a:pPr eaLnBrk="1" hangingPunct="1"/>
            <a:r>
              <a:rPr lang="en-US" smtClean="0"/>
              <a:t>investing options </a:t>
            </a:r>
            <a:r>
              <a:rPr lang="en-US" b="1" smtClean="0"/>
              <a:t>for clients</a:t>
            </a:r>
            <a:r>
              <a:rPr lang="en-US" smtClean="0"/>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609600"/>
            <a:ext cx="8229600" cy="1143000"/>
          </a:xfrm>
        </p:spPr>
        <p:txBody>
          <a:bodyPr/>
          <a:lstStyle/>
          <a:p>
            <a:pPr eaLnBrk="1" hangingPunct="1"/>
            <a:r>
              <a:rPr lang="en-US" sz="4000" smtClean="0"/>
              <a:t>Topics</a:t>
            </a:r>
          </a:p>
        </p:txBody>
      </p:sp>
      <p:sp>
        <p:nvSpPr>
          <p:cNvPr id="7171" name="Rectangle 3"/>
          <p:cNvSpPr>
            <a:spLocks noGrp="1" noChangeArrowheads="1"/>
          </p:cNvSpPr>
          <p:nvPr>
            <p:ph type="body" idx="1"/>
          </p:nvPr>
        </p:nvSpPr>
        <p:spPr/>
        <p:txBody>
          <a:bodyPr/>
          <a:lstStyle/>
          <a:p>
            <a:pPr eaLnBrk="1" hangingPunct="1"/>
            <a:r>
              <a:rPr lang="en-US" smtClean="0"/>
              <a:t>Saving and investing basics</a:t>
            </a:r>
          </a:p>
          <a:p>
            <a:pPr eaLnBrk="1" hangingPunct="1"/>
            <a:r>
              <a:rPr lang="en-US" smtClean="0"/>
              <a:t>Saving and investing options</a:t>
            </a:r>
          </a:p>
          <a:p>
            <a:pPr eaLnBrk="1" hangingPunct="1"/>
            <a:r>
              <a:rPr lang="en-US" smtClean="0"/>
              <a:t>Evaluation factors for savings and investing options</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4568</TotalTime>
  <Words>7228</Words>
  <Application>Microsoft Office PowerPoint</Application>
  <PresentationFormat>On-screen Show (4:3)</PresentationFormat>
  <Paragraphs>1093</Paragraphs>
  <Slides>71</Slides>
  <Notes>69</Notes>
  <HiddenSlides>0</HiddenSlides>
  <MMClips>0</MMClips>
  <ScaleCrop>false</ScaleCrop>
  <HeadingPairs>
    <vt:vector size="4" baseType="variant">
      <vt:variant>
        <vt:lpstr>Theme</vt:lpstr>
      </vt:variant>
      <vt:variant>
        <vt:i4>1</vt:i4>
      </vt:variant>
      <vt:variant>
        <vt:lpstr>Slide Titles</vt:lpstr>
      </vt:variant>
      <vt:variant>
        <vt:i4>71</vt:i4>
      </vt:variant>
    </vt:vector>
  </HeadingPairs>
  <TitlesOfParts>
    <vt:vector size="72" baseType="lpstr">
      <vt:lpstr>Default Design</vt:lpstr>
      <vt:lpstr>Friday, April 8th Unit 4 – Role of Finance</vt:lpstr>
      <vt:lpstr>Monday, April 11th Unit 4 – Role of Finance</vt:lpstr>
      <vt:lpstr>Tuesday, April 12th Unit 4 – Role of Finance</vt:lpstr>
      <vt:lpstr>Wednesday, April 13th Unit 4 – Role of Finance</vt:lpstr>
      <vt:lpstr>Thursday, April 14th Unit 4 – Role of Finance</vt:lpstr>
      <vt:lpstr>Friday, April 15th Unit 4 – Role of Finance</vt:lpstr>
      <vt:lpstr>Essential Standard 4.00</vt:lpstr>
      <vt:lpstr>Objective 4.03</vt:lpstr>
      <vt:lpstr>Topics</vt:lpstr>
      <vt:lpstr>Saving and investing basics </vt:lpstr>
      <vt:lpstr>Saving and Investing Basics</vt:lpstr>
      <vt:lpstr>Saving and Investing Basics</vt:lpstr>
      <vt:lpstr>Saving and Investing Basics</vt:lpstr>
      <vt:lpstr>Activity</vt:lpstr>
      <vt:lpstr>Saving and Investing Basics continued</vt:lpstr>
      <vt:lpstr>Savings Growth</vt:lpstr>
      <vt:lpstr>ACTIVITY</vt:lpstr>
      <vt:lpstr>Saving and investing options </vt:lpstr>
      <vt:lpstr>Saving Options</vt:lpstr>
      <vt:lpstr>Saving Options</vt:lpstr>
      <vt:lpstr>Saving Options</vt:lpstr>
      <vt:lpstr>Saving Options</vt:lpstr>
      <vt:lpstr>Activity</vt:lpstr>
      <vt:lpstr>Main Categories of Investing Options</vt:lpstr>
      <vt:lpstr>Stock Investments</vt:lpstr>
      <vt:lpstr>Stock Investments</vt:lpstr>
      <vt:lpstr>Stock Investments</vt:lpstr>
      <vt:lpstr>Stock Investments</vt:lpstr>
      <vt:lpstr>Stock Investments</vt:lpstr>
      <vt:lpstr>Reading a Stock Table</vt:lpstr>
      <vt:lpstr>Stock Table </vt:lpstr>
      <vt:lpstr>Selecting Stock</vt:lpstr>
      <vt:lpstr>Stocks Activity</vt:lpstr>
      <vt:lpstr>Yield Calculations</vt:lpstr>
      <vt:lpstr>Yield Calculations</vt:lpstr>
      <vt:lpstr>Price Earning Ratio</vt:lpstr>
      <vt:lpstr>Type of Markets</vt:lpstr>
      <vt:lpstr>Main Categories of Investing Options</vt:lpstr>
      <vt:lpstr>Bond Investments</vt:lpstr>
      <vt:lpstr>Bond Investments</vt:lpstr>
      <vt:lpstr>Bond Investments</vt:lpstr>
      <vt:lpstr>Bond Investments</vt:lpstr>
      <vt:lpstr>Bond Investments</vt:lpstr>
      <vt:lpstr>Bond Investments</vt:lpstr>
      <vt:lpstr>Bond Investments</vt:lpstr>
      <vt:lpstr>Bond Investments</vt:lpstr>
      <vt:lpstr>Bond Investments</vt:lpstr>
      <vt:lpstr>Activity</vt:lpstr>
      <vt:lpstr>Main Categories of Investing Options</vt:lpstr>
      <vt:lpstr>Mutual Funds</vt:lpstr>
      <vt:lpstr>Mutual Funds</vt:lpstr>
      <vt:lpstr>Mutual Funds</vt:lpstr>
      <vt:lpstr>Mutual Funds</vt:lpstr>
      <vt:lpstr>Mutual Funds</vt:lpstr>
      <vt:lpstr>Mutual Funds</vt:lpstr>
      <vt:lpstr>Mutual Funds</vt:lpstr>
      <vt:lpstr>Exchange-traded Fund (ETF)</vt:lpstr>
      <vt:lpstr>Why invest in mutual funds?</vt:lpstr>
      <vt:lpstr>Activity</vt:lpstr>
      <vt:lpstr>Other Investments</vt:lpstr>
      <vt:lpstr>Other Investments</vt:lpstr>
      <vt:lpstr>Other Investments</vt:lpstr>
      <vt:lpstr>Other Investments</vt:lpstr>
      <vt:lpstr>Slide 64</vt:lpstr>
      <vt:lpstr>Evaluation Factors</vt:lpstr>
      <vt:lpstr>Evaluation Factors</vt:lpstr>
      <vt:lpstr>Evaluation Factors</vt:lpstr>
      <vt:lpstr>Evaluation Factors</vt:lpstr>
      <vt:lpstr>Evaluation Factors</vt:lpstr>
      <vt:lpstr>ACTIVITY (Work in groups of 4!)</vt:lpstr>
      <vt:lpstr>Client Name - Investment Portfolio  (prepare one for each client)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Gateway</dc:creator>
  <cp:lastModifiedBy>abehar</cp:lastModifiedBy>
  <cp:revision>95</cp:revision>
  <dcterms:created xsi:type="dcterms:W3CDTF">2009-04-19T18:17:58Z</dcterms:created>
  <dcterms:modified xsi:type="dcterms:W3CDTF">2011-04-06T21:51:41Z</dcterms:modified>
</cp:coreProperties>
</file>