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9" r:id="rId3"/>
    <p:sldId id="258" r:id="rId4"/>
    <p:sldId id="260" r:id="rId5"/>
    <p:sldId id="263" r:id="rId6"/>
    <p:sldId id="261" r:id="rId7"/>
    <p:sldId id="262" r:id="rId8"/>
    <p:sldId id="28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80" r:id="rId17"/>
    <p:sldId id="283" r:id="rId18"/>
    <p:sldId id="285" r:id="rId19"/>
    <p:sldId id="296" r:id="rId20"/>
    <p:sldId id="297" r:id="rId21"/>
    <p:sldId id="298" r:id="rId22"/>
    <p:sldId id="299" r:id="rId23"/>
    <p:sldId id="272" r:id="rId24"/>
    <p:sldId id="273" r:id="rId25"/>
    <p:sldId id="276" r:id="rId26"/>
    <p:sldId id="301" r:id="rId27"/>
    <p:sldId id="302" r:id="rId28"/>
    <p:sldId id="300" r:id="rId29"/>
    <p:sldId id="303" r:id="rId30"/>
    <p:sldId id="311" r:id="rId31"/>
    <p:sldId id="278" r:id="rId32"/>
    <p:sldId id="269" r:id="rId33"/>
    <p:sldId id="279" r:id="rId34"/>
    <p:sldId id="304" r:id="rId35"/>
    <p:sldId id="305" r:id="rId36"/>
    <p:sldId id="306" r:id="rId37"/>
    <p:sldId id="307" r:id="rId38"/>
    <p:sldId id="308" r:id="rId39"/>
    <p:sldId id="310" r:id="rId40"/>
    <p:sldId id="309" r:id="rId41"/>
    <p:sldId id="282" r:id="rId42"/>
    <p:sldId id="257" r:id="rId43"/>
    <p:sldId id="281" r:id="rId44"/>
    <p:sldId id="313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chemeClr val="tx1"/>
    </p:penClr>
  </p:showPr>
  <p:clrMru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5518BF7-9462-46EB-B63E-CAB4279FD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CE6A89A-D1CB-4CFF-B634-301346172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5494-9BDB-4047-9FA1-DAE4EED8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30C5D-32A6-4031-B892-CBE648D13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63F22-011A-4176-A798-A615430D4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48FA6-D053-4992-ADE8-634E45573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5F880-1D27-44DC-A994-4B85334E1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BB4E7-FC5D-431A-B83E-8D9F4375B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48B69-714A-4332-9ED6-B4AE66DE6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85100-E6B9-4518-A815-07B7F187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0F2F-0338-4989-9FE4-DD355F3D42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A7D13-D5A5-4DB2-B722-3E53288F5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970EC-2BA7-4394-9E60-3612603D2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20542-F23F-409B-AF1A-36C201388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0A419-E9C7-48D8-BCB5-2C34CE5BE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534DBB4-82EF-4E3E-A72D-434B816C8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A-1.01-Economic Activities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patron\Local%20Settings\Temporary%20Internet%20Files\Content.IE5\KVA7UN63\MSj03886140000%5b1%5d.wav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patron\Local%20Settings\Temporary%20Internet%20Files\Content.IE5\KVA7UN63\MSj03886140000%5b1%5d.wa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file:///C:\Documents%20and%20Settings\patron\Local%20Settings\Temporary%20Internet%20Files\Content.IE5\01YJ4DAR\MSj03886090000%5b1%5d.wav" TargetMode="External"/><Relationship Id="rId1" Type="http://schemas.openxmlformats.org/officeDocument/2006/relationships/audio" Target="file:///C:\Documents%20and%20Settings\patron\Local%20Settings\Temporary%20Internet%20Files\Content.IE5\KVA7UN63\MSj03886140000%5b1%5d.wav" TargetMode="External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file:///C:\Documents%20and%20Settings\patron\Local%20Settings\Temporary%20Internet%20Files\Content.IE5\01YJ4DAR\MSj03886090000%5b1%5d.wav" TargetMode="External"/><Relationship Id="rId1" Type="http://schemas.openxmlformats.org/officeDocument/2006/relationships/audio" Target="file:///C:\Documents%20and%20Settings\patron\Local%20Settings\Temporary%20Internet%20Files\Content.IE5\KVA7UN63\MSj03886140000%5b1%5d.wav" TargetMode="External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4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smtClean="0"/>
              <a:t>Responsible</a:t>
            </a:r>
            <a:br>
              <a:rPr lang="en-US" sz="6600" smtClean="0"/>
            </a:br>
            <a:r>
              <a:rPr lang="en-US" sz="5400" smtClean="0"/>
              <a:t> Earning, Spending, Saving, and Borrowing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Impacts Earnings?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 smtClean="0"/>
              <a:t>Career Choices</a:t>
            </a:r>
          </a:p>
          <a:p>
            <a:pPr lvl="1">
              <a:defRPr/>
            </a:pPr>
            <a:r>
              <a:rPr lang="en-US" sz="4000" dirty="0" smtClean="0"/>
              <a:t>Type of Career or Job</a:t>
            </a:r>
          </a:p>
          <a:p>
            <a:pPr lvl="1">
              <a:defRPr/>
            </a:pPr>
            <a:r>
              <a:rPr lang="en-US" sz="4000" dirty="0" smtClean="0"/>
              <a:t>Place of Employment</a:t>
            </a:r>
            <a:endParaRPr lang="en-US" sz="4000" dirty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Impacts Earnings?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 smtClean="0"/>
              <a:t>Ability to find employment</a:t>
            </a:r>
          </a:p>
          <a:p>
            <a:pPr lvl="1">
              <a:defRPr/>
            </a:pPr>
            <a:r>
              <a:rPr lang="en-US" sz="4000" dirty="0" smtClean="0"/>
              <a:t>Education Level</a:t>
            </a:r>
          </a:p>
          <a:p>
            <a:pPr lvl="1">
              <a:defRPr/>
            </a:pPr>
            <a:r>
              <a:rPr lang="en-US" sz="4000" dirty="0" smtClean="0"/>
              <a:t>Employability Skills</a:t>
            </a:r>
          </a:p>
          <a:p>
            <a:pPr lvl="1">
              <a:defRPr/>
            </a:pPr>
            <a:r>
              <a:rPr lang="en-US" sz="4000" dirty="0" smtClean="0"/>
              <a:t>Prior Job Performance</a:t>
            </a:r>
          </a:p>
          <a:p>
            <a:pPr lvl="1">
              <a:defRPr/>
            </a:pPr>
            <a:r>
              <a:rPr lang="en-US" sz="4000" dirty="0" smtClean="0"/>
              <a:t>Economic Conditions</a:t>
            </a:r>
          </a:p>
          <a:p>
            <a:pPr lvl="1">
              <a:defRPr/>
            </a:pPr>
            <a:r>
              <a:rPr lang="en-US" sz="4000" dirty="0" smtClean="0"/>
              <a:t>Workplace trends and opportunities</a:t>
            </a:r>
            <a:endParaRPr lang="en-US" sz="4000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Impacts Earnings?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defRPr/>
            </a:pPr>
            <a:r>
              <a:rPr lang="en-US" sz="4400" dirty="0" smtClean="0"/>
              <a:t>Ability to Advance</a:t>
            </a:r>
          </a:p>
          <a:p>
            <a:pPr lvl="1">
              <a:defRPr/>
            </a:pPr>
            <a:r>
              <a:rPr lang="en-US" sz="4000" dirty="0" smtClean="0"/>
              <a:t>Type of Career/job</a:t>
            </a:r>
          </a:p>
          <a:p>
            <a:pPr lvl="1">
              <a:defRPr/>
            </a:pPr>
            <a:r>
              <a:rPr lang="en-US" sz="4000" dirty="0" smtClean="0"/>
              <a:t>Education Level</a:t>
            </a:r>
          </a:p>
          <a:p>
            <a:pPr lvl="1">
              <a:defRPr/>
            </a:pPr>
            <a:r>
              <a:rPr lang="en-US" sz="4000" dirty="0" smtClean="0"/>
              <a:t>Job Performance</a:t>
            </a:r>
          </a:p>
          <a:p>
            <a:pPr lvl="1">
              <a:defRPr/>
            </a:pPr>
            <a:r>
              <a:rPr lang="en-US" sz="4000" dirty="0" smtClean="0"/>
              <a:t>Economic Conditions</a:t>
            </a:r>
          </a:p>
          <a:p>
            <a:pPr lvl="1">
              <a:defRPr/>
            </a:pPr>
            <a:r>
              <a:rPr lang="en-US" sz="4000" dirty="0" smtClean="0"/>
              <a:t>Workplace Trends and Opportunities</a:t>
            </a:r>
            <a:endParaRPr lang="en-US" sz="4000" dirty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Impacts Earnings?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>
              <a:defRPr/>
            </a:pPr>
            <a:r>
              <a:rPr lang="en-US" sz="4400" dirty="0" smtClean="0"/>
              <a:t>Career Choices</a:t>
            </a:r>
          </a:p>
          <a:p>
            <a:pPr>
              <a:defRPr/>
            </a:pPr>
            <a:r>
              <a:rPr lang="en-US" sz="4400" dirty="0" smtClean="0"/>
              <a:t>Ability to find employment</a:t>
            </a:r>
          </a:p>
          <a:p>
            <a:pPr>
              <a:defRPr/>
            </a:pPr>
            <a:r>
              <a:rPr lang="en-US" sz="4400" dirty="0" smtClean="0"/>
              <a:t>Ability to Advance</a:t>
            </a:r>
          </a:p>
          <a:p>
            <a:pPr>
              <a:defRPr/>
            </a:pPr>
            <a:endParaRPr lang="en-US" sz="4400" dirty="0" smtClean="0"/>
          </a:p>
          <a:p>
            <a:pPr>
              <a:defRPr/>
            </a:pPr>
            <a:r>
              <a:rPr lang="en-US" sz="4400" dirty="0" smtClean="0"/>
              <a:t>Impact your STANDARD of LIVING</a:t>
            </a:r>
            <a:endParaRPr lang="en-US" sz="4400" dirty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RESPONSIBLE 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Involves realizing that career choices greatly affect lifetime earnings and standard of living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Considering these factors when making career choices.</a:t>
            </a:r>
            <a:endParaRPr lang="en-US" dirty="0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Invest in </a:t>
            </a:r>
            <a:r>
              <a:rPr lang="en-US" smtClean="0"/>
              <a:t>Yourself Slideshow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8130" name="Rectangle 2"/>
          <p:cNvSpPr>
            <a:spLocks noRot="1" noChangeArrowheads="1"/>
          </p:cNvSpPr>
          <p:nvPr/>
        </p:nvSpPr>
        <p:spPr bwMode="auto">
          <a:xfrm>
            <a:off x="1219200" y="3048000"/>
            <a:ext cx="6934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8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Responsible Spending?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066800" y="609600"/>
            <a:ext cx="2971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7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276600" y="1676400"/>
            <a:ext cx="1238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/>
      <p:bldP spid="481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7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/>
              <a:t>  Using Money to purchase goods and services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/>
              <a:t>  </a:t>
            </a:r>
          </a:p>
        </p:txBody>
      </p:sp>
      <p:pic>
        <p:nvPicPr>
          <p:cNvPr id="51203" name="MSj03886140000[1].wav">
            <a:hlinkClick r:id="" action="ppaction://media"/>
          </p:cNvPr>
          <p:cNvPicPr>
            <a:picLocks noRot="1" noChangeAspect="1" noChangeArrowheads="1"/>
          </p:cNvPicPr>
          <p:nvPr>
            <p:ph sz="quarter" idx="2"/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15200" y="6553200"/>
            <a:ext cx="304800" cy="304800"/>
          </a:xfrm>
        </p:spPr>
      </p:pic>
      <p:sp>
        <p:nvSpPr>
          <p:cNvPr id="51204" name="Rectangle 4"/>
          <p:cNvSpPr>
            <a:spLocks noRot="1"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</a:t>
            </a:r>
            <a:r>
              <a:rPr lang="en-US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spending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pic>
        <p:nvPicPr>
          <p:cNvPr id="21510" name="Picture 14" descr="MCj0439600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0238" y="3657600"/>
            <a:ext cx="44497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12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dirty="0" smtClean="0"/>
              <a:t>Spending</a:t>
            </a:r>
          </a:p>
        </p:txBody>
      </p:sp>
      <p:pic>
        <p:nvPicPr>
          <p:cNvPr id="22532" name="Picture 6" descr="MCj043960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371600"/>
            <a:ext cx="3403600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52400" y="3105150"/>
            <a:ext cx="8763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The way a person spends money determines the value received and influences the economy</a:t>
            </a:r>
          </a:p>
          <a:p>
            <a:endParaRPr lang="en-US" sz="3600"/>
          </a:p>
          <a:p>
            <a:r>
              <a:rPr lang="en-US" sz="3600"/>
              <a:t>Each purchase contributes to the demand for the product or service purchased my.</a:t>
            </a:r>
          </a:p>
          <a:p>
            <a:endParaRPr lang="en-US" sz="3600"/>
          </a:p>
          <a:p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Law of Scarcity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An economic system cannot produce all goods and services that consumers want.</a:t>
            </a:r>
          </a:p>
          <a:p>
            <a:pPr>
              <a:defRPr/>
            </a:pPr>
            <a:r>
              <a:rPr lang="en-US" sz="3600" dirty="0" smtClean="0"/>
              <a:t>Most consumers do not have the resources to purchase everything they want.</a:t>
            </a:r>
          </a:p>
          <a:p>
            <a:pPr>
              <a:defRPr/>
            </a:pPr>
            <a:r>
              <a:rPr lang="en-US" sz="3600" dirty="0" smtClean="0"/>
              <a:t>Choices must be made about how limited resources (time, money) are used.</a:t>
            </a:r>
            <a:endParaRPr lang="en-US" sz="3600" dirty="0"/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14340" name="Rectangle 4"/>
          <p:cNvSpPr>
            <a:spLocks noRot="1" noChangeArrowheads="1"/>
          </p:cNvSpPr>
          <p:nvPr/>
        </p:nvSpPr>
        <p:spPr bwMode="auto">
          <a:xfrm>
            <a:off x="1143000" y="3048000"/>
            <a:ext cx="6858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8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Responsible Earning?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066800" y="609600"/>
            <a:ext cx="2971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7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76600" y="1676400"/>
            <a:ext cx="1238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Trade-offs and Opportunity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When making a choice, other alternatives must be sacrificed.</a:t>
            </a:r>
          </a:p>
          <a:p>
            <a:pPr>
              <a:defRPr/>
            </a:pPr>
            <a:r>
              <a:rPr lang="en-US" sz="3600" b="1" dirty="0" smtClean="0"/>
              <a:t>Trade-off </a:t>
            </a:r>
            <a:r>
              <a:rPr lang="en-US" sz="3600" dirty="0" smtClean="0"/>
              <a:t>– The choice of one item while giving up another</a:t>
            </a:r>
          </a:p>
          <a:p>
            <a:pPr>
              <a:defRPr/>
            </a:pPr>
            <a:r>
              <a:rPr lang="en-US" sz="3600" b="1" dirty="0" smtClean="0"/>
              <a:t>Opportunity Cost </a:t>
            </a:r>
            <a:r>
              <a:rPr lang="en-US" sz="3600" dirty="0" smtClean="0"/>
              <a:t>– highest valued alternative that is given up when a choice is made</a:t>
            </a:r>
            <a:endParaRPr lang="en-US" sz="3600" dirty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RESPONSIBLE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/>
              <a:t>Includes researching and planning purchases in advance and making wise choices in light of opportunity  costs and trade-offs that apply.</a:t>
            </a:r>
            <a:endParaRPr lang="en-US" sz="4000" dirty="0"/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/>
              <a:t>Hatfield’s vs </a:t>
            </a:r>
            <a:r>
              <a:rPr lang="en-US" sz="4000" dirty="0" err="1" smtClean="0"/>
              <a:t>McCoys</a:t>
            </a:r>
            <a:r>
              <a:rPr lang="en-US" sz="4000" dirty="0" smtClean="0"/>
              <a:t> worksheet</a:t>
            </a:r>
            <a:endParaRPr lang="en-US" sz="4000" dirty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6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/>
              <a:t>  </a:t>
            </a:r>
          </a:p>
        </p:txBody>
      </p:sp>
      <p:sp>
        <p:nvSpPr>
          <p:cNvPr id="35843" name="Rectangle 3"/>
          <p:cNvSpPr>
            <a:spLocks noRot="1"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Responsible Saving?</a:t>
            </a:r>
          </a:p>
        </p:txBody>
      </p:sp>
      <p:pic>
        <p:nvPicPr>
          <p:cNvPr id="35845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0748530000[1]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7" descr="MCj04338910000[1]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248400" y="3429000"/>
            <a:ext cx="2895600" cy="28956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8" fill="hold"/>
                                        <p:tgtEl>
                                          <p:spTgt spid="358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57200"/>
            <a:ext cx="4572000" cy="10969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SAVING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304800" y="2971800"/>
            <a:ext cx="8686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Putting Money aside for later use.</a:t>
            </a:r>
          </a:p>
          <a:p>
            <a:pPr>
              <a:buFont typeface="Arial" charset="0"/>
              <a:buChar char="•"/>
            </a:pPr>
            <a:endParaRPr lang="en-US" sz="4800"/>
          </a:p>
          <a:p>
            <a:pPr>
              <a:buFont typeface="Arial" charset="0"/>
              <a:buChar char="•"/>
            </a:pPr>
            <a:r>
              <a:rPr lang="en-US" sz="4800"/>
              <a:t>Form of Saving determines the financial return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733800" y="2716213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8678" name="Picture 8" descr="MCj0397953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67400" y="304800"/>
            <a:ext cx="2743200" cy="2438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SAVING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0" y="1828800"/>
            <a:ext cx="64008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“Later” Uses</a:t>
            </a:r>
          </a:p>
          <a:p>
            <a:pPr>
              <a:buFont typeface="Arial" charset="0"/>
              <a:buChar char="•"/>
            </a:pPr>
            <a:r>
              <a:rPr lang="en-US" sz="4800"/>
              <a:t>Emergencies</a:t>
            </a:r>
          </a:p>
          <a:p>
            <a:pPr>
              <a:buFont typeface="Arial" charset="0"/>
              <a:buChar char="•"/>
            </a:pPr>
            <a:r>
              <a:rPr lang="en-US" sz="4800"/>
              <a:t>Recurring Expenses</a:t>
            </a:r>
          </a:p>
          <a:p>
            <a:pPr>
              <a:buFont typeface="Arial" charset="0"/>
              <a:buChar char="•"/>
            </a:pPr>
            <a:r>
              <a:rPr lang="en-US" sz="4800"/>
              <a:t>Future Purchases</a:t>
            </a:r>
          </a:p>
          <a:p>
            <a:pPr>
              <a:buFont typeface="Arial" charset="0"/>
              <a:buChar char="•"/>
            </a:pPr>
            <a:r>
              <a:rPr lang="en-US" sz="4800"/>
              <a:t>Financial Goals</a:t>
            </a:r>
          </a:p>
          <a:p>
            <a:pPr>
              <a:buFont typeface="Arial" charset="0"/>
              <a:buChar char="•"/>
            </a:pPr>
            <a:r>
              <a:rPr lang="en-US" sz="4800"/>
              <a:t>Retirement</a:t>
            </a:r>
            <a:endParaRPr lang="en-US" sz="5400"/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3733800" y="2716213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9702" name="Picture 7" descr="MCj0295549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29400" y="838200"/>
            <a:ext cx="2133600" cy="5029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SAVING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0" y="1828800"/>
            <a:ext cx="8915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Benefits</a:t>
            </a:r>
          </a:p>
          <a:p>
            <a:pPr>
              <a:buFont typeface="Arial" charset="0"/>
              <a:buChar char="•"/>
            </a:pPr>
            <a:r>
              <a:rPr lang="en-US" sz="4000"/>
              <a:t>Money for Future Purchases</a:t>
            </a:r>
          </a:p>
          <a:p>
            <a:pPr>
              <a:buFont typeface="Arial" charset="0"/>
              <a:buChar char="•"/>
            </a:pPr>
            <a:r>
              <a:rPr lang="en-US" sz="4000"/>
              <a:t>Can be used to Earn Income</a:t>
            </a:r>
          </a:p>
          <a:p>
            <a:pPr>
              <a:buFont typeface="Arial" charset="0"/>
              <a:buChar char="•"/>
            </a:pPr>
            <a:r>
              <a:rPr lang="en-US" sz="4000"/>
              <a:t>Produce a Healthy Economy</a:t>
            </a:r>
          </a:p>
          <a:p>
            <a:pPr>
              <a:buFont typeface="Arial" charset="0"/>
              <a:buChar char="•"/>
            </a:pPr>
            <a:r>
              <a:rPr lang="en-US" sz="4000"/>
              <a:t>Increase Personal Financial Security</a:t>
            </a:r>
          </a:p>
          <a:p>
            <a:pPr>
              <a:buFont typeface="Arial" charset="0"/>
              <a:buChar char="•"/>
            </a:pPr>
            <a:r>
              <a:rPr lang="en-US" sz="4000"/>
              <a:t>Provide Growth opportunities for business ventures</a:t>
            </a:r>
            <a:endParaRPr lang="en-US" sz="4400"/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3733800" y="2716213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30726" name="Picture 7" descr="MCj0295549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62800" y="838200"/>
            <a:ext cx="1600200" cy="1676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6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7150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/>
              <a:t>  Forming the habit of saving regularly and finding forms of savings that yield high returns</a:t>
            </a:r>
          </a:p>
        </p:txBody>
      </p:sp>
      <p:sp>
        <p:nvSpPr>
          <p:cNvPr id="35843" name="Rectangle 3"/>
          <p:cNvSpPr>
            <a:spLocks noRot="1"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Responsible Saving?</a:t>
            </a:r>
          </a:p>
        </p:txBody>
      </p:sp>
      <p:pic>
        <p:nvPicPr>
          <p:cNvPr id="35845" name="Picture 5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0748530000[1]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7" descr="MCj04338910000[1]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248400" y="3429000"/>
            <a:ext cx="2895600" cy="28956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8" fill="hold"/>
                                        <p:tgtEl>
                                          <p:spTgt spid="358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5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Vocabulary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Click on Link to Truth About Millionaires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Take Quiz</a:t>
            </a:r>
          </a:p>
          <a:p>
            <a:pPr>
              <a:defRPr/>
            </a:pPr>
            <a:r>
              <a:rPr lang="en-US" dirty="0" smtClean="0"/>
              <a:t>Choose 1 fact about Millionaires and write a paragraph about it.</a:t>
            </a:r>
          </a:p>
          <a:p>
            <a:pPr>
              <a:defRPr/>
            </a:pPr>
            <a:r>
              <a:rPr lang="en-US" dirty="0" smtClean="0"/>
              <a:t>Turn 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7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3528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400" smtClean="0"/>
              <a:t>  Will the students who have the coins please stand up?</a:t>
            </a:r>
          </a:p>
        </p:txBody>
      </p:sp>
      <p:pic>
        <p:nvPicPr>
          <p:cNvPr id="12293" name="MSj03886140000[1].wav">
            <a:hlinkClick r:id="" action="ppaction://media"/>
          </p:cNvPr>
          <p:cNvPicPr>
            <a:picLocks noRot="1" noChangeAspect="1" noChangeArrowheads="1"/>
          </p:cNvPicPr>
          <p:nvPr>
            <p:ph sz="quarter" idx="2"/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15200" y="6553200"/>
            <a:ext cx="304800" cy="304800"/>
          </a:xfrm>
        </p:spPr>
      </p:pic>
      <p:sp>
        <p:nvSpPr>
          <p:cNvPr id="12292" name="Rectangle 4"/>
          <p:cNvSpPr>
            <a:spLocks noRot="1"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</a:t>
            </a:r>
            <a:r>
              <a:rPr lang="en-US" sz="44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responsible earning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pic>
        <p:nvPicPr>
          <p:cNvPr id="6150" name="Picture 8" descr="1_cent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096000" y="3962400"/>
            <a:ext cx="827088" cy="827088"/>
          </a:xfrm>
          <a:noFill/>
        </p:spPr>
      </p:pic>
      <p:pic>
        <p:nvPicPr>
          <p:cNvPr id="6151" name="Picture 12" descr="dim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52578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3" descr="5_cen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15200" y="2590800"/>
            <a:ext cx="106362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4" descr="MCBS01882_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1981200"/>
            <a:ext cx="12954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2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Wednesday, August 31</a:t>
            </a:r>
            <a:r>
              <a:rPr lang="en-US" baseline="30000" dirty="0" smtClean="0"/>
              <a:t>st</a:t>
            </a:r>
            <a:r>
              <a:rPr lang="en-US" dirty="0" smtClean="0"/>
              <a:t> – 2nd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90600"/>
            <a:ext cx="8305800" cy="51355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Warm up – write at least 3 answers for each of the questions:</a:t>
            </a:r>
          </a:p>
          <a:p>
            <a:pPr lvl="1">
              <a:defRPr/>
            </a:pPr>
            <a:r>
              <a:rPr lang="en-US" dirty="0" smtClean="0"/>
              <a:t>List times when you would consider borrowing money or possessions?</a:t>
            </a:r>
          </a:p>
          <a:p>
            <a:pPr lvl="1">
              <a:defRPr/>
            </a:pPr>
            <a:r>
              <a:rPr lang="en-US" dirty="0" smtClean="0"/>
              <a:t>List characteristics of person you would lend to</a:t>
            </a:r>
          </a:p>
          <a:p>
            <a:pPr lvl="1">
              <a:defRPr/>
            </a:pPr>
            <a:r>
              <a:rPr lang="en-US" dirty="0" smtClean="0"/>
              <a:t>List things borrower and lender should discuss and agree upon</a:t>
            </a:r>
          </a:p>
          <a:p>
            <a:pPr>
              <a:defRPr/>
            </a:pPr>
            <a:r>
              <a:rPr lang="en-US" dirty="0" smtClean="0"/>
              <a:t>Obj. 1.01 – Review Earning, Spending, Saving</a:t>
            </a:r>
          </a:p>
          <a:p>
            <a:pPr>
              <a:defRPr/>
            </a:pPr>
            <a:r>
              <a:rPr lang="en-US" dirty="0" smtClean="0"/>
              <a:t>Borrowing:</a:t>
            </a:r>
          </a:p>
          <a:p>
            <a:pPr lvl="1">
              <a:defRPr/>
            </a:pPr>
            <a:r>
              <a:rPr lang="en-US" dirty="0" smtClean="0"/>
              <a:t>Slide Show/notes</a:t>
            </a:r>
          </a:p>
          <a:p>
            <a:pPr lvl="1">
              <a:defRPr/>
            </a:pPr>
            <a:r>
              <a:rPr lang="en-US" dirty="0" smtClean="0"/>
              <a:t> small group activity – prom </a:t>
            </a:r>
          </a:p>
          <a:p>
            <a:pPr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flipH="1">
            <a:off x="8686800" y="1600200"/>
            <a:ext cx="46038" cy="4525963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6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/>
              <a:t>  </a:t>
            </a:r>
          </a:p>
        </p:txBody>
      </p:sp>
      <p:sp>
        <p:nvSpPr>
          <p:cNvPr id="43011" name="Rectangle 3"/>
          <p:cNvSpPr>
            <a:spLocks noRot="1"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</a:t>
            </a:r>
            <a:r>
              <a:rPr lang="en-US" sz="44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Responsible Borrowing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pic>
        <p:nvPicPr>
          <p:cNvPr id="43012" name="Picture 4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0748530000[1]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7" descr="MCj01051760000[1]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72000" y="1600200"/>
            <a:ext cx="1811338" cy="1765300"/>
          </a:xfrm>
          <a:noFill/>
        </p:spPr>
      </p:pic>
      <p:pic>
        <p:nvPicPr>
          <p:cNvPr id="36871" name="Picture 10" descr="MCj0410505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429000"/>
            <a:ext cx="2509838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8" fill="hold"/>
                                        <p:tgtEl>
                                          <p:spTgt spid="430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01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5486400" cy="1173162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BORROWING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752600" y="57150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0" y="1981200"/>
            <a:ext cx="8915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Obtaining money, goods,  or services at present in exchange for the promise of future payment.</a:t>
            </a:r>
          </a:p>
          <a:p>
            <a:pPr>
              <a:buFont typeface="Arial" charset="0"/>
              <a:buChar char="•"/>
            </a:pPr>
            <a:r>
              <a:rPr lang="en-US" sz="4800"/>
              <a:t>Buying on Credit</a:t>
            </a:r>
          </a:p>
          <a:p>
            <a:pPr algn="ctr"/>
            <a:r>
              <a:rPr lang="en-US" sz="4800" i="1"/>
              <a:t>“Buy Now, Pay Later”</a:t>
            </a:r>
          </a:p>
        </p:txBody>
      </p:sp>
      <p:pic>
        <p:nvPicPr>
          <p:cNvPr id="37894" name="Picture 7" descr="MCj0378955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72200" y="536575"/>
            <a:ext cx="2286000" cy="18065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1295400" y="685800"/>
            <a:ext cx="5105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BORROWING</a:t>
            </a:r>
          </a:p>
        </p:txBody>
      </p:sp>
      <p:pic>
        <p:nvPicPr>
          <p:cNvPr id="38916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2895600"/>
            <a:ext cx="3810000" cy="3713163"/>
          </a:xfrm>
          <a:noFill/>
        </p:spPr>
      </p:pic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44196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Spending future income</a:t>
            </a:r>
          </a:p>
          <a:p>
            <a:pPr>
              <a:buFont typeface="Arial" charset="0"/>
              <a:buChar char="•"/>
            </a:pPr>
            <a:r>
              <a:rPr lang="en-US" sz="4800"/>
              <a:t>Includes buying on credit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BORROWING / CREDIT</a:t>
            </a:r>
          </a:p>
        </p:txBody>
      </p:sp>
      <p:pic>
        <p:nvPicPr>
          <p:cNvPr id="39940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2895600"/>
            <a:ext cx="3810000" cy="3713163"/>
          </a:xfrm>
          <a:noFill/>
        </p:spPr>
      </p:pic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4648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Credit purchases are more costly than cash purchases if not paid back quickly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BORROWING / CREDIT</a:t>
            </a:r>
          </a:p>
        </p:txBody>
      </p:sp>
      <p:pic>
        <p:nvPicPr>
          <p:cNvPr id="40964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40965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Having “good credit” depends on one’s willingness and ability to pay back what is owed when it is due!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BORROWING / CREDIT</a:t>
            </a:r>
          </a:p>
        </p:txBody>
      </p:sp>
      <p:pic>
        <p:nvPicPr>
          <p:cNvPr id="41988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Wise use of credit can help some individuals raise their standard of living by extending their buying power.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Examples of BORROWING</a:t>
            </a:r>
          </a:p>
        </p:txBody>
      </p:sp>
      <p:pic>
        <p:nvPicPr>
          <p:cNvPr id="43012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43013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Buying with a credit card</a:t>
            </a:r>
          </a:p>
          <a:p>
            <a:pPr>
              <a:buFont typeface="Arial" charset="0"/>
              <a:buChar char="•"/>
            </a:pPr>
            <a:r>
              <a:rPr lang="en-US" sz="4800"/>
              <a:t>Buying on installment</a:t>
            </a:r>
          </a:p>
          <a:p>
            <a:pPr>
              <a:buFont typeface="Arial" charset="0"/>
              <a:buChar char="•"/>
            </a:pPr>
            <a:r>
              <a:rPr lang="en-US" sz="4800"/>
              <a:t>PayDay loans</a:t>
            </a:r>
          </a:p>
          <a:p>
            <a:pPr>
              <a:buFont typeface="Arial" charset="0"/>
              <a:buChar char="•"/>
            </a:pPr>
            <a:r>
              <a:rPr lang="en-US" sz="4800"/>
              <a:t>Cash advances</a:t>
            </a:r>
          </a:p>
          <a:p>
            <a:pPr>
              <a:buFont typeface="Arial" charset="0"/>
              <a:buChar char="•"/>
            </a:pPr>
            <a:r>
              <a:rPr lang="en-US" sz="4800"/>
              <a:t>Layaway purchases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Reasons for BORROWING</a:t>
            </a:r>
          </a:p>
        </p:txBody>
      </p:sp>
      <p:pic>
        <p:nvPicPr>
          <p:cNvPr id="44036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Major purchases</a:t>
            </a:r>
          </a:p>
          <a:p>
            <a:pPr>
              <a:buFont typeface="Arial" charset="0"/>
              <a:buChar char="•"/>
            </a:pPr>
            <a:r>
              <a:rPr lang="en-US" sz="4800"/>
              <a:t>Emergencies</a:t>
            </a:r>
          </a:p>
          <a:p>
            <a:pPr>
              <a:buFont typeface="Arial" charset="0"/>
              <a:buChar char="•"/>
            </a:pPr>
            <a:r>
              <a:rPr lang="en-US" sz="4800"/>
              <a:t>Convenience</a:t>
            </a:r>
          </a:p>
          <a:p>
            <a:pPr>
              <a:buFont typeface="Arial" charset="0"/>
              <a:buChar char="•"/>
            </a:pPr>
            <a:r>
              <a:rPr lang="en-US" sz="4800"/>
              <a:t>Prepare for future goals</a:t>
            </a:r>
          </a:p>
          <a:p>
            <a:pPr>
              <a:buFont typeface="Arial" charset="0"/>
              <a:buChar char="•"/>
            </a:pPr>
            <a:r>
              <a:rPr lang="en-US" sz="4800"/>
              <a:t>Take advantage of good sales/offers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533400" y="685800"/>
            <a:ext cx="81534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BORROWING’S IMPACT</a:t>
            </a:r>
          </a:p>
        </p:txBody>
      </p:sp>
      <p:pic>
        <p:nvPicPr>
          <p:cNvPr id="45060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May make inflation worse</a:t>
            </a:r>
          </a:p>
          <a:p>
            <a:pPr>
              <a:buFont typeface="Arial" charset="0"/>
              <a:buChar char="•"/>
            </a:pPr>
            <a:r>
              <a:rPr lang="en-US" sz="4800"/>
              <a:t>Using credit increases immediate demand</a:t>
            </a:r>
          </a:p>
          <a:p>
            <a:pPr>
              <a:buFont typeface="Arial" charset="0"/>
              <a:buChar char="•"/>
            </a:pPr>
            <a:r>
              <a:rPr lang="en-US" sz="4800"/>
              <a:t>Using credit decreases future demand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16389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Quarter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752600" y="5459413"/>
            <a:ext cx="541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457200" y="3810000"/>
            <a:ext cx="6019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What is  your definition of </a:t>
            </a:r>
            <a:r>
              <a:rPr lang="en-US" sz="4800" i="1"/>
              <a:t>responsible earning</a:t>
            </a:r>
            <a:r>
              <a:rPr lang="en-US" sz="4800"/>
              <a:t>?</a:t>
            </a:r>
          </a:p>
        </p:txBody>
      </p:sp>
      <p:pic>
        <p:nvPicPr>
          <p:cNvPr id="7174" name="Picture 10" descr="MCBS01882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371600"/>
            <a:ext cx="12954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4403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228600" y="685800"/>
            <a:ext cx="8686800" cy="1173163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RESPONSIBLE BORROWING</a:t>
            </a:r>
          </a:p>
        </p:txBody>
      </p:sp>
      <p:pic>
        <p:nvPicPr>
          <p:cNvPr id="46084" name="Picture 4" descr="MCj01051760000[1]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67600" y="4975225"/>
            <a:ext cx="1676400" cy="1633538"/>
          </a:xfrm>
          <a:noFill/>
        </p:spPr>
      </p:pic>
      <p:sp>
        <p:nvSpPr>
          <p:cNvPr id="46085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8305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800"/>
              <a:t>Borrowing only what can be paid back!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228600"/>
            <a:ext cx="8610600" cy="2819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/>
              <a:t>The definitions shared point out ways in which these terms are different . . . </a:t>
            </a:r>
          </a:p>
        </p:txBody>
      </p:sp>
      <p:sp>
        <p:nvSpPr>
          <p:cNvPr id="50180" name="Rectangle 4"/>
          <p:cNvSpPr>
            <a:spLocks noRot="1" noChangeArrowheads="1"/>
          </p:cNvSpPr>
          <p:nvPr/>
        </p:nvSpPr>
        <p:spPr bwMode="auto">
          <a:xfrm>
            <a:off x="457200" y="2971800"/>
            <a:ext cx="6553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. . but, what do </a:t>
            </a:r>
            <a:r>
              <a:rPr lang="en-US" sz="48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earning, spending, saving, 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sz="48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borrowing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all have in common?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6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981200"/>
            <a:ext cx="7086600" cy="3352800"/>
          </a:xfrm>
        </p:spPr>
        <p:txBody>
          <a:bodyPr/>
          <a:lstStyle/>
          <a:p>
            <a:pPr eaLnBrk="1" hangingPunct="1">
              <a:defRPr/>
            </a:pPr>
            <a:endParaRPr lang="en-US" sz="4400" dirty="0" smtClean="0"/>
          </a:p>
        </p:txBody>
      </p:sp>
      <p:pic>
        <p:nvPicPr>
          <p:cNvPr id="10249" name="MSj0388614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MSj03886090000[1]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410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Rectangle 1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What do earning, spending, saving, and borrowing for individuals relate to overall economy?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93" fill="hold"/>
                                        <p:tgtEl>
                                          <p:spTgt spid="102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993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5451" fill="hold"/>
                                        <p:tgtEl>
                                          <p:spTgt spid="102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9"/>
                </p:tgtEl>
              </p:cMediaNode>
            </p:audio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0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6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2296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Earning, spending, saving, and borrowing are all economic activities.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981200"/>
            <a:ext cx="7086600" cy="335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800" smtClean="0"/>
              <a:t>  When done responsibly, they lead to many benefits for individuals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800" smtClean="0"/>
              <a:t>  and families.</a:t>
            </a:r>
          </a:p>
        </p:txBody>
      </p:sp>
      <p:pic>
        <p:nvPicPr>
          <p:cNvPr id="49156" name="MSj0388614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708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7" name="MSj03886090000[1]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5410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93" fill="hold"/>
                                        <p:tgtEl>
                                          <p:spTgt spid="491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993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5451" fill="hold"/>
                                        <p:tgtEl>
                                          <p:spTgt spid="491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56"/>
                </p:tgtEl>
              </p:cMediaNode>
            </p:audio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57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Group/Individual Activity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Prom Worksheet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Budget Worksheet</a:t>
            </a:r>
            <a:endParaRPr lang="en-US" dirty="0"/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22533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Dime</a:t>
            </a:r>
          </a:p>
        </p:txBody>
      </p:sp>
      <p:pic>
        <p:nvPicPr>
          <p:cNvPr id="8196" name="Picture 4" descr="dime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62400" y="1371600"/>
            <a:ext cx="1219200" cy="1087438"/>
          </a:xfrm>
          <a:noFill/>
        </p:spPr>
      </p:pic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0" y="2743200"/>
            <a:ext cx="57150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What is  your definition of responsible </a:t>
            </a:r>
            <a:r>
              <a:rPr lang="en-US" sz="4800" i="1"/>
              <a:t>earning</a:t>
            </a:r>
            <a:r>
              <a:rPr lang="en-US" sz="48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18437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Nickel</a:t>
            </a:r>
          </a:p>
        </p:txBody>
      </p:sp>
      <p:pic>
        <p:nvPicPr>
          <p:cNvPr id="9220" name="Picture 4" descr="5_cent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14800" y="1295400"/>
            <a:ext cx="1182688" cy="1182688"/>
          </a:xfrm>
          <a:noFill/>
        </p:spPr>
      </p:pic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381000" y="3276600"/>
            <a:ext cx="5867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What is  your definition of responsible earning?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  <p:sp>
        <p:nvSpPr>
          <p:cNvPr id="20485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Penny</a:t>
            </a:r>
          </a:p>
        </p:txBody>
      </p:sp>
      <p:pic>
        <p:nvPicPr>
          <p:cNvPr id="10244" name="Picture 4" descr="1_cent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62400" y="1295400"/>
            <a:ext cx="1322388" cy="1322388"/>
          </a:xfrm>
          <a:noFill/>
        </p:spPr>
      </p:pic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533400" y="3276600"/>
            <a:ext cx="579278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What is  your definition of </a:t>
            </a:r>
            <a:r>
              <a:rPr lang="en-US" sz="4800" i="1"/>
              <a:t>responsible earning</a:t>
            </a:r>
            <a:r>
              <a:rPr lang="en-US" sz="48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Gaining money by:</a:t>
            </a:r>
          </a:p>
          <a:p>
            <a:pPr lvl="1" eaLnBrk="1" hangingPunct="1">
              <a:defRPr/>
            </a:pPr>
            <a:r>
              <a:rPr lang="en-US" sz="4400" dirty="0" smtClean="0"/>
              <a:t> working, </a:t>
            </a:r>
          </a:p>
          <a:p>
            <a:pPr lvl="1" eaLnBrk="1" hangingPunct="1">
              <a:defRPr/>
            </a:pPr>
            <a:r>
              <a:rPr lang="en-US" sz="4400" dirty="0" smtClean="0"/>
              <a:t>owning a business</a:t>
            </a:r>
          </a:p>
          <a:p>
            <a:pPr lvl="1" eaLnBrk="1" hangingPunct="1">
              <a:defRPr/>
            </a:pPr>
            <a:r>
              <a:rPr lang="en-US" sz="4400" dirty="0" smtClean="0"/>
              <a:t>Receiving investment returns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Impacts Earnings?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4400" dirty="0" smtClean="0"/>
              <a:t>Career Choices</a:t>
            </a:r>
          </a:p>
          <a:p>
            <a:pPr>
              <a:defRPr/>
            </a:pPr>
            <a:r>
              <a:rPr lang="en-US" sz="4400" dirty="0" smtClean="0"/>
              <a:t>Ability to find employment</a:t>
            </a:r>
          </a:p>
          <a:p>
            <a:pPr>
              <a:defRPr/>
            </a:pPr>
            <a:r>
              <a:rPr lang="en-US" sz="4400" dirty="0" smtClean="0"/>
              <a:t>Ability to Advance</a:t>
            </a:r>
            <a:endParaRPr lang="en-US" sz="4400" dirty="0"/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A-1.01-Economic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3">
      <a:dk1>
        <a:srgbClr val="2A5400"/>
      </a:dk1>
      <a:lt1>
        <a:srgbClr val="FFFFFF"/>
      </a:lt1>
      <a:dk2>
        <a:srgbClr val="4A9400"/>
      </a:dk2>
      <a:lt2>
        <a:srgbClr val="BAE8BA"/>
      </a:lt2>
      <a:accent1>
        <a:srgbClr val="33CC33"/>
      </a:accent1>
      <a:accent2>
        <a:srgbClr val="99CC00"/>
      </a:accent2>
      <a:accent3>
        <a:srgbClr val="B1C8AA"/>
      </a:accent3>
      <a:accent4>
        <a:srgbClr val="DADADA"/>
      </a:accent4>
      <a:accent5>
        <a:srgbClr val="ADE2AD"/>
      </a:accent5>
      <a:accent6>
        <a:srgbClr val="8AB900"/>
      </a:accent6>
      <a:hlink>
        <a:srgbClr val="99FF33"/>
      </a:hlink>
      <a:folHlink>
        <a:srgbClr val="FFFF99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1557</TotalTime>
  <Words>866</Words>
  <Application>Microsoft Office PowerPoint</Application>
  <PresentationFormat>On-screen Show (4:3)</PresentationFormat>
  <Paragraphs>196</Paragraphs>
  <Slides>44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Garamond</vt:lpstr>
      <vt:lpstr>Arial</vt:lpstr>
      <vt:lpstr>Wingdings</vt:lpstr>
      <vt:lpstr>Stream</vt:lpstr>
      <vt:lpstr>Responsible  Earning, Spending, Saving, and Borrowing</vt:lpstr>
      <vt:lpstr>Slide 2</vt:lpstr>
      <vt:lpstr>Slide 3</vt:lpstr>
      <vt:lpstr>The Quarter</vt:lpstr>
      <vt:lpstr>The Dime</vt:lpstr>
      <vt:lpstr>The Nickel</vt:lpstr>
      <vt:lpstr>The Penny</vt:lpstr>
      <vt:lpstr>Earning</vt:lpstr>
      <vt:lpstr>What Impacts Earnings?</vt:lpstr>
      <vt:lpstr>What Impacts Earnings?</vt:lpstr>
      <vt:lpstr>What Impacts Earnings?</vt:lpstr>
      <vt:lpstr>What Impacts Earnings?</vt:lpstr>
      <vt:lpstr>What Impacts Earnings?</vt:lpstr>
      <vt:lpstr>RESPONSIBLE EARNING</vt:lpstr>
      <vt:lpstr>Invest in Yourself Slideshow</vt:lpstr>
      <vt:lpstr>Slide 16</vt:lpstr>
      <vt:lpstr>Slide 17</vt:lpstr>
      <vt:lpstr>Spending</vt:lpstr>
      <vt:lpstr>Law of Scarcity</vt:lpstr>
      <vt:lpstr>Trade-offs and Opportunity Costs</vt:lpstr>
      <vt:lpstr>RESPONSIBLE SPENDING</vt:lpstr>
      <vt:lpstr>Activity</vt:lpstr>
      <vt:lpstr>Slide 23</vt:lpstr>
      <vt:lpstr>SAVING</vt:lpstr>
      <vt:lpstr>SAVING</vt:lpstr>
      <vt:lpstr>SAVING</vt:lpstr>
      <vt:lpstr>Slide 27</vt:lpstr>
      <vt:lpstr>Vocabulary Quiz</vt:lpstr>
      <vt:lpstr>Click on Link to Truth About Millionaires</vt:lpstr>
      <vt:lpstr>Wednesday, August 31st – 2nd</vt:lpstr>
      <vt:lpstr>Slide 31</vt:lpstr>
      <vt:lpstr>BORROWING</vt:lpstr>
      <vt:lpstr>BORROWING</vt:lpstr>
      <vt:lpstr>BORROWING / CREDIT</vt:lpstr>
      <vt:lpstr>BORROWING / CREDIT</vt:lpstr>
      <vt:lpstr>BORROWING / CREDIT</vt:lpstr>
      <vt:lpstr>Examples of BORROWING</vt:lpstr>
      <vt:lpstr>Reasons for BORROWING</vt:lpstr>
      <vt:lpstr>BORROWING’S IMPACT</vt:lpstr>
      <vt:lpstr>RESPONSIBLE BORROWING</vt:lpstr>
      <vt:lpstr>The definitions shared point out ways in which these terms are different . . . </vt:lpstr>
      <vt:lpstr>What do earning, spending, saving, and borrowing for individuals relate to overall economy?</vt:lpstr>
      <vt:lpstr>Earning, spending, saving, and borrowing are all economic activities.</vt:lpstr>
      <vt:lpstr>Group/Individual Activity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 Earning, Spending, Saving, and Borrowing</dc:title>
  <dc:creator>wsfcs</dc:creator>
  <cp:lastModifiedBy>abehar</cp:lastModifiedBy>
  <cp:revision>37</cp:revision>
  <dcterms:created xsi:type="dcterms:W3CDTF">2008-02-19T14:22:57Z</dcterms:created>
  <dcterms:modified xsi:type="dcterms:W3CDTF">2011-10-14T17:31:21Z</dcterms:modified>
</cp:coreProperties>
</file>