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omments/comment8.xml" ContentType="application/vnd.openxmlformats-officedocument.presentationml.comment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comments/comment6.xml" ContentType="application/vnd.openxmlformats-officedocument.presentationml.comment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omments/comment9.xml" ContentType="application/vnd.openxmlformats-officedocument.presentationml.comment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comments/comment7.xml" ContentType="application/vnd.openxmlformats-officedocument.presentationml.comment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comments/comment5.xml" ContentType="application/vnd.openxmlformats-officedocument.presentationml.comment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86" r:id="rId8"/>
    <p:sldId id="288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7" r:id="rId19"/>
    <p:sldId id="282" r:id="rId20"/>
    <p:sldId id="281" r:id="rId21"/>
    <p:sldId id="257" r:id="rId22"/>
    <p:sldId id="258" r:id="rId23"/>
    <p:sldId id="259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83" r:id="rId32"/>
    <p:sldId id="284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ice Meek" initials="JM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2:56:41.781" idx="1">
    <p:pos x="10" y="10"/>
    <p:text>Love the look!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2:57:55.046" idx="2">
    <p:pos x="10" y="10"/>
    <p:text>To separate questions and thinking about them, how about:
What are the advantages and disadvantages of cultural diversity within a family?
Within a school?
Within a workplace?
Within a community?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2:59:12.875" idx="3">
    <p:pos x="10" y="10"/>
    <p:text>Can't bullet unless there are 2 or more bullets in a category
The 4 bullets to far left are fine
For the others, consider:
</p:text>
  </p:cm>
  <p:cm authorId="0" dt="2010-04-06T13:00:26.265" idx="4">
    <p:pos x="106" y="106"/>
    <p:text>Can't bullet unless there are at least 2 items being bulleted in a category
4 Bullets on far left are fine
The others must be removed
Consider:
*Employment rate---Kind and number of jobs available
*Inflation---etc.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1:14.421" idx="5">
    <p:pos x="10" y="10"/>
    <p:text>i.e. means "in other words"
e.g. means "for example"
Change i.e. to e.g.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2:04.234" idx="6">
    <p:pos x="10" y="10"/>
    <p:text>no bullets for indented ones---must have 2 per category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2:28.968" idx="7">
    <p:pos x="10" y="10"/>
    <p:text>beliefs about (instead of in) what is right and wrong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2:34.406" idx="8">
    <p:pos x="10" y="10"/>
    <p:text/>
  </p:cm>
  <p:cm authorId="0" dt="2010-04-06T13:02:50.437" idx="9">
    <p:pos x="2160" y="432"/>
    <p:text>Need one additional slide at end to serve as PPP summary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2:34.406" idx="10">
    <p:pos x="10" y="10"/>
    <p:text/>
  </p:cm>
  <p:cm authorId="0" dt="2010-04-06T13:02:50.437" idx="11">
    <p:pos x="2160" y="432"/>
    <p:text>Need one additional slide at end to serve as PPP summary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4-06T13:02:34.406" idx="12">
    <p:pos x="10" y="10"/>
    <p:text/>
  </p:cm>
  <p:cm authorId="0" dt="2010-04-06T13:02:50.437" idx="13">
    <p:pos x="2160" y="432"/>
    <p:text>Need one additional slide at end to serve as PPP summary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6"/>
          <p:cNvSpPr/>
          <p:nvPr/>
        </p:nvSpPr>
        <p:spPr>
          <a:xfrm rot="16200000">
            <a:off x="1066800" y="1603375"/>
            <a:ext cx="3475038" cy="3475038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grpSp>
        <p:nvGrpSpPr>
          <p:cNvPr id="5" name="Group 25"/>
          <p:cNvGrpSpPr>
            <a:grpSpLocks noChangeAspect="1"/>
          </p:cNvGrpSpPr>
          <p:nvPr/>
        </p:nvGrpSpPr>
        <p:grpSpPr bwMode="auto">
          <a:xfrm>
            <a:off x="2071688" y="2503488"/>
            <a:ext cx="1466850" cy="1676400"/>
            <a:chOff x="1230573" y="1890215"/>
            <a:chExt cx="1444388" cy="1650696"/>
          </a:xfrm>
        </p:grpSpPr>
        <p:sp>
          <p:nvSpPr>
            <p:cNvPr id="6" name="Oval 8"/>
            <p:cNvSpPr/>
            <p:nvPr/>
          </p:nvSpPr>
          <p:spPr>
            <a:xfrm>
              <a:off x="1230573" y="1890215"/>
              <a:ext cx="1444388" cy="937895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Oval 9"/>
            <p:cNvSpPr/>
            <p:nvPr/>
          </p:nvSpPr>
          <p:spPr>
            <a:xfrm>
              <a:off x="1935571" y="2845305"/>
              <a:ext cx="603392" cy="403295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Oval 10"/>
            <p:cNvSpPr/>
            <p:nvPr/>
          </p:nvSpPr>
          <p:spPr>
            <a:xfrm>
              <a:off x="1901181" y="3275174"/>
              <a:ext cx="392361" cy="26573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9" name="Oval 11"/>
            <p:cNvSpPr/>
            <p:nvPr/>
          </p:nvSpPr>
          <p:spPr>
            <a:xfrm>
              <a:off x="1633876" y="2395115"/>
              <a:ext cx="620586" cy="401732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10" name="Round Same Side Corner Rectangle 12"/>
          <p:cNvSpPr/>
          <p:nvPr/>
        </p:nvSpPr>
        <p:spPr>
          <a:xfrm rot="5400000" flipH="1">
            <a:off x="4572000" y="1603375"/>
            <a:ext cx="3475038" cy="3475038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tIns="0" bIns="0" rtlCol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tIns="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01568-1257-4AEC-9F90-51AA7141C15F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sz="900">
                <a:solidFill>
                  <a:srgbClr val="BFBFBF"/>
                </a:solidFill>
              </a:defRPr>
            </a:lvl1pPr>
          </a:lstStyle>
          <a:p>
            <a:pPr>
              <a:defRPr/>
            </a:pPr>
            <a:fld id="{87ACB47F-9F9B-4FD8-9396-DF0DA27AF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57BF4-AAEE-4A12-BF9C-D062710157F0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5CF3A-DC00-4F30-B1C0-F7CC19513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6BCE7-262F-4D4A-89AF-7313920CD938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CEFF9-93EA-475B-AB6E-444AD7BE3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95245-35D0-45C1-9EDF-26E5DE337F32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BA219-26C8-47B4-9185-81232654E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Ctr="1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Ctr="1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BD823-46CF-45AB-8742-500F99561217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BF69E-13BE-4E56-A869-463A9A3E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rtlCol="0" anchorCtr="1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rtlCol="0" anchor="b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rtlCol="0" anchor="b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28849-3F8B-4784-8C81-C9458ADC5183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B3EA2-421D-4079-B1CC-D71355E41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rtlCol="0" anchorCtr="1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rtlCol="0" anchor="b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rtlCol="0" anchorCtr="1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rtlCol="0" anchor="b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rtlCol="0" anchor="b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86BA7-A8A6-4B7D-A107-5347F2D2C2D8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6323D-7411-4FEF-AEC1-FED85C854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D8188-BCF3-4910-850C-9FC2432C0024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CCFA1-4B9E-413B-B552-AFC147AAB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BE26-AAFC-48B3-B574-2D90AD5F26FC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FA47F-6987-473E-88C3-F79032F74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9F68C-76E7-4091-AC19-8C01E0D0AA42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907BD-3DF9-402E-A402-CD715DEA4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6"/>
          <p:cNvSpPr/>
          <p:nvPr/>
        </p:nvSpPr>
        <p:spPr>
          <a:xfrm rot="16200000">
            <a:off x="1066800" y="1603375"/>
            <a:ext cx="3475038" cy="3475038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grpSp>
        <p:nvGrpSpPr>
          <p:cNvPr id="6" name="Group 25"/>
          <p:cNvGrpSpPr>
            <a:grpSpLocks noChangeAspect="1"/>
          </p:cNvGrpSpPr>
          <p:nvPr/>
        </p:nvGrpSpPr>
        <p:grpSpPr bwMode="auto">
          <a:xfrm>
            <a:off x="2071688" y="1843088"/>
            <a:ext cx="1466850" cy="1676400"/>
            <a:chOff x="1230573" y="1890215"/>
            <a:chExt cx="1444388" cy="1650696"/>
          </a:xfrm>
        </p:grpSpPr>
        <p:sp>
          <p:nvSpPr>
            <p:cNvPr id="7" name="Oval 26"/>
            <p:cNvSpPr/>
            <p:nvPr/>
          </p:nvSpPr>
          <p:spPr>
            <a:xfrm>
              <a:off x="1230573" y="1890215"/>
              <a:ext cx="1444388" cy="937895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Oval 27"/>
            <p:cNvSpPr/>
            <p:nvPr/>
          </p:nvSpPr>
          <p:spPr>
            <a:xfrm>
              <a:off x="1935571" y="2845305"/>
              <a:ext cx="603392" cy="403295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0" name="Oval 28"/>
            <p:cNvSpPr/>
            <p:nvPr/>
          </p:nvSpPr>
          <p:spPr>
            <a:xfrm>
              <a:off x="1901181" y="3275174"/>
              <a:ext cx="392361" cy="26573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1" name="Oval 29"/>
            <p:cNvSpPr/>
            <p:nvPr/>
          </p:nvSpPr>
          <p:spPr>
            <a:xfrm>
              <a:off x="1633876" y="2395115"/>
              <a:ext cx="620586" cy="401732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D3B40-EDDF-43EF-99C7-DCA0478B0FCB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0843AC49-171F-444B-BA3D-E619B5D95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22250" y="1254125"/>
            <a:ext cx="7893050" cy="3919538"/>
            <a:chOff x="222912" y="1254456"/>
            <a:chExt cx="7892388" cy="3918778"/>
          </a:xfrm>
        </p:grpSpPr>
        <p:sp>
          <p:nvSpPr>
            <p:cNvPr id="5" name="Rounded Rectangle 6"/>
            <p:cNvSpPr/>
            <p:nvPr/>
          </p:nvSpPr>
          <p:spPr>
            <a:xfrm>
              <a:off x="1029294" y="1600464"/>
              <a:ext cx="7086006" cy="3474364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222912" y="1254456"/>
              <a:ext cx="3428713" cy="3918778"/>
              <a:chOff x="1230573" y="1890215"/>
              <a:chExt cx="1444267" cy="1650696"/>
            </a:xfrm>
          </p:grpSpPr>
          <p:sp>
            <p:nvSpPr>
              <p:cNvPr id="7" name="Oval 10"/>
              <p:cNvSpPr/>
              <p:nvPr/>
            </p:nvSpPr>
            <p:spPr>
              <a:xfrm>
                <a:off x="1230573" y="1890215"/>
                <a:ext cx="1444267" cy="937333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8" name="Oval 12"/>
              <p:cNvSpPr/>
              <p:nvPr/>
            </p:nvSpPr>
            <p:spPr>
              <a:xfrm>
                <a:off x="1935322" y="2845600"/>
                <a:ext cx="603784" cy="402478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9" name="Oval 14"/>
              <p:cNvSpPr/>
              <p:nvPr/>
            </p:nvSpPr>
            <p:spPr>
              <a:xfrm>
                <a:off x="1901221" y="3275489"/>
                <a:ext cx="392493" cy="265422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0" name="Oval 15"/>
              <p:cNvSpPr/>
              <p:nvPr/>
            </p:nvSpPr>
            <p:spPr>
              <a:xfrm>
                <a:off x="1633095" y="2394984"/>
                <a:ext cx="621837" cy="402478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tIns="0" bIns="0" rtlCol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tIns="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F4566-EFCD-47D3-87A6-5EDF6959095D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sz="900">
                <a:solidFill>
                  <a:srgbClr val="BFBFBF"/>
                </a:solidFill>
              </a:defRPr>
            </a:lvl1pPr>
          </a:lstStyle>
          <a:p>
            <a:pPr>
              <a:defRPr/>
            </a:pPr>
            <a:fld id="{CB5F77AB-F70D-4E99-A6D0-1AE96F6A5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418388" y="457200"/>
            <a:ext cx="914400" cy="914400"/>
            <a:chOff x="842682" y="2971800"/>
            <a:chExt cx="914400" cy="914400"/>
          </a:xfrm>
        </p:grpSpPr>
        <p:sp>
          <p:nvSpPr>
            <p:cNvPr id="6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 bwMode="auto">
            <a:xfrm>
              <a:off x="949044" y="3033713"/>
              <a:ext cx="700088" cy="801687"/>
              <a:chOff x="1231958" y="1888896"/>
              <a:chExt cx="1443061" cy="1652477"/>
            </a:xfrm>
          </p:grpSpPr>
          <p:sp>
            <p:nvSpPr>
              <p:cNvPr id="8" name="Oval 16"/>
              <p:cNvSpPr/>
              <p:nvPr/>
            </p:nvSpPr>
            <p:spPr>
              <a:xfrm>
                <a:off x="1231958" y="1888896"/>
                <a:ext cx="1443061" cy="939130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9" name="Oval 17"/>
              <p:cNvSpPr/>
              <p:nvPr/>
            </p:nvSpPr>
            <p:spPr>
              <a:xfrm>
                <a:off x="1935492" y="2844388"/>
                <a:ext cx="605364" cy="402484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0" name="Oval 18"/>
              <p:cNvSpPr/>
              <p:nvPr/>
            </p:nvSpPr>
            <p:spPr>
              <a:xfrm>
                <a:off x="1902769" y="3276323"/>
                <a:ext cx="392669" cy="265050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" name="Oval 19"/>
              <p:cNvSpPr/>
              <p:nvPr/>
            </p:nvSpPr>
            <p:spPr>
              <a:xfrm>
                <a:off x="1634445" y="2392820"/>
                <a:ext cx="621727" cy="405757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04E59-09ED-417C-ADB7-8769A40DD918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675" y="363538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71314-6213-432B-8C2F-BB8DD8A53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7418388" y="457200"/>
            <a:ext cx="914400" cy="914400"/>
            <a:chOff x="842682" y="2971800"/>
            <a:chExt cx="914400" cy="914400"/>
          </a:xfrm>
        </p:grpSpPr>
        <p:sp>
          <p:nvSpPr>
            <p:cNvPr id="8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 bwMode="auto">
            <a:xfrm>
              <a:off x="949044" y="3033713"/>
              <a:ext cx="700088" cy="801687"/>
              <a:chOff x="1231958" y="1888896"/>
              <a:chExt cx="1443061" cy="1652477"/>
            </a:xfrm>
          </p:grpSpPr>
          <p:sp>
            <p:nvSpPr>
              <p:cNvPr id="10" name="Oval 18"/>
              <p:cNvSpPr/>
              <p:nvPr/>
            </p:nvSpPr>
            <p:spPr>
              <a:xfrm>
                <a:off x="1231958" y="1888896"/>
                <a:ext cx="1443061" cy="939130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" name="Oval 19"/>
              <p:cNvSpPr/>
              <p:nvPr/>
            </p:nvSpPr>
            <p:spPr>
              <a:xfrm>
                <a:off x="1935492" y="2844388"/>
                <a:ext cx="605364" cy="402484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2" name="Oval 20"/>
              <p:cNvSpPr/>
              <p:nvPr/>
            </p:nvSpPr>
            <p:spPr>
              <a:xfrm>
                <a:off x="1902769" y="3276323"/>
                <a:ext cx="392669" cy="265050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3" name="Oval 21"/>
              <p:cNvSpPr/>
              <p:nvPr/>
            </p:nvSpPr>
            <p:spPr>
              <a:xfrm>
                <a:off x="1634445" y="2392820"/>
                <a:ext cx="621727" cy="405757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lIns="45720" rtlCol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5F9C6-6CB1-4A2D-A3D8-F23C3D137A80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675" y="365125"/>
            <a:ext cx="609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94FF055-31AE-4802-96D6-1CC84F979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7418388" y="457200"/>
            <a:ext cx="914400" cy="914400"/>
            <a:chOff x="842682" y="2971800"/>
            <a:chExt cx="914400" cy="914400"/>
          </a:xfrm>
        </p:grpSpPr>
        <p:sp>
          <p:nvSpPr>
            <p:cNvPr id="4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5" name="Group 10"/>
            <p:cNvGrpSpPr>
              <a:grpSpLocks noChangeAspect="1"/>
            </p:cNvGrpSpPr>
            <p:nvPr/>
          </p:nvGrpSpPr>
          <p:grpSpPr bwMode="auto">
            <a:xfrm>
              <a:off x="949044" y="3033713"/>
              <a:ext cx="700088" cy="801687"/>
              <a:chOff x="1231958" y="1888896"/>
              <a:chExt cx="1443061" cy="1652477"/>
            </a:xfrm>
          </p:grpSpPr>
          <p:sp>
            <p:nvSpPr>
              <p:cNvPr id="6" name="Oval 11"/>
              <p:cNvSpPr/>
              <p:nvPr/>
            </p:nvSpPr>
            <p:spPr>
              <a:xfrm>
                <a:off x="1231958" y="1888896"/>
                <a:ext cx="1443061" cy="939130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7" name="Oval 12"/>
              <p:cNvSpPr/>
              <p:nvPr/>
            </p:nvSpPr>
            <p:spPr>
              <a:xfrm>
                <a:off x="1935492" y="2844388"/>
                <a:ext cx="605364" cy="402484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8" name="Oval 13"/>
              <p:cNvSpPr/>
              <p:nvPr/>
            </p:nvSpPr>
            <p:spPr>
              <a:xfrm>
                <a:off x="1902769" y="3276323"/>
                <a:ext cx="392669" cy="265050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9" name="Oval 14"/>
              <p:cNvSpPr/>
              <p:nvPr/>
            </p:nvSpPr>
            <p:spPr>
              <a:xfrm>
                <a:off x="1634445" y="2392820"/>
                <a:ext cx="621727" cy="405757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lIns="45720" rtlCol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14D55-6A62-4F46-9197-17FF8E23D018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675" y="365125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9F04A-825B-4E3A-8A93-E306E1F4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418388" y="457200"/>
            <a:ext cx="914400" cy="914400"/>
            <a:chOff x="842682" y="2971800"/>
            <a:chExt cx="914400" cy="914400"/>
          </a:xfrm>
        </p:grpSpPr>
        <p:sp>
          <p:nvSpPr>
            <p:cNvPr id="3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4" name="Group 10"/>
            <p:cNvGrpSpPr>
              <a:grpSpLocks noChangeAspect="1"/>
            </p:cNvGrpSpPr>
            <p:nvPr/>
          </p:nvGrpSpPr>
          <p:grpSpPr bwMode="auto">
            <a:xfrm>
              <a:off x="949044" y="3033713"/>
              <a:ext cx="700088" cy="801687"/>
              <a:chOff x="1231958" y="1888896"/>
              <a:chExt cx="1443061" cy="1652477"/>
            </a:xfrm>
          </p:grpSpPr>
          <p:sp>
            <p:nvSpPr>
              <p:cNvPr id="5" name="Oval 10"/>
              <p:cNvSpPr/>
              <p:nvPr/>
            </p:nvSpPr>
            <p:spPr>
              <a:xfrm>
                <a:off x="1231958" y="1888896"/>
                <a:ext cx="1443061" cy="939130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6" name="Oval 11"/>
              <p:cNvSpPr/>
              <p:nvPr/>
            </p:nvSpPr>
            <p:spPr>
              <a:xfrm>
                <a:off x="1935492" y="2844388"/>
                <a:ext cx="605364" cy="402484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7" name="Oval 12"/>
              <p:cNvSpPr/>
              <p:nvPr/>
            </p:nvSpPr>
            <p:spPr>
              <a:xfrm>
                <a:off x="1902769" y="3276323"/>
                <a:ext cx="392669" cy="265050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8" name="Oval 13"/>
              <p:cNvSpPr/>
              <p:nvPr/>
            </p:nvSpPr>
            <p:spPr>
              <a:xfrm>
                <a:off x="1634445" y="2392820"/>
                <a:ext cx="621727" cy="405757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837E5-F980-48B5-96A4-12A935037474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675" y="365125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D060B-0520-4799-A193-249326CDA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90F34-DE0D-4ADC-9964-91A846873E33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32796-FB37-4D82-A14A-46B335EE5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2A7E08-14F1-425E-A643-5012767257B8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0" y="685800"/>
            <a:ext cx="4948238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0" y="2020888"/>
            <a:ext cx="494665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8138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17C31D98-0277-43C3-B95C-4E403058B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8"/>
          <p:cNvGrpSpPr>
            <a:grpSpLocks/>
          </p:cNvGrpSpPr>
          <p:nvPr/>
        </p:nvGrpSpPr>
        <p:grpSpPr bwMode="auto">
          <a:xfrm>
            <a:off x="842963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1033" name="Group 10"/>
            <p:cNvGrpSpPr>
              <a:grpSpLocks noChangeAspect="1"/>
            </p:cNvGrpSpPr>
            <p:nvPr userDrawn="1"/>
          </p:nvGrpSpPr>
          <p:grpSpPr bwMode="auto"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1958" y="1888898"/>
                <a:ext cx="1443061" cy="939131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492" y="2844391"/>
                <a:ext cx="605364" cy="402484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2769" y="3276327"/>
                <a:ext cx="392669" cy="265050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4445" y="2392822"/>
                <a:ext cx="621726" cy="405757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3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72" r:id="rId9"/>
    <p:sldLayoutId id="2147483771" r:id="rId10"/>
    <p:sldLayoutId id="2147483770" r:id="rId11"/>
    <p:sldLayoutId id="2147483769" r:id="rId12"/>
    <p:sldLayoutId id="2147483768" r:id="rId13"/>
    <p:sldLayoutId id="2147483767" r:id="rId14"/>
    <p:sldLayoutId id="2147483766" r:id="rId15"/>
    <p:sldLayoutId id="2147483765" r:id="rId16"/>
    <p:sldLayoutId id="2147483764" r:id="rId17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News Gothic MT"/>
        </a:defRPr>
      </a:lvl9pPr>
    </p:titleStyle>
    <p:bodyStyle>
      <a:lvl1pPr marL="228600" indent="-2286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130000"/>
        <a:buFont typeface="Wingdings" pitchFamily="2" charset="2"/>
        <a:buChar char="§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130000"/>
        <a:buFont typeface="Wingdings" pitchFamily="2" charset="2"/>
        <a:buChar char="§"/>
        <a:defRPr kern="1200">
          <a:solidFill>
            <a:srgbClr val="404040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9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4651375" y="1681163"/>
            <a:ext cx="3273425" cy="1639887"/>
          </a:xfrm>
        </p:spPr>
        <p:txBody>
          <a:bodyPr/>
          <a:lstStyle/>
          <a:p>
            <a:r>
              <a:rPr lang="en-US" b="1" smtClean="0"/>
              <a:t>Factors 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9458" name="Subtitle 2"/>
          <p:cNvSpPr>
            <a:spLocks noGrp="1"/>
          </p:cNvSpPr>
          <p:nvPr>
            <p:ph type="subTitle" idx="1"/>
          </p:nvPr>
        </p:nvSpPr>
        <p:spPr>
          <a:xfrm>
            <a:off x="4651375" y="3384550"/>
            <a:ext cx="3273425" cy="5302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smtClean="0"/>
              <a:t>that affect financial decisions</a:t>
            </a:r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 rot="1181426">
            <a:off x="3044110" y="3809487"/>
            <a:ext cx="185455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$</a:t>
            </a:r>
          </a:p>
        </p:txBody>
      </p:sp>
      <p:sp>
        <p:nvSpPr>
          <p:cNvPr id="5" name="Rectangle 4"/>
          <p:cNvSpPr/>
          <p:nvPr/>
        </p:nvSpPr>
        <p:spPr>
          <a:xfrm rot="20436358">
            <a:off x="918038" y="3812495"/>
            <a:ext cx="185455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$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Following logical steps helps individuals make informed choices.</a:t>
            </a:r>
          </a:p>
          <a:p>
            <a:r>
              <a:rPr lang="en-US" sz="3200" dirty="0" smtClean="0"/>
              <a:t>Decisions made from habit or on impulse are more likely to lead to negative outcomes.</a:t>
            </a:r>
            <a:endParaRPr 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1" y="2020888"/>
            <a:ext cx="6089650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1. Identify Decision to be made</a:t>
            </a:r>
          </a:p>
          <a:p>
            <a:pPr lvl="1"/>
            <a:r>
              <a:rPr lang="en-US" sz="3200" dirty="0" smtClean="0"/>
              <a:t>Often hardest step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2. Identify resources and gather information.</a:t>
            </a:r>
          </a:p>
          <a:p>
            <a:pPr lvl="1"/>
            <a:r>
              <a:rPr lang="en-US" sz="3200" dirty="0" smtClean="0"/>
              <a:t>You often don’t know your choices until you do this step!</a:t>
            </a:r>
          </a:p>
          <a:p>
            <a:pPr lvl="1"/>
            <a:r>
              <a:rPr lang="en-US" sz="3200" dirty="0" smtClean="0"/>
              <a:t>Crucial for making better decisions!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3. Identify the Options (Alternatives)</a:t>
            </a:r>
          </a:p>
          <a:p>
            <a:pPr lvl="1"/>
            <a:r>
              <a:rPr lang="en-US" sz="3200" dirty="0" smtClean="0"/>
              <a:t>Brainstorm and think of all possibilities. </a:t>
            </a:r>
          </a:p>
          <a:p>
            <a:pPr lvl="1"/>
            <a:r>
              <a:rPr lang="en-US" sz="3200" dirty="0" smtClean="0"/>
              <a:t>Narrow down the options to 2-3 strong choices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4. Identify the pros and cons of each option.</a:t>
            </a:r>
          </a:p>
          <a:p>
            <a:pPr lvl="1"/>
            <a:r>
              <a:rPr lang="en-US" sz="3200" dirty="0" smtClean="0"/>
              <a:t>May need an unbiased helper</a:t>
            </a:r>
          </a:p>
          <a:p>
            <a:pPr lvl="1"/>
            <a:r>
              <a:rPr lang="en-US" sz="3200" dirty="0" smtClean="0"/>
              <a:t>Determine which pros and cons are most important to you personally!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5. Choose the best decision!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6. Put the decision into action!</a:t>
            </a:r>
          </a:p>
          <a:p>
            <a:pPr lvl="1"/>
            <a:r>
              <a:rPr lang="en-US" sz="4400" dirty="0" smtClean="0"/>
              <a:t>May require making a </a:t>
            </a:r>
            <a:r>
              <a:rPr lang="en-US" sz="4400" b="1" i="1" dirty="0" smtClean="0">
                <a:solidFill>
                  <a:schemeClr val="accent1"/>
                </a:solidFill>
              </a:rPr>
              <a:t>financial plan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br>
              <a:rPr lang="en-US" sz="4000" b="1" dirty="0" smtClean="0"/>
            </a:br>
            <a:r>
              <a:rPr lang="en-US" sz="3600" b="1" dirty="0" smtClean="0"/>
              <a:t>STEPS to FOLLOW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Evaluate the outcomes of the decision</a:t>
            </a:r>
          </a:p>
          <a:p>
            <a:pPr lvl="1"/>
            <a:r>
              <a:rPr lang="en-US" sz="3200" dirty="0" smtClean="0"/>
              <a:t>Adjust as needed if possible</a:t>
            </a:r>
          </a:p>
          <a:p>
            <a:pPr lvl="1"/>
            <a:r>
              <a:rPr lang="en-US" sz="3200" dirty="0" smtClean="0"/>
              <a:t>Learn from decision for future decisions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Entire Class Activity – Forced Choices</a:t>
            </a:r>
            <a:endParaRPr lang="en-US" sz="3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685800"/>
            <a:ext cx="7958138" cy="887413"/>
          </a:xfrm>
        </p:spPr>
        <p:txBody>
          <a:bodyPr/>
          <a:lstStyle/>
          <a:p>
            <a:pPr algn="ctr"/>
            <a:r>
              <a:rPr lang="en-US" sz="4000" dirty="0" smtClean="0"/>
              <a:t>Life Cycle of Financial Planning </a:t>
            </a:r>
            <a:br>
              <a:rPr lang="en-US" sz="4000" dirty="0" smtClean="0"/>
            </a:br>
            <a:r>
              <a:rPr lang="en-US" sz="4000" dirty="0" smtClean="0"/>
              <a:t>Slide Show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3" y="685800"/>
            <a:ext cx="7670656" cy="887413"/>
          </a:xfrm>
        </p:spPr>
        <p:txBody>
          <a:bodyPr/>
          <a:lstStyle/>
          <a:p>
            <a:pPr algn="ctr"/>
            <a:r>
              <a:rPr lang="en-US" sz="4400" b="1" dirty="0" smtClean="0"/>
              <a:t>ESSENTIAL QUESTIONS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2" y="2020888"/>
            <a:ext cx="6664035" cy="4105275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What are the steps in goal setting and decision making?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How do individual needs, wants, values, standards and priorities affect financial goals and decisions?</a:t>
            </a:r>
            <a:endParaRPr lang="en-US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1782"/>
            <a:ext cx="9143999" cy="1171431"/>
          </a:xfrm>
        </p:spPr>
        <p:txBody>
          <a:bodyPr/>
          <a:lstStyle/>
          <a:p>
            <a:pPr algn="ctr"/>
            <a:r>
              <a:rPr lang="en-US" sz="3200" b="1" dirty="0" smtClean="0"/>
              <a:t>FACTORS AFFECTING </a:t>
            </a:r>
            <a:br>
              <a:rPr lang="en-US" sz="3200" b="1" dirty="0" smtClean="0"/>
            </a:br>
            <a:r>
              <a:rPr lang="en-US" sz="3200" b="1" dirty="0" smtClean="0"/>
              <a:t>FINANCIAL DECISIONS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339" y="1573213"/>
            <a:ext cx="6308311" cy="5049259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Family Factors</a:t>
            </a:r>
          </a:p>
          <a:p>
            <a:r>
              <a:rPr lang="en-US" sz="2000" b="1" dirty="0" smtClean="0"/>
              <a:t>Cultural Factors</a:t>
            </a:r>
          </a:p>
          <a:p>
            <a:r>
              <a:rPr lang="en-US" sz="2000" b="1" dirty="0" smtClean="0"/>
              <a:t>Social Factors</a:t>
            </a:r>
          </a:p>
          <a:p>
            <a:r>
              <a:rPr lang="en-US" sz="2000" b="1" dirty="0" smtClean="0"/>
              <a:t>Societal and Demographic Factors</a:t>
            </a:r>
          </a:p>
          <a:p>
            <a:r>
              <a:rPr lang="en-US" sz="2000" b="1" dirty="0" smtClean="0"/>
              <a:t>Economic Factors</a:t>
            </a:r>
          </a:p>
          <a:p>
            <a:r>
              <a:rPr lang="en-US" sz="2000" b="1" dirty="0" smtClean="0"/>
              <a:t>Technology</a:t>
            </a:r>
          </a:p>
          <a:p>
            <a:r>
              <a:rPr lang="en-US" sz="2000" b="1" dirty="0" smtClean="0"/>
              <a:t>Media</a:t>
            </a:r>
          </a:p>
          <a:p>
            <a:r>
              <a:rPr lang="en-US" sz="2000" b="1" dirty="0" smtClean="0"/>
              <a:t>Marketplace</a:t>
            </a:r>
          </a:p>
          <a:p>
            <a:r>
              <a:rPr lang="en-US" sz="2000" b="1" dirty="0" smtClean="0"/>
              <a:t>Legal &amp; Moral Factors</a:t>
            </a:r>
          </a:p>
          <a:p>
            <a:r>
              <a:rPr lang="en-US" sz="2000" b="1" dirty="0" smtClean="0"/>
              <a:t>Personal Factors</a:t>
            </a:r>
            <a:endParaRPr lang="en-US" sz="20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dirty="0" smtClean="0"/>
              <a:t>Family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429000" y="1573213"/>
            <a:ext cx="4946650" cy="45529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Family structure</a:t>
            </a:r>
          </a:p>
          <a:p>
            <a:pPr eaLnBrk="1" hangingPunct="1"/>
            <a:r>
              <a:rPr lang="en-US" sz="2400" dirty="0" smtClean="0"/>
              <a:t>Income level</a:t>
            </a:r>
          </a:p>
          <a:p>
            <a:pPr eaLnBrk="1" hangingPunct="1"/>
            <a:r>
              <a:rPr lang="en-US" sz="2400" dirty="0" smtClean="0"/>
              <a:t>Lifestyle</a:t>
            </a:r>
          </a:p>
          <a:p>
            <a:pPr eaLnBrk="1" hangingPunct="1"/>
            <a:r>
              <a:rPr lang="en-US" sz="2400" dirty="0" smtClean="0"/>
              <a:t>Size</a:t>
            </a:r>
          </a:p>
          <a:p>
            <a:pPr eaLnBrk="1" hangingPunct="1"/>
            <a:r>
              <a:rPr lang="en-US" sz="2400" dirty="0" smtClean="0"/>
              <a:t>Age</a:t>
            </a:r>
          </a:p>
          <a:p>
            <a:pPr eaLnBrk="1" hangingPunct="1"/>
            <a:r>
              <a:rPr lang="en-US" sz="2400" dirty="0" smtClean="0"/>
              <a:t>Stage of life cycle</a:t>
            </a:r>
          </a:p>
          <a:p>
            <a:pPr eaLnBrk="1" hangingPunct="1"/>
            <a:r>
              <a:rPr lang="en-US" sz="2400" dirty="0" smtClean="0"/>
              <a:t>Health status</a:t>
            </a:r>
          </a:p>
          <a:p>
            <a:pPr eaLnBrk="1" hangingPunct="1"/>
            <a:r>
              <a:rPr lang="en-US" sz="2400" dirty="0" smtClean="0"/>
              <a:t>Emergencies</a:t>
            </a:r>
          </a:p>
        </p:txBody>
      </p:sp>
      <p:pic>
        <p:nvPicPr>
          <p:cNvPr id="2048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9788" y="741363"/>
            <a:ext cx="2038350" cy="205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3625" y="4324350"/>
            <a:ext cx="1814513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dirty="0" smtClean="0"/>
              <a:t>Cultural factors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160104" y="2020888"/>
            <a:ext cx="6215546" cy="410527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800" dirty="0" smtClean="0"/>
              <a:t>Cultural and ethnic groups impact</a:t>
            </a:r>
          </a:p>
          <a:p>
            <a:pPr lvl="1" eaLnBrk="1" hangingPunct="1"/>
            <a:r>
              <a:rPr lang="en-US" sz="2800" dirty="0" smtClean="0"/>
              <a:t>Values </a:t>
            </a:r>
          </a:p>
          <a:p>
            <a:pPr lvl="1" eaLnBrk="1" hangingPunct="1"/>
            <a:r>
              <a:rPr lang="en-US" sz="2800" dirty="0" smtClean="0"/>
              <a:t>Beliefs</a:t>
            </a:r>
          </a:p>
          <a:p>
            <a:pPr lvl="1" eaLnBrk="1" hangingPunct="1"/>
            <a:r>
              <a:rPr lang="en-US" sz="2800" dirty="0" smtClean="0"/>
              <a:t>Lifestyle</a:t>
            </a:r>
          </a:p>
          <a:p>
            <a:pPr lvl="1" eaLnBrk="1" hangingPunct="1"/>
            <a:r>
              <a:rPr lang="en-US" sz="2800" dirty="0" smtClean="0"/>
              <a:t>Family structures</a:t>
            </a:r>
          </a:p>
          <a:p>
            <a:pPr lvl="1" eaLnBrk="1" hangingPunct="1"/>
            <a:r>
              <a:rPr lang="en-US" sz="2800" dirty="0" smtClean="0"/>
              <a:t>Clothing choices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sz="2000" dirty="0" smtClean="0"/>
              <a:t>What are the advantages and disadvantages of cultural diversity within a family, a school, a workplace, a community?</a:t>
            </a:r>
          </a:p>
          <a:p>
            <a:pPr lvl="1"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dirty="0" smtClean="0"/>
              <a:t>Social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429000" y="1736036"/>
            <a:ext cx="4946650" cy="4390128"/>
          </a:xfrm>
        </p:spPr>
        <p:txBody>
          <a:bodyPr/>
          <a:lstStyle/>
          <a:p>
            <a:pPr lvl="1" eaLnBrk="1" hangingPunct="1"/>
            <a:r>
              <a:rPr lang="en-US" sz="2400" dirty="0" smtClean="0"/>
              <a:t>Education level</a:t>
            </a:r>
          </a:p>
          <a:p>
            <a:pPr lvl="1" eaLnBrk="1" hangingPunct="1"/>
            <a:r>
              <a:rPr lang="en-US" sz="2400" dirty="0" smtClean="0"/>
              <a:t>Family structure</a:t>
            </a:r>
          </a:p>
          <a:p>
            <a:pPr lvl="1" eaLnBrk="1" hangingPunct="1"/>
            <a:r>
              <a:rPr lang="en-US" sz="2400" dirty="0" smtClean="0"/>
              <a:t>Immigration</a:t>
            </a:r>
          </a:p>
          <a:p>
            <a:pPr lvl="1" eaLnBrk="1" hangingPunct="1"/>
            <a:r>
              <a:rPr lang="en-US" sz="2400" dirty="0" smtClean="0"/>
              <a:t>Ethnicity</a:t>
            </a:r>
          </a:p>
          <a:p>
            <a:pPr lvl="1" eaLnBrk="1" hangingPunct="1"/>
            <a:r>
              <a:rPr lang="en-US" sz="2400" dirty="0" smtClean="0"/>
              <a:t>Rural, urban, suburban community</a:t>
            </a:r>
          </a:p>
          <a:p>
            <a:pPr lvl="1" eaLnBrk="1" hangingPunct="1"/>
            <a:r>
              <a:rPr lang="en-US" sz="2400" dirty="0" smtClean="0"/>
              <a:t>Peer pressure</a:t>
            </a:r>
          </a:p>
          <a:p>
            <a:pPr lvl="1" eaLnBrk="1" hangingPunct="1"/>
            <a:r>
              <a:rPr lang="en-US" sz="2400" dirty="0" smtClean="0"/>
              <a:t>Community relationships and involvement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9788" y="4295775"/>
            <a:ext cx="2943225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423452" cy="1335088"/>
          </a:xfrm>
        </p:spPr>
        <p:txBody>
          <a:bodyPr/>
          <a:lstStyle/>
          <a:p>
            <a:pPr eaLnBrk="1" hangingPunct="1"/>
            <a:r>
              <a:rPr lang="en-US" sz="4400" b="1" dirty="0" smtClean="0"/>
              <a:t>Societal and demographic factors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3429000" y="2516188"/>
            <a:ext cx="4946650" cy="36099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Demography is the statistical characteristics of a population</a:t>
            </a:r>
          </a:p>
          <a:p>
            <a:pPr lvl="1" eaLnBrk="1" hangingPunct="1"/>
            <a:r>
              <a:rPr lang="en-US" sz="2800" dirty="0" smtClean="0"/>
              <a:t>Age</a:t>
            </a:r>
          </a:p>
          <a:p>
            <a:pPr lvl="1" eaLnBrk="1" hangingPunct="1"/>
            <a:r>
              <a:rPr lang="en-US" sz="2800" dirty="0" smtClean="0"/>
              <a:t>Sex</a:t>
            </a:r>
          </a:p>
          <a:p>
            <a:pPr lvl="1" eaLnBrk="1" hangingPunct="1"/>
            <a:r>
              <a:rPr lang="en-US" sz="2800" dirty="0" smtClean="0"/>
              <a:t>Race</a:t>
            </a:r>
          </a:p>
          <a:p>
            <a:pPr lvl="1" eaLnBrk="1" hangingPunct="1"/>
            <a:r>
              <a:rPr lang="en-US" sz="2800" dirty="0" smtClean="0"/>
              <a:t>Birth, marriage, death rates</a:t>
            </a:r>
          </a:p>
          <a:p>
            <a:pPr lvl="1" eaLnBrk="1" hangingPunct="1"/>
            <a:endParaRPr lang="en-US" dirty="0" smtClean="0"/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338" y="685800"/>
            <a:ext cx="2760662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25613" y="3711575"/>
            <a:ext cx="1890712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410200" cy="887413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Economic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1855304" y="2020888"/>
            <a:ext cx="6983895" cy="4105275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Employment rate</a:t>
            </a:r>
          </a:p>
          <a:p>
            <a:pPr lvl="1" eaLnBrk="1" hangingPunct="1"/>
            <a:r>
              <a:rPr lang="en-US" sz="2400" dirty="0" smtClean="0"/>
              <a:t>Kind and number of jobs available</a:t>
            </a:r>
          </a:p>
          <a:p>
            <a:pPr eaLnBrk="1" hangingPunct="1"/>
            <a:r>
              <a:rPr lang="en-US" sz="2400" dirty="0" smtClean="0"/>
              <a:t>Inflation</a:t>
            </a:r>
          </a:p>
          <a:p>
            <a:pPr lvl="1" eaLnBrk="1" hangingPunct="1"/>
            <a:r>
              <a:rPr lang="en-US" sz="2400" dirty="0" smtClean="0"/>
              <a:t>A period of rapid increase in the price of goods and services</a:t>
            </a:r>
          </a:p>
          <a:p>
            <a:pPr eaLnBrk="1" hangingPunct="1"/>
            <a:r>
              <a:rPr lang="en-US" sz="2400" dirty="0" smtClean="0"/>
              <a:t>Recession</a:t>
            </a:r>
          </a:p>
          <a:p>
            <a:pPr lvl="1" eaLnBrk="1" hangingPunct="1"/>
            <a:r>
              <a:rPr lang="en-US" sz="2400" dirty="0" smtClean="0"/>
              <a:t>An extended period of slow economic growth</a:t>
            </a:r>
          </a:p>
          <a:p>
            <a:pPr eaLnBrk="1" hangingPunct="1"/>
            <a:r>
              <a:rPr lang="en-US" sz="2400" dirty="0" smtClean="0"/>
              <a:t>Government Regulations</a:t>
            </a:r>
          </a:p>
          <a:p>
            <a:pPr lvl="2" eaLnBrk="1" hangingPunct="1"/>
            <a:r>
              <a:rPr lang="en-US" sz="2400" dirty="0" smtClean="0"/>
              <a:t>Fiscal policies affect personal &amp; business spending</a:t>
            </a: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0350"/>
            <a:ext cx="2820987" cy="176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dirty="0" smtClean="0"/>
              <a:t>Technology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428999" y="1573213"/>
            <a:ext cx="5463209" cy="4973361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The use of mechanical or electronic devices to manipulate </a:t>
            </a:r>
          </a:p>
          <a:p>
            <a:pPr lvl="1" eaLnBrk="1" hangingPunct="1"/>
            <a:r>
              <a:rPr lang="en-US" sz="2400" dirty="0" smtClean="0"/>
              <a:t>Information (</a:t>
            </a:r>
            <a:r>
              <a:rPr lang="en-US" sz="2400" dirty="0" err="1" smtClean="0"/>
              <a:t>Ie</a:t>
            </a:r>
            <a:r>
              <a:rPr lang="en-US" sz="2400" dirty="0" smtClean="0"/>
              <a:t>. Computers, </a:t>
            </a:r>
            <a:r>
              <a:rPr lang="en-US" sz="2400" dirty="0" err="1" smtClean="0"/>
              <a:t>Ipads</a:t>
            </a:r>
            <a:r>
              <a:rPr lang="en-US" sz="2400" dirty="0" smtClean="0"/>
              <a:t>, Fax machines, fiber optics, GPS systems)  </a:t>
            </a:r>
          </a:p>
          <a:p>
            <a:pPr lvl="1" eaLnBrk="1" hangingPunct="1"/>
            <a:r>
              <a:rPr lang="en-US" sz="2400" dirty="0" smtClean="0"/>
              <a:t>Objects (</a:t>
            </a:r>
            <a:r>
              <a:rPr lang="en-US" sz="2400" dirty="0" err="1" smtClean="0"/>
              <a:t>i.e</a:t>
            </a:r>
            <a:r>
              <a:rPr lang="en-US" sz="2400" dirty="0" smtClean="0"/>
              <a:t> Robots, automated assembly lines, hybrid cars)</a:t>
            </a:r>
          </a:p>
          <a:p>
            <a:pPr eaLnBrk="1" hangingPunct="1"/>
            <a:r>
              <a:rPr lang="en-US" sz="2400" dirty="0" smtClean="0"/>
              <a:t>On going change impacts</a:t>
            </a:r>
          </a:p>
          <a:p>
            <a:pPr lvl="1" eaLnBrk="1" hangingPunct="1"/>
            <a:r>
              <a:rPr lang="en-US" sz="2400" dirty="0" smtClean="0"/>
              <a:t>Training needs</a:t>
            </a:r>
          </a:p>
          <a:p>
            <a:pPr lvl="1" eaLnBrk="1" hangingPunct="1"/>
            <a:r>
              <a:rPr lang="en-US" sz="2400" dirty="0" smtClean="0"/>
              <a:t>Replacing obsolete technology</a:t>
            </a:r>
          </a:p>
          <a:p>
            <a:pPr lvl="1" eaLnBrk="1" hangingPunct="1"/>
            <a:r>
              <a:rPr lang="en-US" sz="2400" dirty="0" smtClean="0"/>
              <a:t>Types of jobs available</a:t>
            </a:r>
          </a:p>
          <a:p>
            <a:pPr lvl="1" eaLnBrk="1" hangingPunct="1"/>
            <a:endParaRPr lang="en-US" dirty="0" smtClean="0"/>
          </a:p>
          <a:p>
            <a:pPr lvl="2" eaLnBrk="1" hangingPunct="1"/>
            <a:endParaRPr lang="en-US" dirty="0" smtClean="0"/>
          </a:p>
        </p:txBody>
      </p:sp>
      <p:pic>
        <p:nvPicPr>
          <p:cNvPr id="2560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925" y="685800"/>
            <a:ext cx="2668588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4257675"/>
            <a:ext cx="26035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dirty="0" smtClean="0"/>
              <a:t>The media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120349" y="2020888"/>
            <a:ext cx="6520068" cy="449918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 smtClean="0"/>
              <a:t>Media</a:t>
            </a:r>
          </a:p>
          <a:p>
            <a:pPr lvl="1" eaLnBrk="1" hangingPunct="1"/>
            <a:r>
              <a:rPr lang="en-US" sz="2400" dirty="0" smtClean="0"/>
              <a:t>Communications that reach large audiences with the aid of publication devices that include</a:t>
            </a:r>
          </a:p>
          <a:p>
            <a:pPr lvl="2" eaLnBrk="1" hangingPunct="1"/>
            <a:r>
              <a:rPr lang="en-US" sz="2400" dirty="0" smtClean="0"/>
              <a:t>Internet</a:t>
            </a:r>
          </a:p>
          <a:p>
            <a:pPr lvl="2" eaLnBrk="1" hangingPunct="1"/>
            <a:r>
              <a:rPr lang="en-US" sz="2400" dirty="0" smtClean="0"/>
              <a:t>Television</a:t>
            </a:r>
          </a:p>
          <a:p>
            <a:pPr lvl="2" eaLnBrk="1" hangingPunct="1"/>
            <a:r>
              <a:rPr lang="en-US" sz="2400" dirty="0" smtClean="0"/>
              <a:t>Voice, text, &amp; data transmissions</a:t>
            </a:r>
          </a:p>
          <a:p>
            <a:pPr lvl="2" eaLnBrk="1" hangingPunct="1"/>
            <a:r>
              <a:rPr lang="en-US" sz="2400" dirty="0" smtClean="0"/>
              <a:t>Publications</a:t>
            </a:r>
          </a:p>
          <a:p>
            <a:pPr eaLnBrk="1" hangingPunct="1"/>
            <a:r>
              <a:rPr lang="en-US" sz="2400" dirty="0" smtClean="0"/>
              <a:t>Impacts the ways people  and businesses communicate and operate locally, nationally, and globally.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  <p:pic>
        <p:nvPicPr>
          <p:cNvPr id="26627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912"/>
            <a:ext cx="3170237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277678" cy="887413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The marketplace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Supply</a:t>
            </a:r>
          </a:p>
          <a:p>
            <a:pPr lvl="1" eaLnBrk="1" hangingPunct="1"/>
            <a:r>
              <a:rPr lang="en-US" sz="2400" dirty="0" smtClean="0"/>
              <a:t>Goods and services available to the consumer</a:t>
            </a:r>
          </a:p>
          <a:p>
            <a:pPr eaLnBrk="1" hangingPunct="1"/>
            <a:r>
              <a:rPr lang="en-US" sz="2400" dirty="0" smtClean="0"/>
              <a:t>Demand</a:t>
            </a:r>
          </a:p>
          <a:p>
            <a:pPr lvl="1" eaLnBrk="1" hangingPunct="1"/>
            <a:r>
              <a:rPr lang="en-US" sz="2400" dirty="0" smtClean="0"/>
              <a:t>Consumer desire to purchase as compared to availability</a:t>
            </a:r>
          </a:p>
          <a:p>
            <a:pPr eaLnBrk="1" hangingPunct="1"/>
            <a:r>
              <a:rPr lang="en-US" sz="2400" dirty="0" smtClean="0"/>
              <a:t>Market response</a:t>
            </a:r>
          </a:p>
          <a:p>
            <a:pPr lvl="1" eaLnBrk="1" hangingPunct="1"/>
            <a:r>
              <a:rPr lang="en-US" sz="2400" dirty="0" smtClean="0"/>
              <a:t>How quickly the market adjusts to supply versus demand</a:t>
            </a:r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  <p:pic>
        <p:nvPicPr>
          <p:cNvPr id="27651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75" y="487363"/>
            <a:ext cx="1735138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3154017" y="685800"/>
            <a:ext cx="5711687" cy="1335088"/>
          </a:xfrm>
        </p:spPr>
        <p:txBody>
          <a:bodyPr/>
          <a:lstStyle/>
          <a:p>
            <a:pPr eaLnBrk="1" hangingPunct="1"/>
            <a:r>
              <a:rPr lang="en-US" sz="4800" dirty="0" smtClean="0"/>
              <a:t>Legal and moral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Laws that impact spending</a:t>
            </a:r>
          </a:p>
          <a:p>
            <a:pPr lvl="1" eaLnBrk="1" hangingPunct="1"/>
            <a:r>
              <a:rPr lang="en-US" sz="2400" dirty="0" smtClean="0"/>
              <a:t>Taxation</a:t>
            </a:r>
          </a:p>
          <a:p>
            <a:pPr lvl="1" eaLnBrk="1" hangingPunct="1"/>
            <a:r>
              <a:rPr lang="en-US" sz="2400" dirty="0" smtClean="0"/>
              <a:t>Investment and Retirement Accounts</a:t>
            </a:r>
          </a:p>
          <a:p>
            <a:pPr lvl="1" eaLnBrk="1" hangingPunct="1"/>
            <a:r>
              <a:rPr lang="en-US" sz="2400" dirty="0" smtClean="0"/>
              <a:t>Insurance requirements</a:t>
            </a:r>
          </a:p>
          <a:p>
            <a:pPr eaLnBrk="1" hangingPunct="1"/>
            <a:r>
              <a:rPr lang="en-US" sz="2400" dirty="0" smtClean="0"/>
              <a:t>Beliefs in what is right and wrong </a:t>
            </a:r>
          </a:p>
          <a:p>
            <a:pPr lvl="1" eaLnBrk="1" hangingPunct="1"/>
            <a:r>
              <a:rPr lang="en-US" sz="2400" dirty="0" smtClean="0"/>
              <a:t>What is appropriate behavior of employers, employees, and individuals at home, work, and within the community.</a:t>
            </a:r>
          </a:p>
          <a:p>
            <a:pPr lvl="1" eaLnBrk="1" hangingPunct="1"/>
            <a:r>
              <a:rPr lang="en-US" sz="2400" dirty="0" smtClean="0"/>
              <a:t>Charitable giving and Service</a:t>
            </a:r>
          </a:p>
        </p:txBody>
      </p:sp>
      <p:pic>
        <p:nvPicPr>
          <p:cNvPr id="2867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342" y="685800"/>
            <a:ext cx="2733675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1688" y="4040188"/>
            <a:ext cx="2074862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FINANCIAL GOALS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/>
              <a:t>Learning to set financial goals is an important part of learning to live independently!</a:t>
            </a:r>
          </a:p>
          <a:p>
            <a:r>
              <a:rPr lang="en-US" sz="3200" b="1" dirty="0" smtClean="0"/>
              <a:t>What are some examples of financial goals?</a:t>
            </a:r>
            <a:endParaRPr lang="en-US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436704" cy="887413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Personal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2451652" y="2020888"/>
            <a:ext cx="5923998" cy="410527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800" dirty="0" smtClean="0"/>
              <a:t>Needs</a:t>
            </a:r>
          </a:p>
          <a:p>
            <a:pPr lvl="1" eaLnBrk="1" hangingPunct="1"/>
            <a:r>
              <a:rPr lang="en-US" sz="2800" dirty="0" smtClean="0"/>
              <a:t>Items to survive – food, clothing, &amp; shelter</a:t>
            </a:r>
          </a:p>
          <a:p>
            <a:pPr eaLnBrk="1" hangingPunct="1"/>
            <a:r>
              <a:rPr lang="en-US" sz="2800" dirty="0" smtClean="0"/>
              <a:t>Wants</a:t>
            </a:r>
          </a:p>
          <a:p>
            <a:pPr lvl="1" eaLnBrk="1" hangingPunct="1"/>
            <a:r>
              <a:rPr lang="en-US" sz="2800" dirty="0" smtClean="0"/>
              <a:t>Not essential but desirable – cell phone, Music CDs</a:t>
            </a:r>
            <a:r>
              <a:rPr lang="en-US" sz="2400" dirty="0" smtClean="0"/>
              <a:t>, </a:t>
            </a:r>
          </a:p>
          <a:p>
            <a:pPr lvl="1"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Distinguishing wants from needs helps you set more realistic goals and make better decisions.</a:t>
            </a:r>
          </a:p>
        </p:txBody>
      </p:sp>
      <p:pic>
        <p:nvPicPr>
          <p:cNvPr id="2969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300" y="685800"/>
            <a:ext cx="2210352" cy="145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436704" cy="1129748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Personal factors</a:t>
            </a:r>
            <a:br>
              <a:rPr lang="en-US" sz="4800" b="1" dirty="0" smtClean="0"/>
            </a:br>
            <a:r>
              <a:rPr lang="en-US" sz="3200" b="1" dirty="0" smtClean="0"/>
              <a:t>(cont’d)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Values</a:t>
            </a:r>
          </a:p>
          <a:p>
            <a:pPr lvl="1" eaLnBrk="1" hangingPunct="1"/>
            <a:r>
              <a:rPr lang="en-US" sz="2400" dirty="0" smtClean="0"/>
              <a:t>A person’s belief about what is important and desirable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r>
              <a:rPr lang="en-US" sz="2400" dirty="0" smtClean="0"/>
              <a:t>Understanding  and prioritizing values helps you set goals and make decisions that lead to greater personal satisfaction</a:t>
            </a:r>
          </a:p>
          <a:p>
            <a:pPr eaLnBrk="1" hangingPunct="1"/>
            <a:endParaRPr lang="en-US" sz="2400" dirty="0" smtClean="0"/>
          </a:p>
        </p:txBody>
      </p:sp>
      <p:pic>
        <p:nvPicPr>
          <p:cNvPr id="2969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300" y="685800"/>
            <a:ext cx="3187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5436704" cy="1129748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Personal factors</a:t>
            </a:r>
            <a:br>
              <a:rPr lang="en-US" sz="4800" b="1" dirty="0" smtClean="0"/>
            </a:br>
            <a:r>
              <a:rPr lang="en-US" sz="3200" b="1" dirty="0" smtClean="0"/>
              <a:t>(cont’d)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2557670" y="2020888"/>
            <a:ext cx="6586329" cy="440641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3500" dirty="0" smtClean="0"/>
              <a:t>Standards</a:t>
            </a:r>
          </a:p>
          <a:p>
            <a:pPr lvl="1" eaLnBrk="1" hangingPunct="1"/>
            <a:r>
              <a:rPr lang="en-US" sz="3500" dirty="0" smtClean="0"/>
              <a:t>Measures of quality or success</a:t>
            </a:r>
            <a:r>
              <a:rPr lang="en-US" sz="3000" dirty="0" smtClean="0"/>
              <a:t>.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r>
              <a:rPr lang="en-US" sz="3000" dirty="0" smtClean="0"/>
              <a:t>Different people have different standards or views of success</a:t>
            </a:r>
          </a:p>
          <a:p>
            <a:pPr lvl="1" eaLnBrk="1" hangingPunct="1"/>
            <a:endParaRPr lang="en-US" sz="3000" dirty="0" smtClean="0"/>
          </a:p>
          <a:p>
            <a:pPr eaLnBrk="1" hangingPunct="1"/>
            <a:r>
              <a:rPr lang="en-US" sz="3000" dirty="0" smtClean="0"/>
              <a:t>Priorities – each person has to set their priorities by deciding  what is more important at any point at time.</a:t>
            </a:r>
          </a:p>
          <a:p>
            <a:pPr eaLnBrk="1" hangingPunct="1"/>
            <a:endParaRPr lang="en-US" sz="2400" dirty="0" smtClean="0"/>
          </a:p>
        </p:txBody>
      </p:sp>
      <p:pic>
        <p:nvPicPr>
          <p:cNvPr id="2969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300" y="685800"/>
            <a:ext cx="2316370" cy="152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127" y="685800"/>
            <a:ext cx="7532111" cy="887413"/>
          </a:xfrm>
        </p:spPr>
        <p:txBody>
          <a:bodyPr/>
          <a:lstStyle/>
          <a:p>
            <a:pPr algn="ctr"/>
            <a:r>
              <a:rPr lang="en-US" sz="4000" b="1" dirty="0" smtClean="0"/>
              <a:t>CHARACTERISTICS of FINANCIAL GOALS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7055" y="2020888"/>
            <a:ext cx="5618595" cy="444918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7200" b="1" dirty="0" smtClean="0"/>
              <a:t>SMART</a:t>
            </a:r>
          </a:p>
          <a:p>
            <a:r>
              <a:rPr lang="en-US" sz="3200" b="1" dirty="0" smtClean="0">
                <a:solidFill>
                  <a:schemeClr val="accent1"/>
                </a:solidFill>
              </a:rPr>
              <a:t>S</a:t>
            </a:r>
            <a:r>
              <a:rPr lang="en-US" sz="3200" b="1" dirty="0" smtClean="0"/>
              <a:t>pecific</a:t>
            </a:r>
          </a:p>
          <a:p>
            <a:r>
              <a:rPr lang="en-US" sz="3200" b="1" dirty="0" smtClean="0">
                <a:solidFill>
                  <a:schemeClr val="accent1"/>
                </a:solidFill>
              </a:rPr>
              <a:t>M</a:t>
            </a:r>
            <a:r>
              <a:rPr lang="en-US" sz="3200" b="1" dirty="0" smtClean="0"/>
              <a:t>easurable</a:t>
            </a:r>
          </a:p>
          <a:p>
            <a:r>
              <a:rPr lang="en-US" sz="3200" b="1" dirty="0" smtClean="0">
                <a:solidFill>
                  <a:schemeClr val="accent1"/>
                </a:solidFill>
              </a:rPr>
              <a:t>A</a:t>
            </a:r>
            <a:r>
              <a:rPr lang="en-US" sz="3200" b="1" dirty="0" smtClean="0"/>
              <a:t>ttainable</a:t>
            </a:r>
          </a:p>
          <a:p>
            <a:r>
              <a:rPr lang="en-US" sz="3200" b="1" dirty="0" smtClean="0">
                <a:solidFill>
                  <a:schemeClr val="accent1"/>
                </a:solidFill>
              </a:rPr>
              <a:t>R</a:t>
            </a:r>
            <a:r>
              <a:rPr lang="en-US" sz="3200" b="1" dirty="0" smtClean="0"/>
              <a:t>ealistic</a:t>
            </a:r>
          </a:p>
          <a:p>
            <a:r>
              <a:rPr lang="en-US" sz="3200" b="1" dirty="0" smtClean="0">
                <a:solidFill>
                  <a:schemeClr val="accent1"/>
                </a:solidFill>
              </a:rPr>
              <a:t>T</a:t>
            </a:r>
            <a:r>
              <a:rPr lang="en-US" sz="3200" b="1" dirty="0" smtClean="0"/>
              <a:t>ime-Bound</a:t>
            </a:r>
            <a:endParaRPr lang="en-US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073" y="685800"/>
            <a:ext cx="7241165" cy="887413"/>
          </a:xfrm>
        </p:spPr>
        <p:txBody>
          <a:bodyPr/>
          <a:lstStyle/>
          <a:p>
            <a:pPr algn="ctr"/>
            <a:r>
              <a:rPr lang="en-US" sz="4400" b="1" dirty="0" smtClean="0"/>
              <a:t>FINANCIAL GOALS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ACCOMPLISHED </a:t>
            </a:r>
            <a:r>
              <a:rPr lang="en-US" sz="3200" i="1" dirty="0" smtClean="0">
                <a:solidFill>
                  <a:schemeClr val="accent1"/>
                </a:solidFill>
              </a:rPr>
              <a:t>through</a:t>
            </a:r>
            <a:r>
              <a:rPr lang="en-US" sz="3200" dirty="0" smtClean="0"/>
              <a:t> FINANCIAL PLANNING</a:t>
            </a:r>
          </a:p>
          <a:p>
            <a:endParaRPr lang="en-US" sz="3200" dirty="0" smtClean="0"/>
          </a:p>
          <a:p>
            <a:r>
              <a:rPr lang="en-US" sz="3200" i="1" dirty="0" smtClean="0">
                <a:solidFill>
                  <a:schemeClr val="accent1"/>
                </a:solidFill>
              </a:rPr>
              <a:t>Give</a:t>
            </a:r>
            <a:r>
              <a:rPr lang="en-US" sz="3200" dirty="0" smtClean="0"/>
              <a:t> DIRECTION </a:t>
            </a:r>
            <a:r>
              <a:rPr lang="en-US" sz="3200" i="1" dirty="0" smtClean="0">
                <a:solidFill>
                  <a:schemeClr val="accent1"/>
                </a:solidFill>
              </a:rPr>
              <a:t>to</a:t>
            </a:r>
            <a:r>
              <a:rPr lang="en-US" sz="3200" dirty="0" smtClean="0"/>
              <a:t> FINANCIAL PLANNING</a:t>
            </a:r>
            <a:endParaRPr 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6" y="685800"/>
            <a:ext cx="7656802" cy="1600200"/>
          </a:xfrm>
        </p:spPr>
        <p:txBody>
          <a:bodyPr/>
          <a:lstStyle/>
          <a:p>
            <a:r>
              <a:rPr lang="en-US" sz="4800" dirty="0" smtClean="0"/>
              <a:t>SO! – HOW DO WE SET FINANCIAL GOALS??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036" y="2784764"/>
            <a:ext cx="5521614" cy="334139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By Making Good Decisions</a:t>
            </a:r>
          </a:p>
          <a:p>
            <a:r>
              <a:rPr lang="en-US" sz="3200" dirty="0" smtClean="0"/>
              <a:t>Sticking with them </a:t>
            </a:r>
            <a:r>
              <a:rPr lang="en-US" sz="3200" i="1" dirty="0" smtClean="0">
                <a:solidFill>
                  <a:schemeClr val="accent1"/>
                </a:solidFill>
              </a:rPr>
              <a:t>AND</a:t>
            </a:r>
          </a:p>
          <a:p>
            <a:r>
              <a:rPr lang="en-US" sz="3200" dirty="0" smtClean="0"/>
              <a:t>Reevaluating them as needed</a:t>
            </a:r>
            <a:endParaRPr 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2838" cy="887413"/>
          </a:xfrm>
        </p:spPr>
        <p:txBody>
          <a:bodyPr/>
          <a:lstStyle/>
          <a:p>
            <a:pPr algn="ctr"/>
            <a:r>
              <a:rPr lang="en-US" sz="5400" dirty="0" smtClean="0"/>
              <a:t>Friday, September 2nd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020888"/>
            <a:ext cx="6318250" cy="4105275"/>
          </a:xfrm>
        </p:spPr>
        <p:txBody>
          <a:bodyPr/>
          <a:lstStyle/>
          <a:p>
            <a:r>
              <a:rPr lang="en-US" sz="2800" dirty="0" smtClean="0"/>
              <a:t>Warm up – </a:t>
            </a:r>
          </a:p>
          <a:p>
            <a:pPr lvl="1"/>
            <a:r>
              <a:rPr lang="en-US" sz="2800" dirty="0" smtClean="0"/>
              <a:t>Current Event</a:t>
            </a:r>
          </a:p>
          <a:p>
            <a:pPr lvl="1"/>
            <a:r>
              <a:rPr lang="en-US" sz="2800" dirty="0" smtClean="0"/>
              <a:t>Finish and turn in 1.02 vocabulary</a:t>
            </a:r>
          </a:p>
          <a:p>
            <a:r>
              <a:rPr lang="en-US" sz="2800" dirty="0" smtClean="0"/>
              <a:t>Slide Show/Notes – financial Goals</a:t>
            </a:r>
          </a:p>
          <a:p>
            <a:r>
              <a:rPr lang="en-US" sz="2800" dirty="0" smtClean="0"/>
              <a:t>Group Activity</a:t>
            </a:r>
          </a:p>
          <a:p>
            <a:r>
              <a:rPr lang="en-US" sz="2800" dirty="0" smtClean="0"/>
              <a:t>Slide Show/Notes – Decision Making Process</a:t>
            </a:r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987" y="685800"/>
            <a:ext cx="8243047" cy="887413"/>
          </a:xfrm>
        </p:spPr>
        <p:txBody>
          <a:bodyPr/>
          <a:lstStyle/>
          <a:p>
            <a:pPr algn="ctr"/>
            <a:r>
              <a:rPr lang="en-US" sz="5400" dirty="0" smtClean="0"/>
              <a:t>Tuesday, September 6th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020888"/>
            <a:ext cx="6318250" cy="410527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Warm up –  Values Profile</a:t>
            </a:r>
          </a:p>
          <a:p>
            <a:r>
              <a:rPr lang="en-US" sz="2800" dirty="0" smtClean="0"/>
              <a:t>Review Financial/Educational Goals</a:t>
            </a:r>
          </a:p>
          <a:p>
            <a:r>
              <a:rPr lang="en-US" sz="2800" dirty="0" smtClean="0"/>
              <a:t>Smart Goal Setting</a:t>
            </a:r>
          </a:p>
          <a:p>
            <a:r>
              <a:rPr lang="en-US" sz="2800" dirty="0" smtClean="0"/>
              <a:t>Slide Show/Notes – Decision Making Process</a:t>
            </a:r>
          </a:p>
          <a:p>
            <a:r>
              <a:rPr lang="en-US" sz="2800" dirty="0" smtClean="0"/>
              <a:t>Activity – Forced choices</a:t>
            </a:r>
          </a:p>
          <a:p>
            <a:r>
              <a:rPr lang="en-US" sz="2800" dirty="0" smtClean="0"/>
              <a:t>Slide Show – life Cycle of Financial Planning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4" y="685800"/>
            <a:ext cx="7573674" cy="887413"/>
          </a:xfrm>
        </p:spPr>
        <p:txBody>
          <a:bodyPr/>
          <a:lstStyle/>
          <a:p>
            <a:pPr algn="ctr"/>
            <a:r>
              <a:rPr lang="en-US" sz="4000" b="1" dirty="0" smtClean="0"/>
              <a:t>DECISION MAKING PROCESS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655" y="2020888"/>
            <a:ext cx="5770995" cy="4105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GOOD DECISIONS are another key to successful independent living</a:t>
            </a:r>
          </a:p>
          <a:p>
            <a:r>
              <a:rPr lang="en-US" sz="3200" dirty="0" smtClean="0"/>
              <a:t>Lead to achievement of goals</a:t>
            </a:r>
          </a:p>
          <a:p>
            <a:r>
              <a:rPr lang="en-US" sz="3200" dirty="0" smtClean="0"/>
              <a:t>Feeling of Self Control</a:t>
            </a:r>
          </a:p>
          <a:p>
            <a:r>
              <a:rPr lang="en-US" sz="3200" dirty="0" smtClean="0"/>
              <a:t>Feeling of Self Confidence</a:t>
            </a:r>
            <a:endParaRPr 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piration">
  <a:themeElements>
    <a:clrScheme name="Custom 4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</a:majorFont>
      <a:minorFont>
        <a:latin typeface="News Gothic MT"/>
        <a:ea typeface=""/>
        <a:cs typeface=""/>
        <a:font script="Jpan" typeface="メイリオ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1253</TotalTime>
  <Words>815</Words>
  <Application>Microsoft Office PowerPoint</Application>
  <PresentationFormat>On-screen Show (4:3)</PresentationFormat>
  <Paragraphs>177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Inspiration</vt:lpstr>
      <vt:lpstr>Factors  </vt:lpstr>
      <vt:lpstr>ESSENTIAL QUESTIONS</vt:lpstr>
      <vt:lpstr>FINANCIAL GOALS</vt:lpstr>
      <vt:lpstr>CHARACTERISTICS of FINANCIAL GOALS</vt:lpstr>
      <vt:lpstr>FINANCIAL GOALS</vt:lpstr>
      <vt:lpstr>SO! – HOW DO WE SET FINANCIAL GOALS??</vt:lpstr>
      <vt:lpstr>Friday, September 2nd</vt:lpstr>
      <vt:lpstr>Tuesday, September 6th</vt:lpstr>
      <vt:lpstr>DECISION MAKING PROCESS</vt:lpstr>
      <vt:lpstr>DECISION MAKING PROCESS</vt:lpstr>
      <vt:lpstr>DECISION MAKING PROCESS STEPS to FOLLOW</vt:lpstr>
      <vt:lpstr>DECISION MAKING PROCESS STEPS to FOLLOW</vt:lpstr>
      <vt:lpstr>DECISION MAKING PROCESS STEPS to FOLLOW</vt:lpstr>
      <vt:lpstr>DECISION MAKING PROCESS STEPS to FOLLOW</vt:lpstr>
      <vt:lpstr>DECISION MAKING PROCESS STEPS to FOLLOW</vt:lpstr>
      <vt:lpstr>DECISION MAKING PROCESS STEPS to FOLLOW</vt:lpstr>
      <vt:lpstr>DECISION MAKING PROCESS STEPS to FOLLOW</vt:lpstr>
      <vt:lpstr>Decision Making Activity</vt:lpstr>
      <vt:lpstr>Life Cycle of Financial Planning  Slide Show</vt:lpstr>
      <vt:lpstr>FACTORS AFFECTING  FINANCIAL DECISIONS</vt:lpstr>
      <vt:lpstr>Family factors </vt:lpstr>
      <vt:lpstr>Cultural factors </vt:lpstr>
      <vt:lpstr>Social factors </vt:lpstr>
      <vt:lpstr>Societal and demographic factors</vt:lpstr>
      <vt:lpstr>Economic factors </vt:lpstr>
      <vt:lpstr>Technology </vt:lpstr>
      <vt:lpstr>The media </vt:lpstr>
      <vt:lpstr>The marketplace </vt:lpstr>
      <vt:lpstr>Legal and moral factors </vt:lpstr>
      <vt:lpstr>Personal factors </vt:lpstr>
      <vt:lpstr>Personal factors (cont’d) </vt:lpstr>
      <vt:lpstr>Personal factors (cont’d) </vt:lpstr>
    </vt:vector>
  </TitlesOfParts>
  <Company>reWard's reTreat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 </dc:title>
  <dc:creator>Janet Ward</dc:creator>
  <cp:lastModifiedBy>abehar</cp:lastModifiedBy>
  <cp:revision>55</cp:revision>
  <dcterms:created xsi:type="dcterms:W3CDTF">2010-04-05T22:47:14Z</dcterms:created>
  <dcterms:modified xsi:type="dcterms:W3CDTF">2011-10-14T17:32:29Z</dcterms:modified>
</cp:coreProperties>
</file>