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notesMasterIdLst>
    <p:notesMasterId r:id="rId16"/>
  </p:notesMasterIdLst>
  <p:handoutMasterIdLst>
    <p:handoutMasterId r:id="rId17"/>
  </p:handoutMasterIdLst>
  <p:sldIdLst>
    <p:sldId id="283" r:id="rId2"/>
    <p:sldId id="282" r:id="rId3"/>
    <p:sldId id="259" r:id="rId4"/>
    <p:sldId id="260" r:id="rId5"/>
    <p:sldId id="261" r:id="rId6"/>
    <p:sldId id="262" r:id="rId7"/>
    <p:sldId id="263" r:id="rId8"/>
    <p:sldId id="264" r:id="rId9"/>
    <p:sldId id="265" r:id="rId10"/>
    <p:sldId id="266" r:id="rId11"/>
    <p:sldId id="267" r:id="rId12"/>
    <p:sldId id="268" r:id="rId13"/>
    <p:sldId id="280" r:id="rId14"/>
    <p:sldId id="281" r:id="rId15"/>
  </p:sldIdLst>
  <p:sldSz cx="9144000" cy="6858000" type="screen4x3"/>
  <p:notesSz cx="68580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808"/>
    <a:srgbClr val="FF66CC"/>
    <a:srgbClr val="9900CC"/>
    <a:srgbClr val="0000CC"/>
    <a:srgbClr val="FFCC00"/>
    <a:srgbClr val="008000"/>
    <a:srgbClr val="FF0000"/>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936" autoAdjust="0"/>
    <p:restoredTop sz="91445" autoAdjust="0"/>
  </p:normalViewPr>
  <p:slideViewPr>
    <p:cSldViewPr>
      <p:cViewPr varScale="1">
        <p:scale>
          <a:sx n="68" d="100"/>
          <a:sy n="68" d="100"/>
        </p:scale>
        <p:origin x="-4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6553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6554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6554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D1E41E8-A39B-4830-B9C3-8FCD68D00D96}"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21507"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Ro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21509"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510"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21511"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824DF1D-6F2E-438C-A823-9042D666CA4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74AF7B45-63F6-486D-BD65-66750E53437C}" type="slidenum">
              <a:rPr lang="en-US" smtClean="0"/>
              <a:pPr/>
              <a:t>3</a:t>
            </a:fld>
            <a:endParaRPr lang="en-US" smtClean="0"/>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A6DAA795-5BB7-4A08-B45E-BFE2425B6300}" type="slidenum">
              <a:rPr lang="en-US" smtClean="0"/>
              <a:pPr/>
              <a:t>12</a:t>
            </a:fld>
            <a:endParaRPr lang="en-US" smtClean="0"/>
          </a:p>
        </p:txBody>
      </p:sp>
      <p:sp>
        <p:nvSpPr>
          <p:cNvPr id="35843" name="Rectangle 2"/>
          <p:cNvSpPr>
            <a:spLocks noRo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3E648D7-03C3-462A-A0CF-65504C1AB242}" type="slidenum">
              <a:rPr lang="en-US" smtClean="0"/>
              <a:pPr/>
              <a:t>4</a:t>
            </a:fld>
            <a:endParaRPr lang="en-US" smtClean="0"/>
          </a:p>
        </p:txBody>
      </p:sp>
      <p:sp>
        <p:nvSpPr>
          <p:cNvPr id="27651" name="Rectangle 2"/>
          <p:cNvSpPr>
            <a:spLocks noRo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94703422-C6A4-432C-8453-67C40D9CFD00}" type="slidenum">
              <a:rPr lang="en-US" smtClean="0"/>
              <a:pPr/>
              <a:t>5</a:t>
            </a:fld>
            <a:endParaRPr lang="en-US" smtClean="0"/>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6BA107D2-F718-4EA4-BD96-5B1947F3EBAB}" type="slidenum">
              <a:rPr lang="en-US" smtClean="0"/>
              <a:pPr/>
              <a:t>6</a:t>
            </a:fld>
            <a:endParaRPr lang="en-US" smtClean="0"/>
          </a:p>
        </p:txBody>
      </p:sp>
      <p:sp>
        <p:nvSpPr>
          <p:cNvPr id="29699" name="Rectangle 2"/>
          <p:cNvSpPr>
            <a:spLocks noRo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8A759E27-1CB8-4D88-8A1A-07A07685AB9A}" type="slidenum">
              <a:rPr lang="en-US" smtClean="0"/>
              <a:pPr/>
              <a:t>7</a:t>
            </a:fld>
            <a:endParaRPr lang="en-US" smtClean="0"/>
          </a:p>
        </p:txBody>
      </p:sp>
      <p:sp>
        <p:nvSpPr>
          <p:cNvPr id="30723" name="Rectangle 2"/>
          <p:cNvSpPr>
            <a:spLocks noRo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A89863F-CF39-4B5C-B5C2-E3044EAD6E32}" type="slidenum">
              <a:rPr lang="en-US" smtClean="0"/>
              <a:pPr/>
              <a:t>8</a:t>
            </a:fld>
            <a:endParaRPr lang="en-US" smtClean="0"/>
          </a:p>
        </p:txBody>
      </p:sp>
      <p:sp>
        <p:nvSpPr>
          <p:cNvPr id="31747" name="Rectangle 2"/>
          <p:cNvSpPr>
            <a:spLocks noRo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A3ECF6C5-6E69-40F7-A324-7031CD3C1BA1}" type="slidenum">
              <a:rPr lang="en-US" smtClean="0"/>
              <a:pPr/>
              <a:t>9</a:t>
            </a:fld>
            <a:endParaRPr lang="en-US" smtClean="0"/>
          </a:p>
        </p:txBody>
      </p:sp>
      <p:sp>
        <p:nvSpPr>
          <p:cNvPr id="32771" name="Rectangle 2"/>
          <p:cNvSpPr>
            <a:spLocks noRo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4C8AC214-0072-4A6F-827D-E815D2719FBB}" type="slidenum">
              <a:rPr lang="en-US" smtClean="0"/>
              <a:pPr/>
              <a:t>10</a:t>
            </a:fld>
            <a:endParaRPr lang="en-US" smtClean="0"/>
          </a:p>
        </p:txBody>
      </p:sp>
      <p:sp>
        <p:nvSpPr>
          <p:cNvPr id="33795" name="Rectangle 2"/>
          <p:cNvSpPr>
            <a:spLocks noRo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7B25B5DE-37E8-4699-BD71-3AC9729B41AD}" type="slidenum">
              <a:rPr lang="en-US" smtClean="0"/>
              <a:pPr/>
              <a:t>11</a:t>
            </a:fld>
            <a:endParaRPr lang="en-US" smtClean="0"/>
          </a:p>
        </p:txBody>
      </p:sp>
      <p:sp>
        <p:nvSpPr>
          <p:cNvPr id="34819" name="Rectangle 2"/>
          <p:cNvSpPr>
            <a:spLocks noRo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pic>
        <p:nvPicPr>
          <p:cNvPr id="4" name="Picture 4" descr="R:\Templates &amp; Logos\Logos\FEFE Logos from Debra Bowles\FEFE Logo Clear Background.png"/>
          <p:cNvPicPr>
            <a:picLocks noChangeAspect="1" noChangeArrowheads="1"/>
          </p:cNvPicPr>
          <p:nvPr userDrawn="1"/>
        </p:nvPicPr>
        <p:blipFill>
          <a:blip r:embed="rId3" cstate="print"/>
          <a:srcRect/>
          <a:stretch>
            <a:fillRect/>
          </a:stretch>
        </p:blipFill>
        <p:spPr bwMode="auto">
          <a:xfrm>
            <a:off x="685800" y="5867400"/>
            <a:ext cx="1066800" cy="593725"/>
          </a:xfrm>
          <a:prstGeom prst="rect">
            <a:avLst/>
          </a:prstGeom>
          <a:noFill/>
          <a:ln w="9525">
            <a:noFill/>
            <a:miter lim="800000"/>
            <a:headEnd/>
            <a:tailEnd/>
          </a:ln>
        </p:spPr>
      </p:pic>
      <p:pic>
        <p:nvPicPr>
          <p:cNvPr id="5" name="Picture 5" descr="R:\TCAI\Templates &amp; Logos\Logos\TCAI ICON_final.png"/>
          <p:cNvPicPr>
            <a:picLocks noChangeAspect="1" noChangeArrowheads="1"/>
          </p:cNvPicPr>
          <p:nvPr userDrawn="1"/>
        </p:nvPicPr>
        <p:blipFill>
          <a:blip r:embed="rId4" cstate="print"/>
          <a:srcRect/>
          <a:stretch>
            <a:fillRect/>
          </a:stretch>
        </p:blipFill>
        <p:spPr bwMode="auto">
          <a:xfrm>
            <a:off x="6934200" y="6096000"/>
            <a:ext cx="1690688" cy="311150"/>
          </a:xfrm>
          <a:prstGeom prst="rect">
            <a:avLst/>
          </a:prstGeom>
          <a:noFill/>
          <a:ln w="9525">
            <a:noFill/>
            <a:miter lim="800000"/>
            <a:headEnd/>
            <a:tailEnd/>
          </a:ln>
        </p:spPr>
      </p:pic>
      <p:sp>
        <p:nvSpPr>
          <p:cNvPr id="81922" name="Rectangle 2"/>
          <p:cNvSpPr>
            <a:spLocks noGrp="1" noChangeArrowheads="1"/>
          </p:cNvSpPr>
          <p:nvPr>
            <p:ph type="ctrTitle"/>
          </p:nvPr>
        </p:nvSpPr>
        <p:spPr>
          <a:xfrm>
            <a:off x="685800" y="1371600"/>
            <a:ext cx="7772400" cy="1470025"/>
          </a:xfrm>
        </p:spPr>
        <p:txBody>
          <a:bodyPr/>
          <a:lstStyle>
            <a:lvl1pPr>
              <a:defRPr/>
            </a:lvl1pPr>
          </a:lstStyle>
          <a:p>
            <a:r>
              <a:rPr lang="en-US"/>
              <a:t>Click to edit Master title style</a:t>
            </a:r>
          </a:p>
        </p:txBody>
      </p:sp>
      <p:sp>
        <p:nvSpPr>
          <p:cNvPr id="81923" name="Rectangle 3"/>
          <p:cNvSpPr>
            <a:spLocks noGrp="1" noChangeArrowheads="1"/>
          </p:cNvSpPr>
          <p:nvPr>
            <p:ph type="subTitle" idx="1"/>
          </p:nvPr>
        </p:nvSpPr>
        <p:spPr>
          <a:xfrm>
            <a:off x="1295400" y="3048000"/>
            <a:ext cx="6400800" cy="685800"/>
          </a:xfrm>
        </p:spPr>
        <p:txBody>
          <a:bodyPr/>
          <a:lstStyle>
            <a:lvl1pPr marL="0" indent="0" algn="ctr">
              <a:buFontTx/>
              <a:buNone/>
              <a:defRPr/>
            </a:lvl1pPr>
          </a:lstStyle>
          <a:p>
            <a:r>
              <a:rPr lang="en-US"/>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a:t>
            </a:r>
            <a:r>
              <a:rPr lang="en-US" sz="900" dirty="0">
                <a:latin typeface="Centaur" pitchFamily="18" charset="0"/>
              </a:rPr>
              <a:t>Yourself </a:t>
            </a:r>
            <a:r>
              <a:rPr lang="en-US" sz="900" dirty="0"/>
              <a:t> - </a:t>
            </a:r>
            <a:r>
              <a:rPr lang="en-US" sz="900" dirty="0">
                <a:latin typeface="+mn-lt"/>
              </a:rPr>
              <a:t>slide</a:t>
            </a:r>
            <a:fld id="{F6F673E2-8171-40A2-907A-D04D1CB13974}" type="slidenum">
              <a:rPr lang="en-US" sz="900">
                <a:latin typeface="+mn-lt"/>
              </a:rPr>
              <a:pPr algn="ctr">
                <a:defRPr/>
              </a:pPr>
              <a:t>‹#›</a:t>
            </a:fld>
            <a:endParaRPr lang="en-US" sz="900" dirty="0">
              <a:latin typeface="+mn-lt"/>
            </a:endParaRP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5"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6"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Yourself</a:t>
            </a: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5"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6"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Yourself</a:t>
            </a: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6"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7"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Yourself</a:t>
            </a: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8"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9"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Yourself</a:t>
            </a: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4"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5"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a:t>
            </a:r>
            <a:r>
              <a:rPr lang="en-US" sz="900" dirty="0">
                <a:latin typeface="Centaur" pitchFamily="18" charset="0"/>
              </a:rPr>
              <a:t>Yourself – slide </a:t>
            </a:r>
            <a:fld id="{0D4EC367-FEDA-4468-8878-B4537479571E}" type="slidenum">
              <a:rPr lang="en-US" sz="900">
                <a:latin typeface="Centaur" pitchFamily="18" charset="0"/>
              </a:rPr>
              <a:pPr algn="ctr">
                <a:defRPr/>
              </a:pPr>
              <a:t>‹#›</a:t>
            </a:fld>
            <a:endParaRPr lang="en-US" sz="900" dirty="0">
              <a:latin typeface="Centaur" pitchFamily="18" charset="0"/>
            </a:endParaRP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3"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4"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Yourself</a:t>
            </a: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6"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7"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Text Box 16"/>
          <p:cNvSpPr txBox="1">
            <a:spLocks noChangeArrowheads="1"/>
          </p:cNvSpPr>
          <p:nvPr userDrawn="1"/>
        </p:nvSpPr>
        <p:spPr bwMode="auto">
          <a:xfrm>
            <a:off x="152400" y="6211888"/>
            <a:ext cx="8763000" cy="577850"/>
          </a:xfrm>
          <a:prstGeom prst="rect">
            <a:avLst/>
          </a:prstGeom>
          <a:noFill/>
          <a:ln w="9525">
            <a:noFill/>
            <a:miter lim="800000"/>
            <a:headEnd/>
            <a:tailEnd/>
          </a:ln>
          <a:effectLst/>
        </p:spPr>
        <p:txBody>
          <a:bodyPr>
            <a:spAutoFit/>
          </a:bodyPr>
          <a:lstStyle/>
          <a:p>
            <a:pPr algn="ctr">
              <a:defRPr/>
            </a:pPr>
            <a:r>
              <a:rPr lang="en-US" sz="900" dirty="0">
                <a:latin typeface="Centaur" pitchFamily="18" charset="0"/>
              </a:rPr>
              <a:t>© Family Economics &amp; Financial Education – May 2009 – Career Development Unit – Investment in Yourself</a:t>
            </a:r>
          </a:p>
          <a:p>
            <a:pPr>
              <a:defRPr/>
            </a:pPr>
            <a:r>
              <a:rPr lang="en-US" sz="900" dirty="0">
                <a:latin typeface="Centaur" pitchFamily="18" charset="0"/>
              </a:rPr>
              <a:t>                             Funded by a grant from Take Charge America, Inc. to the Norton School of Family and Consumer Sciences Take Charge America Institute at The University of Arizona</a:t>
            </a:r>
          </a:p>
          <a:p>
            <a:pPr algn="ctr">
              <a:spcBef>
                <a:spcPct val="50000"/>
              </a:spcBef>
              <a:defRPr/>
            </a:pPr>
            <a:endParaRPr lang="en-US" sz="900" dirty="0">
              <a:latin typeface="Centaur" pitchFamily="18" charset="0"/>
            </a:endParaRPr>
          </a:p>
        </p:txBody>
      </p:sp>
      <p:pic>
        <p:nvPicPr>
          <p:cNvPr id="6" name="Picture 16" descr="UA-horiz blk"/>
          <p:cNvPicPr>
            <a:picLocks noChangeAspect="1" noChangeArrowheads="1"/>
          </p:cNvPicPr>
          <p:nvPr userDrawn="1"/>
        </p:nvPicPr>
        <p:blipFill>
          <a:blip r:embed="rId2" cstate="print"/>
          <a:srcRect/>
          <a:stretch>
            <a:fillRect/>
          </a:stretch>
        </p:blipFill>
        <p:spPr bwMode="auto">
          <a:xfrm>
            <a:off x="228600" y="6324600"/>
            <a:ext cx="814388" cy="192088"/>
          </a:xfrm>
          <a:prstGeom prst="rect">
            <a:avLst/>
          </a:prstGeom>
          <a:noFill/>
          <a:ln w="9525">
            <a:noFill/>
            <a:miter lim="800000"/>
            <a:headEnd/>
            <a:tailEnd/>
          </a:ln>
        </p:spPr>
      </p:pic>
      <p:pic>
        <p:nvPicPr>
          <p:cNvPr id="7" name="Picture 2" descr="TCA-New-Logo-3-color"/>
          <p:cNvPicPr>
            <a:picLocks noChangeAspect="1" noChangeArrowheads="1"/>
          </p:cNvPicPr>
          <p:nvPr userDrawn="1"/>
        </p:nvPicPr>
        <p:blipFill>
          <a:blip r:embed="rId3" cstate="print">
            <a:grayscl/>
          </a:blip>
          <a:srcRect/>
          <a:stretch>
            <a:fillRect/>
          </a:stretch>
        </p:blipFill>
        <p:spPr bwMode="auto">
          <a:xfrm>
            <a:off x="8153400" y="6400800"/>
            <a:ext cx="952500" cy="18415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1"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Lst>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Copperplate Gothic Light" pitchFamily="34" charset="0"/>
        </a:defRPr>
      </a:lvl2pPr>
      <a:lvl3pPr algn="ctr" rtl="0" eaLnBrk="0" fontAlgn="base" hangingPunct="0">
        <a:spcBef>
          <a:spcPct val="0"/>
        </a:spcBef>
        <a:spcAft>
          <a:spcPct val="0"/>
        </a:spcAft>
        <a:defRPr sz="3600">
          <a:solidFill>
            <a:schemeClr val="tx2"/>
          </a:solidFill>
          <a:latin typeface="Copperplate Gothic Light" pitchFamily="34" charset="0"/>
        </a:defRPr>
      </a:lvl3pPr>
      <a:lvl4pPr algn="ctr" rtl="0" eaLnBrk="0" fontAlgn="base" hangingPunct="0">
        <a:spcBef>
          <a:spcPct val="0"/>
        </a:spcBef>
        <a:spcAft>
          <a:spcPct val="0"/>
        </a:spcAft>
        <a:defRPr sz="3600">
          <a:solidFill>
            <a:schemeClr val="tx2"/>
          </a:solidFill>
          <a:latin typeface="Copperplate Gothic Light" pitchFamily="34" charset="0"/>
        </a:defRPr>
      </a:lvl4pPr>
      <a:lvl5pPr algn="ctr" rtl="0" eaLnBrk="0" fontAlgn="base" hangingPunct="0">
        <a:spcBef>
          <a:spcPct val="0"/>
        </a:spcBef>
        <a:spcAft>
          <a:spcPct val="0"/>
        </a:spcAft>
        <a:defRPr sz="3600">
          <a:solidFill>
            <a:schemeClr val="tx2"/>
          </a:solidFill>
          <a:latin typeface="Copperplate Gothic Light" pitchFamily="34" charset="0"/>
        </a:defRPr>
      </a:lvl5pPr>
      <a:lvl6pPr marL="457200" algn="ctr" rtl="0" fontAlgn="base">
        <a:spcBef>
          <a:spcPct val="0"/>
        </a:spcBef>
        <a:spcAft>
          <a:spcPct val="0"/>
        </a:spcAft>
        <a:defRPr sz="3600">
          <a:solidFill>
            <a:schemeClr val="tx2"/>
          </a:solidFill>
          <a:latin typeface="Copperplate Gothic Light" pitchFamily="34" charset="0"/>
        </a:defRPr>
      </a:lvl6pPr>
      <a:lvl7pPr marL="914400" algn="ctr" rtl="0" fontAlgn="base">
        <a:spcBef>
          <a:spcPct val="0"/>
        </a:spcBef>
        <a:spcAft>
          <a:spcPct val="0"/>
        </a:spcAft>
        <a:defRPr sz="3600">
          <a:solidFill>
            <a:schemeClr val="tx2"/>
          </a:solidFill>
          <a:latin typeface="Copperplate Gothic Light" pitchFamily="34" charset="0"/>
        </a:defRPr>
      </a:lvl7pPr>
      <a:lvl8pPr marL="1371600" algn="ctr" rtl="0" fontAlgn="base">
        <a:spcBef>
          <a:spcPct val="0"/>
        </a:spcBef>
        <a:spcAft>
          <a:spcPct val="0"/>
        </a:spcAft>
        <a:defRPr sz="3600">
          <a:solidFill>
            <a:schemeClr val="tx2"/>
          </a:solidFill>
          <a:latin typeface="Copperplate Gothic Light" pitchFamily="34" charset="0"/>
        </a:defRPr>
      </a:lvl8pPr>
      <a:lvl9pPr marL="1828800" algn="ctr" rtl="0" fontAlgn="base">
        <a:spcBef>
          <a:spcPct val="0"/>
        </a:spcBef>
        <a:spcAft>
          <a:spcPct val="0"/>
        </a:spcAft>
        <a:defRPr sz="3600">
          <a:solidFill>
            <a:schemeClr val="tx2"/>
          </a:solidFill>
          <a:latin typeface="Copperplate Gothic Light"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p:txBody>
          <a:bodyPr/>
          <a:lstStyle/>
          <a:p>
            <a:r>
              <a:rPr lang="en-US" smtClean="0"/>
              <a:t>Investment in Yourself </a:t>
            </a:r>
            <a:r>
              <a:rPr lang="en-US" sz="1600" smtClean="0"/>
              <a:t>1.1.9</a:t>
            </a:r>
            <a:endParaRPr lang="en-US" smtClean="0"/>
          </a:p>
        </p:txBody>
      </p:sp>
      <p:sp>
        <p:nvSpPr>
          <p:cNvPr id="11267" name="Subtitle 2"/>
          <p:cNvSpPr>
            <a:spLocks noGrp="1"/>
          </p:cNvSpPr>
          <p:nvPr>
            <p:ph type="subTitle" idx="1"/>
          </p:nvPr>
        </p:nvSpPr>
        <p:spPr/>
        <p:txBody>
          <a:bodyPr/>
          <a:lstStyle/>
          <a:p>
            <a:pPr eaLnBrk="1" hangingPunct="1"/>
            <a:r>
              <a:rPr lang="en-US" smtClean="0"/>
              <a:t>Family Economics &amp; Financial Education</a:t>
            </a:r>
          </a:p>
          <a:p>
            <a:pPr eaLnBrk="1" hangingPunct="1"/>
            <a:r>
              <a:rPr lang="en-US" sz="2400" smtClean="0"/>
              <a:t>Take Charge of Your Finances</a:t>
            </a:r>
          </a:p>
          <a:p>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p:txBody>
          <a:bodyPr/>
          <a:lstStyle/>
          <a:p>
            <a:pPr eaLnBrk="1" hangingPunct="1"/>
            <a:r>
              <a:rPr lang="en-US" smtClean="0">
                <a:solidFill>
                  <a:srgbClr val="0000CC"/>
                </a:solidFill>
              </a:rPr>
              <a:t>Blue</a:t>
            </a:r>
          </a:p>
        </p:txBody>
      </p:sp>
      <p:sp>
        <p:nvSpPr>
          <p:cNvPr id="38915" name="Rectangle 3"/>
          <p:cNvSpPr>
            <a:spLocks noGrp="1" noChangeArrowheads="1"/>
          </p:cNvSpPr>
          <p:nvPr>
            <p:ph type="body" idx="4294967295"/>
          </p:nvPr>
        </p:nvSpPr>
        <p:spPr/>
        <p:txBody>
          <a:bodyPr/>
          <a:lstStyle/>
          <a:p>
            <a:pPr eaLnBrk="1" hangingPunct="1"/>
            <a:r>
              <a:rPr lang="en-US" smtClean="0"/>
              <a:t>If you are holding a blue card please sit. </a:t>
            </a:r>
          </a:p>
          <a:p>
            <a:pPr eaLnBrk="1" hangingPunct="1"/>
            <a:r>
              <a:rPr lang="en-US" smtClean="0"/>
              <a:t>These 5 people represent 18.7% of the U.S. population who received their bachelor's degree.  On average, in the United States, they will earn $88,948 per year, which is more than twice what a high school graduate earns.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r>
              <a:rPr lang="en-US" smtClean="0">
                <a:solidFill>
                  <a:srgbClr val="9900CC"/>
                </a:solidFill>
              </a:rPr>
              <a:t>Purple</a:t>
            </a:r>
          </a:p>
        </p:txBody>
      </p:sp>
      <p:sp>
        <p:nvSpPr>
          <p:cNvPr id="40963" name="Rectangle 3"/>
          <p:cNvSpPr>
            <a:spLocks noGrp="1" noChangeArrowheads="1"/>
          </p:cNvSpPr>
          <p:nvPr>
            <p:ph type="body" idx="4294967295"/>
          </p:nvPr>
        </p:nvSpPr>
        <p:spPr/>
        <p:txBody>
          <a:bodyPr/>
          <a:lstStyle/>
          <a:p>
            <a:pPr eaLnBrk="1" hangingPunct="1">
              <a:lnSpc>
                <a:spcPct val="90000"/>
              </a:lnSpc>
            </a:pPr>
            <a:r>
              <a:rPr lang="en-US" smtClean="0"/>
              <a:t>If you are holding a purple card please sit. </a:t>
            </a:r>
          </a:p>
          <a:p>
            <a:pPr eaLnBrk="1" hangingPunct="1">
              <a:lnSpc>
                <a:spcPct val="90000"/>
              </a:lnSpc>
            </a:pPr>
            <a:r>
              <a:rPr lang="en-US" smtClean="0"/>
              <a:t>These 3 people represent 10.2% of the U.S. population who have completed their graduate or professional degree.  On average, in the United States, they earn $115,179 per year.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4"/>
          <p:cNvSpPr>
            <a:spLocks noGrp="1" noChangeArrowheads="1"/>
          </p:cNvSpPr>
          <p:nvPr>
            <p:ph type="title" idx="4294967295"/>
          </p:nvPr>
        </p:nvSpPr>
        <p:spPr/>
        <p:txBody>
          <a:bodyPr/>
          <a:lstStyle/>
          <a:p>
            <a:pPr eaLnBrk="1" hangingPunct="1"/>
            <a:r>
              <a:rPr lang="en-US" smtClean="0"/>
              <a:t>Education vs Income</a:t>
            </a:r>
          </a:p>
        </p:txBody>
      </p:sp>
      <p:graphicFrame>
        <p:nvGraphicFramePr>
          <p:cNvPr id="5" name="Table 4"/>
          <p:cNvGraphicFramePr>
            <a:graphicFrameLocks noGrp="1"/>
          </p:cNvGraphicFramePr>
          <p:nvPr/>
        </p:nvGraphicFramePr>
        <p:xfrm>
          <a:off x="381000" y="1371600"/>
          <a:ext cx="8382000" cy="4572000"/>
        </p:xfrm>
        <a:graphic>
          <a:graphicData uri="http://schemas.openxmlformats.org/drawingml/2006/table">
            <a:tbl>
              <a:tblPr/>
              <a:tblGrid>
                <a:gridCol w="3088105"/>
                <a:gridCol w="1568562"/>
                <a:gridCol w="1568562"/>
                <a:gridCol w="2156771"/>
              </a:tblGrid>
              <a:tr h="1143000">
                <a:tc>
                  <a:txBody>
                    <a:bodyPr/>
                    <a:lstStyle/>
                    <a:p>
                      <a:pPr marL="0" marR="0" algn="ctr">
                        <a:spcBef>
                          <a:spcPts val="0"/>
                        </a:spcBef>
                        <a:spcAft>
                          <a:spcPts val="0"/>
                        </a:spcAft>
                      </a:pPr>
                      <a:r>
                        <a:rPr lang="en-US" sz="1600" dirty="0">
                          <a:latin typeface="Adobe Jenson Pro"/>
                          <a:ea typeface="Times New Roman"/>
                          <a:cs typeface="Times New Roman"/>
                        </a:rPr>
                        <a:t>Educational Attainment</a:t>
                      </a:r>
                      <a:endParaRPr lang="en-US" sz="1600" dirty="0">
                        <a:latin typeface="Times New Roman"/>
                        <a:ea typeface="Times New Roman"/>
                        <a:cs typeface="Times New Roman"/>
                      </a:endParaRPr>
                    </a:p>
                  </a:txBody>
                  <a:tcPr marL="64168" marR="64168"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a:latin typeface="Adobe Jenson Pro"/>
                          <a:ea typeface="Times New Roman"/>
                          <a:cs typeface="Times New Roman"/>
                        </a:rPr>
                        <a:t>U.S. Average Income (2007)</a:t>
                      </a:r>
                      <a:endParaRPr lang="en-US" sz="1600">
                        <a:latin typeface="Times New Roman"/>
                        <a:ea typeface="Times New Roman"/>
                        <a:cs typeface="Times New Roman"/>
                      </a:endParaRPr>
                    </a:p>
                  </a:txBody>
                  <a:tcPr marL="64168" marR="64168"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a:latin typeface="Adobe Jenson Pro"/>
                          <a:ea typeface="Times New Roman"/>
                          <a:cs typeface="Times New Roman"/>
                        </a:rPr>
                        <a:t>Percentage of U.S. Population (2007)</a:t>
                      </a:r>
                      <a:endParaRPr lang="en-US" sz="1600">
                        <a:latin typeface="Times New Roman"/>
                        <a:ea typeface="Times New Roman"/>
                        <a:cs typeface="Times New Roman"/>
                      </a:endParaRPr>
                    </a:p>
                  </a:txBody>
                  <a:tcPr marL="64168" marR="64168"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marL="0" marR="0" algn="ctr">
                        <a:spcBef>
                          <a:spcPts val="0"/>
                        </a:spcBef>
                        <a:spcAft>
                          <a:spcPts val="0"/>
                        </a:spcAft>
                      </a:pPr>
                      <a:r>
                        <a:rPr lang="en-US" sz="1600">
                          <a:latin typeface="Adobe Jenson Pro"/>
                          <a:ea typeface="Times New Roman"/>
                          <a:cs typeface="Times New Roman"/>
                        </a:rPr>
                        <a:t>Percentage of State Population</a:t>
                      </a:r>
                      <a:endParaRPr lang="en-US" sz="1600">
                        <a:latin typeface="Times New Roman"/>
                        <a:ea typeface="Times New Roman"/>
                        <a:cs typeface="Times New Roman"/>
                      </a:endParaRPr>
                    </a:p>
                  </a:txBody>
                  <a:tcPr marL="64168" marR="64168" marT="0" marB="0" anchor="ctr">
                    <a:lnL>
                      <a:noFill/>
                    </a:lnL>
                    <a:lnR>
                      <a:noFill/>
                    </a:lnR>
                    <a:lnT>
                      <a:noFill/>
                    </a:lnT>
                    <a:lnB w="12700" cap="flat" cmpd="sng" algn="ctr">
                      <a:solidFill>
                        <a:srgbClr val="000000"/>
                      </a:solidFill>
                      <a:prstDash val="solid"/>
                      <a:round/>
                      <a:headEnd type="none" w="med" len="med"/>
                      <a:tailEnd type="none" w="med" len="med"/>
                    </a:lnB>
                    <a:noFill/>
                  </a:tcPr>
                </a:tc>
              </a:tr>
              <a:tr h="571500">
                <a:tc>
                  <a:txBody>
                    <a:bodyPr/>
                    <a:lstStyle/>
                    <a:p>
                      <a:pPr marL="0" marR="0" algn="ctr">
                        <a:spcBef>
                          <a:spcPts val="0"/>
                        </a:spcBef>
                        <a:spcAft>
                          <a:spcPts val="0"/>
                        </a:spcAft>
                      </a:pPr>
                      <a:r>
                        <a:rPr lang="en-US" sz="1600">
                          <a:latin typeface="Adobe Jenson Pro"/>
                          <a:ea typeface="Times New Roman"/>
                          <a:cs typeface="Times New Roman"/>
                        </a:rPr>
                        <a:t>Not high school graduate</a:t>
                      </a:r>
                      <a:endParaRPr lang="en-US" sz="1600">
                        <a:latin typeface="Times New Roman"/>
                        <a:ea typeface="Times New Roman"/>
                        <a:cs typeface="Times New Roman"/>
                      </a:endParaRPr>
                    </a:p>
                  </a:txBody>
                  <a:tcPr marL="64168" marR="64168"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$33,913</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15.2%</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500">
                <a:tc>
                  <a:txBody>
                    <a:bodyPr/>
                    <a:lstStyle/>
                    <a:p>
                      <a:pPr marL="0" marR="0" algn="ctr">
                        <a:spcBef>
                          <a:spcPts val="0"/>
                        </a:spcBef>
                        <a:spcAft>
                          <a:spcPts val="0"/>
                        </a:spcAft>
                      </a:pPr>
                      <a:r>
                        <a:rPr lang="en-US" sz="1600">
                          <a:latin typeface="Adobe Jenson Pro"/>
                          <a:ea typeface="Times New Roman"/>
                          <a:cs typeface="Times New Roman"/>
                        </a:rPr>
                        <a:t>High school graduate including GED</a:t>
                      </a:r>
                      <a:endParaRPr lang="en-US" sz="1600">
                        <a:latin typeface="Times New Roman"/>
                        <a:ea typeface="Times New Roman"/>
                        <a:cs typeface="Times New Roman"/>
                      </a:endParaRPr>
                    </a:p>
                  </a:txBody>
                  <a:tcPr marL="64168" marR="64168"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$46,938</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25.2%</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500">
                <a:tc>
                  <a:txBody>
                    <a:bodyPr/>
                    <a:lstStyle/>
                    <a:p>
                      <a:pPr marL="0" marR="0" algn="ctr">
                        <a:spcBef>
                          <a:spcPts val="0"/>
                        </a:spcBef>
                        <a:spcAft>
                          <a:spcPts val="0"/>
                        </a:spcAft>
                      </a:pPr>
                      <a:r>
                        <a:rPr lang="en-US" sz="1600">
                          <a:latin typeface="Adobe Jenson Pro"/>
                          <a:ea typeface="Times New Roman"/>
                          <a:cs typeface="Times New Roman"/>
                        </a:rPr>
                        <a:t>Some college no degree</a:t>
                      </a:r>
                      <a:endParaRPr lang="en-US" sz="1600">
                        <a:latin typeface="Times New Roman"/>
                        <a:ea typeface="Times New Roman"/>
                        <a:cs typeface="Times New Roman"/>
                      </a:endParaRPr>
                    </a:p>
                  </a:txBody>
                  <a:tcPr marL="64168" marR="64168"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$54,881</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21.8%</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500">
                <a:tc>
                  <a:txBody>
                    <a:bodyPr/>
                    <a:lstStyle/>
                    <a:p>
                      <a:pPr marL="0" marR="0" algn="ctr">
                        <a:spcBef>
                          <a:spcPts val="0"/>
                        </a:spcBef>
                        <a:spcAft>
                          <a:spcPts val="0"/>
                        </a:spcAft>
                      </a:pPr>
                      <a:r>
                        <a:rPr lang="en-US" sz="1600">
                          <a:latin typeface="Adobe Jenson Pro"/>
                          <a:ea typeface="Times New Roman"/>
                          <a:cs typeface="Times New Roman"/>
                        </a:rPr>
                        <a:t>Associate degree</a:t>
                      </a:r>
                      <a:endParaRPr lang="en-US" sz="1600">
                        <a:latin typeface="Times New Roman"/>
                        <a:ea typeface="Times New Roman"/>
                        <a:cs typeface="Times New Roman"/>
                      </a:endParaRPr>
                    </a:p>
                  </a:txBody>
                  <a:tcPr marL="64168" marR="64168"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$64,537</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8.9%</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latin typeface="Adobe Jenson Pro"/>
                          <a:ea typeface="Times New Roman"/>
                          <a:cs typeface="Times New Roman"/>
                        </a:rPr>
                        <a:t>%</a:t>
                      </a:r>
                      <a:endParaRPr lang="en-US" sz="1600" dirty="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500">
                <a:tc>
                  <a:txBody>
                    <a:bodyPr/>
                    <a:lstStyle/>
                    <a:p>
                      <a:pPr marL="0" marR="0" algn="ctr">
                        <a:spcBef>
                          <a:spcPts val="0"/>
                        </a:spcBef>
                        <a:spcAft>
                          <a:spcPts val="0"/>
                        </a:spcAft>
                      </a:pPr>
                      <a:r>
                        <a:rPr lang="en-US" sz="1600">
                          <a:latin typeface="Adobe Jenson Pro"/>
                          <a:ea typeface="Times New Roman"/>
                          <a:cs typeface="Times New Roman"/>
                        </a:rPr>
                        <a:t>Bachelor’s degree</a:t>
                      </a:r>
                      <a:endParaRPr lang="en-US" sz="1600">
                        <a:latin typeface="Times New Roman"/>
                        <a:ea typeface="Times New Roman"/>
                        <a:cs typeface="Times New Roman"/>
                      </a:endParaRPr>
                    </a:p>
                  </a:txBody>
                  <a:tcPr marL="64168" marR="64168"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$88,948</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18.7%</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1500">
                <a:tc>
                  <a:txBody>
                    <a:bodyPr/>
                    <a:lstStyle/>
                    <a:p>
                      <a:pPr marL="0" marR="0" algn="ctr">
                        <a:spcBef>
                          <a:spcPts val="0"/>
                        </a:spcBef>
                        <a:spcAft>
                          <a:spcPts val="0"/>
                        </a:spcAft>
                      </a:pPr>
                      <a:r>
                        <a:rPr lang="en-US" sz="1600" dirty="0">
                          <a:latin typeface="Adobe Jenson Pro"/>
                          <a:ea typeface="Times New Roman"/>
                          <a:cs typeface="Times New Roman"/>
                        </a:rPr>
                        <a:t>Master’s, doctoral, professional degree</a:t>
                      </a:r>
                      <a:endParaRPr lang="en-US" sz="1600" dirty="0">
                        <a:latin typeface="Times New Roman"/>
                        <a:ea typeface="Times New Roman"/>
                        <a:cs typeface="Times New Roman"/>
                      </a:endParaRPr>
                    </a:p>
                  </a:txBody>
                  <a:tcPr marL="64168" marR="64168"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$115,179</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a:latin typeface="Adobe Jenson Pro"/>
                          <a:ea typeface="Times New Roman"/>
                          <a:cs typeface="Times New Roman"/>
                        </a:rPr>
                        <a:t>10.2%</a:t>
                      </a:r>
                      <a:endParaRPr lang="en-US" sz="160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latin typeface="Adobe Jenson Pro"/>
                          <a:ea typeface="Times New Roman"/>
                          <a:cs typeface="Times New Roman"/>
                        </a:rPr>
                        <a:t>%</a:t>
                      </a:r>
                      <a:endParaRPr lang="en-US" sz="1600" dirty="0">
                        <a:latin typeface="Times New Roman"/>
                        <a:ea typeface="Times New Roman"/>
                        <a:cs typeface="Times New Roman"/>
                      </a:endParaRPr>
                    </a:p>
                  </a:txBody>
                  <a:tcPr marL="64168" marR="64168"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3200" smtClean="0"/>
              <a:t>Traits of successful workers </a:t>
            </a:r>
          </a:p>
        </p:txBody>
      </p:sp>
      <p:sp>
        <p:nvSpPr>
          <p:cNvPr id="23555" name="Rectangle 3"/>
          <p:cNvSpPr>
            <a:spLocks noGrp="1" noChangeArrowheads="1"/>
          </p:cNvSpPr>
          <p:nvPr>
            <p:ph type="body" idx="1"/>
          </p:nvPr>
        </p:nvSpPr>
        <p:spPr/>
        <p:txBody>
          <a:bodyPr/>
          <a:lstStyle/>
          <a:p>
            <a:pPr eaLnBrk="1" hangingPunct="1"/>
            <a:r>
              <a:rPr lang="en-US" smtClean="0"/>
              <a:t>Traits employers seek include: </a:t>
            </a:r>
          </a:p>
          <a:p>
            <a:pPr lvl="1" eaLnBrk="1" hangingPunct="1"/>
            <a:r>
              <a:rPr lang="en-US" smtClean="0"/>
              <a:t>Extra curricular activities</a:t>
            </a:r>
          </a:p>
          <a:p>
            <a:pPr lvl="1" eaLnBrk="1" hangingPunct="1"/>
            <a:r>
              <a:rPr lang="en-US" smtClean="0"/>
              <a:t>Member of school organization</a:t>
            </a:r>
          </a:p>
          <a:p>
            <a:pPr lvl="1" eaLnBrk="1" hangingPunct="1"/>
            <a:r>
              <a:rPr lang="en-US" smtClean="0"/>
              <a:t>Part time job </a:t>
            </a:r>
          </a:p>
          <a:p>
            <a:pPr eaLnBrk="1" hangingPunct="1"/>
            <a:r>
              <a:rPr lang="en-US" smtClean="0"/>
              <a:t>Possible job sources </a:t>
            </a:r>
          </a:p>
          <a:p>
            <a:pPr lvl="1" eaLnBrk="1" hangingPunct="1"/>
            <a:r>
              <a:rPr lang="en-US" smtClean="0"/>
              <a:t>Internet </a:t>
            </a:r>
          </a:p>
          <a:p>
            <a:pPr lvl="1" eaLnBrk="1" hangingPunct="1"/>
            <a:r>
              <a:rPr lang="en-US" smtClean="0"/>
              <a:t>Newspaper </a:t>
            </a:r>
          </a:p>
          <a:p>
            <a:pPr lvl="1" eaLnBrk="1" hangingPunct="1"/>
            <a:r>
              <a:rPr lang="en-US" smtClean="0"/>
              <a:t>Networking</a:t>
            </a:r>
          </a:p>
          <a:p>
            <a:pPr lvl="1" eaLnBrk="1" hangingPunct="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Review</a:t>
            </a:r>
          </a:p>
        </p:txBody>
      </p:sp>
      <p:sp>
        <p:nvSpPr>
          <p:cNvPr id="24579" name="Rectangle 3"/>
          <p:cNvSpPr>
            <a:spLocks noGrp="1" noChangeArrowheads="1"/>
          </p:cNvSpPr>
          <p:nvPr>
            <p:ph type="body" idx="1"/>
          </p:nvPr>
        </p:nvSpPr>
        <p:spPr/>
        <p:txBody>
          <a:bodyPr/>
          <a:lstStyle/>
          <a:p>
            <a:pPr eaLnBrk="1" hangingPunct="1"/>
            <a:r>
              <a:rPr lang="en-US" smtClean="0"/>
              <a:t>Degree levels </a:t>
            </a:r>
          </a:p>
          <a:p>
            <a:pPr lvl="1" eaLnBrk="1" hangingPunct="1"/>
            <a:r>
              <a:rPr lang="en-US" smtClean="0"/>
              <a:t>How long does it take to obtain each degree?</a:t>
            </a:r>
          </a:p>
          <a:p>
            <a:pPr lvl="1" eaLnBrk="1" hangingPunct="1"/>
            <a:r>
              <a:rPr lang="en-US" smtClean="0"/>
              <a:t>What is an example of a job you can get with each degree?</a:t>
            </a:r>
          </a:p>
          <a:p>
            <a:pPr eaLnBrk="1" hangingPunct="1"/>
            <a:r>
              <a:rPr lang="en-US" smtClean="0"/>
              <a:t>What traits do employers look for in employees?</a:t>
            </a:r>
          </a:p>
          <a:p>
            <a:pPr eaLnBrk="1" hangingPunct="1"/>
            <a:r>
              <a:rPr lang="en-US" smtClean="0"/>
              <a:t>What are sources to use to find a job?</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Influences </a:t>
            </a:r>
          </a:p>
        </p:txBody>
      </p:sp>
      <p:sp>
        <p:nvSpPr>
          <p:cNvPr id="12291" name="Rectangle 3"/>
          <p:cNvSpPr>
            <a:spLocks noGrp="1" noChangeArrowheads="1"/>
          </p:cNvSpPr>
          <p:nvPr>
            <p:ph type="body" idx="1"/>
          </p:nvPr>
        </p:nvSpPr>
        <p:spPr/>
        <p:txBody>
          <a:bodyPr/>
          <a:lstStyle/>
          <a:p>
            <a:pPr eaLnBrk="1" hangingPunct="1"/>
            <a:r>
              <a:rPr lang="en-US" b="1" smtClean="0"/>
              <a:t>Value</a:t>
            </a:r>
            <a:r>
              <a:rPr lang="en-US" smtClean="0"/>
              <a:t> – a fundamental belief or practice about what is desirable, worthwhile, and important to an individual. </a:t>
            </a:r>
          </a:p>
          <a:p>
            <a:pPr eaLnBrk="1" hangingPunct="1"/>
            <a:r>
              <a:rPr lang="en-US" b="1" smtClean="0"/>
              <a:t>Goal </a:t>
            </a:r>
            <a:r>
              <a:rPr lang="en-US" smtClean="0"/>
              <a:t>– the end result of something a person intends to acquire, do, reach, or accomplish sometime in the near or distant future. </a:t>
            </a:r>
          </a:p>
          <a:p>
            <a:pPr eaLnBrk="1" hangingPunct="1"/>
            <a:r>
              <a:rPr lang="en-US" b="1" smtClean="0"/>
              <a:t>Need </a:t>
            </a:r>
            <a:r>
              <a:rPr lang="en-US" smtClean="0"/>
              <a:t>– something thought to be a necessity </a:t>
            </a:r>
          </a:p>
          <a:p>
            <a:pPr eaLnBrk="1" hangingPunct="1"/>
            <a:r>
              <a:rPr lang="en-US" b="1" smtClean="0"/>
              <a:t>Want</a:t>
            </a:r>
            <a:r>
              <a:rPr lang="en-US" smtClean="0"/>
              <a:t> – something unnecessary but desired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eaLnBrk="1" hangingPunct="1"/>
            <a:r>
              <a:rPr lang="en-US" smtClean="0"/>
              <a:t>Human Capital</a:t>
            </a:r>
          </a:p>
        </p:txBody>
      </p:sp>
      <p:sp>
        <p:nvSpPr>
          <p:cNvPr id="23555" name="Rectangle 3"/>
          <p:cNvSpPr>
            <a:spLocks noGrp="1" noChangeArrowheads="1"/>
          </p:cNvSpPr>
          <p:nvPr>
            <p:ph type="body" idx="4294967295"/>
          </p:nvPr>
        </p:nvSpPr>
        <p:spPr/>
        <p:txBody>
          <a:bodyPr/>
          <a:lstStyle/>
          <a:p>
            <a:pPr eaLnBrk="1" hangingPunct="1"/>
            <a:r>
              <a:rPr lang="en-US" b="1" smtClean="0"/>
              <a:t>Human Capital</a:t>
            </a:r>
            <a:r>
              <a:rPr lang="en-US" smtClean="0"/>
              <a:t> – skills acquired through a process of self investment.</a:t>
            </a:r>
          </a:p>
          <a:p>
            <a:pPr eaLnBrk="1" hangingPunct="1"/>
            <a:r>
              <a:rPr lang="en-US" smtClean="0"/>
              <a:t>What are examples of things you can do to increase human capital?</a:t>
            </a:r>
          </a:p>
          <a:p>
            <a:pPr lvl="1" eaLnBrk="1" hangingPunct="1"/>
            <a:r>
              <a:rPr lang="en-US" smtClean="0"/>
              <a:t>Summer jobs</a:t>
            </a:r>
          </a:p>
          <a:p>
            <a:pPr lvl="1" eaLnBrk="1" hangingPunct="1"/>
            <a:r>
              <a:rPr lang="en-US" smtClean="0"/>
              <a:t>Volunteer</a:t>
            </a:r>
          </a:p>
          <a:p>
            <a:pPr lvl="1" eaLnBrk="1" hangingPunct="1"/>
            <a:r>
              <a:rPr lang="en-US" smtClean="0"/>
              <a:t>Extra-curricular activities</a:t>
            </a:r>
          </a:p>
          <a:p>
            <a:pPr lvl="2" eaLnBrk="1" hangingPunct="1">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55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55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990600" y="0"/>
            <a:ext cx="7158038" cy="1412875"/>
          </a:xfrm>
        </p:spPr>
        <p:txBody>
          <a:bodyPr/>
          <a:lstStyle/>
          <a:p>
            <a:pPr eaLnBrk="1" hangingPunct="1"/>
            <a:r>
              <a:rPr lang="en-US" smtClean="0"/>
              <a:t>Education vs. Income</a:t>
            </a:r>
          </a:p>
        </p:txBody>
      </p:sp>
      <p:sp>
        <p:nvSpPr>
          <p:cNvPr id="14339" name="Rectangle 3"/>
          <p:cNvSpPr>
            <a:spLocks noGrp="1" noChangeArrowheads="1"/>
          </p:cNvSpPr>
          <p:nvPr>
            <p:ph type="body" idx="4294967295"/>
          </p:nvPr>
        </p:nvSpPr>
        <p:spPr>
          <a:xfrm>
            <a:off x="457200" y="3560763"/>
            <a:ext cx="8229600" cy="2565400"/>
          </a:xfrm>
        </p:spPr>
        <p:txBody>
          <a:bodyPr/>
          <a:lstStyle/>
          <a:p>
            <a:pPr eaLnBrk="1" hangingPunct="1">
              <a:buFontTx/>
              <a:buNone/>
            </a:pPr>
            <a:r>
              <a:rPr lang="en-US" sz="2400" i="1" smtClean="0"/>
              <a:t>“Education is essential in getting a high-paying job.  In fact, for all but 1 of the 50 highest paying occupations, a college degree or higher is the most significant source of education or training.  Air traffic controller is the only occupation of the 50 highest paying for which this is not the case” </a:t>
            </a:r>
          </a:p>
          <a:p>
            <a:pPr eaLnBrk="1" hangingPunct="1">
              <a:buFontTx/>
              <a:buNone/>
            </a:pPr>
            <a:r>
              <a:rPr lang="en-US" sz="1300" i="1" smtClean="0"/>
              <a:t>2004 Bureau of Labor Statistics Occupational Outlook Handbook, Tomorrow's Jobs </a:t>
            </a:r>
          </a:p>
        </p:txBody>
      </p:sp>
      <p:sp>
        <p:nvSpPr>
          <p:cNvPr id="14340" name="Text Box 5"/>
          <p:cNvSpPr txBox="1">
            <a:spLocks noChangeArrowheads="1"/>
          </p:cNvSpPr>
          <p:nvPr/>
        </p:nvSpPr>
        <p:spPr bwMode="auto">
          <a:xfrm>
            <a:off x="1143000" y="1600200"/>
            <a:ext cx="6858000" cy="1066800"/>
          </a:xfrm>
          <a:prstGeom prst="rect">
            <a:avLst/>
          </a:prstGeom>
          <a:noFill/>
          <a:ln w="9525">
            <a:noFill/>
            <a:miter lim="800000"/>
            <a:headEnd/>
            <a:tailEnd/>
          </a:ln>
        </p:spPr>
        <p:txBody>
          <a:bodyPr>
            <a:spAutoFit/>
          </a:bodyPr>
          <a:lstStyle/>
          <a:p>
            <a:pPr algn="ctr">
              <a:spcBef>
                <a:spcPct val="50000"/>
              </a:spcBef>
            </a:pPr>
            <a:r>
              <a:rPr lang="en-US" sz="3200" b="1">
                <a:latin typeface="Adobe Jenson Pro" pitchFamily="18" charset="0"/>
              </a:rPr>
              <a:t>Higher Education = Higher Estimated Lifetime Earnings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p:txBody>
          <a:bodyPr/>
          <a:lstStyle/>
          <a:p>
            <a:pPr eaLnBrk="1" hangingPunct="1"/>
            <a:r>
              <a:rPr lang="en-US" smtClean="0"/>
              <a:t>Education vs. Income Activity</a:t>
            </a:r>
          </a:p>
        </p:txBody>
      </p:sp>
      <p:sp>
        <p:nvSpPr>
          <p:cNvPr id="28675" name="Rectangle 3"/>
          <p:cNvSpPr>
            <a:spLocks noGrp="1" noChangeArrowheads="1"/>
          </p:cNvSpPr>
          <p:nvPr>
            <p:ph type="body" idx="4294967295"/>
          </p:nvPr>
        </p:nvSpPr>
        <p:spPr/>
        <p:txBody>
          <a:bodyPr/>
          <a:lstStyle/>
          <a:p>
            <a:pPr eaLnBrk="1" hangingPunct="1"/>
            <a:r>
              <a:rPr lang="en-US" smtClean="0"/>
              <a:t>Stand up with your colored square</a:t>
            </a:r>
          </a:p>
          <a:p>
            <a:pPr algn="ctr" eaLnBrk="1" hangingPunct="1">
              <a:buFontTx/>
              <a:buNone/>
            </a:pPr>
            <a:endParaRPr lang="en-US" smtClean="0"/>
          </a:p>
          <a:p>
            <a:pPr algn="ctr" eaLnBrk="1" hangingPunct="1">
              <a:buFontTx/>
              <a:buNone/>
            </a:pPr>
            <a:r>
              <a:rPr lang="en-US" i="1" smtClean="0"/>
              <a:t>“Everyone standing represents the people who started high school.  This activity will show the different paths people can choose during their lifetime and the different results.”</a:t>
            </a:r>
          </a:p>
          <a:p>
            <a:pPr eaLnBrk="1" hangingPunct="1"/>
            <a:endParaRPr lang="en-US" sz="1800" i="1" smtClean="0"/>
          </a:p>
          <a:p>
            <a:pPr eaLnBrk="1" hangingPunct="1"/>
            <a:r>
              <a:rPr lang="en-US" sz="1800" i="1" smtClean="0"/>
              <a:t>Based upon 2007 US  Bureau of Labor Statistics Data </a:t>
            </a:r>
            <a:endParaRPr lang="en-US" smtClean="0"/>
          </a:p>
          <a:p>
            <a:pPr eaLnBrk="1" hangingPunct="1"/>
            <a:endParaRPr lang="en-US" i="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67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eaLnBrk="1" hangingPunct="1"/>
            <a:r>
              <a:rPr lang="en-US" smtClean="0">
                <a:solidFill>
                  <a:srgbClr val="FF9900"/>
                </a:solidFill>
              </a:rPr>
              <a:t>Orange </a:t>
            </a:r>
          </a:p>
        </p:txBody>
      </p:sp>
      <p:sp>
        <p:nvSpPr>
          <p:cNvPr id="30723" name="Rectangle 3"/>
          <p:cNvSpPr>
            <a:spLocks noGrp="1" noChangeArrowheads="1"/>
          </p:cNvSpPr>
          <p:nvPr>
            <p:ph type="body" idx="4294967295"/>
          </p:nvPr>
        </p:nvSpPr>
        <p:spPr/>
        <p:txBody>
          <a:bodyPr/>
          <a:lstStyle/>
          <a:p>
            <a:pPr eaLnBrk="1" hangingPunct="1">
              <a:lnSpc>
                <a:spcPct val="90000"/>
              </a:lnSpc>
            </a:pPr>
            <a:r>
              <a:rPr lang="en-US" smtClean="0"/>
              <a:t>If you are holding an orange card please sit. </a:t>
            </a:r>
          </a:p>
          <a:p>
            <a:pPr eaLnBrk="1" hangingPunct="1">
              <a:lnSpc>
                <a:spcPct val="90000"/>
              </a:lnSpc>
            </a:pPr>
            <a:r>
              <a:rPr lang="en-US" smtClean="0"/>
              <a:t>These 4 people represent 15.2% of the U.S. population who did not graduate from high school or earn a GED. On average, they earn $33,913 per year, the lowest wages of all workers </a:t>
            </a:r>
          </a:p>
          <a:p>
            <a:pPr eaLnBrk="1" hangingPunct="1">
              <a:lnSpc>
                <a:spcPct val="90000"/>
              </a:lnSpc>
            </a:pPr>
            <a:r>
              <a:rPr lang="en-US" smtClean="0"/>
              <a:t>Congratulations!  Everyone remaining finished high school.</a:t>
            </a:r>
          </a:p>
          <a:p>
            <a:pPr eaLnBrk="1" hangingPunct="1">
              <a:lnSpc>
                <a:spcPct val="90000"/>
              </a:lnSpc>
            </a:pPr>
            <a:endParaRPr lang="en-US" smtClean="0"/>
          </a:p>
          <a:p>
            <a:pPr eaLnBrk="1" hangingPunct="1">
              <a:lnSpc>
                <a:spcPct val="90000"/>
              </a:lnSpc>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eaLnBrk="1" hangingPunct="1"/>
            <a:r>
              <a:rPr lang="en-US" smtClean="0">
                <a:solidFill>
                  <a:srgbClr val="FF0000"/>
                </a:solidFill>
              </a:rPr>
              <a:t>Red</a:t>
            </a:r>
          </a:p>
        </p:txBody>
      </p:sp>
      <p:sp>
        <p:nvSpPr>
          <p:cNvPr id="32771" name="Rectangle 3"/>
          <p:cNvSpPr>
            <a:spLocks noGrp="1" noChangeArrowheads="1"/>
          </p:cNvSpPr>
          <p:nvPr>
            <p:ph type="body" idx="4294967295"/>
          </p:nvPr>
        </p:nvSpPr>
        <p:spPr/>
        <p:txBody>
          <a:bodyPr/>
          <a:lstStyle/>
          <a:p>
            <a:pPr eaLnBrk="1" hangingPunct="1"/>
            <a:r>
              <a:rPr lang="en-US" smtClean="0"/>
              <a:t>If you are holding a red card please sit. </a:t>
            </a:r>
          </a:p>
          <a:p>
            <a:pPr eaLnBrk="1" hangingPunct="1"/>
            <a:r>
              <a:rPr lang="en-US" smtClean="0"/>
              <a:t>These 6 people represent 25.2% of the U.S. population who graduated from high school or earned a GED.  On average, in the United States, they earn $46,938 per year.</a:t>
            </a:r>
          </a:p>
          <a:p>
            <a:pPr eaLnBrk="1" hangingPunct="1"/>
            <a:r>
              <a:rPr lang="en-US" smtClean="0"/>
              <a:t>Congratulations!  The remaining decided to further their education.</a:t>
            </a:r>
          </a:p>
          <a:p>
            <a:pPr eaLnBrk="1" hangingPunct="1"/>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eaLnBrk="1" hangingPunct="1"/>
            <a:r>
              <a:rPr lang="en-US" smtClean="0">
                <a:solidFill>
                  <a:srgbClr val="008000"/>
                </a:solidFill>
              </a:rPr>
              <a:t>Green</a:t>
            </a:r>
          </a:p>
        </p:txBody>
      </p:sp>
      <p:sp>
        <p:nvSpPr>
          <p:cNvPr id="33795" name="Rectangle 3"/>
          <p:cNvSpPr>
            <a:spLocks noGrp="1" noChangeArrowheads="1"/>
          </p:cNvSpPr>
          <p:nvPr>
            <p:ph type="body" idx="4294967295"/>
          </p:nvPr>
        </p:nvSpPr>
        <p:spPr/>
        <p:txBody>
          <a:bodyPr/>
          <a:lstStyle/>
          <a:p>
            <a:pPr eaLnBrk="1" hangingPunct="1"/>
            <a:r>
              <a:rPr lang="en-US" smtClean="0"/>
              <a:t>If you are holding a green card please sit. </a:t>
            </a:r>
          </a:p>
          <a:p>
            <a:pPr eaLnBrk="1" hangingPunct="1"/>
            <a:r>
              <a:rPr lang="en-US" smtClean="0"/>
              <a:t>These 5 people represent 21.8% of the U.S.  population who dropped out of college without finishing a degree.  On average, in the United States, they earn $54,881 per year.</a:t>
            </a:r>
          </a:p>
          <a:p>
            <a:pPr eaLnBrk="1" hangingPunct="1"/>
            <a:r>
              <a:rPr lang="en-US" smtClean="0"/>
              <a:t>Congratulations! The remaining finished some kind of post-secondary education.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7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US" smtClean="0">
                <a:solidFill>
                  <a:srgbClr val="FFCC00"/>
                </a:solidFill>
              </a:rPr>
              <a:t>Yellow</a:t>
            </a:r>
          </a:p>
        </p:txBody>
      </p:sp>
      <p:sp>
        <p:nvSpPr>
          <p:cNvPr id="36867" name="Rectangle 3"/>
          <p:cNvSpPr>
            <a:spLocks noGrp="1" noChangeArrowheads="1"/>
          </p:cNvSpPr>
          <p:nvPr>
            <p:ph type="body" idx="4294967295"/>
          </p:nvPr>
        </p:nvSpPr>
        <p:spPr/>
        <p:txBody>
          <a:bodyPr/>
          <a:lstStyle/>
          <a:p>
            <a:pPr eaLnBrk="1" hangingPunct="1">
              <a:lnSpc>
                <a:spcPct val="90000"/>
              </a:lnSpc>
            </a:pPr>
            <a:r>
              <a:rPr lang="en-US" smtClean="0"/>
              <a:t>If you are holding a yellow card please sit. </a:t>
            </a:r>
          </a:p>
          <a:p>
            <a:pPr eaLnBrk="1" hangingPunct="1">
              <a:lnSpc>
                <a:spcPct val="90000"/>
              </a:lnSpc>
            </a:pPr>
            <a:r>
              <a:rPr lang="en-US" smtClean="0"/>
              <a:t>These 2 people represent 8.9% of the U.S. population who received their associate degree.  On average, in the United States, they earn $64,537 per year.  Jobs requiring an associates degree are expected to grow 32% between 2000-2010.  These people are prepared for this significant change in the job market.</a:t>
            </a:r>
          </a:p>
          <a:p>
            <a:pPr eaLnBrk="1" hangingPunct="1">
              <a:lnSpc>
                <a:spcPct val="90000"/>
              </a:lnSpc>
              <a:buFontTx/>
              <a:buNone/>
            </a:pP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686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p:bldLst>
  </p:timing>
</p:sld>
</file>

<file path=ppt/theme/theme1.xml><?xml version="1.0" encoding="utf-8"?>
<a:theme xmlns:a="http://schemas.openxmlformats.org/drawingml/2006/main" name="Too many files design template">
  <a:themeElements>
    <a:clrScheme name="Too many file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oo many files design template">
      <a:majorFont>
        <a:latin typeface="Copperplate Gothic Light"/>
        <a:ea typeface=""/>
        <a:cs typeface=""/>
      </a:majorFont>
      <a:minorFont>
        <a:latin typeface="Centau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Too many file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oo many file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oo many file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oo many file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oo many file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oo many file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oo many file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oo many file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oo many file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oo many file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oo many file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oo many file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1815</TotalTime>
  <Words>741</Words>
  <Application>Microsoft Office PowerPoint</Application>
  <PresentationFormat>On-screen Show (4:3)</PresentationFormat>
  <Paragraphs>99</Paragraphs>
  <Slides>14</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Copperplate Gothic Light</vt:lpstr>
      <vt:lpstr>Centaur</vt:lpstr>
      <vt:lpstr>Adobe Jenson Pro</vt:lpstr>
      <vt:lpstr>Times New Roman</vt:lpstr>
      <vt:lpstr>Too many files design template</vt:lpstr>
      <vt:lpstr>Investment in Yourself 1.1.9</vt:lpstr>
      <vt:lpstr>Influences </vt:lpstr>
      <vt:lpstr>Human Capital</vt:lpstr>
      <vt:lpstr>Education vs. Income</vt:lpstr>
      <vt:lpstr>Education vs. Income Activity</vt:lpstr>
      <vt:lpstr>Orange </vt:lpstr>
      <vt:lpstr>Red</vt:lpstr>
      <vt:lpstr>Green</vt:lpstr>
      <vt:lpstr>Yellow</vt:lpstr>
      <vt:lpstr>Blue</vt:lpstr>
      <vt:lpstr>Purple</vt:lpstr>
      <vt:lpstr>Education vs Income</vt:lpstr>
      <vt:lpstr>Traits of successful workers </vt:lpstr>
      <vt:lpstr>Review</vt:lpstr>
    </vt:vector>
  </TitlesOfParts>
  <Manager/>
  <Company>Montana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in Yourself</dc:title>
  <dc:subject/>
  <dc:creator>nchinadle</dc:creator>
  <cp:keywords/>
  <dc:description/>
  <cp:lastModifiedBy>abehar</cp:lastModifiedBy>
  <cp:revision>63</cp:revision>
  <cp:lastPrinted>1601-01-01T00:00:00Z</cp:lastPrinted>
  <dcterms:created xsi:type="dcterms:W3CDTF">2005-05-26T19:47:44Z</dcterms:created>
  <dcterms:modified xsi:type="dcterms:W3CDTF">2011-08-26T19:34:33Z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TC010875731033</vt:lpwstr>
  </property>
</Properties>
</file>