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8" r:id="rId2"/>
    <p:sldId id="256" r:id="rId3"/>
    <p:sldId id="257" r:id="rId4"/>
    <p:sldId id="276" r:id="rId5"/>
    <p:sldId id="27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82" r:id="rId22"/>
    <p:sldId id="284" r:id="rId23"/>
    <p:sldId id="28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8A9D3-C78E-4F97-8483-BABAD1B3889B}" type="datetimeFigureOut">
              <a:rPr lang="en-US" smtClean="0"/>
              <a:pPr/>
              <a:t>10/14/2011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C90E3D-111B-4552-AC83-14358C55B1B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8A9D3-C78E-4F97-8483-BABAD1B3889B}" type="datetimeFigureOut">
              <a:rPr lang="en-US" smtClean="0"/>
              <a:pPr/>
              <a:t>10/14/2011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90E3D-111B-4552-AC83-14358C55B1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Fefe</a:t>
            </a:r>
            <a:r>
              <a:rPr lang="en-US" smtClean="0"/>
              <a:t> lesson 1.11.2</a:t>
            </a:r>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Economic Outlook – inflation/recession/depression, employment rate, interest rates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Education level – </a:t>
            </a:r>
          </a:p>
          <a:p>
            <a:pPr lvl="2"/>
            <a:r>
              <a:rPr lang="en-US" dirty="0" smtClean="0"/>
              <a:t>High school dropout</a:t>
            </a:r>
          </a:p>
          <a:p>
            <a:pPr lvl="2"/>
            <a:r>
              <a:rPr lang="en-US" dirty="0" smtClean="0"/>
              <a:t>High school diploma</a:t>
            </a:r>
          </a:p>
          <a:p>
            <a:pPr lvl="2"/>
            <a:r>
              <a:rPr lang="en-US" dirty="0" smtClean="0"/>
              <a:t>Associate’s degree</a:t>
            </a:r>
          </a:p>
          <a:p>
            <a:pPr lvl="2"/>
            <a:r>
              <a:rPr lang="en-US" dirty="0" smtClean="0"/>
              <a:t>Bachelor’s degree</a:t>
            </a:r>
          </a:p>
          <a:p>
            <a:pPr lvl="2"/>
            <a:r>
              <a:rPr lang="en-US" dirty="0" smtClean="0"/>
              <a:t>Master’s degree</a:t>
            </a:r>
          </a:p>
          <a:p>
            <a:pPr lvl="2"/>
            <a:r>
              <a:rPr lang="en-US" dirty="0" smtClean="0"/>
              <a:t>Doctorate</a:t>
            </a:r>
          </a:p>
          <a:p>
            <a:pPr lvl="2"/>
            <a:r>
              <a:rPr lang="en-US" dirty="0" smtClean="0"/>
              <a:t>Professional Degree</a:t>
            </a:r>
          </a:p>
          <a:p>
            <a:pPr lvl="2"/>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Employment Status– </a:t>
            </a:r>
          </a:p>
          <a:p>
            <a:pPr lvl="2"/>
            <a:r>
              <a:rPr lang="en-US" dirty="0" smtClean="0"/>
              <a:t>Employed</a:t>
            </a:r>
          </a:p>
          <a:p>
            <a:pPr lvl="3"/>
            <a:r>
              <a:rPr lang="en-US" dirty="0" smtClean="0"/>
              <a:t>Full time</a:t>
            </a:r>
          </a:p>
          <a:p>
            <a:pPr lvl="3"/>
            <a:r>
              <a:rPr lang="en-US" dirty="0" smtClean="0"/>
              <a:t>Part time</a:t>
            </a:r>
          </a:p>
          <a:p>
            <a:pPr lvl="2"/>
            <a:r>
              <a:rPr lang="en-US" dirty="0" smtClean="0"/>
              <a:t>Self-employed</a:t>
            </a:r>
          </a:p>
          <a:p>
            <a:pPr lvl="2"/>
            <a:r>
              <a:rPr lang="en-US" dirty="0" smtClean="0"/>
              <a:t>Unemployed</a:t>
            </a:r>
          </a:p>
          <a:p>
            <a:pPr lvl="2"/>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Health Condition– </a:t>
            </a:r>
          </a:p>
          <a:p>
            <a:pPr lvl="2"/>
            <a:r>
              <a:rPr lang="en-US" dirty="0" smtClean="0"/>
              <a:t>Chronic or debilitating illness</a:t>
            </a:r>
          </a:p>
          <a:p>
            <a:pPr lvl="2"/>
            <a:r>
              <a:rPr lang="en-US" dirty="0" smtClean="0"/>
              <a:t>Injuries</a:t>
            </a:r>
          </a:p>
          <a:p>
            <a:pPr lvl="2"/>
            <a:r>
              <a:rPr lang="en-US" dirty="0" smtClean="0"/>
              <a:t>disabilities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Marital status– </a:t>
            </a:r>
          </a:p>
          <a:p>
            <a:pPr lvl="2"/>
            <a:r>
              <a:rPr lang="en-US" dirty="0" smtClean="0"/>
              <a:t>Single</a:t>
            </a:r>
          </a:p>
          <a:p>
            <a:pPr lvl="2"/>
            <a:r>
              <a:rPr lang="en-US" dirty="0" smtClean="0"/>
              <a:t>Married</a:t>
            </a:r>
          </a:p>
          <a:p>
            <a:pPr lvl="2"/>
            <a:r>
              <a:rPr lang="en-US" dirty="0" smtClean="0"/>
              <a:t>Divorced</a:t>
            </a:r>
          </a:p>
          <a:p>
            <a:pPr lvl="2"/>
            <a:r>
              <a:rPr lang="en-US" smtClean="0"/>
              <a:t>Widowed</a:t>
            </a:r>
          </a:p>
          <a:p>
            <a:pPr lvl="2"/>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LIFE CYCLE</a:t>
            </a:r>
            <a:endParaRPr lang="en-US" dirty="0"/>
          </a:p>
        </p:txBody>
      </p:sp>
      <p:sp>
        <p:nvSpPr>
          <p:cNvPr id="3" name="Content Placeholder 2"/>
          <p:cNvSpPr>
            <a:spLocks noGrp="1"/>
          </p:cNvSpPr>
          <p:nvPr>
            <p:ph idx="1"/>
          </p:nvPr>
        </p:nvSpPr>
        <p:spPr/>
        <p:txBody>
          <a:bodyPr>
            <a:normAutofit lnSpcReduction="10000"/>
          </a:bodyPr>
          <a:lstStyle/>
          <a:p>
            <a:r>
              <a:rPr lang="en-US" dirty="0" smtClean="0"/>
              <a:t>Progression of families/individuals through stages of life and accumulate wealth during these stages:</a:t>
            </a:r>
          </a:p>
          <a:p>
            <a:pPr lvl="1"/>
            <a:r>
              <a:rPr lang="en-US" dirty="0" smtClean="0"/>
              <a:t>1</a:t>
            </a:r>
            <a:r>
              <a:rPr lang="en-US" baseline="30000" dirty="0" smtClean="0"/>
              <a:t>st</a:t>
            </a:r>
            <a:r>
              <a:rPr lang="en-US" dirty="0" smtClean="0"/>
              <a:t> – learn to protect wealth</a:t>
            </a:r>
          </a:p>
          <a:p>
            <a:pPr lvl="1"/>
            <a:r>
              <a:rPr lang="en-US" dirty="0" smtClean="0"/>
              <a:t>2</a:t>
            </a:r>
            <a:r>
              <a:rPr lang="en-US" baseline="30000" dirty="0" smtClean="0"/>
              <a:t>nd</a:t>
            </a:r>
            <a:r>
              <a:rPr lang="en-US" dirty="0" smtClean="0"/>
              <a:t> – Accumulate wealth</a:t>
            </a:r>
          </a:p>
          <a:p>
            <a:pPr lvl="1"/>
            <a:r>
              <a:rPr lang="en-US" dirty="0" smtClean="0"/>
              <a:t>3</a:t>
            </a:r>
            <a:r>
              <a:rPr lang="en-US" baseline="30000" dirty="0" smtClean="0"/>
              <a:t>rd</a:t>
            </a:r>
            <a:r>
              <a:rPr lang="en-US" dirty="0" smtClean="0"/>
              <a:t> – Prepare to pass it on</a:t>
            </a:r>
          </a:p>
          <a:p>
            <a:endParaRPr lang="en-US" dirty="0" smtClean="0"/>
          </a:p>
          <a:p>
            <a:r>
              <a:rPr lang="en-US" dirty="0" smtClean="0"/>
              <a:t>Decisions at each stage affect options at the next stage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 LIFE CYCLE</a:t>
            </a:r>
            <a:endParaRPr lang="en-US" dirty="0"/>
          </a:p>
        </p:txBody>
      </p:sp>
      <p:sp>
        <p:nvSpPr>
          <p:cNvPr id="3" name="Content Placeholder 2"/>
          <p:cNvSpPr>
            <a:spLocks noGrp="1"/>
          </p:cNvSpPr>
          <p:nvPr>
            <p:ph idx="1"/>
          </p:nvPr>
        </p:nvSpPr>
        <p:spPr/>
        <p:txBody>
          <a:bodyPr/>
          <a:lstStyle/>
          <a:p>
            <a:r>
              <a:rPr lang="en-US" dirty="0" smtClean="0"/>
              <a:t>Move through a series of stages</a:t>
            </a:r>
          </a:p>
          <a:p>
            <a:pPr lvl="1"/>
            <a:r>
              <a:rPr lang="en-US" dirty="0" smtClean="0"/>
              <a:t>Adolescence into adulthood</a:t>
            </a:r>
          </a:p>
          <a:p>
            <a:pPr lvl="1"/>
            <a:r>
              <a:rPr lang="en-US" dirty="0" smtClean="0"/>
              <a:t>Various stages of adult life</a:t>
            </a:r>
          </a:p>
          <a:p>
            <a:pPr lvl="1"/>
            <a:endParaRPr lang="en-US" dirty="0" smtClean="0"/>
          </a:p>
          <a:p>
            <a:pPr lvl="1"/>
            <a:endParaRPr lang="en-US" dirty="0" smtClean="0"/>
          </a:p>
          <a:p>
            <a:r>
              <a:rPr lang="en-US" dirty="0" smtClean="0"/>
              <a:t>Each of these stages leads to different financial opportunities and challenges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LIFE CYCLE</a:t>
            </a:r>
            <a:endParaRPr lang="en-US" dirty="0"/>
          </a:p>
        </p:txBody>
      </p:sp>
      <p:sp>
        <p:nvSpPr>
          <p:cNvPr id="3" name="Content Placeholder 2"/>
          <p:cNvSpPr>
            <a:spLocks noGrp="1"/>
          </p:cNvSpPr>
          <p:nvPr>
            <p:ph idx="1"/>
          </p:nvPr>
        </p:nvSpPr>
        <p:spPr/>
        <p:txBody>
          <a:bodyPr/>
          <a:lstStyle/>
          <a:p>
            <a:r>
              <a:rPr lang="en-US" dirty="0" smtClean="0"/>
              <a:t>Families also move through a series of stages</a:t>
            </a:r>
          </a:p>
          <a:p>
            <a:pPr lvl="1"/>
            <a:r>
              <a:rPr lang="en-US" dirty="0" smtClean="0"/>
              <a:t>Have different wants, needs, values and priorities during different stages</a:t>
            </a:r>
          </a:p>
          <a:p>
            <a:pPr lvl="1"/>
            <a:r>
              <a:rPr lang="en-US" dirty="0" smtClean="0"/>
              <a:t>Have different resources during different stages</a:t>
            </a:r>
          </a:p>
          <a:p>
            <a:endParaRPr lang="en-US" dirty="0" smtClean="0"/>
          </a:p>
          <a:p>
            <a:r>
              <a:rPr lang="en-US" dirty="0" smtClean="0"/>
              <a:t>Typically parallel stages in the </a:t>
            </a:r>
            <a:r>
              <a:rPr lang="en-US" i="1" dirty="0" smtClean="0"/>
              <a:t>Individual Life Cycle</a:t>
            </a:r>
            <a:endParaRPr lang="en-US"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Incomes, Needs, &amp; Expenses</a:t>
            </a:r>
            <a:endParaRPr lang="en-US" dirty="0"/>
          </a:p>
        </p:txBody>
      </p:sp>
      <p:sp>
        <p:nvSpPr>
          <p:cNvPr id="3" name="Content Placeholder 2"/>
          <p:cNvSpPr>
            <a:spLocks noGrp="1"/>
          </p:cNvSpPr>
          <p:nvPr>
            <p:ph idx="1"/>
          </p:nvPr>
        </p:nvSpPr>
        <p:spPr/>
        <p:txBody>
          <a:bodyPr/>
          <a:lstStyle/>
          <a:p>
            <a:r>
              <a:rPr lang="en-US" dirty="0" smtClean="0"/>
              <a:t>Vary at each stage of the life cycle</a:t>
            </a:r>
          </a:p>
          <a:p>
            <a:endParaRPr lang="en-US" dirty="0" smtClean="0"/>
          </a:p>
          <a:p>
            <a:r>
              <a:rPr lang="en-US" b="1" i="1" dirty="0" smtClean="0"/>
              <a:t>Income</a:t>
            </a:r>
            <a:r>
              <a:rPr lang="en-US" dirty="0" smtClean="0"/>
              <a:t> – typically varies with age, level of education and work experience.</a:t>
            </a:r>
          </a:p>
          <a:p>
            <a:r>
              <a:rPr lang="en-US" b="1" i="1" dirty="0" smtClean="0"/>
              <a:t>Needs </a:t>
            </a:r>
            <a:r>
              <a:rPr lang="en-US" dirty="0" smtClean="0"/>
              <a:t>– arise due to activities and events</a:t>
            </a:r>
          </a:p>
          <a:p>
            <a:r>
              <a:rPr lang="en-US" b="1" i="1" dirty="0" smtClean="0"/>
              <a:t>Expenses</a:t>
            </a:r>
            <a:r>
              <a:rPr lang="en-US" dirty="0" smtClean="0"/>
              <a:t> – vary as different stages produce different financial needs.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Comparing Life Cycles</a:t>
            </a:r>
            <a:endParaRPr lang="en-US" dirty="0"/>
          </a:p>
        </p:txBody>
      </p:sp>
      <p:graphicFrame>
        <p:nvGraphicFramePr>
          <p:cNvPr id="4" name="Content Placeholder 3"/>
          <p:cNvGraphicFramePr>
            <a:graphicFrameLocks noGrp="1"/>
          </p:cNvGraphicFramePr>
          <p:nvPr>
            <p:ph idx="1"/>
          </p:nvPr>
        </p:nvGraphicFramePr>
        <p:xfrm>
          <a:off x="457200" y="1295397"/>
          <a:ext cx="8229600" cy="5362578"/>
        </p:xfrm>
        <a:graphic>
          <a:graphicData uri="http://schemas.openxmlformats.org/drawingml/2006/table">
            <a:tbl>
              <a:tblPr firstRow="1" bandRow="1">
                <a:tableStyleId>{5C22544A-7EE6-4342-B048-85BDC9FD1C3A}</a:tableStyleId>
              </a:tblPr>
              <a:tblGrid>
                <a:gridCol w="2743200"/>
                <a:gridCol w="2743200"/>
                <a:gridCol w="2743200"/>
              </a:tblGrid>
              <a:tr h="678654">
                <a:tc>
                  <a:txBody>
                    <a:bodyPr/>
                    <a:lstStyle/>
                    <a:p>
                      <a:r>
                        <a:rPr lang="en-US" dirty="0" smtClean="0"/>
                        <a:t>Stages in the FINANCIAL Life Cycle</a:t>
                      </a:r>
                      <a:endParaRPr lang="en-US" dirty="0"/>
                    </a:p>
                  </a:txBody>
                  <a:tcPr/>
                </a:tc>
                <a:tc>
                  <a:txBody>
                    <a:bodyPr/>
                    <a:lstStyle/>
                    <a:p>
                      <a:r>
                        <a:rPr lang="en-US" dirty="0" smtClean="0"/>
                        <a:t>Stages in the INDIVIDUAL Life</a:t>
                      </a:r>
                      <a:r>
                        <a:rPr lang="en-US" baseline="0" dirty="0" smtClean="0"/>
                        <a:t> Cycle</a:t>
                      </a:r>
                      <a:endParaRPr lang="en-US" dirty="0"/>
                    </a:p>
                  </a:txBody>
                  <a:tcPr/>
                </a:tc>
                <a:tc>
                  <a:txBody>
                    <a:bodyPr/>
                    <a:lstStyle/>
                    <a:p>
                      <a:r>
                        <a:rPr lang="en-US" dirty="0" smtClean="0"/>
                        <a:t>Stages in the FAMILY </a:t>
                      </a:r>
                    </a:p>
                    <a:p>
                      <a:r>
                        <a:rPr lang="en-US" dirty="0" smtClean="0"/>
                        <a:t>Life Cycle</a:t>
                      </a:r>
                      <a:endParaRPr lang="en-US" dirty="0"/>
                    </a:p>
                  </a:txBody>
                  <a:tcPr/>
                </a:tc>
              </a:tr>
              <a:tr h="678654">
                <a:tc>
                  <a:txBody>
                    <a:bodyPr/>
                    <a:lstStyle/>
                    <a:p>
                      <a:endParaRPr lang="en-US" dirty="0"/>
                    </a:p>
                  </a:txBody>
                  <a:tcPr/>
                </a:tc>
                <a:tc>
                  <a:txBody>
                    <a:bodyPr/>
                    <a:lstStyle/>
                    <a:p>
                      <a:r>
                        <a:rPr lang="en-US" dirty="0" smtClean="0"/>
                        <a:t>High School student </a:t>
                      </a:r>
                    </a:p>
                    <a:p>
                      <a:r>
                        <a:rPr lang="en-US" dirty="0" smtClean="0"/>
                        <a:t>13-17</a:t>
                      </a:r>
                      <a:endParaRPr lang="en-US" dirty="0"/>
                    </a:p>
                  </a:txBody>
                  <a:tcPr/>
                </a:tc>
                <a:tc>
                  <a:txBody>
                    <a:bodyPr/>
                    <a:lstStyle/>
                    <a:p>
                      <a:r>
                        <a:rPr lang="en-US" dirty="0" smtClean="0"/>
                        <a:t>Son or daughter in a parenting family</a:t>
                      </a:r>
                      <a:endParaRPr lang="en-US" dirty="0"/>
                    </a:p>
                  </a:txBody>
                  <a:tcPr/>
                </a:tc>
              </a:tr>
              <a:tr h="678654">
                <a:tc>
                  <a:txBody>
                    <a:bodyPr/>
                    <a:lstStyle/>
                    <a:p>
                      <a:r>
                        <a:rPr lang="en-US" dirty="0" smtClean="0"/>
                        <a:t>Stage 1:</a:t>
                      </a:r>
                      <a:r>
                        <a:rPr lang="en-US" baseline="0" dirty="0" smtClean="0"/>
                        <a:t> Basic Wealth Protection</a:t>
                      </a:r>
                      <a:endParaRPr lang="en-US" dirty="0"/>
                    </a:p>
                  </a:txBody>
                  <a:tcPr/>
                </a:tc>
                <a:tc>
                  <a:txBody>
                    <a:bodyPr/>
                    <a:lstStyle/>
                    <a:p>
                      <a:r>
                        <a:rPr lang="en-US" dirty="0" smtClean="0"/>
                        <a:t>Young adult</a:t>
                      </a:r>
                      <a:r>
                        <a:rPr lang="en-US" baseline="0" dirty="0" smtClean="0"/>
                        <a:t> 18-24</a:t>
                      </a:r>
                      <a:endParaRPr lang="en-US" dirty="0"/>
                    </a:p>
                  </a:txBody>
                  <a:tcPr/>
                </a:tc>
                <a:tc>
                  <a:txBody>
                    <a:bodyPr/>
                    <a:lstStyle/>
                    <a:p>
                      <a:r>
                        <a:rPr lang="en-US" dirty="0" smtClean="0"/>
                        <a:t>Beginning Family</a:t>
                      </a:r>
                    </a:p>
                    <a:p>
                      <a:r>
                        <a:rPr lang="en-US" dirty="0" smtClean="0"/>
                        <a:t>Newlywed</a:t>
                      </a:r>
                      <a:endParaRPr lang="en-US" dirty="0"/>
                    </a:p>
                  </a:txBody>
                  <a:tcPr/>
                </a:tc>
              </a:tr>
              <a:tr h="678654">
                <a:tc>
                  <a:txBody>
                    <a:bodyPr/>
                    <a:lstStyle/>
                    <a:p>
                      <a:r>
                        <a:rPr lang="en-US" dirty="0" smtClean="0"/>
                        <a:t>Quit Giving Money to others (think carefully </a:t>
                      </a:r>
                      <a:endParaRPr lang="en-US" dirty="0"/>
                    </a:p>
                  </a:txBody>
                  <a:tcPr/>
                </a:tc>
                <a:tc>
                  <a:txBody>
                    <a:bodyPr/>
                    <a:lstStyle/>
                    <a:p>
                      <a:r>
                        <a:rPr lang="en-US" dirty="0" smtClean="0"/>
                        <a:t>Adult 25-34 with or</a:t>
                      </a:r>
                      <a:r>
                        <a:rPr lang="en-US" baseline="0" dirty="0" smtClean="0"/>
                        <a:t> without children</a:t>
                      </a:r>
                      <a:endParaRPr lang="en-US" dirty="0"/>
                    </a:p>
                  </a:txBody>
                  <a:tcPr/>
                </a:tc>
                <a:tc>
                  <a:txBody>
                    <a:bodyPr/>
                    <a:lstStyle/>
                    <a:p>
                      <a:r>
                        <a:rPr lang="en-US" dirty="0" smtClean="0"/>
                        <a:t>Child-bearing family</a:t>
                      </a:r>
                    </a:p>
                    <a:p>
                      <a:r>
                        <a:rPr lang="en-US" dirty="0" smtClean="0"/>
                        <a:t>Expanding</a:t>
                      </a:r>
                      <a:endParaRPr lang="en-US" dirty="0"/>
                    </a:p>
                  </a:txBody>
                  <a:tcPr/>
                </a:tc>
              </a:tr>
              <a:tr h="678654">
                <a:tc>
                  <a:txBody>
                    <a:bodyPr/>
                    <a:lstStyle/>
                    <a:p>
                      <a:r>
                        <a:rPr lang="en-US" dirty="0" smtClean="0"/>
                        <a:t>About spending); start job/career; form family</a:t>
                      </a:r>
                      <a:endParaRPr lang="en-US" dirty="0"/>
                    </a:p>
                  </a:txBody>
                  <a:tcPr/>
                </a:tc>
                <a:tc>
                  <a:txBody>
                    <a:bodyPr/>
                    <a:lstStyle/>
                    <a:p>
                      <a:r>
                        <a:rPr lang="en-US" dirty="0" smtClean="0"/>
                        <a:t>Adult 35-44 with or without children</a:t>
                      </a:r>
                      <a:endParaRPr lang="en-US" dirty="0"/>
                    </a:p>
                  </a:txBody>
                  <a:tcPr/>
                </a:tc>
                <a:tc>
                  <a:txBody>
                    <a:bodyPr/>
                    <a:lstStyle/>
                    <a:p>
                      <a:r>
                        <a:rPr lang="en-US" dirty="0" smtClean="0"/>
                        <a:t>Parenting family</a:t>
                      </a:r>
                    </a:p>
                    <a:p>
                      <a:r>
                        <a:rPr lang="en-US" dirty="0" smtClean="0"/>
                        <a:t>Developing</a:t>
                      </a:r>
                      <a:endParaRPr lang="en-US" dirty="0"/>
                    </a:p>
                  </a:txBody>
                  <a:tcPr/>
                </a:tc>
              </a:tr>
              <a:tr h="656436">
                <a:tc>
                  <a:txBody>
                    <a:bodyPr/>
                    <a:lstStyle/>
                    <a:p>
                      <a:r>
                        <a:rPr lang="en-US" dirty="0" smtClean="0"/>
                        <a:t>Stage</a:t>
                      </a:r>
                      <a:r>
                        <a:rPr lang="en-US" baseline="0" dirty="0" smtClean="0"/>
                        <a:t> 2: Wealth Accumulation</a:t>
                      </a:r>
                      <a:endParaRPr lang="en-US" dirty="0"/>
                    </a:p>
                  </a:txBody>
                  <a:tcPr/>
                </a:tc>
                <a:tc>
                  <a:txBody>
                    <a:bodyPr/>
                    <a:lstStyle/>
                    <a:p>
                      <a:r>
                        <a:rPr lang="en-US" dirty="0" smtClean="0"/>
                        <a:t>Midlife Ages 45-64</a:t>
                      </a:r>
                      <a:endParaRPr lang="en-US" dirty="0"/>
                    </a:p>
                  </a:txBody>
                  <a:tcPr/>
                </a:tc>
                <a:tc>
                  <a:txBody>
                    <a:bodyPr/>
                    <a:lstStyle/>
                    <a:p>
                      <a:r>
                        <a:rPr lang="en-US" dirty="0" smtClean="0"/>
                        <a:t>Launching family – </a:t>
                      </a:r>
                    </a:p>
                    <a:p>
                      <a:r>
                        <a:rPr lang="en-US" dirty="0" smtClean="0"/>
                        <a:t>middle age</a:t>
                      </a:r>
                      <a:endParaRPr lang="en-US" dirty="0"/>
                    </a:p>
                  </a:txBody>
                  <a:tcPr/>
                </a:tc>
              </a:tr>
              <a:tr h="656436">
                <a:tc>
                  <a:txBody>
                    <a:bodyPr/>
                    <a:lstStyle/>
                    <a:p>
                      <a:r>
                        <a:rPr lang="en-US" dirty="0" smtClean="0"/>
                        <a:t>Give money to yourself; peak earning years</a:t>
                      </a:r>
                      <a:endParaRPr lang="en-US" dirty="0"/>
                    </a:p>
                  </a:txBody>
                  <a:tcPr/>
                </a:tc>
                <a:tc>
                  <a:txBody>
                    <a:bodyPr/>
                    <a:lstStyle/>
                    <a:p>
                      <a:r>
                        <a:rPr lang="en-US" dirty="0" smtClean="0"/>
                        <a:t>Pre-Retirement 55-64</a:t>
                      </a:r>
                      <a:endParaRPr lang="en-US" dirty="0"/>
                    </a:p>
                  </a:txBody>
                  <a:tcPr/>
                </a:tc>
                <a:tc>
                  <a:txBody>
                    <a:bodyPr/>
                    <a:lstStyle/>
                    <a:p>
                      <a:r>
                        <a:rPr lang="en-US" dirty="0" smtClean="0"/>
                        <a:t>Mid – years family</a:t>
                      </a:r>
                      <a:endParaRPr lang="en-US" dirty="0"/>
                    </a:p>
                  </a:txBody>
                  <a:tcPr/>
                </a:tc>
              </a:tr>
              <a:tr h="656436">
                <a:tc>
                  <a:txBody>
                    <a:bodyPr/>
                    <a:lstStyle/>
                    <a:p>
                      <a:r>
                        <a:rPr lang="en-US" dirty="0" smtClean="0"/>
                        <a:t>Stage 3: Wealth Distribution</a:t>
                      </a:r>
                      <a:endParaRPr lang="en-US" dirty="0"/>
                    </a:p>
                  </a:txBody>
                  <a:tcPr/>
                </a:tc>
                <a:tc>
                  <a:txBody>
                    <a:bodyPr/>
                    <a:lstStyle/>
                    <a:p>
                      <a:r>
                        <a:rPr lang="en-US" dirty="0" smtClean="0"/>
                        <a:t>Retirement 65- and over</a:t>
                      </a:r>
                      <a:endParaRPr lang="en-US" dirty="0"/>
                    </a:p>
                  </a:txBody>
                  <a:tcPr/>
                </a:tc>
                <a:tc>
                  <a:txBody>
                    <a:bodyPr/>
                    <a:lstStyle/>
                    <a:p>
                      <a:r>
                        <a:rPr lang="en-US" dirty="0" smtClean="0"/>
                        <a:t>Aging family</a:t>
                      </a:r>
                      <a:endParaRPr lang="en-US" dirty="0"/>
                    </a:p>
                  </a:txBody>
                  <a:tcPr/>
                </a:tc>
              </a:tr>
            </a:tbl>
          </a:graphicData>
        </a:graphic>
      </p:graphicFrame>
      <p:graphicFrame>
        <p:nvGraphicFramePr>
          <p:cNvPr id="5" name="Table 4"/>
          <p:cNvGraphicFramePr>
            <a:graphicFrameLocks noGrp="1"/>
          </p:cNvGraphicFramePr>
          <p:nvPr/>
        </p:nvGraphicFramePr>
        <p:xfrm>
          <a:off x="457200" y="2667000"/>
          <a:ext cx="2743200" cy="1981200"/>
        </p:xfrm>
        <a:graphic>
          <a:graphicData uri="http://schemas.openxmlformats.org/drawingml/2006/table">
            <a:tbl>
              <a:tblPr/>
              <a:tblGrid>
                <a:gridCol w="2743200"/>
              </a:tblGrid>
              <a:tr h="1981200">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6" name="Table 5"/>
          <p:cNvGraphicFramePr>
            <a:graphicFrameLocks noGrp="1"/>
          </p:cNvGraphicFramePr>
          <p:nvPr/>
        </p:nvGraphicFramePr>
        <p:xfrm>
          <a:off x="471055" y="4696691"/>
          <a:ext cx="2701636" cy="1343891"/>
        </p:xfrm>
        <a:graphic>
          <a:graphicData uri="http://schemas.openxmlformats.org/drawingml/2006/table">
            <a:tbl>
              <a:tblPr/>
              <a:tblGrid>
                <a:gridCol w="2701636"/>
              </a:tblGrid>
              <a:tr h="1343891">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7" name="Table 6"/>
          <p:cNvGraphicFramePr>
            <a:graphicFrameLocks noGrp="1"/>
          </p:cNvGraphicFramePr>
          <p:nvPr/>
        </p:nvGraphicFramePr>
        <p:xfrm>
          <a:off x="471055" y="6068291"/>
          <a:ext cx="2687781" cy="581891"/>
        </p:xfrm>
        <a:graphic>
          <a:graphicData uri="http://schemas.openxmlformats.org/drawingml/2006/table">
            <a:tbl>
              <a:tblPr/>
              <a:tblGrid>
                <a:gridCol w="2687781"/>
              </a:tblGrid>
              <a:tr h="581891">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8" name="Table 7"/>
          <p:cNvGraphicFramePr>
            <a:graphicFrameLocks noGrp="1"/>
          </p:cNvGraphicFramePr>
          <p:nvPr/>
        </p:nvGraphicFramePr>
        <p:xfrm>
          <a:off x="3214255" y="2008909"/>
          <a:ext cx="2701636" cy="623455"/>
        </p:xfrm>
        <a:graphic>
          <a:graphicData uri="http://schemas.openxmlformats.org/drawingml/2006/table">
            <a:tbl>
              <a:tblPr/>
              <a:tblGrid>
                <a:gridCol w="2701636"/>
              </a:tblGrid>
              <a:tr h="623455">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9" name="Table 8"/>
          <p:cNvGraphicFramePr>
            <a:graphicFrameLocks noGrp="1"/>
          </p:cNvGraphicFramePr>
          <p:nvPr/>
        </p:nvGraphicFramePr>
        <p:xfrm>
          <a:off x="5985164" y="1995055"/>
          <a:ext cx="2660072" cy="637309"/>
        </p:xfrm>
        <a:graphic>
          <a:graphicData uri="http://schemas.openxmlformats.org/drawingml/2006/table">
            <a:tbl>
              <a:tblPr/>
              <a:tblGrid>
                <a:gridCol w="2660072"/>
              </a:tblGrid>
              <a:tr h="637309">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0" name="Table 9"/>
          <p:cNvGraphicFramePr>
            <a:graphicFrameLocks noGrp="1"/>
          </p:cNvGraphicFramePr>
          <p:nvPr/>
        </p:nvGraphicFramePr>
        <p:xfrm>
          <a:off x="3241964" y="2687782"/>
          <a:ext cx="2687781" cy="623454"/>
        </p:xfrm>
        <a:graphic>
          <a:graphicData uri="http://schemas.openxmlformats.org/drawingml/2006/table">
            <a:tbl>
              <a:tblPr/>
              <a:tblGrid>
                <a:gridCol w="2687781"/>
              </a:tblGrid>
              <a:tr h="623454">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1" name="Table 10"/>
          <p:cNvGraphicFramePr>
            <a:graphicFrameLocks noGrp="1"/>
          </p:cNvGraphicFramePr>
          <p:nvPr/>
        </p:nvGraphicFramePr>
        <p:xfrm>
          <a:off x="3214255" y="3366655"/>
          <a:ext cx="2743200" cy="623454"/>
        </p:xfrm>
        <a:graphic>
          <a:graphicData uri="http://schemas.openxmlformats.org/drawingml/2006/table">
            <a:tbl>
              <a:tblPr/>
              <a:tblGrid>
                <a:gridCol w="2743200"/>
              </a:tblGrid>
              <a:tr h="623454">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2" name="Table 11"/>
          <p:cNvGraphicFramePr>
            <a:graphicFrameLocks noGrp="1"/>
          </p:cNvGraphicFramePr>
          <p:nvPr/>
        </p:nvGraphicFramePr>
        <p:xfrm>
          <a:off x="3214255" y="3990109"/>
          <a:ext cx="2757054" cy="734291"/>
        </p:xfrm>
        <a:graphic>
          <a:graphicData uri="http://schemas.openxmlformats.org/drawingml/2006/table">
            <a:tbl>
              <a:tblPr/>
              <a:tblGrid>
                <a:gridCol w="2757054"/>
              </a:tblGrid>
              <a:tr h="734291">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3" name="Table 12"/>
          <p:cNvGraphicFramePr>
            <a:graphicFrameLocks noGrp="1"/>
          </p:cNvGraphicFramePr>
          <p:nvPr/>
        </p:nvGraphicFramePr>
        <p:xfrm>
          <a:off x="3228109" y="4738255"/>
          <a:ext cx="2701636" cy="581890"/>
        </p:xfrm>
        <a:graphic>
          <a:graphicData uri="http://schemas.openxmlformats.org/drawingml/2006/table">
            <a:tbl>
              <a:tblPr/>
              <a:tblGrid>
                <a:gridCol w="2701636"/>
              </a:tblGrid>
              <a:tr h="581890">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4" name="Table 13"/>
          <p:cNvGraphicFramePr>
            <a:graphicFrameLocks noGrp="1"/>
          </p:cNvGraphicFramePr>
          <p:nvPr/>
        </p:nvGraphicFramePr>
        <p:xfrm>
          <a:off x="3200400" y="5347855"/>
          <a:ext cx="2729345" cy="665018"/>
        </p:xfrm>
        <a:graphic>
          <a:graphicData uri="http://schemas.openxmlformats.org/drawingml/2006/table">
            <a:tbl>
              <a:tblPr/>
              <a:tblGrid>
                <a:gridCol w="2729345"/>
              </a:tblGrid>
              <a:tr h="665018">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5" name="Table 14"/>
          <p:cNvGraphicFramePr>
            <a:graphicFrameLocks noGrp="1"/>
          </p:cNvGraphicFramePr>
          <p:nvPr/>
        </p:nvGraphicFramePr>
        <p:xfrm>
          <a:off x="3186545" y="6054436"/>
          <a:ext cx="2743200" cy="581891"/>
        </p:xfrm>
        <a:graphic>
          <a:graphicData uri="http://schemas.openxmlformats.org/drawingml/2006/table">
            <a:tbl>
              <a:tblPr/>
              <a:tblGrid>
                <a:gridCol w="2743200"/>
              </a:tblGrid>
              <a:tr h="581891">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6" name="Table 15"/>
          <p:cNvGraphicFramePr>
            <a:graphicFrameLocks noGrp="1"/>
          </p:cNvGraphicFramePr>
          <p:nvPr/>
        </p:nvGraphicFramePr>
        <p:xfrm>
          <a:off x="5957455" y="2673927"/>
          <a:ext cx="2701636" cy="651164"/>
        </p:xfrm>
        <a:graphic>
          <a:graphicData uri="http://schemas.openxmlformats.org/drawingml/2006/table">
            <a:tbl>
              <a:tblPr/>
              <a:tblGrid>
                <a:gridCol w="2701636"/>
              </a:tblGrid>
              <a:tr h="651164">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7" name="Table 16"/>
          <p:cNvGraphicFramePr>
            <a:graphicFrameLocks noGrp="1"/>
          </p:cNvGraphicFramePr>
          <p:nvPr/>
        </p:nvGraphicFramePr>
        <p:xfrm>
          <a:off x="5971309" y="3380509"/>
          <a:ext cx="2687782" cy="637309"/>
        </p:xfrm>
        <a:graphic>
          <a:graphicData uri="http://schemas.openxmlformats.org/drawingml/2006/table">
            <a:tbl>
              <a:tblPr/>
              <a:tblGrid>
                <a:gridCol w="2687782"/>
              </a:tblGrid>
              <a:tr h="637309">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8" name="Table 17"/>
          <p:cNvGraphicFramePr>
            <a:graphicFrameLocks noGrp="1"/>
          </p:cNvGraphicFramePr>
          <p:nvPr/>
        </p:nvGraphicFramePr>
        <p:xfrm>
          <a:off x="5985164" y="4031673"/>
          <a:ext cx="2687781" cy="678872"/>
        </p:xfrm>
        <a:graphic>
          <a:graphicData uri="http://schemas.openxmlformats.org/drawingml/2006/table">
            <a:tbl>
              <a:tblPr/>
              <a:tblGrid>
                <a:gridCol w="2687781"/>
              </a:tblGrid>
              <a:tr h="678872">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19" name="Table 18"/>
          <p:cNvGraphicFramePr>
            <a:graphicFrameLocks noGrp="1"/>
          </p:cNvGraphicFramePr>
          <p:nvPr/>
        </p:nvGraphicFramePr>
        <p:xfrm>
          <a:off x="5971309" y="4752109"/>
          <a:ext cx="2701636" cy="581891"/>
        </p:xfrm>
        <a:graphic>
          <a:graphicData uri="http://schemas.openxmlformats.org/drawingml/2006/table">
            <a:tbl>
              <a:tblPr/>
              <a:tblGrid>
                <a:gridCol w="2701636"/>
              </a:tblGrid>
              <a:tr h="581891">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0" name="Table 19"/>
          <p:cNvGraphicFramePr>
            <a:graphicFrameLocks noGrp="1"/>
          </p:cNvGraphicFramePr>
          <p:nvPr/>
        </p:nvGraphicFramePr>
        <p:xfrm>
          <a:off x="5957455" y="5361709"/>
          <a:ext cx="2701636" cy="637309"/>
        </p:xfrm>
        <a:graphic>
          <a:graphicData uri="http://schemas.openxmlformats.org/drawingml/2006/table">
            <a:tbl>
              <a:tblPr/>
              <a:tblGrid>
                <a:gridCol w="2701636"/>
              </a:tblGrid>
              <a:tr h="637309">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graphicFrame>
        <p:nvGraphicFramePr>
          <p:cNvPr id="21" name="Table 20"/>
          <p:cNvGraphicFramePr>
            <a:graphicFrameLocks noGrp="1"/>
          </p:cNvGraphicFramePr>
          <p:nvPr/>
        </p:nvGraphicFramePr>
        <p:xfrm>
          <a:off x="5929745" y="6026727"/>
          <a:ext cx="2757055" cy="609600"/>
        </p:xfrm>
        <a:graphic>
          <a:graphicData uri="http://schemas.openxmlformats.org/drawingml/2006/table">
            <a:tbl>
              <a:tblPr/>
              <a:tblGrid>
                <a:gridCol w="2757055"/>
              </a:tblGrid>
              <a:tr h="609600">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1"/>
            <a:ext cx="7772400" cy="1600199"/>
          </a:xfrm>
        </p:spPr>
        <p:txBody>
          <a:bodyPr/>
          <a:lstStyle/>
          <a:p>
            <a:r>
              <a:rPr lang="en-US" dirty="0" smtClean="0"/>
              <a:t>Objective 2.01</a:t>
            </a:r>
            <a:endParaRPr lang="en-US" dirty="0"/>
          </a:p>
        </p:txBody>
      </p:sp>
      <p:sp>
        <p:nvSpPr>
          <p:cNvPr id="3" name="Subtitle 2"/>
          <p:cNvSpPr>
            <a:spLocks noGrp="1"/>
          </p:cNvSpPr>
          <p:nvPr>
            <p:ph type="subTitle" idx="1"/>
          </p:nvPr>
        </p:nvSpPr>
        <p:spPr>
          <a:xfrm>
            <a:off x="1371600" y="3505200"/>
            <a:ext cx="6400800" cy="2133600"/>
          </a:xfrm>
        </p:spPr>
        <p:txBody>
          <a:bodyPr/>
          <a:lstStyle/>
          <a:p>
            <a:r>
              <a:rPr lang="en-US" dirty="0" smtClean="0">
                <a:solidFill>
                  <a:schemeClr val="tx1"/>
                </a:solidFill>
              </a:rPr>
              <a:t>Understand lifestyle conditions and typical incomes, needs and expenses at various stages of life.</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Variations in the Family Life Cycle</a:t>
            </a:r>
            <a:endParaRPr lang="en-US" dirty="0"/>
          </a:p>
        </p:txBody>
      </p:sp>
      <p:sp>
        <p:nvSpPr>
          <p:cNvPr id="3" name="Content Placeholder 2"/>
          <p:cNvSpPr>
            <a:spLocks noGrp="1"/>
          </p:cNvSpPr>
          <p:nvPr>
            <p:ph idx="1"/>
          </p:nvPr>
        </p:nvSpPr>
        <p:spPr>
          <a:xfrm>
            <a:off x="228600" y="1600200"/>
            <a:ext cx="8763000" cy="4953000"/>
          </a:xfrm>
        </p:spPr>
        <p:txBody>
          <a:bodyPr>
            <a:normAutofit fontScale="92500" lnSpcReduction="20000"/>
          </a:bodyPr>
          <a:lstStyle/>
          <a:p>
            <a:r>
              <a:rPr lang="en-US" dirty="0" smtClean="0"/>
              <a:t>Individuals choose not to marry</a:t>
            </a:r>
          </a:p>
          <a:p>
            <a:r>
              <a:rPr lang="en-US" dirty="0" smtClean="0"/>
              <a:t>Individuals whose spouses die or leave</a:t>
            </a:r>
          </a:p>
          <a:p>
            <a:r>
              <a:rPr lang="en-US" dirty="0" smtClean="0"/>
              <a:t>Couples choose not to; or find that they are not able to have children</a:t>
            </a:r>
          </a:p>
          <a:p>
            <a:r>
              <a:rPr lang="en-US" dirty="0" smtClean="0"/>
              <a:t>Families skip, overlap or repeat stages</a:t>
            </a:r>
          </a:p>
          <a:p>
            <a:r>
              <a:rPr lang="en-US" dirty="0" smtClean="0"/>
              <a:t>Families have second group of children later</a:t>
            </a:r>
          </a:p>
          <a:p>
            <a:r>
              <a:rPr lang="en-US" dirty="0" smtClean="0"/>
              <a:t>Families involved in second marriages; blend children at different stages</a:t>
            </a:r>
          </a:p>
          <a:p>
            <a:r>
              <a:rPr lang="en-US" dirty="0" smtClean="0"/>
              <a:t>Families create extended families by bringing aging relatives into their homes.</a:t>
            </a:r>
          </a:p>
          <a:p>
            <a:r>
              <a:rPr lang="en-US" dirty="0" smtClean="0"/>
              <a:t>Plus many more!!!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685800"/>
          </a:xfrm>
        </p:spPr>
        <p:txBody>
          <a:bodyPr>
            <a:normAutofit fontScale="90000"/>
          </a:bodyPr>
          <a:lstStyle/>
          <a:p>
            <a:r>
              <a:rPr lang="en-US" dirty="0" smtClean="0"/>
              <a:t>FAMILY LIFE CYCLE and FINANCIAL PLANNING</a:t>
            </a:r>
            <a:br>
              <a:rPr lang="en-US" dirty="0" smtClean="0"/>
            </a:br>
            <a:endParaRPr lang="en-US" dirty="0"/>
          </a:p>
        </p:txBody>
      </p:sp>
      <p:sp>
        <p:nvSpPr>
          <p:cNvPr id="3" name="Content Placeholder 2"/>
          <p:cNvSpPr>
            <a:spLocks noGrp="1"/>
          </p:cNvSpPr>
          <p:nvPr>
            <p:ph idx="1"/>
          </p:nvPr>
        </p:nvSpPr>
        <p:spPr>
          <a:xfrm>
            <a:off x="152400" y="1219200"/>
            <a:ext cx="8839200" cy="5410200"/>
          </a:xfrm>
        </p:spPr>
        <p:txBody>
          <a:bodyPr>
            <a:normAutofit/>
          </a:bodyPr>
          <a:lstStyle/>
          <a:p>
            <a:r>
              <a:rPr lang="en-US" dirty="0" smtClean="0"/>
              <a:t>1</a:t>
            </a:r>
            <a:r>
              <a:rPr lang="en-US" baseline="30000" dirty="0" smtClean="0"/>
              <a:t>st</a:t>
            </a:r>
            <a:r>
              <a:rPr lang="en-US" dirty="0" smtClean="0"/>
              <a:t> – from Mrs. Behar’s choices – draw your life!!  (your income, your marital status, your vehicle, your home, the number of children, and your education.)  This is your financial Profile!!  Now – you need to figure out how to actually live!!</a:t>
            </a:r>
          </a:p>
          <a:p>
            <a:endParaRPr lang="en-US" dirty="0" smtClean="0"/>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228600" y="685800"/>
            <a:ext cx="8686800" cy="5867400"/>
          </a:xfrm>
        </p:spPr>
        <p:txBody>
          <a:bodyPr>
            <a:normAutofit fontScale="85000" lnSpcReduction="20000"/>
          </a:bodyPr>
          <a:lstStyle/>
          <a:p>
            <a:r>
              <a:rPr lang="en-US" dirty="0" smtClean="0"/>
              <a:t>1st catch- the job: find a real (not necessarily currently available) job that matches BOTH your income and education levels. Use the internet or newspaper.  A good source is the Bureau of Labor Statistics – and look at the Occupations.</a:t>
            </a:r>
          </a:p>
          <a:p>
            <a:r>
              <a:rPr lang="en-US" dirty="0" smtClean="0"/>
              <a:t>2nd catch- marital status: married student gets to add the income of a spouse that makes 10% more or less than they do. (I said female spouses make 10% less than males to go with the stereotypical statistics.)  Divorced students lose 40% of their annual income for child support and alimony. If you are single or widowed, just factor in your income.</a:t>
            </a:r>
          </a:p>
          <a:p>
            <a:r>
              <a:rPr lang="en-US" dirty="0" smtClean="0"/>
              <a:t>3rd catch- food &amp; stuff ($200 per person) and utilities(1% monthly income) expenses. You can also add college loan payment (1% for 2 year degree and 3 % for 4 year degree or higher.)</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r>
              <a:rPr lang="en-US" dirty="0" smtClean="0"/>
              <a:t>ASSIGNMENT</a:t>
            </a:r>
            <a:endParaRPr lang="en-US" dirty="0"/>
          </a:p>
        </p:txBody>
      </p:sp>
      <p:sp>
        <p:nvSpPr>
          <p:cNvPr id="3" name="Content Placeholder 2"/>
          <p:cNvSpPr>
            <a:spLocks noGrp="1"/>
          </p:cNvSpPr>
          <p:nvPr>
            <p:ph idx="1"/>
          </p:nvPr>
        </p:nvSpPr>
        <p:spPr>
          <a:xfrm>
            <a:off x="152400" y="533400"/>
            <a:ext cx="8839200" cy="6096000"/>
          </a:xfrm>
        </p:spPr>
        <p:txBody>
          <a:bodyPr>
            <a:normAutofit fontScale="70000" lnSpcReduction="20000"/>
          </a:bodyPr>
          <a:lstStyle/>
          <a:p>
            <a:r>
              <a:rPr lang="en-US" dirty="0" smtClean="0"/>
              <a:t>1)At the top of the paper, list your income, marital status, vehicle, home, number of children and education.  Below that – list your occupation your salary.  Cite your website source!</a:t>
            </a:r>
          </a:p>
          <a:p>
            <a:r>
              <a:rPr lang="en-US" dirty="0" smtClean="0"/>
              <a:t>2) If necessary – calculate your income.  (see 2</a:t>
            </a:r>
            <a:r>
              <a:rPr lang="en-US" baseline="30000" dirty="0" smtClean="0"/>
              <a:t>nd</a:t>
            </a:r>
            <a:r>
              <a:rPr lang="en-US" dirty="0" smtClean="0"/>
              <a:t> catch above!)</a:t>
            </a:r>
          </a:p>
          <a:p>
            <a:r>
              <a:rPr lang="en-US" dirty="0" smtClean="0"/>
              <a:t>3)Students must go online to find their car or truck with a payment (using car loan calculators) that matches their income. </a:t>
            </a:r>
          </a:p>
          <a:p>
            <a:r>
              <a:rPr lang="en-US" dirty="0" smtClean="0"/>
              <a:t>4)Find a real home for sale/apartment for rent to fit your family size and income. (Use online mortgage calculators).The rule of thumb recommends only 25% -30% of monthly income being used for mortgage payments AND the need for a 15-20-% </a:t>
            </a:r>
            <a:r>
              <a:rPr lang="en-US" dirty="0" err="1" smtClean="0"/>
              <a:t>downpayment</a:t>
            </a:r>
            <a:r>
              <a:rPr lang="en-US" dirty="0" smtClean="0"/>
              <a:t>.  You may assume that you have 20% of your income saved in the bank and available for a down payment.  (You may not want to send your entire savings on a down payment.) </a:t>
            </a:r>
          </a:p>
          <a:p>
            <a:r>
              <a:rPr lang="en-US" dirty="0" smtClean="0"/>
              <a:t>5) List your monthly expenses (divide your income by 12 to get a monthly income!)  Subtract your expenses from your income and prove that you can afford your choices</a:t>
            </a:r>
          </a:p>
          <a:p>
            <a:r>
              <a:rPr lang="en-US" dirty="0" smtClean="0"/>
              <a:t>6)Write a 3 paragraph reflection about the game/experience. 1st paragraph is about your economic status in the activity. The 2nd paragraph is about your car purchase and the 3rd is about your home purchase. Both paragraphs should address their initial purchase ideas and the actual choices they ended up with (and why they had to change.)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Questions</a:t>
            </a:r>
            <a:endParaRPr lang="en-US" dirty="0"/>
          </a:p>
        </p:txBody>
      </p:sp>
      <p:sp>
        <p:nvSpPr>
          <p:cNvPr id="3" name="Content Placeholder 2"/>
          <p:cNvSpPr>
            <a:spLocks noGrp="1"/>
          </p:cNvSpPr>
          <p:nvPr>
            <p:ph idx="1"/>
          </p:nvPr>
        </p:nvSpPr>
        <p:spPr>
          <a:xfrm>
            <a:off x="0" y="1600200"/>
            <a:ext cx="8991600" cy="5257800"/>
          </a:xfrm>
        </p:spPr>
        <p:txBody>
          <a:bodyPr>
            <a:normAutofit lnSpcReduction="10000"/>
          </a:bodyPr>
          <a:lstStyle/>
          <a:p>
            <a:r>
              <a:rPr lang="en-US" dirty="0" smtClean="0"/>
              <a:t>What lifestyle conditions may lead to economic challenges for individuals and families?</a:t>
            </a:r>
          </a:p>
          <a:p>
            <a:r>
              <a:rPr lang="en-US" dirty="0" smtClean="0"/>
              <a:t>What are the stages of the financial, individual, and family life cycles?</a:t>
            </a:r>
          </a:p>
          <a:p>
            <a:r>
              <a:rPr lang="en-US" dirty="0" smtClean="0"/>
              <a:t>What events and activities typically occur and bring financial needs at various stages of life?</a:t>
            </a:r>
          </a:p>
          <a:p>
            <a:r>
              <a:rPr lang="en-US" dirty="0" smtClean="0"/>
              <a:t>What are typical career and income characteristics of people at various stages of life?</a:t>
            </a:r>
          </a:p>
          <a:p>
            <a:r>
              <a:rPr lang="en-US" dirty="0" smtClean="0"/>
              <a:t>What are typical expenses for people at various stages of life?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 TIMES</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dirty="0" smtClean="0"/>
              <a:t>Think of someone (no names) experiencing economic challenges)</a:t>
            </a:r>
          </a:p>
          <a:p>
            <a:r>
              <a:rPr lang="en-US" dirty="0" smtClean="0"/>
              <a:t>What are reasons they are challenged financially?</a:t>
            </a:r>
          </a:p>
          <a:p>
            <a:r>
              <a:rPr lang="en-US" dirty="0" smtClean="0"/>
              <a:t>List common Characteristics</a:t>
            </a:r>
          </a:p>
          <a:p>
            <a:pPr lvl="1"/>
            <a:r>
              <a:rPr lang="en-US" dirty="0" smtClean="0"/>
              <a:t>Which are lifestyle conditions</a:t>
            </a:r>
          </a:p>
          <a:p>
            <a:pPr lvl="1"/>
            <a:r>
              <a:rPr lang="en-US" dirty="0" smtClean="0"/>
              <a:t>Which are result of being in a certain stage of the life cycle</a:t>
            </a:r>
          </a:p>
          <a:p>
            <a:r>
              <a:rPr lang="en-US" dirty="0" smtClean="0"/>
              <a:t>This is what we are going to study this objective!!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cycle Condition Cards</a:t>
            </a:r>
            <a:endParaRPr lang="en-US" dirty="0"/>
          </a:p>
        </p:txBody>
      </p:sp>
      <p:sp>
        <p:nvSpPr>
          <p:cNvPr id="3" name="Content Placeholder 2"/>
          <p:cNvSpPr>
            <a:spLocks noGrp="1"/>
          </p:cNvSpPr>
          <p:nvPr>
            <p:ph idx="1"/>
          </p:nvPr>
        </p:nvSpPr>
        <p:spPr/>
        <p:txBody>
          <a:bodyPr/>
          <a:lstStyle/>
          <a:p>
            <a:r>
              <a:rPr lang="en-US" dirty="0" smtClean="0"/>
              <a:t>Take sheet</a:t>
            </a:r>
          </a:p>
          <a:p>
            <a:r>
              <a:rPr lang="en-US" dirty="0" smtClean="0"/>
              <a:t>Cut into cards</a:t>
            </a:r>
          </a:p>
          <a:p>
            <a:r>
              <a:rPr lang="en-US" dirty="0" smtClean="0"/>
              <a:t>Sort into stacks to represent 7 categories as instructed</a:t>
            </a:r>
          </a:p>
          <a:p>
            <a:r>
              <a:rPr lang="en-US" dirty="0" smtClean="0"/>
              <a:t>Any match our scenarios??</a:t>
            </a:r>
            <a:endParaRPr 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Influence financial planning during every stage of life</a:t>
            </a:r>
          </a:p>
          <a:p>
            <a:r>
              <a:rPr lang="en-US" dirty="0" smtClean="0"/>
              <a:t>Many lifestyle conditions lead to financial and economic challenges.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Age</a:t>
            </a:r>
          </a:p>
          <a:p>
            <a:pPr lvl="1"/>
            <a:r>
              <a:rPr lang="en-US" dirty="0" smtClean="0"/>
              <a:t>Dependents – </a:t>
            </a:r>
          </a:p>
          <a:p>
            <a:pPr lvl="1"/>
            <a:r>
              <a:rPr lang="en-US" dirty="0" smtClean="0"/>
              <a:t>Economic Outlook – </a:t>
            </a:r>
          </a:p>
          <a:p>
            <a:pPr lvl="1"/>
            <a:r>
              <a:rPr lang="en-US" dirty="0" smtClean="0"/>
              <a:t>Education level</a:t>
            </a:r>
          </a:p>
          <a:p>
            <a:pPr lvl="1"/>
            <a:r>
              <a:rPr lang="en-US" dirty="0" smtClean="0"/>
              <a:t>Employment Status</a:t>
            </a:r>
          </a:p>
          <a:p>
            <a:pPr lvl="1"/>
            <a:r>
              <a:rPr lang="en-US" dirty="0" smtClean="0"/>
              <a:t>Health condition</a:t>
            </a:r>
          </a:p>
          <a:p>
            <a:pPr lvl="1"/>
            <a:r>
              <a:rPr lang="en-US" dirty="0" smtClean="0"/>
              <a:t>Marital Status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Age – set of consecutive ages that tend to have similar incomes, needs, and expenses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Lifestyle Conditions</a:t>
            </a:r>
            <a:endParaRPr lang="en-US" dirty="0"/>
          </a:p>
        </p:txBody>
      </p:sp>
      <p:sp>
        <p:nvSpPr>
          <p:cNvPr id="3" name="Content Placeholder 2"/>
          <p:cNvSpPr>
            <a:spLocks noGrp="1"/>
          </p:cNvSpPr>
          <p:nvPr>
            <p:ph idx="1"/>
          </p:nvPr>
        </p:nvSpPr>
        <p:spPr/>
        <p:txBody>
          <a:bodyPr/>
          <a:lstStyle/>
          <a:p>
            <a:r>
              <a:rPr lang="en-US" dirty="0" smtClean="0"/>
              <a:t>Include:</a:t>
            </a:r>
          </a:p>
          <a:p>
            <a:pPr lvl="1"/>
            <a:r>
              <a:rPr lang="en-US" dirty="0" smtClean="0"/>
              <a:t>Dependents – number of persons relying on a person for financial support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1911</TotalTime>
  <Words>796</Words>
  <Application>Microsoft Office PowerPoint</Application>
  <PresentationFormat>On-screen Show (4:3)</PresentationFormat>
  <Paragraphs>150</Paragraphs>
  <Slides>23</Slides>
  <Notes>0</Notes>
  <HiddenSlides>1</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Fefe lesson 1.11.2</vt:lpstr>
      <vt:lpstr>Objective 2.01</vt:lpstr>
      <vt:lpstr>Essential Questions</vt:lpstr>
      <vt:lpstr>HARD TIMES</vt:lpstr>
      <vt:lpstr>Life cycle Condition Cards</vt:lpstr>
      <vt:lpstr>Lifestyle Conditions</vt:lpstr>
      <vt:lpstr>Lifestyle Conditions</vt:lpstr>
      <vt:lpstr>Lifestyle Conditions</vt:lpstr>
      <vt:lpstr>Lifestyle Conditions</vt:lpstr>
      <vt:lpstr>Lifestyle Conditions</vt:lpstr>
      <vt:lpstr>Lifestyle Conditions</vt:lpstr>
      <vt:lpstr>Lifestyle Conditions</vt:lpstr>
      <vt:lpstr>Lifestyle Conditions</vt:lpstr>
      <vt:lpstr>Lifestyle Conditions</vt:lpstr>
      <vt:lpstr>FINANCIAL LIFE CYCLE</vt:lpstr>
      <vt:lpstr>INDIVIDUAL LIFE CYCLE</vt:lpstr>
      <vt:lpstr>FAMILY LIFE CYCLE</vt:lpstr>
      <vt:lpstr>Incomes, Needs, &amp; Expenses</vt:lpstr>
      <vt:lpstr>Comparing Life Cycles</vt:lpstr>
      <vt:lpstr>Variations in the Family Life Cycle</vt:lpstr>
      <vt:lpstr>FAMILY LIFE CYCLE and FINANCIAL PLANNING </vt:lpstr>
      <vt:lpstr>Slide 22</vt:lpstr>
      <vt:lpstr>ASSIGNMENT</vt:lpstr>
    </vt:vector>
  </TitlesOfParts>
  <Company>The University of North Carolina at Chapel Hill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 2.01</dc:title>
  <dc:creator>Lenovo User</dc:creator>
  <cp:lastModifiedBy>abehar</cp:lastModifiedBy>
  <cp:revision>60</cp:revision>
  <dcterms:created xsi:type="dcterms:W3CDTF">2011-09-07T22:47:42Z</dcterms:created>
  <dcterms:modified xsi:type="dcterms:W3CDTF">2011-10-14T17:39:40Z</dcterms:modified>
</cp:coreProperties>
</file>