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82" r:id="rId11"/>
    <p:sldId id="261" r:id="rId12"/>
    <p:sldId id="25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3" r:id="rId26"/>
    <p:sldId id="279" r:id="rId27"/>
    <p:sldId id="280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CD38A-02ED-4820-A624-05EF78D76959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6CF18-7033-4E62-A210-520266C2B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6C7B8-A934-4367-A36E-1B0D9D86AA9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D56E-7C45-4B3F-9BD1-39C065133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easurydirect.gov/instit/statreg/fraud/fraud.htm" TargetMode="External"/><Relationship Id="rId2" Type="http://schemas.openxmlformats.org/officeDocument/2006/relationships/hyperlink" Target="http://financialhighway.com/7-most-common-types-of-scam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a.gov/topics/consumer/scams-fraud.s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2.0 – Economic Challenges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Obj. 2.02 – </a:t>
            </a:r>
          </a:p>
          <a:p>
            <a:r>
              <a:rPr 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Threats to Financial Security</a:t>
            </a:r>
            <a:endParaRPr lang="en-US" sz="4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 online article/web site, etc demonstrates one of these failures:</a:t>
            </a:r>
          </a:p>
          <a:p>
            <a:pPr lvl="1"/>
            <a:r>
              <a:rPr lang="en-US" dirty="0" smtClean="0"/>
              <a:t>Story of someone whose consumer behavior led to financial loss</a:t>
            </a:r>
          </a:p>
          <a:p>
            <a:pPr lvl="1"/>
            <a:r>
              <a:rPr lang="en-US" dirty="0" smtClean="0"/>
              <a:t>That you think would entice/lead you to financial loss</a:t>
            </a:r>
          </a:p>
          <a:p>
            <a:r>
              <a:rPr lang="en-US" dirty="0" smtClean="0"/>
              <a:t>Summarize story, including which failure it represents.  Cite your source (web address)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Financial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From without</a:t>
            </a:r>
          </a:p>
          <a:p>
            <a:pPr lvl="1"/>
            <a:r>
              <a:rPr lang="en-US" sz="4000" dirty="0" smtClean="0"/>
              <a:t>Result of deceitful, sometimes fraudulent, scams and schemes designed to trick consumers into financial loss</a:t>
            </a:r>
            <a:endParaRPr lang="en-US" sz="3600" dirty="0" smtClean="0"/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Lying	</a:t>
            </a:r>
          </a:p>
          <a:p>
            <a:pPr lvl="1"/>
            <a:r>
              <a:rPr lang="en-US" dirty="0" smtClean="0"/>
              <a:t>Accepting money for a stated purpose then using it for another purpose</a:t>
            </a:r>
          </a:p>
          <a:p>
            <a:pPr lvl="1"/>
            <a:r>
              <a:rPr lang="en-US" dirty="0" smtClean="0"/>
              <a:t>Selling a product or service that will not perform as promised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Concealing information</a:t>
            </a:r>
          </a:p>
          <a:p>
            <a:pPr lvl="1"/>
            <a:r>
              <a:rPr lang="en-US" dirty="0" smtClean="0"/>
              <a:t>For example: Sellers not willing to state their physical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Deals “too good to be true”</a:t>
            </a:r>
          </a:p>
          <a:p>
            <a:pPr lvl="1"/>
            <a:r>
              <a:rPr lang="en-US" dirty="0" smtClean="0"/>
              <a:t>For example  - a pyramid scheme, an illegal scheme that influences people to contribute money based on the false promise that they will get rich quickly; the pyramid collapses and money is lost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Chain letter</a:t>
            </a:r>
          </a:p>
          <a:p>
            <a:pPr lvl="1"/>
            <a:r>
              <a:rPr lang="en-US" dirty="0" smtClean="0"/>
              <a:t>A variation of the pyramid scheme that involves postal correspondence, also illegal.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High pressure sales approach</a:t>
            </a:r>
          </a:p>
          <a:p>
            <a:pPr lvl="1"/>
            <a:r>
              <a:rPr lang="en-US" dirty="0" smtClean="0"/>
              <a:t>Claiming the offer is good only for one day; one week,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Vague offers</a:t>
            </a:r>
          </a:p>
          <a:p>
            <a:pPr lvl="1"/>
            <a:r>
              <a:rPr lang="en-US" dirty="0" smtClean="0"/>
              <a:t>Expecting you to pay upfront before receiving full information about a product or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Sweepstakes letter</a:t>
            </a:r>
          </a:p>
          <a:p>
            <a:pPr lvl="1"/>
            <a:r>
              <a:rPr lang="en-US" dirty="0" smtClean="0"/>
              <a:t>States that you have won a valuable prize but need to pay a processing fee to claim the prize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Lotteries</a:t>
            </a:r>
          </a:p>
          <a:p>
            <a:pPr lvl="1"/>
            <a:r>
              <a:rPr lang="en-US" dirty="0" smtClean="0"/>
              <a:t>Prizes awarded by chance after purchase of ticket; very small chance of winning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Financial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</a:p>
          <a:p>
            <a:pPr lvl="1"/>
            <a:r>
              <a:rPr lang="en-US" sz="3200" dirty="0" smtClean="0"/>
              <a:t>What consumer behaviors can threaten a person’s financial security and lead to financial losses?</a:t>
            </a:r>
          </a:p>
          <a:p>
            <a:pPr lvl="1"/>
            <a:r>
              <a:rPr lang="en-US" sz="3200" dirty="0" smtClean="0"/>
              <a:t>What scams and schemes can lead to financial losses?</a:t>
            </a:r>
          </a:p>
          <a:p>
            <a:pPr lvl="1"/>
            <a:r>
              <a:rPr lang="en-US" sz="3200" dirty="0" smtClean="0"/>
              <a:t>How an a consumer communicate caution and report incidents of fraud?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Earn money at home offers</a:t>
            </a:r>
          </a:p>
          <a:p>
            <a:pPr lvl="1"/>
            <a:r>
              <a:rPr lang="en-US" dirty="0" smtClean="0"/>
              <a:t>On the condition that you purchase software; supplies, etc; once paid for, nothing arrives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Winning bid at auction</a:t>
            </a:r>
          </a:p>
          <a:p>
            <a:pPr lvl="1"/>
            <a:r>
              <a:rPr lang="en-US" dirty="0" smtClean="0"/>
              <a:t>You pay the bid amount but never receive the item offered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Identify theft</a:t>
            </a:r>
          </a:p>
          <a:p>
            <a:pPr lvl="1"/>
            <a:r>
              <a:rPr lang="en-US" dirty="0" smtClean="0"/>
              <a:t>Stealing one’s personal information in order to commit theft or fraud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Unsolicited Online offers</a:t>
            </a:r>
          </a:p>
          <a:p>
            <a:pPr lvl="1"/>
            <a:r>
              <a:rPr lang="en-US" dirty="0" smtClean="0"/>
              <a:t>Letters asking for money, bank account or other personal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deceitful/fraudulent scams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Other</a:t>
            </a:r>
          </a:p>
          <a:p>
            <a:pPr lvl="1"/>
            <a:r>
              <a:rPr lang="en-US" dirty="0" smtClean="0"/>
              <a:t>What other scams can you think of??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 online article/web site, etc demonstrates one of these scams:</a:t>
            </a:r>
          </a:p>
          <a:p>
            <a:r>
              <a:rPr lang="en-US" dirty="0" smtClean="0"/>
              <a:t>Summarize story, including which scam it represents.  Cite your source (web address)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Communicating with fellow consumers</a:t>
            </a:r>
          </a:p>
          <a:p>
            <a:pPr lvl="1"/>
            <a:r>
              <a:rPr lang="en-US" dirty="0" smtClean="0"/>
              <a:t>Use available communication media</a:t>
            </a:r>
          </a:p>
          <a:p>
            <a:pPr lvl="2"/>
            <a:r>
              <a:rPr lang="en-US" dirty="0" smtClean="0"/>
              <a:t>Live conversation</a:t>
            </a:r>
          </a:p>
          <a:p>
            <a:pPr lvl="2"/>
            <a:r>
              <a:rPr lang="en-US" dirty="0" smtClean="0"/>
              <a:t>Telephone</a:t>
            </a:r>
          </a:p>
          <a:p>
            <a:pPr lvl="2"/>
            <a:r>
              <a:rPr lang="en-US" dirty="0" smtClean="0"/>
              <a:t>Texting</a:t>
            </a:r>
          </a:p>
          <a:p>
            <a:pPr lvl="2"/>
            <a:r>
              <a:rPr lang="en-US" dirty="0" smtClean="0"/>
              <a:t>Emails</a:t>
            </a:r>
          </a:p>
          <a:p>
            <a:pPr lvl="1"/>
            <a:r>
              <a:rPr lang="en-US" dirty="0" smtClean="0"/>
              <a:t>Use specific, include key details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Report to government agencies or other consumer advocates</a:t>
            </a:r>
          </a:p>
          <a:p>
            <a:pPr lvl="1"/>
            <a:r>
              <a:rPr lang="en-US" dirty="0" smtClean="0"/>
              <a:t>Federal Trade Commission</a:t>
            </a:r>
          </a:p>
          <a:p>
            <a:pPr lvl="1"/>
            <a:r>
              <a:rPr lang="en-US" dirty="0" smtClean="0"/>
              <a:t>National Fraud Info Center of National Consumers League</a:t>
            </a:r>
          </a:p>
          <a:p>
            <a:pPr lvl="1"/>
            <a:r>
              <a:rPr lang="en-US" dirty="0" smtClean="0"/>
              <a:t>Local consumer protection agencies</a:t>
            </a:r>
          </a:p>
          <a:p>
            <a:pPr lvl="1"/>
            <a:r>
              <a:rPr lang="en-US" dirty="0" smtClean="0"/>
              <a:t>Better Business Bureaus</a:t>
            </a:r>
          </a:p>
          <a:p>
            <a:pPr lvl="1"/>
            <a:r>
              <a:rPr lang="en-US" dirty="0" smtClean="0"/>
              <a:t>State Attorney General’s Office</a:t>
            </a:r>
          </a:p>
          <a:p>
            <a:pPr lvl="1"/>
            <a:r>
              <a:rPr lang="en-US" dirty="0" smtClean="0"/>
              <a:t>Local Media</a:t>
            </a:r>
          </a:p>
          <a:p>
            <a:pPr lvl="1"/>
            <a:r>
              <a:rPr lang="en-US" dirty="0" smtClean="0"/>
              <a:t>Local Post Office if received by mail.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Go to one of the websites listed below and find information about a specific scam.</a:t>
            </a:r>
          </a:p>
          <a:p>
            <a:r>
              <a:rPr lang="en-US" dirty="0" smtClean="0"/>
              <a:t>Using the handout, create a message to warn your partner about the scam</a:t>
            </a:r>
          </a:p>
          <a:p>
            <a:r>
              <a:rPr lang="en-US" dirty="0" smtClean="0"/>
              <a:t>Share with your partner and have them complete Part 2 </a:t>
            </a:r>
          </a:p>
          <a:p>
            <a:r>
              <a:rPr lang="en-US" dirty="0" smtClean="0">
                <a:hlinkClick r:id="rId2"/>
              </a:rPr>
              <a:t>http://financialhighway.com/7-most-common-types-of-scams/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http://www.treasurydirect.gov/instit/statreg/fraud/fraud.htm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http://www.usa.gov/topics/consumer/scams-fraud.shtml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Crossword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Financial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Come from within</a:t>
            </a:r>
          </a:p>
          <a:p>
            <a:endParaRPr lang="en-US" sz="4400" dirty="0"/>
          </a:p>
          <a:p>
            <a:r>
              <a:rPr lang="en-US" sz="4400" dirty="0" smtClean="0"/>
              <a:t>Come from without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Financial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From within</a:t>
            </a:r>
          </a:p>
          <a:p>
            <a:pPr lvl="1"/>
            <a:r>
              <a:rPr lang="en-US" sz="4000" dirty="0" smtClean="0"/>
              <a:t>Result of consumer behaviors</a:t>
            </a:r>
          </a:p>
          <a:p>
            <a:pPr lvl="2"/>
            <a:r>
              <a:rPr lang="en-US" sz="3600" dirty="0" smtClean="0"/>
              <a:t>Often lack of knowledge</a:t>
            </a:r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</a:t>
            </a:r>
            <a:r>
              <a:rPr lang="en-US" b="1" i="1" dirty="0" smtClean="0">
                <a:solidFill>
                  <a:srgbClr val="FF0000"/>
                </a:solidFill>
              </a:rPr>
              <a:t>Consumer Behaviors </a:t>
            </a:r>
            <a:r>
              <a:rPr lang="en-US" dirty="0" smtClean="0"/>
              <a:t>that lead to </a:t>
            </a:r>
            <a:r>
              <a:rPr lang="en-US" i="1" dirty="0" smtClean="0">
                <a:solidFill>
                  <a:srgbClr val="FF0000"/>
                </a:solidFill>
              </a:rPr>
              <a:t>financial loss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Failure to plan</a:t>
            </a:r>
          </a:p>
          <a:p>
            <a:r>
              <a:rPr lang="en-US" sz="4400" dirty="0" smtClean="0"/>
              <a:t>Failure to protect</a:t>
            </a:r>
          </a:p>
          <a:p>
            <a:r>
              <a:rPr lang="en-US" sz="4400" dirty="0" smtClean="0"/>
              <a:t>Failure to be informed</a:t>
            </a:r>
          </a:p>
          <a:p>
            <a:r>
              <a:rPr lang="en-US" sz="4400" dirty="0" smtClean="0"/>
              <a:t>Failure to communicate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</a:t>
            </a:r>
            <a:r>
              <a:rPr lang="en-US" b="1" i="1" dirty="0" smtClean="0">
                <a:solidFill>
                  <a:srgbClr val="FF0000"/>
                </a:solidFill>
              </a:rPr>
              <a:t>Consumer Behaviors </a:t>
            </a:r>
            <a:r>
              <a:rPr lang="en-US" dirty="0" smtClean="0"/>
              <a:t>that lead to </a:t>
            </a:r>
            <a:r>
              <a:rPr lang="en-US" i="1" dirty="0" smtClean="0">
                <a:solidFill>
                  <a:srgbClr val="FF0000"/>
                </a:solidFill>
              </a:rPr>
              <a:t>financial loss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dirty="0" smtClean="0"/>
              <a:t>Failure to plan</a:t>
            </a:r>
          </a:p>
          <a:p>
            <a:pPr lvl="1"/>
            <a:r>
              <a:rPr lang="en-US" sz="4000" dirty="0" smtClean="0"/>
              <a:t>Not comparing job offers carefully in light of expected expenses</a:t>
            </a:r>
          </a:p>
          <a:p>
            <a:pPr lvl="1"/>
            <a:r>
              <a:rPr lang="en-US" sz="4000" dirty="0" smtClean="0"/>
              <a:t>Shopping without a list; leads to impulse buying</a:t>
            </a:r>
          </a:p>
          <a:p>
            <a:pPr lvl="1"/>
            <a:r>
              <a:rPr lang="en-US" sz="4000" dirty="0" smtClean="0"/>
              <a:t>Spending without using a spending plan; leads to overspending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</a:t>
            </a:r>
            <a:r>
              <a:rPr lang="en-US" b="1" i="1" dirty="0" smtClean="0">
                <a:solidFill>
                  <a:srgbClr val="FF0000"/>
                </a:solidFill>
              </a:rPr>
              <a:t>Consumer Behaviors </a:t>
            </a:r>
            <a:r>
              <a:rPr lang="en-US" dirty="0" smtClean="0"/>
              <a:t>that lead to </a:t>
            </a:r>
            <a:r>
              <a:rPr lang="en-US" i="1" dirty="0" smtClean="0">
                <a:solidFill>
                  <a:srgbClr val="FF0000"/>
                </a:solidFill>
              </a:rPr>
              <a:t>financial loss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dirty="0" smtClean="0"/>
              <a:t>Failure to protect</a:t>
            </a:r>
          </a:p>
          <a:p>
            <a:pPr lvl="1"/>
            <a:r>
              <a:rPr lang="en-US" sz="4000" dirty="0" smtClean="0"/>
              <a:t>Making personal info available; leads to identity theft</a:t>
            </a:r>
          </a:p>
          <a:p>
            <a:pPr lvl="1"/>
            <a:r>
              <a:rPr lang="en-US" sz="4000" dirty="0" smtClean="0"/>
              <a:t>Not securing life, health, and property to minimize risks of crimes and emergencies</a:t>
            </a:r>
          </a:p>
          <a:p>
            <a:pPr lvl="1"/>
            <a:r>
              <a:rPr lang="en-US" sz="4000" dirty="0" smtClean="0"/>
              <a:t>No following Internet safety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</a:t>
            </a:r>
            <a:r>
              <a:rPr lang="en-US" b="1" i="1" dirty="0" smtClean="0">
                <a:solidFill>
                  <a:srgbClr val="FF0000"/>
                </a:solidFill>
              </a:rPr>
              <a:t>Consumer Behaviors </a:t>
            </a:r>
            <a:r>
              <a:rPr lang="en-US" dirty="0" smtClean="0"/>
              <a:t>that lead to </a:t>
            </a:r>
            <a:r>
              <a:rPr lang="en-US" i="1" dirty="0" smtClean="0">
                <a:solidFill>
                  <a:srgbClr val="FF0000"/>
                </a:solidFill>
              </a:rPr>
              <a:t>financial loss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smtClean="0"/>
              <a:t>Failure to be informed</a:t>
            </a:r>
          </a:p>
          <a:p>
            <a:pPr lvl="1"/>
            <a:r>
              <a:rPr lang="en-US" sz="4000" dirty="0" smtClean="0"/>
              <a:t>Not reading the fine print in sales agreements, product labels, contracts</a:t>
            </a:r>
          </a:p>
          <a:p>
            <a:pPr lvl="1"/>
            <a:r>
              <a:rPr lang="en-US" sz="4000" dirty="0" smtClean="0"/>
              <a:t>Not researching sales offers in depth before making a commitment</a:t>
            </a:r>
          </a:p>
          <a:p>
            <a:pPr lvl="1"/>
            <a:r>
              <a:rPr lang="en-US" sz="4000" dirty="0" smtClean="0"/>
              <a:t>Not separating facts from opinions in considering advertisements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</a:t>
            </a:r>
            <a:r>
              <a:rPr lang="en-US" b="1" i="1" dirty="0" smtClean="0">
                <a:solidFill>
                  <a:srgbClr val="FF0000"/>
                </a:solidFill>
              </a:rPr>
              <a:t>Consumer Behaviors </a:t>
            </a:r>
            <a:r>
              <a:rPr lang="en-US" dirty="0" smtClean="0"/>
              <a:t>that lead to </a:t>
            </a:r>
            <a:r>
              <a:rPr lang="en-US" i="1" dirty="0" smtClean="0">
                <a:solidFill>
                  <a:srgbClr val="FF0000"/>
                </a:solidFill>
              </a:rPr>
              <a:t>financial loss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 smtClean="0"/>
              <a:t>Failure to communicate</a:t>
            </a:r>
          </a:p>
          <a:p>
            <a:pPr lvl="1"/>
            <a:r>
              <a:rPr lang="en-US" sz="4000" dirty="0" smtClean="0"/>
              <a:t>Not asking sufficient appropriate questions to inform financial decisions</a:t>
            </a:r>
          </a:p>
          <a:p>
            <a:pPr lvl="1"/>
            <a:r>
              <a:rPr lang="en-US" sz="4000" dirty="0" smtClean="0"/>
              <a:t>Not discussing financial decisions with all parties/family members involved</a:t>
            </a:r>
          </a:p>
          <a:p>
            <a:pPr lvl="1"/>
            <a:r>
              <a:rPr lang="en-US" sz="4000" dirty="0" smtClean="0"/>
              <a:t>Not taking enough time to make a careful decision because of sales pressure</a:t>
            </a:r>
          </a:p>
          <a:p>
            <a:pPr lvl="1"/>
            <a:r>
              <a:rPr lang="en-US" sz="4000" dirty="0" smtClean="0"/>
              <a:t>Not saying “</a:t>
            </a:r>
            <a:r>
              <a:rPr lang="en-US" sz="4000" b="1" dirty="0" smtClean="0"/>
              <a:t>NO</a:t>
            </a:r>
            <a:r>
              <a:rPr lang="en-US" sz="4000" dirty="0" smtClean="0"/>
              <a:t>” when needed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769</Words>
  <Application>Microsoft Office PowerPoint</Application>
  <PresentationFormat>On-screen Show (4:3)</PresentationFormat>
  <Paragraphs>119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Unit 2.0 – Economic Challenges</vt:lpstr>
      <vt:lpstr>Threats to Financial Security</vt:lpstr>
      <vt:lpstr>Threats to Financial Security</vt:lpstr>
      <vt:lpstr>Threats to Financial Security</vt:lpstr>
      <vt:lpstr>Types of Consumer Behaviors that lead to financial loss</vt:lpstr>
      <vt:lpstr>Types of Consumer Behaviors that lead to financial loss</vt:lpstr>
      <vt:lpstr>Types of Consumer Behaviors that lead to financial loss</vt:lpstr>
      <vt:lpstr>Types of Consumer Behaviors that lead to financial loss</vt:lpstr>
      <vt:lpstr>Types of Consumer Behaviors that lead to financial loss</vt:lpstr>
      <vt:lpstr>Activity</vt:lpstr>
      <vt:lpstr>Threats to Financial Security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Types of deceitful/fraudulent scams</vt:lpstr>
      <vt:lpstr>Activity</vt:lpstr>
      <vt:lpstr>What to do?</vt:lpstr>
      <vt:lpstr>What to do?</vt:lpstr>
      <vt:lpstr>Activity</vt:lpstr>
      <vt:lpstr>Activity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2.0 – Economic Challenges</dc:title>
  <dc:creator>Lenovo User</dc:creator>
  <cp:lastModifiedBy>abehar</cp:lastModifiedBy>
  <cp:revision>23</cp:revision>
  <dcterms:created xsi:type="dcterms:W3CDTF">2011-09-25T16:24:21Z</dcterms:created>
  <dcterms:modified xsi:type="dcterms:W3CDTF">2011-10-14T17:40:24Z</dcterms:modified>
</cp:coreProperties>
</file>