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8" r:id="rId3"/>
    <p:sldId id="257" r:id="rId4"/>
    <p:sldId id="259" r:id="rId5"/>
    <p:sldId id="283" r:id="rId6"/>
    <p:sldId id="286" r:id="rId7"/>
    <p:sldId id="285" r:id="rId8"/>
    <p:sldId id="287" r:id="rId9"/>
    <p:sldId id="278" r:id="rId10"/>
    <p:sldId id="284" r:id="rId11"/>
    <p:sldId id="280" r:id="rId12"/>
    <p:sldId id="282" r:id="rId13"/>
    <p:sldId id="275" r:id="rId14"/>
    <p:sldId id="277" r:id="rId15"/>
    <p:sldId id="276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70" r:id="rId25"/>
    <p:sldId id="268" r:id="rId26"/>
    <p:sldId id="269" r:id="rId27"/>
    <p:sldId id="271" r:id="rId28"/>
    <p:sldId id="272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45B6F-D613-4F6B-955F-B05FCB229BB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795F1-B617-44A7-AF5F-A70B9598E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has lots of roads  to travel – lots of destinations, lots of ways</a:t>
            </a:r>
            <a:r>
              <a:rPr lang="en-US" baseline="0" dirty="0" smtClean="0"/>
              <a:t> to get to each destination!!</a:t>
            </a:r>
          </a:p>
          <a:p>
            <a:r>
              <a:rPr lang="en-US" baseline="0" dirty="0" smtClean="0"/>
              <a:t>Lots of different directions individuals can take to get to their life’s work!</a:t>
            </a:r>
          </a:p>
          <a:p>
            <a:r>
              <a:rPr lang="en-US" baseline="0" dirty="0" smtClean="0"/>
              <a:t>Many times in life – we’ll reach crossroads – how to figure out/choose which way to go!</a:t>
            </a:r>
          </a:p>
          <a:p>
            <a:r>
              <a:rPr lang="en-US" baseline="0" dirty="0" smtClean="0"/>
              <a:t>Direct route – scenic route, interstate, </a:t>
            </a:r>
            <a:r>
              <a:rPr lang="en-US" baseline="0" dirty="0" err="1" smtClean="0"/>
              <a:t>backroads</a:t>
            </a:r>
            <a:r>
              <a:rPr lang="en-US" baseline="0" dirty="0" smtClean="0"/>
              <a:t>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795F1-B617-44A7-AF5F-A70B9598EDE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5FBC28-EEA0-4EAF-9BDB-4241DFF484F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E0B8E8-FA75-4BDA-874C-42C3905EE6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s.gov/oc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505200"/>
            <a:ext cx="73152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Unit 3 – Understand lifestyle goals, choices, and job search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???? Of the Day!!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Which of the following is part of Wealth Distribution?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[A] Building Long Term Wealth </a:t>
            </a:r>
          </a:p>
          <a:p>
            <a:pPr>
              <a:buNone/>
            </a:pPr>
            <a:r>
              <a:rPr lang="en-US" sz="3200" dirty="0" smtClean="0"/>
              <a:t>   [B] Estate Planning   </a:t>
            </a:r>
          </a:p>
          <a:p>
            <a:pPr>
              <a:buNone/>
            </a:pPr>
            <a:r>
              <a:rPr lang="en-US" sz="3200" dirty="0" smtClean="0"/>
              <a:t>   [C] Risk and Tax Management   </a:t>
            </a:r>
          </a:p>
          <a:p>
            <a:pPr>
              <a:buNone/>
            </a:pPr>
            <a:r>
              <a:rPr lang="en-US" sz="3200" dirty="0" smtClean="0"/>
              <a:t>   [D] Building Financial Security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Life Cycles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397"/>
          <a:ext cx="8229600" cy="559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8654">
                <a:tc>
                  <a:txBody>
                    <a:bodyPr/>
                    <a:lstStyle/>
                    <a:p>
                      <a:r>
                        <a:rPr lang="en-US" dirty="0" smtClean="0"/>
                        <a:t>Stages in the FINANCIAL Life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Stages in the INDIVIDUAL Life</a:t>
                      </a:r>
                      <a:r>
                        <a:rPr lang="en-US" baseline="0" dirty="0" smtClean="0"/>
                        <a:t>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Stages in the FAMILY </a:t>
                      </a:r>
                    </a:p>
                    <a:p>
                      <a:r>
                        <a:rPr lang="en-US" dirty="0" smtClean="0"/>
                        <a:t>Life Cycle</a:t>
                      </a:r>
                      <a:endParaRPr lang="en-US" dirty="0"/>
                    </a:p>
                  </a:txBody>
                  <a:tcPr/>
                </a:tc>
              </a:tr>
              <a:tr h="6786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School student </a:t>
                      </a:r>
                    </a:p>
                    <a:p>
                      <a:r>
                        <a:rPr lang="en-US" dirty="0" smtClean="0"/>
                        <a:t>13-17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Son or daughter in a parenting family</a:t>
                      </a:r>
                      <a:endParaRPr lang="en-US" dirty="0"/>
                    </a:p>
                  </a:txBody>
                  <a:tcPr/>
                </a:tc>
              </a:tr>
              <a:tr h="678654">
                <a:tc>
                  <a:txBody>
                    <a:bodyPr/>
                    <a:lstStyle/>
                    <a:p>
                      <a:r>
                        <a:rPr lang="en-US" dirty="0" smtClean="0"/>
                        <a:t>Stage 1:</a:t>
                      </a:r>
                      <a:r>
                        <a:rPr lang="en-US" baseline="0" dirty="0" smtClean="0"/>
                        <a:t> Basic Wealth Protection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Young adult</a:t>
                      </a:r>
                      <a:r>
                        <a:rPr lang="en-US" baseline="0" dirty="0" smtClean="0"/>
                        <a:t> 18-24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Family</a:t>
                      </a:r>
                    </a:p>
                    <a:p>
                      <a:r>
                        <a:rPr lang="en-US" dirty="0" smtClean="0"/>
                        <a:t>Newlywed</a:t>
                      </a:r>
                      <a:endParaRPr lang="en-US" dirty="0"/>
                    </a:p>
                  </a:txBody>
                  <a:tcPr/>
                </a:tc>
              </a:tr>
              <a:tr h="678654">
                <a:tc>
                  <a:txBody>
                    <a:bodyPr/>
                    <a:lstStyle/>
                    <a:p>
                      <a:r>
                        <a:rPr lang="en-US" dirty="0" smtClean="0"/>
                        <a:t>Quit Giving Money to others (think carefully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 25-34 with or</a:t>
                      </a:r>
                      <a:r>
                        <a:rPr lang="en-US" baseline="0" dirty="0" smtClean="0"/>
                        <a:t> without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Child-bearing family</a:t>
                      </a:r>
                    </a:p>
                    <a:p>
                      <a:r>
                        <a:rPr lang="en-US" dirty="0" smtClean="0"/>
                        <a:t>Expanding</a:t>
                      </a:r>
                      <a:endParaRPr lang="en-US" dirty="0"/>
                    </a:p>
                  </a:txBody>
                  <a:tcPr/>
                </a:tc>
              </a:tr>
              <a:tr h="678654">
                <a:tc>
                  <a:txBody>
                    <a:bodyPr/>
                    <a:lstStyle/>
                    <a:p>
                      <a:r>
                        <a:rPr lang="en-US" dirty="0" smtClean="0"/>
                        <a:t>About spending); start job/career; form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 35-44 with or without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Parenting family</a:t>
                      </a:r>
                    </a:p>
                    <a:p>
                      <a:r>
                        <a:rPr lang="en-US" dirty="0" smtClean="0"/>
                        <a:t>Developing</a:t>
                      </a:r>
                      <a:endParaRPr lang="en-US" dirty="0"/>
                    </a:p>
                  </a:txBody>
                  <a:tcPr/>
                </a:tc>
              </a:tr>
              <a:tr h="656436">
                <a:tc>
                  <a:txBody>
                    <a:bodyPr/>
                    <a:lstStyle/>
                    <a:p>
                      <a:r>
                        <a:rPr lang="en-US" dirty="0" smtClean="0"/>
                        <a:t>Stage</a:t>
                      </a:r>
                      <a:r>
                        <a:rPr lang="en-US" baseline="0" dirty="0" smtClean="0"/>
                        <a:t> 2: Wealth Accumulation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Midlife Ages 45-64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Launching family – </a:t>
                      </a:r>
                    </a:p>
                    <a:p>
                      <a:r>
                        <a:rPr lang="en-US" dirty="0" smtClean="0"/>
                        <a:t>middle age</a:t>
                      </a:r>
                      <a:endParaRPr lang="en-US" dirty="0"/>
                    </a:p>
                  </a:txBody>
                  <a:tcPr/>
                </a:tc>
              </a:tr>
              <a:tr h="656436">
                <a:tc>
                  <a:txBody>
                    <a:bodyPr/>
                    <a:lstStyle/>
                    <a:p>
                      <a:r>
                        <a:rPr lang="en-US" dirty="0" smtClean="0"/>
                        <a:t>Give money to yourself; peak earning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Pre-Retirement 55-64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 – years family</a:t>
                      </a:r>
                      <a:endParaRPr lang="en-US" dirty="0"/>
                    </a:p>
                  </a:txBody>
                  <a:tcPr/>
                </a:tc>
              </a:tr>
              <a:tr h="656436">
                <a:tc>
                  <a:txBody>
                    <a:bodyPr/>
                    <a:lstStyle/>
                    <a:p>
                      <a:r>
                        <a:rPr lang="en-US" dirty="0" smtClean="0"/>
                        <a:t>Stage 3: Wealth 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Retirement 65- and 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Aging family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819399"/>
          <a:ext cx="2743200" cy="2057401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20574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1055" y="4952999"/>
          <a:ext cx="2701636" cy="1219200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248400"/>
          <a:ext cx="2687781" cy="789709"/>
        </p:xfrm>
        <a:graphic>
          <a:graphicData uri="http://schemas.openxmlformats.org/drawingml/2006/table">
            <a:tbl>
              <a:tblPr/>
              <a:tblGrid>
                <a:gridCol w="2687781"/>
              </a:tblGrid>
              <a:tr h="789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14255" y="2008909"/>
          <a:ext cx="2701636" cy="886691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886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985164" y="1995055"/>
          <a:ext cx="2660072" cy="900545"/>
        </p:xfrm>
        <a:graphic>
          <a:graphicData uri="http://schemas.openxmlformats.org/drawingml/2006/table">
            <a:tbl>
              <a:tblPr/>
              <a:tblGrid>
                <a:gridCol w="2660072"/>
              </a:tblGrid>
              <a:tr h="9005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241964" y="2895600"/>
          <a:ext cx="2687781" cy="609600"/>
        </p:xfrm>
        <a:graphic>
          <a:graphicData uri="http://schemas.openxmlformats.org/drawingml/2006/table">
            <a:tbl>
              <a:tblPr/>
              <a:tblGrid>
                <a:gridCol w="2687781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200400" y="3581400"/>
          <a:ext cx="2743200" cy="637309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6373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14255" y="4191000"/>
          <a:ext cx="2757054" cy="609600"/>
        </p:xfrm>
        <a:graphic>
          <a:graphicData uri="http://schemas.openxmlformats.org/drawingml/2006/table">
            <a:tbl>
              <a:tblPr/>
              <a:tblGrid>
                <a:gridCol w="2757054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28109" y="4876799"/>
          <a:ext cx="2701636" cy="443345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4433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200400" y="5347855"/>
          <a:ext cx="2729345" cy="665018"/>
        </p:xfrm>
        <a:graphic>
          <a:graphicData uri="http://schemas.openxmlformats.org/drawingml/2006/table">
            <a:tbl>
              <a:tblPr/>
              <a:tblGrid>
                <a:gridCol w="2729345"/>
              </a:tblGrid>
              <a:tr h="6650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200400" y="6054436"/>
          <a:ext cx="2743200" cy="803564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8035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957455" y="2971798"/>
          <a:ext cx="2701636" cy="457201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4572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971309" y="3505199"/>
          <a:ext cx="2687782" cy="685801"/>
        </p:xfrm>
        <a:graphic>
          <a:graphicData uri="http://schemas.openxmlformats.org/drawingml/2006/table">
            <a:tbl>
              <a:tblPr/>
              <a:tblGrid>
                <a:gridCol w="2687782"/>
              </a:tblGrid>
              <a:tr h="6858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985164" y="4191000"/>
          <a:ext cx="2687781" cy="685800"/>
        </p:xfrm>
        <a:graphic>
          <a:graphicData uri="http://schemas.openxmlformats.org/drawingml/2006/table">
            <a:tbl>
              <a:tblPr/>
              <a:tblGrid>
                <a:gridCol w="2687781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019800" y="4800600"/>
          <a:ext cx="2701636" cy="810491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8104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57455" y="5562599"/>
          <a:ext cx="2701636" cy="436418"/>
        </p:xfrm>
        <a:graphic>
          <a:graphicData uri="http://schemas.openxmlformats.org/drawingml/2006/table">
            <a:tbl>
              <a:tblPr/>
              <a:tblGrid>
                <a:gridCol w="2701636"/>
              </a:tblGrid>
              <a:tr h="4364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943600" y="6102927"/>
          <a:ext cx="2757055" cy="755073"/>
        </p:xfrm>
        <a:graphic>
          <a:graphicData uri="http://schemas.openxmlformats.org/drawingml/2006/table">
            <a:tbl>
              <a:tblPr/>
              <a:tblGrid>
                <a:gridCol w="2757055"/>
              </a:tblGrid>
              <a:tr h="7550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What types of financial planning would occur during each stage of the financial life cycle?</a:t>
            </a:r>
          </a:p>
        </p:txBody>
      </p:sp>
      <p:sp>
        <p:nvSpPr>
          <p:cNvPr id="23555" name="Text Box 30"/>
          <p:cNvSpPr txBox="1">
            <a:spLocks noChangeArrowheads="1"/>
          </p:cNvSpPr>
          <p:nvPr/>
        </p:nvSpPr>
        <p:spPr bwMode="auto">
          <a:xfrm>
            <a:off x="8320088" y="4537075"/>
            <a:ext cx="222250" cy="981075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3071813"/>
            <a:ext cx="3171825" cy="1479550"/>
            <a:chOff x="3844148" y="2725442"/>
            <a:chExt cx="3172893" cy="1479373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844148" y="2725442"/>
              <a:ext cx="3046541" cy="1479373"/>
              <a:chOff x="1735406" y="2320658"/>
              <a:chExt cx="6646594" cy="3245146"/>
            </a:xfrm>
          </p:grpSpPr>
          <p:pic>
            <p:nvPicPr>
              <p:cNvPr id="23568" name="Picture 55" descr="Picture1.png"/>
              <p:cNvPicPr>
                <a:picLocks noChangeAspect="1"/>
              </p:cNvPicPr>
              <p:nvPr/>
            </p:nvPicPr>
            <p:blipFill>
              <a:blip r:embed="rId2" cstate="print"/>
              <a:srcRect l="13971" r="14706"/>
              <a:stretch>
                <a:fillRect/>
              </a:stretch>
            </p:blipFill>
            <p:spPr bwMode="auto">
              <a:xfrm>
                <a:off x="1828800" y="2514600"/>
                <a:ext cx="6553200" cy="3034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69" name="Line 47"/>
              <p:cNvSpPr>
                <a:spLocks noChangeShapeType="1"/>
              </p:cNvSpPr>
              <p:nvPr/>
            </p:nvSpPr>
            <p:spPr bwMode="auto">
              <a:xfrm>
                <a:off x="1735406" y="2320658"/>
                <a:ext cx="0" cy="3245146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</p:grpSp>
        <p:sp>
          <p:nvSpPr>
            <p:cNvPr id="23564" name="Line 48"/>
            <p:cNvSpPr>
              <a:spLocks noChangeShapeType="1"/>
            </p:cNvSpPr>
            <p:nvPr/>
          </p:nvSpPr>
          <p:spPr bwMode="auto">
            <a:xfrm>
              <a:off x="3844148" y="4186456"/>
              <a:ext cx="3172893" cy="1515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097" name="Text Box 49"/>
            <p:cNvSpPr txBox="1">
              <a:spLocks noChangeArrowheads="1"/>
            </p:cNvSpPr>
            <p:nvPr/>
          </p:nvSpPr>
          <p:spPr bwMode="auto">
            <a:xfrm>
              <a:off x="4160167" y="3638145"/>
              <a:ext cx="720968" cy="247620"/>
            </a:xfrm>
            <a:prstGeom prst="rect">
              <a:avLst/>
            </a:prstGeom>
            <a:solidFill>
              <a:schemeClr val="accent4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36576" tIns="36576" rIns="36576" bIns="36576"/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Stage 1</a:t>
              </a:r>
              <a:endParaRPr lang="en-US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566" name="Text Box 50"/>
            <p:cNvSpPr txBox="1">
              <a:spLocks noChangeArrowheads="1"/>
            </p:cNvSpPr>
            <p:nvPr/>
          </p:nvSpPr>
          <p:spPr bwMode="auto">
            <a:xfrm>
              <a:off x="5791200" y="2881295"/>
              <a:ext cx="716287" cy="272006"/>
            </a:xfrm>
            <a:prstGeom prst="rect">
              <a:avLst/>
            </a:prstGeom>
            <a:solidFill>
              <a:srgbClr val="330066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alibri" pitchFamily="34" charset="0"/>
                </a:rPr>
                <a:t>Stage 3</a:t>
              </a:r>
              <a:endParaRPr lang="en-US" sz="1200" b="1">
                <a:latin typeface="Calibri" pitchFamily="34" charset="0"/>
              </a:endParaRPr>
            </a:p>
          </p:txBody>
        </p:sp>
        <p:sp>
          <p:nvSpPr>
            <p:cNvPr id="23567" name="Text Box 51"/>
            <p:cNvSpPr txBox="1">
              <a:spLocks noChangeArrowheads="1"/>
            </p:cNvSpPr>
            <p:nvPr/>
          </p:nvSpPr>
          <p:spPr bwMode="auto">
            <a:xfrm>
              <a:off x="5054459" y="3209896"/>
              <a:ext cx="668726" cy="310345"/>
            </a:xfrm>
            <a:prstGeom prst="rect">
              <a:avLst/>
            </a:prstGeom>
            <a:solidFill>
              <a:schemeClr val="accent1"/>
            </a:solidFill>
            <a:ln w="3810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alibri" pitchFamily="34" charset="0"/>
                </a:rPr>
                <a:t>Stage 2</a:t>
              </a:r>
              <a:endParaRPr lang="en-US" sz="1400" b="1">
                <a:latin typeface="Calibri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4114800" y="1550988"/>
            <a:ext cx="4351338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6400800" algn="l"/>
              </a:tabLst>
              <a:defRPr/>
            </a:pPr>
            <a:r>
              <a:rPr lang="en-US" sz="2400" u="sng" dirty="0">
                <a:latin typeface="Calibri" pitchFamily="34" charset="0"/>
                <a:cs typeface="Calibri" pitchFamily="34" charset="0"/>
              </a:rPr>
              <a:t>Stage 1:  Basic Wealth Protection (protecting your future)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Develop emergency savings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Develop positive credit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Begin investing in retirement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Purchase insurance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800" y="3581400"/>
            <a:ext cx="4572000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u="sng" dirty="0">
                <a:latin typeface="Calibri" pitchFamily="34" charset="0"/>
                <a:cs typeface="Calibri" pitchFamily="34" charset="0"/>
              </a:rPr>
              <a:t>Stage 2:  Wealth Accumulation (giving it to yourself)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Investing to build wealth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Purchasing a home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2400" u="sn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4800" y="5027613"/>
            <a:ext cx="4572000" cy="11382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u="sng" dirty="0">
                <a:latin typeface="Calibri" pitchFamily="34" charset="0"/>
                <a:cs typeface="Calibri" pitchFamily="34" charset="0"/>
              </a:rPr>
              <a:t>Stage 3:  Wealth Distribution (giving it to your chosen ones)</a:t>
            </a:r>
          </a:p>
          <a:p>
            <a:pPr marL="342900" indent="-342900">
              <a:buFont typeface="Arial" pitchFamily="34" charset="0"/>
              <a:buChar char="•"/>
              <a:tabLst>
                <a:tab pos="6400800" algn="l"/>
              </a:tabLst>
              <a:defRPr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Estate planning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493838" y="1976438"/>
            <a:ext cx="2620962" cy="1835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555875" y="3810000"/>
            <a:ext cx="16081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124200" y="3613150"/>
            <a:ext cx="990600" cy="1644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- Answer These Questions!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well do you handle choices?</a:t>
            </a:r>
          </a:p>
          <a:p>
            <a:endParaRPr lang="en-US" dirty="0" smtClean="0"/>
          </a:p>
          <a:p>
            <a:r>
              <a:rPr lang="en-US" dirty="0" smtClean="0"/>
              <a:t>Are you good at making decisions?</a:t>
            </a:r>
          </a:p>
          <a:p>
            <a:endParaRPr lang="en-US" dirty="0" smtClean="0"/>
          </a:p>
          <a:p>
            <a:r>
              <a:rPr lang="en-US" dirty="0" smtClean="0"/>
              <a:t>Have you chosen a career for your future?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Why did you choose it?</a:t>
            </a:r>
          </a:p>
          <a:p>
            <a:r>
              <a:rPr lang="en-US" dirty="0" smtClean="0"/>
              <a:t>How many times in your lifetime will you change careers?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Career Crossroads Slideshow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00B050"/>
                </a:solidFill>
              </a:rPr>
              <a:t>CAREER CROSSROADS</a:t>
            </a:r>
            <a:endParaRPr lang="en-US" sz="4800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road map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219200"/>
            <a:ext cx="7385712" cy="51511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4400" dirty="0" smtClean="0"/>
              <a:t>Essential Questions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What strategies can be used to make personal choices that lead to achievement of lifestyle goals?</a:t>
            </a:r>
          </a:p>
          <a:p>
            <a:endParaRPr lang="en-US" sz="1600" dirty="0" smtClean="0"/>
          </a:p>
          <a:p>
            <a:r>
              <a:rPr lang="en-US" sz="3200" dirty="0" smtClean="0"/>
              <a:t>What strategies can be used to make education choices that lead to achievement of lifestyle goals?</a:t>
            </a:r>
          </a:p>
          <a:p>
            <a:endParaRPr lang="en-US" sz="2000" dirty="0" smtClean="0"/>
          </a:p>
          <a:p>
            <a:r>
              <a:rPr lang="en-US" sz="3200" dirty="0" smtClean="0"/>
              <a:t>What strategies can be used to make job/career choices that lead to achievement of lifestyle goals?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Personal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Individual Interests</a:t>
            </a:r>
          </a:p>
          <a:p>
            <a:endParaRPr lang="en-US" sz="3600" dirty="0" smtClean="0"/>
          </a:p>
          <a:p>
            <a:r>
              <a:rPr lang="en-US" sz="3600" dirty="0" smtClean="0"/>
              <a:t>Personality</a:t>
            </a:r>
          </a:p>
          <a:p>
            <a:endParaRPr lang="en-US" sz="3600" dirty="0" smtClean="0"/>
          </a:p>
          <a:p>
            <a:r>
              <a:rPr lang="en-US" sz="3600" dirty="0" smtClean="0"/>
              <a:t>Personal priorities and goals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Personal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</a:rPr>
              <a:t>Individual Interests</a:t>
            </a:r>
          </a:p>
          <a:p>
            <a:pPr lvl="1"/>
            <a:r>
              <a:rPr lang="en-US" sz="3300" dirty="0" smtClean="0"/>
              <a:t>Consider key questions when identifying interests</a:t>
            </a:r>
          </a:p>
          <a:p>
            <a:pPr lvl="1"/>
            <a:r>
              <a:rPr lang="en-US" sz="3300" dirty="0" smtClean="0"/>
              <a:t>Use career interest inventories</a:t>
            </a:r>
          </a:p>
          <a:p>
            <a:pPr lvl="1"/>
            <a:r>
              <a:rPr lang="en-US" sz="3300" dirty="0" smtClean="0"/>
              <a:t>Research careers in clusters based on individual inventory results</a:t>
            </a:r>
          </a:p>
          <a:p>
            <a:pPr lvl="1"/>
            <a:r>
              <a:rPr lang="en-US" sz="3300" dirty="0" smtClean="0"/>
              <a:t>Match career paths with personal interests</a:t>
            </a:r>
          </a:p>
          <a:p>
            <a:pPr lvl="1"/>
            <a:endParaRPr 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Personal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</a:rPr>
              <a:t>Personality</a:t>
            </a:r>
          </a:p>
          <a:p>
            <a:pPr lvl="1"/>
            <a:r>
              <a:rPr lang="en-US" sz="3300" dirty="0" smtClean="0"/>
              <a:t>Identify personal qualities , values and goals</a:t>
            </a:r>
          </a:p>
          <a:p>
            <a:pPr lvl="1"/>
            <a:r>
              <a:rPr lang="en-US" sz="3300" dirty="0" smtClean="0"/>
              <a:t>Choose a career pathway to make personal qualities</a:t>
            </a:r>
          </a:p>
          <a:p>
            <a:pPr lvl="1"/>
            <a:r>
              <a:rPr lang="en-US" sz="3300" dirty="0" smtClean="0"/>
              <a:t>Develop personal qualities that employers seek</a:t>
            </a:r>
          </a:p>
          <a:p>
            <a:pPr lvl="1"/>
            <a:r>
              <a:rPr lang="en-US" sz="3300" dirty="0" smtClean="0"/>
              <a:t>Become involved in informal experiences in which qualities for success are learned</a:t>
            </a:r>
          </a:p>
          <a:p>
            <a:pPr lvl="1"/>
            <a:endParaRPr 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Unit 3 – Understand lifestyle goals, choices, and job search procedures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772400" cy="3200400"/>
          </a:xfrm>
        </p:spPr>
        <p:txBody>
          <a:bodyPr>
            <a:normAutofit lnSpcReduction="10000"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Objective 3.01 – Classify strategies for making personal, education, and job/career choices to achieve lifestyle goals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Personal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</a:rPr>
              <a:t>Personal Priorities and Goals</a:t>
            </a:r>
          </a:p>
          <a:p>
            <a:pPr lvl="1"/>
            <a:r>
              <a:rPr lang="en-US" sz="3300" dirty="0" smtClean="0"/>
              <a:t>Analyze ideals and principles that are important to you</a:t>
            </a:r>
          </a:p>
          <a:p>
            <a:pPr lvl="1"/>
            <a:r>
              <a:rPr lang="en-US" sz="3300" dirty="0" smtClean="0"/>
              <a:t>Identify types of work that would make you feel you are making a difference</a:t>
            </a:r>
          </a:p>
          <a:p>
            <a:pPr lvl="1"/>
            <a:r>
              <a:rPr lang="en-US" sz="3300" dirty="0" smtClean="0"/>
              <a:t>Identify types of work where you have developed skills</a:t>
            </a:r>
          </a:p>
          <a:p>
            <a:pPr lvl="1"/>
            <a:r>
              <a:rPr lang="en-US" sz="3300" dirty="0" smtClean="0"/>
              <a:t>Identify specific achievements you want to realize</a:t>
            </a:r>
          </a:p>
          <a:p>
            <a:pPr lvl="1"/>
            <a:r>
              <a:rPr lang="en-US" sz="3300" dirty="0" smtClean="0"/>
              <a:t>Find work that is enjoyable and challenging</a:t>
            </a:r>
          </a:p>
          <a:p>
            <a:pPr lvl="1"/>
            <a:endParaRPr lang="en-US" sz="3300" dirty="0" smtClean="0"/>
          </a:p>
          <a:p>
            <a:pPr lvl="1"/>
            <a:endParaRPr 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Human Capital</a:t>
            </a:r>
          </a:p>
          <a:p>
            <a:endParaRPr lang="en-US" sz="3200" dirty="0" smtClean="0"/>
          </a:p>
          <a:p>
            <a:r>
              <a:rPr lang="en-US" sz="3200" dirty="0" smtClean="0"/>
              <a:t>Community College, College, and University Programs</a:t>
            </a:r>
          </a:p>
          <a:p>
            <a:endParaRPr lang="en-US" sz="3200" dirty="0" smtClean="0"/>
          </a:p>
          <a:p>
            <a:r>
              <a:rPr lang="en-US" sz="3200" dirty="0" smtClean="0"/>
              <a:t>Occupational Training Programs</a:t>
            </a:r>
          </a:p>
          <a:p>
            <a:endParaRPr lang="en-US" sz="3200" dirty="0" smtClean="0"/>
          </a:p>
          <a:p>
            <a:r>
              <a:rPr lang="en-US" sz="3200" dirty="0" smtClean="0"/>
              <a:t>Other Learning Opportunities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Human Capital</a:t>
            </a:r>
          </a:p>
          <a:p>
            <a:pPr lvl="1"/>
            <a:r>
              <a:rPr lang="en-US" sz="2900" b="1" i="1" dirty="0" smtClean="0">
                <a:solidFill>
                  <a:srgbClr val="0070C0"/>
                </a:solidFill>
              </a:rPr>
              <a:t>Complete set of skills that a person has acquired</a:t>
            </a:r>
          </a:p>
          <a:p>
            <a:pPr lvl="1"/>
            <a:endParaRPr lang="en-US" sz="2900" b="1" i="1" dirty="0" smtClean="0">
              <a:solidFill>
                <a:srgbClr val="0070C0"/>
              </a:solidFill>
            </a:endParaRP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Invest in your own human capital to increase </a:t>
            </a:r>
            <a:r>
              <a:rPr lang="en-US" sz="2900" b="1" dirty="0" smtClean="0">
                <a:solidFill>
                  <a:schemeClr val="tx1"/>
                </a:solidFill>
              </a:rPr>
              <a:t>productivity</a:t>
            </a:r>
          </a:p>
          <a:p>
            <a:pPr lvl="1"/>
            <a:endParaRPr lang="en-US" sz="2900" dirty="0" smtClean="0">
              <a:solidFill>
                <a:schemeClr val="tx1"/>
              </a:solidFill>
            </a:endParaRP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Invest in your own human capital to increase </a:t>
            </a:r>
            <a:r>
              <a:rPr lang="en-US" sz="2900" b="1" dirty="0" smtClean="0">
                <a:solidFill>
                  <a:schemeClr val="tx1"/>
                </a:solidFill>
              </a:rPr>
              <a:t>earnings</a:t>
            </a:r>
          </a:p>
          <a:p>
            <a:pPr lvl="1"/>
            <a:endParaRPr lang="en-US" sz="29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Community College, College, and University Programs</a:t>
            </a:r>
          </a:p>
          <a:p>
            <a:pPr lvl="1"/>
            <a:r>
              <a:rPr lang="en-US" sz="2900" dirty="0" smtClean="0"/>
              <a:t>Begin planning early for college</a:t>
            </a:r>
          </a:p>
          <a:p>
            <a:pPr lvl="1"/>
            <a:r>
              <a:rPr lang="en-US" sz="2900" dirty="0" smtClean="0"/>
              <a:t>Choose a school that satisfies your goals and reasons for going to college</a:t>
            </a:r>
          </a:p>
          <a:p>
            <a:pPr lvl="1"/>
            <a:r>
              <a:rPr lang="en-US" sz="2900" dirty="0" smtClean="0"/>
              <a:t>Decide on the size of school in which you would be most successful</a:t>
            </a:r>
          </a:p>
          <a:p>
            <a:pPr lvl="1"/>
            <a:r>
              <a:rPr lang="en-US" sz="2900" dirty="0" smtClean="0"/>
              <a:t>Decide how close to home you would like to be</a:t>
            </a:r>
          </a:p>
          <a:p>
            <a:pPr lvl="1"/>
            <a:r>
              <a:rPr lang="en-US" sz="2900" dirty="0" smtClean="0"/>
              <a:t>Investigate options for online courses</a:t>
            </a:r>
          </a:p>
          <a:p>
            <a:pPr lvl="1"/>
            <a:r>
              <a:rPr lang="en-US" sz="2900" dirty="0" smtClean="0"/>
              <a:t>Cont’d</a:t>
            </a:r>
          </a:p>
          <a:p>
            <a:pPr lvl="1"/>
            <a:endParaRPr lang="en-US" sz="29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Community College, College, and University Programs</a:t>
            </a:r>
          </a:p>
          <a:p>
            <a:pPr lvl="1"/>
            <a:r>
              <a:rPr lang="en-US" sz="2900" dirty="0" smtClean="0"/>
              <a:t>Consider costs</a:t>
            </a:r>
          </a:p>
          <a:p>
            <a:pPr lvl="1"/>
            <a:r>
              <a:rPr lang="en-US" sz="2900" dirty="0" smtClean="0"/>
              <a:t>Consider your high school record and performance</a:t>
            </a:r>
          </a:p>
          <a:p>
            <a:pPr lvl="1"/>
            <a:r>
              <a:rPr lang="en-US" sz="2900" dirty="0" smtClean="0"/>
              <a:t>Compare available college/university choices</a:t>
            </a:r>
          </a:p>
          <a:p>
            <a:pPr lvl="1"/>
            <a:endParaRPr lang="en-US" sz="29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Occupational Training Programs</a:t>
            </a:r>
          </a:p>
          <a:p>
            <a:pPr lvl="1"/>
            <a:r>
              <a:rPr lang="en-US" sz="2900" dirty="0" smtClean="0"/>
              <a:t>Specialize in a specific field of employment</a:t>
            </a:r>
          </a:p>
          <a:p>
            <a:pPr lvl="1"/>
            <a:r>
              <a:rPr lang="en-US" sz="2900" dirty="0" smtClean="0"/>
              <a:t>Consider occupational training programs that match your talents, skills and interests</a:t>
            </a:r>
          </a:p>
          <a:p>
            <a:pPr lvl="1"/>
            <a:r>
              <a:rPr lang="en-US" sz="2900" dirty="0" smtClean="0"/>
              <a:t>Evaluate carefully the quality and content of any program before enrolling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Other Learning Opportunities</a:t>
            </a:r>
          </a:p>
          <a:p>
            <a:pPr lvl="1"/>
            <a:r>
              <a:rPr lang="en-US" sz="2900" dirty="0" smtClean="0"/>
              <a:t>Investigate internships and apprenticeships</a:t>
            </a:r>
          </a:p>
          <a:p>
            <a:pPr lvl="1"/>
            <a:r>
              <a:rPr lang="en-US" sz="2900" dirty="0" smtClean="0"/>
              <a:t>Find out about military programs</a:t>
            </a:r>
          </a:p>
          <a:p>
            <a:pPr lvl="1"/>
            <a:r>
              <a:rPr lang="en-US" sz="2900" dirty="0" smtClean="0"/>
              <a:t>Take advantage of opportunities for continuing education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Job/Career Choices - Strategies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FACTORS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JOB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CAREER</a:t>
                      </a:r>
                      <a:endParaRPr lang="en-US" sz="4000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Earnings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Earn wages – money for hours worked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Earn salary – set amount per pay period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 – wages fixed, ranging from entry to low to midrange incomes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 provide higher levels</a:t>
                      </a:r>
                      <a:r>
                        <a:rPr lang="en-US" baseline="0" dirty="0" smtClean="0"/>
                        <a:t> of income and benefits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 of Commitment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relatively short term – weeks or months – but can be longer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long-term commitment – years or even lifetime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 primarily to earn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Contribute to a profession or life’s work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Job/Career Choices - Strategies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FACTORS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JOB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CAREER</a:t>
                      </a:r>
                      <a:endParaRPr lang="en-US" sz="4000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Training required; additional training to learn new procedures as implemented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Continual training required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Work 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hours are set each 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works until tasks are completed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Extra Work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 over 40 week earn overtime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overtime for extra hours</a:t>
                      </a:r>
                      <a:r>
                        <a:rPr lang="en-US" baseline="0" dirty="0" smtClean="0"/>
                        <a:t> worked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 to advance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 optional; seek promotions within current job, find better or switch to career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 expected; obtain work experience, develop skills;  earn higher degree to advance within a career</a:t>
                      </a:r>
                      <a:r>
                        <a:rPr lang="en-US" baseline="0" dirty="0" smtClean="0"/>
                        <a:t> field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Job/Career Choices -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Generally </a:t>
            </a:r>
          </a:p>
          <a:p>
            <a:pPr lvl="1"/>
            <a:r>
              <a:rPr lang="en-US" sz="3700" dirty="0" smtClean="0">
                <a:solidFill>
                  <a:schemeClr val="tx1"/>
                </a:solidFill>
              </a:rPr>
              <a:t>Select jobs for short-term purposes, careers for longer</a:t>
            </a:r>
          </a:p>
          <a:p>
            <a:pPr lvl="1"/>
            <a:r>
              <a:rPr lang="en-US" sz="3700" dirty="0" smtClean="0">
                <a:solidFill>
                  <a:schemeClr val="tx1"/>
                </a:solidFill>
              </a:rPr>
              <a:t>Use jobs to supplement income while going to college or working in career</a:t>
            </a:r>
          </a:p>
          <a:p>
            <a:pPr lvl="1"/>
            <a:r>
              <a:rPr lang="en-US" sz="3700" dirty="0" smtClean="0">
                <a:solidFill>
                  <a:schemeClr val="tx1"/>
                </a:solidFill>
              </a:rPr>
              <a:t>Use jobs to serve as stepping-stones to reach career goals</a:t>
            </a:r>
          </a:p>
          <a:p>
            <a:pPr lvl="1"/>
            <a:r>
              <a:rPr lang="en-US" sz="3700" dirty="0" smtClean="0">
                <a:solidFill>
                  <a:schemeClr val="tx1"/>
                </a:solidFill>
              </a:rPr>
              <a:t>Think of a career as a lifetime investment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Friday, November 18th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12 Weeks Test – Elements </a:t>
            </a:r>
            <a:r>
              <a:rPr lang="en-US" smtClean="0"/>
              <a:t>- </a:t>
            </a:r>
            <a:r>
              <a:rPr lang="en-US" sz="4800" b="1" smtClean="0">
                <a:solidFill>
                  <a:srgbClr val="FF0000"/>
                </a:solidFill>
              </a:rPr>
              <a:t>77771442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Current Event #12</a:t>
            </a:r>
          </a:p>
          <a:p>
            <a:pPr lvl="1"/>
            <a:r>
              <a:rPr lang="en-US" dirty="0" smtClean="0"/>
              <a:t>Get Graded work out of basket</a:t>
            </a:r>
          </a:p>
          <a:p>
            <a:pPr lvl="2"/>
            <a:r>
              <a:rPr lang="en-US" dirty="0" smtClean="0"/>
              <a:t>Complete any incomplete  worksheets and turn in </a:t>
            </a:r>
            <a:r>
              <a:rPr lang="en-US" sz="2800" b="1" i="1" dirty="0" smtClean="0">
                <a:solidFill>
                  <a:srgbClr val="0070C0"/>
                </a:solidFill>
              </a:rPr>
              <a:t>TODAY!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lvl="2"/>
            <a:r>
              <a:rPr lang="en-US" dirty="0" smtClean="0"/>
              <a:t>Turn in any missing current events (only exception to late work rule!)</a:t>
            </a:r>
          </a:p>
          <a:p>
            <a:r>
              <a:rPr lang="en-US" dirty="0" smtClean="0"/>
              <a:t>Unit 3 – Goals, Choices &amp; the Job Search!!</a:t>
            </a:r>
          </a:p>
          <a:p>
            <a:pPr lvl="1"/>
            <a:r>
              <a:rPr lang="en-US" dirty="0" smtClean="0"/>
              <a:t>3.01 Vocabulary – Write terms and definitions.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In order to accept late work </a:t>
            </a:r>
            <a:r>
              <a:rPr lang="en-US" i="1" dirty="0" smtClean="0">
                <a:solidFill>
                  <a:srgbClr val="FF0000"/>
                </a:solidFill>
              </a:rPr>
              <a:t>–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You </a:t>
            </a:r>
            <a:r>
              <a:rPr lang="en-US" b="1" i="1" dirty="0" smtClean="0">
                <a:solidFill>
                  <a:srgbClr val="FF0000"/>
                </a:solidFill>
              </a:rPr>
              <a:t>must</a:t>
            </a:r>
            <a:r>
              <a:rPr lang="en-US" i="1" dirty="0" smtClean="0">
                <a:solidFill>
                  <a:srgbClr val="FF0000"/>
                </a:solidFill>
              </a:rPr>
              <a:t> have been </a:t>
            </a:r>
            <a:r>
              <a:rPr lang="en-US" b="1" i="1" dirty="0" smtClean="0">
                <a:solidFill>
                  <a:srgbClr val="FF0000"/>
                </a:solidFill>
              </a:rPr>
              <a:t>absent</a:t>
            </a:r>
            <a:r>
              <a:rPr lang="en-US" i="1" dirty="0" smtClean="0">
                <a:solidFill>
                  <a:srgbClr val="FF0000"/>
                </a:solidFill>
              </a:rPr>
              <a:t> day work was assigned/due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AND – Must be turned in within 5 days of return to school!!</a:t>
            </a:r>
          </a:p>
          <a:p>
            <a:endParaRPr lang="en-US" dirty="0" smtClean="0"/>
          </a:p>
          <a:p>
            <a:pPr lvl="2">
              <a:buNone/>
            </a:pP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Monday, November 21st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Warm up – Problem Question of the DAY!!</a:t>
            </a:r>
          </a:p>
          <a:p>
            <a:r>
              <a:rPr lang="en-US" sz="3600" dirty="0" smtClean="0"/>
              <a:t>Unit 3 – Personal, Job, Career Choices</a:t>
            </a:r>
          </a:p>
          <a:p>
            <a:r>
              <a:rPr lang="en-US" sz="3600" dirty="0" smtClean="0"/>
              <a:t>Slide Show</a:t>
            </a:r>
          </a:p>
          <a:p>
            <a:pPr lvl="1"/>
            <a:r>
              <a:rPr lang="en-US" sz="3300" dirty="0" smtClean="0"/>
              <a:t>Activities</a:t>
            </a:r>
          </a:p>
          <a:p>
            <a:pPr lvl="1"/>
            <a:r>
              <a:rPr lang="en-US" sz="3300" dirty="0" smtClean="0"/>
              <a:t>Handouts</a:t>
            </a:r>
          </a:p>
          <a:p>
            <a:pPr lvl="1"/>
            <a:endParaRPr lang="en-US" sz="3300" dirty="0" smtClean="0"/>
          </a:p>
          <a:p>
            <a:pPr lvl="1"/>
            <a:endParaRPr lang="en-US" sz="2900" dirty="0" smtClean="0"/>
          </a:p>
          <a:p>
            <a:endParaRPr lang="en-US" dirty="0" smtClean="0"/>
          </a:p>
          <a:p>
            <a:pPr lvl="2">
              <a:buNone/>
            </a:pP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Tuesday, November 22nd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Warm up – Problem Question of the DAY!!</a:t>
            </a:r>
          </a:p>
          <a:p>
            <a:r>
              <a:rPr lang="en-US" sz="3600" dirty="0" smtClean="0"/>
              <a:t>Unit 3 – Personal, Job, Career Choices</a:t>
            </a:r>
          </a:p>
          <a:p>
            <a:r>
              <a:rPr lang="en-US" sz="3600" dirty="0" smtClean="0"/>
              <a:t>Career / Interest Discovery</a:t>
            </a:r>
          </a:p>
          <a:p>
            <a:pPr lvl="1"/>
            <a:r>
              <a:rPr lang="en-US" sz="3300" b="1" i="1" dirty="0" err="1" smtClean="0"/>
              <a:t>Quia</a:t>
            </a:r>
            <a:r>
              <a:rPr lang="en-US" sz="3300" b="1" i="1" dirty="0" smtClean="0"/>
              <a:t> – Learn More… Link at Bottom</a:t>
            </a:r>
          </a:p>
          <a:p>
            <a:pPr lvl="2"/>
            <a:r>
              <a:rPr lang="en-US" sz="3000" dirty="0" smtClean="0"/>
              <a:t>Register</a:t>
            </a:r>
          </a:p>
          <a:p>
            <a:pPr lvl="2"/>
            <a:r>
              <a:rPr lang="en-US" sz="3000" dirty="0" smtClean="0"/>
              <a:t>Career Clickers </a:t>
            </a:r>
            <a:r>
              <a:rPr lang="en-US" sz="3000" dirty="0" err="1" smtClean="0"/>
              <a:t>Xpanded</a:t>
            </a:r>
            <a:r>
              <a:rPr lang="en-US" sz="3000" dirty="0" smtClean="0"/>
              <a:t> – Take quiz</a:t>
            </a:r>
          </a:p>
          <a:p>
            <a:pPr lvl="2"/>
            <a:r>
              <a:rPr lang="en-US" sz="3000" dirty="0" smtClean="0"/>
              <a:t>Follow instructions at end for how to utilize test</a:t>
            </a:r>
          </a:p>
          <a:p>
            <a:pPr lvl="1"/>
            <a:r>
              <a:rPr lang="en-US" sz="4400" b="1" i="1" dirty="0" smtClean="0">
                <a:solidFill>
                  <a:srgbClr val="FF0000"/>
                </a:solidFill>
              </a:rPr>
              <a:t>Happy Thanksgiving!!</a:t>
            </a:r>
            <a:endParaRPr lang="en-US" sz="4000" dirty="0" smtClean="0">
              <a:solidFill>
                <a:srgbClr val="FF0000"/>
              </a:solidFill>
            </a:endParaRPr>
          </a:p>
          <a:p>
            <a:pPr lvl="1"/>
            <a:endParaRPr lang="en-US" sz="3300" dirty="0" smtClean="0"/>
          </a:p>
          <a:p>
            <a:pPr lvl="1"/>
            <a:endParaRPr lang="en-US" sz="2900" dirty="0" smtClean="0"/>
          </a:p>
          <a:p>
            <a:endParaRPr lang="en-US" dirty="0" smtClean="0"/>
          </a:p>
          <a:p>
            <a:pPr lvl="2">
              <a:buNone/>
            </a:pP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Monday, November 28th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Warm up – Problem Question of the DAY!!</a:t>
            </a:r>
          </a:p>
          <a:p>
            <a:r>
              <a:rPr lang="en-US" sz="3600" dirty="0" smtClean="0"/>
              <a:t>Unit 3 – Personal, Education, Career Choices</a:t>
            </a:r>
          </a:p>
          <a:p>
            <a:r>
              <a:rPr lang="en-US" sz="3600" dirty="0" smtClean="0"/>
              <a:t>Personality Interest</a:t>
            </a:r>
          </a:p>
          <a:p>
            <a:pPr lvl="1"/>
            <a:r>
              <a:rPr lang="en-US" sz="3300" dirty="0" smtClean="0"/>
              <a:t>Quiz</a:t>
            </a:r>
          </a:p>
          <a:p>
            <a:pPr lvl="1"/>
            <a:r>
              <a:rPr lang="en-US" sz="3300" dirty="0" smtClean="0"/>
              <a:t>Score</a:t>
            </a:r>
          </a:p>
          <a:p>
            <a:pPr lvl="1"/>
            <a:r>
              <a:rPr lang="en-US" sz="3300" dirty="0" smtClean="0"/>
              <a:t>Group work</a:t>
            </a:r>
          </a:p>
          <a:p>
            <a:pPr lvl="1"/>
            <a:r>
              <a:rPr lang="en-US" sz="3300" dirty="0" smtClean="0"/>
              <a:t>Presentation</a:t>
            </a:r>
          </a:p>
          <a:p>
            <a:r>
              <a:rPr lang="en-US" sz="3600" dirty="0" smtClean="0"/>
              <a:t>Problem </a:t>
            </a:r>
            <a:r>
              <a:rPr lang="en-US" sz="3600" smtClean="0"/>
              <a:t>Questions Review</a:t>
            </a:r>
            <a:endParaRPr lang="en-US" sz="3600" dirty="0" smtClean="0"/>
          </a:p>
          <a:p>
            <a:pPr lvl="1"/>
            <a:endParaRPr lang="en-US" sz="3300" dirty="0" smtClean="0"/>
          </a:p>
          <a:p>
            <a:pPr lvl="1"/>
            <a:endParaRPr lang="en-US" sz="2900" dirty="0" smtClean="0"/>
          </a:p>
          <a:p>
            <a:endParaRPr lang="en-US" dirty="0" smtClean="0"/>
          </a:p>
          <a:p>
            <a:pPr lvl="2">
              <a:buNone/>
            </a:pP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Tuesday, November 28th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Warm up – Complete Personality Poster</a:t>
            </a:r>
          </a:p>
          <a:p>
            <a:r>
              <a:rPr lang="en-US" sz="3600" dirty="0" smtClean="0"/>
              <a:t>Unit 3 – Personal, Education, Career Choices</a:t>
            </a:r>
          </a:p>
          <a:p>
            <a:r>
              <a:rPr lang="en-US" sz="3600" dirty="0" smtClean="0"/>
              <a:t>Personality Interest</a:t>
            </a:r>
          </a:p>
          <a:p>
            <a:pPr lvl="1"/>
            <a:r>
              <a:rPr lang="en-US" sz="3300" dirty="0" smtClean="0"/>
              <a:t>Present Poster – </a:t>
            </a:r>
            <a:r>
              <a:rPr lang="en-US" sz="3300" smtClean="0"/>
              <a:t>Behavior style</a:t>
            </a:r>
            <a:endParaRPr lang="en-US" sz="3300" dirty="0" smtClean="0"/>
          </a:p>
          <a:p>
            <a:pPr lvl="1"/>
            <a:r>
              <a:rPr lang="en-US" sz="3300" dirty="0" smtClean="0"/>
              <a:t>Invest In Yourself Slide Show</a:t>
            </a:r>
          </a:p>
          <a:p>
            <a:pPr lvl="2"/>
            <a:r>
              <a:rPr lang="en-US" sz="3000" dirty="0" smtClean="0"/>
              <a:t>Occupation assignment</a:t>
            </a:r>
          </a:p>
          <a:p>
            <a:r>
              <a:rPr lang="en-US" sz="3600" dirty="0" smtClean="0"/>
              <a:t>Problem Questions Review</a:t>
            </a:r>
          </a:p>
          <a:p>
            <a:pPr lvl="1"/>
            <a:r>
              <a:rPr lang="en-US" sz="3300" dirty="0" err="1" smtClean="0"/>
              <a:t>Quia</a:t>
            </a:r>
            <a:r>
              <a:rPr lang="en-US" sz="3300" dirty="0" smtClean="0"/>
              <a:t> – take Problem Question Quiz – I until you score 100!!</a:t>
            </a:r>
          </a:p>
          <a:p>
            <a:pPr lvl="1"/>
            <a:endParaRPr lang="en-US" sz="3300" dirty="0" smtClean="0"/>
          </a:p>
          <a:p>
            <a:pPr lvl="1"/>
            <a:endParaRPr lang="en-US" sz="2900" dirty="0" smtClean="0"/>
          </a:p>
          <a:p>
            <a:endParaRPr lang="en-US" dirty="0" smtClean="0"/>
          </a:p>
          <a:p>
            <a:pPr lvl="2">
              <a:buNone/>
            </a:pP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dirty="0" smtClean="0"/>
              <a:t>Occupation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763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Go to </a:t>
            </a:r>
            <a:r>
              <a:rPr lang="en-US" b="1" dirty="0" smtClean="0">
                <a:solidFill>
                  <a:srgbClr val="0070C0"/>
                </a:solidFill>
                <a:hlinkClick r:id="rId2"/>
              </a:rPr>
              <a:t>http://www.bls.gov/oco/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Find an Occupation for each of the education levels covered in the slide show “Invest In Yourself”</a:t>
            </a:r>
          </a:p>
          <a:p>
            <a:r>
              <a:rPr lang="en-US" dirty="0" smtClean="0"/>
              <a:t>(hint – click on one of the occupation areas on the left to choose a category and then choose an occupation)</a:t>
            </a:r>
          </a:p>
          <a:p>
            <a:pPr fontAlgn="t"/>
            <a:r>
              <a:rPr lang="en-US" dirty="0" smtClean="0"/>
              <a:t>For each occupation you report on – include:</a:t>
            </a:r>
          </a:p>
          <a:p>
            <a:pPr lvl="1" fontAlgn="t"/>
            <a:r>
              <a:rPr lang="en-US" dirty="0" smtClean="0"/>
              <a:t>training and education needed</a:t>
            </a:r>
          </a:p>
          <a:p>
            <a:pPr lvl="1" fontAlgn="t"/>
            <a:r>
              <a:rPr lang="en-US" dirty="0" smtClean="0"/>
              <a:t>earnings</a:t>
            </a:r>
          </a:p>
          <a:p>
            <a:pPr lvl="1" fontAlgn="t"/>
            <a:r>
              <a:rPr lang="en-US" dirty="0" smtClean="0"/>
              <a:t>expected job prospects</a:t>
            </a:r>
          </a:p>
          <a:p>
            <a:pPr lvl="1" fontAlgn="t"/>
            <a:r>
              <a:rPr lang="en-US" dirty="0" smtClean="0"/>
              <a:t>what workers do on the job</a:t>
            </a:r>
          </a:p>
          <a:p>
            <a:pPr lvl="1" fontAlgn="t"/>
            <a:r>
              <a:rPr lang="en-US" dirty="0" smtClean="0"/>
              <a:t>working conditions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???? Of the Day!!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Which of the following is NOT a part of Basic Wealth protection?</a:t>
            </a:r>
          </a:p>
          <a:p>
            <a:endParaRPr lang="en-US" sz="3200" dirty="0" smtClean="0"/>
          </a:p>
          <a:p>
            <a:r>
              <a:rPr lang="en-US" sz="3200" dirty="0" smtClean="0"/>
              <a:t>[A]Cash Management   </a:t>
            </a:r>
          </a:p>
          <a:p>
            <a:r>
              <a:rPr lang="en-US" sz="3200" dirty="0" smtClean="0"/>
              <a:t>[B] Credit and Debt Management   </a:t>
            </a:r>
          </a:p>
          <a:p>
            <a:r>
              <a:rPr lang="en-US" sz="3200" dirty="0" smtClean="0"/>
              <a:t>[C] Risk and Tax Management</a:t>
            </a:r>
          </a:p>
          <a:p>
            <a:r>
              <a:rPr lang="en-US" sz="3200" dirty="0" smtClean="0"/>
              <a:t>[D] Building Financial Security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1410</TotalTime>
  <Words>1330</Words>
  <Application>Microsoft Office PowerPoint</Application>
  <PresentationFormat>On-screen Show (4:3)</PresentationFormat>
  <Paragraphs>247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Origin</vt:lpstr>
      <vt:lpstr>Unit 3 – Understand lifestyle goals, choices, and job search procedures</vt:lpstr>
      <vt:lpstr>Unit 3 – Understand lifestyle goals, choices, and job search procedures</vt:lpstr>
      <vt:lpstr>Friday, November 18th</vt:lpstr>
      <vt:lpstr>Monday, November 21st</vt:lpstr>
      <vt:lpstr>Tuesday, November 22nd</vt:lpstr>
      <vt:lpstr>Monday, November 28th</vt:lpstr>
      <vt:lpstr>Tuesday, November 28th</vt:lpstr>
      <vt:lpstr>Occupation Assignment</vt:lpstr>
      <vt:lpstr>Problem ???? Of the Day!!</vt:lpstr>
      <vt:lpstr>Problem ???? Of the Day!!</vt:lpstr>
      <vt:lpstr>Comparing Life Cycles</vt:lpstr>
      <vt:lpstr>What types of financial planning would occur during each stage of the financial life cycle?</vt:lpstr>
      <vt:lpstr>Warm up - Answer These Questions!</vt:lpstr>
      <vt:lpstr>Slide 14</vt:lpstr>
      <vt:lpstr>CAREER CROSSROADS</vt:lpstr>
      <vt:lpstr>Essential Questions </vt:lpstr>
      <vt:lpstr>Personal Choices - Strategies</vt:lpstr>
      <vt:lpstr>Personal Choices - Strategies</vt:lpstr>
      <vt:lpstr>Personal Choices - Strategies</vt:lpstr>
      <vt:lpstr>Personal Choices - Strategies</vt:lpstr>
      <vt:lpstr>Education Choices - Strategies</vt:lpstr>
      <vt:lpstr>Education Choices - Strategies</vt:lpstr>
      <vt:lpstr>Education Choices - Strategies</vt:lpstr>
      <vt:lpstr>Education Choices - Strategies</vt:lpstr>
      <vt:lpstr>Education Choices - Strategies</vt:lpstr>
      <vt:lpstr>Education Choices - Strategies</vt:lpstr>
      <vt:lpstr>Job/Career Choices - Strategies</vt:lpstr>
      <vt:lpstr>Job/Career Choices - Strategies</vt:lpstr>
      <vt:lpstr>Job/Career Choices - Strategies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– Understand lifestyle goals, choices, and job search procedures</dc:title>
  <dc:creator>abehar</dc:creator>
  <cp:lastModifiedBy>abehar</cp:lastModifiedBy>
  <cp:revision>43</cp:revision>
  <dcterms:created xsi:type="dcterms:W3CDTF">2011-11-17T19:46:33Z</dcterms:created>
  <dcterms:modified xsi:type="dcterms:W3CDTF">2011-11-29T18:45:08Z</dcterms:modified>
</cp:coreProperties>
</file>