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72" r:id="rId3"/>
    <p:sldId id="273" r:id="rId4"/>
    <p:sldId id="291" r:id="rId5"/>
    <p:sldId id="292" r:id="rId6"/>
    <p:sldId id="274" r:id="rId7"/>
    <p:sldId id="256" r:id="rId8"/>
    <p:sldId id="257" r:id="rId9"/>
    <p:sldId id="266" r:id="rId10"/>
    <p:sldId id="268" r:id="rId11"/>
    <p:sldId id="269" r:id="rId12"/>
    <p:sldId id="258" r:id="rId13"/>
    <p:sldId id="259" r:id="rId14"/>
    <p:sldId id="260" r:id="rId15"/>
    <p:sldId id="261" r:id="rId16"/>
    <p:sldId id="262" r:id="rId17"/>
    <p:sldId id="263" r:id="rId18"/>
    <p:sldId id="264" r:id="rId19"/>
    <p:sldId id="270" r:id="rId20"/>
    <p:sldId id="290" r:id="rId21"/>
    <p:sldId id="265" r:id="rId22"/>
    <p:sldId id="275" r:id="rId23"/>
    <p:sldId id="279" r:id="rId24"/>
    <p:sldId id="280" r:id="rId25"/>
    <p:sldId id="276" r:id="rId26"/>
    <p:sldId id="277" r:id="rId27"/>
    <p:sldId id="281" r:id="rId28"/>
    <p:sldId id="282" r:id="rId29"/>
    <p:sldId id="283" r:id="rId30"/>
    <p:sldId id="284" r:id="rId31"/>
    <p:sldId id="285" r:id="rId32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54" autoAdjust="0"/>
    <p:restoredTop sz="94660"/>
  </p:normalViewPr>
  <p:slideViewPr>
    <p:cSldViewPr>
      <p:cViewPr varScale="1">
        <p:scale>
          <a:sx n="69" d="100"/>
          <a:sy n="69" d="100"/>
        </p:scale>
        <p:origin x="-50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1EDDD-10AD-4ED1-96FD-E1C8DDC2C733}" type="datetimeFigureOut">
              <a:rPr lang="en-US" smtClean="0"/>
              <a:pPr/>
              <a:t>5/9/2013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2C74F-74AB-4FDE-A4C6-0001478BA91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1EDDD-10AD-4ED1-96FD-E1C8DDC2C733}" type="datetimeFigureOut">
              <a:rPr lang="en-US" smtClean="0"/>
              <a:pPr/>
              <a:t>5/9/2013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2C74F-74AB-4FDE-A4C6-0001478BA91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1EDDD-10AD-4ED1-96FD-E1C8DDC2C733}" type="datetimeFigureOut">
              <a:rPr lang="en-US" smtClean="0"/>
              <a:pPr/>
              <a:t>5/9/2013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2C74F-74AB-4FDE-A4C6-0001478BA91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1EDDD-10AD-4ED1-96FD-E1C8DDC2C733}" type="datetimeFigureOut">
              <a:rPr lang="en-US" smtClean="0"/>
              <a:pPr/>
              <a:t>5/9/2013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2C74F-74AB-4FDE-A4C6-0001478BA91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1EDDD-10AD-4ED1-96FD-E1C8DDC2C733}" type="datetimeFigureOut">
              <a:rPr lang="en-US" smtClean="0"/>
              <a:pPr/>
              <a:t>5/9/2013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2C74F-74AB-4FDE-A4C6-0001478BA91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1EDDD-10AD-4ED1-96FD-E1C8DDC2C733}" type="datetimeFigureOut">
              <a:rPr lang="en-US" smtClean="0"/>
              <a:pPr/>
              <a:t>5/9/2013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2C74F-74AB-4FDE-A4C6-0001478BA91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1EDDD-10AD-4ED1-96FD-E1C8DDC2C733}" type="datetimeFigureOut">
              <a:rPr lang="en-US" smtClean="0"/>
              <a:pPr/>
              <a:t>5/9/2013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2C74F-74AB-4FDE-A4C6-0001478BA91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1EDDD-10AD-4ED1-96FD-E1C8DDC2C733}" type="datetimeFigureOut">
              <a:rPr lang="en-US" smtClean="0"/>
              <a:pPr/>
              <a:t>5/9/2013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2C74F-74AB-4FDE-A4C6-0001478BA91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1EDDD-10AD-4ED1-96FD-E1C8DDC2C733}" type="datetimeFigureOut">
              <a:rPr lang="en-US" smtClean="0"/>
              <a:pPr/>
              <a:t>5/9/2013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2C74F-74AB-4FDE-A4C6-0001478BA91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1EDDD-10AD-4ED1-96FD-E1C8DDC2C733}" type="datetimeFigureOut">
              <a:rPr lang="en-US" smtClean="0"/>
              <a:pPr/>
              <a:t>5/9/2013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2C74F-74AB-4FDE-A4C6-0001478BA91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1EDDD-10AD-4ED1-96FD-E1C8DDC2C733}" type="datetimeFigureOut">
              <a:rPr lang="en-US" smtClean="0"/>
              <a:pPr/>
              <a:t>5/9/2013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2C74F-74AB-4FDE-A4C6-0001478BA91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A1EDDD-10AD-4ED1-96FD-E1C8DDC2C733}" type="datetimeFigureOut">
              <a:rPr lang="en-US" smtClean="0"/>
              <a:pPr/>
              <a:t>5/9/2013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D2C74F-74AB-4FDE-A4C6-0001478BA91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Monday, May 6th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Warm up – </a:t>
            </a:r>
          </a:p>
          <a:p>
            <a:pPr lvl="1"/>
            <a:r>
              <a:rPr lang="en-US" dirty="0" smtClean="0"/>
              <a:t>3.02 Vocabulary – Write terms and definitions</a:t>
            </a:r>
            <a:endParaRPr lang="en-US" b="1" i="1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Objective 3.02 – Researching career options and comparing job offers</a:t>
            </a:r>
          </a:p>
          <a:p>
            <a:pPr lvl="1"/>
            <a:r>
              <a:rPr lang="en-US" dirty="0" smtClean="0"/>
              <a:t>Questions to ponder</a:t>
            </a:r>
          </a:p>
          <a:p>
            <a:pPr lvl="1"/>
            <a:r>
              <a:rPr lang="en-US" dirty="0" smtClean="0"/>
              <a:t>Researching career options – slide show/notes</a:t>
            </a:r>
          </a:p>
          <a:p>
            <a:pPr lvl="1"/>
            <a:r>
              <a:rPr lang="en-US" dirty="0" smtClean="0"/>
              <a:t>Career research and presentation</a:t>
            </a:r>
          </a:p>
          <a:p>
            <a:pPr lvl="2"/>
            <a:r>
              <a:rPr lang="en-US" dirty="0" smtClean="0"/>
              <a:t>Career worksheets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 to ponder!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Will you stay in Henderson after you complete your education?</a:t>
            </a:r>
          </a:p>
          <a:p>
            <a:r>
              <a:rPr lang="en-US" dirty="0" smtClean="0"/>
              <a:t>Will you stay in North Carolina?</a:t>
            </a:r>
          </a:p>
          <a:p>
            <a:r>
              <a:rPr lang="en-US" dirty="0" smtClean="0"/>
              <a:t>In which state would you most prefer to live?</a:t>
            </a:r>
          </a:p>
          <a:p>
            <a:r>
              <a:rPr lang="en-US" dirty="0" smtClean="0"/>
              <a:t>Why?</a:t>
            </a:r>
          </a:p>
          <a:p>
            <a:r>
              <a:rPr lang="en-US" dirty="0" smtClean="0"/>
              <a:t>In which state would you least prefer to live?</a:t>
            </a:r>
          </a:p>
          <a:p>
            <a:r>
              <a:rPr lang="en-US" dirty="0" smtClean="0"/>
              <a:t>Why?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 to ponder!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know anything about the cost of living in any of these places?</a:t>
            </a:r>
          </a:p>
          <a:p>
            <a:endParaRPr lang="en-US" dirty="0"/>
          </a:p>
          <a:p>
            <a:r>
              <a:rPr lang="en-US" dirty="0" smtClean="0"/>
              <a:t>Cost of living just one factor to consider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020762"/>
          </a:xfrm>
        </p:spPr>
        <p:txBody>
          <a:bodyPr>
            <a:noAutofit/>
          </a:bodyPr>
          <a:lstStyle/>
          <a:p>
            <a:r>
              <a:rPr lang="en-US" sz="4000" dirty="0" smtClean="0"/>
              <a:t>Strategies for researching career options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8686800" cy="54864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Evaluate careers with the largest expected growth and decline rates</a:t>
            </a:r>
          </a:p>
          <a:p>
            <a:r>
              <a:rPr lang="en-US" dirty="0" smtClean="0"/>
              <a:t>Evaluate the main components of a potential career area and select a career area of interest</a:t>
            </a:r>
          </a:p>
          <a:p>
            <a:r>
              <a:rPr lang="en-US" dirty="0" smtClean="0"/>
              <a:t>Use available resources to research employment trends relevant to the chosen career area</a:t>
            </a:r>
          </a:p>
          <a:p>
            <a:r>
              <a:rPr lang="en-US" dirty="0" smtClean="0"/>
              <a:t>Main factors which influence future job opportunities in various career fields</a:t>
            </a:r>
          </a:p>
          <a:p>
            <a:r>
              <a:rPr lang="en-US" dirty="0" smtClean="0"/>
              <a:t>Synthesize information about specific career of interest into a meaningful format</a:t>
            </a:r>
          </a:p>
          <a:p>
            <a:r>
              <a:rPr lang="en-US" dirty="0" smtClean="0"/>
              <a:t>Read/view literature about potential careers to be able to describe a variety of career options</a:t>
            </a:r>
          </a:p>
          <a:p>
            <a:r>
              <a:rPr lang="en-US" sz="2400" dirty="0" smtClean="0"/>
              <a:t>Let’s look at each one!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020762"/>
          </a:xfrm>
        </p:spPr>
        <p:txBody>
          <a:bodyPr>
            <a:noAutofit/>
          </a:bodyPr>
          <a:lstStyle/>
          <a:p>
            <a:r>
              <a:rPr lang="en-US" sz="4000" dirty="0" smtClean="0"/>
              <a:t>Strategies for researching career options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8686800" cy="5257800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0070C0"/>
                </a:solidFill>
              </a:rPr>
              <a:t>Evaluate careers with the largest expected growth and decline rates</a:t>
            </a:r>
          </a:p>
          <a:p>
            <a:pPr lvl="1"/>
            <a:r>
              <a:rPr lang="en-US" sz="3200" dirty="0" smtClean="0"/>
              <a:t>Review definition of </a:t>
            </a:r>
            <a:r>
              <a:rPr lang="en-US" sz="3200" b="1" dirty="0" smtClean="0">
                <a:solidFill>
                  <a:srgbClr val="0070C0"/>
                </a:solidFill>
              </a:rPr>
              <a:t>job</a:t>
            </a:r>
            <a:r>
              <a:rPr lang="en-US" sz="3200" dirty="0" smtClean="0"/>
              <a:t>: employment obtained to earn money</a:t>
            </a:r>
          </a:p>
          <a:p>
            <a:pPr lvl="1"/>
            <a:endParaRPr lang="en-US" sz="3200" dirty="0"/>
          </a:p>
          <a:p>
            <a:pPr lvl="1"/>
            <a:r>
              <a:rPr lang="en-US" sz="3200" dirty="0" smtClean="0"/>
              <a:t>Review definition of </a:t>
            </a:r>
            <a:r>
              <a:rPr lang="en-US" sz="3200" b="1" dirty="0" smtClean="0">
                <a:solidFill>
                  <a:srgbClr val="0070C0"/>
                </a:solidFill>
              </a:rPr>
              <a:t>career</a:t>
            </a:r>
            <a:r>
              <a:rPr lang="en-US" sz="3200" dirty="0" smtClean="0"/>
              <a:t>: long term commitment to a profession or field of work; requires continual training and offers a clear path for occupational growth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020762"/>
          </a:xfrm>
        </p:spPr>
        <p:txBody>
          <a:bodyPr>
            <a:noAutofit/>
          </a:bodyPr>
          <a:lstStyle/>
          <a:p>
            <a:r>
              <a:rPr lang="en-US" sz="4000" dirty="0" smtClean="0"/>
              <a:t>Strategies for researching career options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8686800" cy="5257800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0070C0"/>
                </a:solidFill>
              </a:rPr>
              <a:t>Evaluate the main components of a potential career area and select a career area of interest</a:t>
            </a:r>
          </a:p>
          <a:p>
            <a:pPr lvl="1"/>
            <a:r>
              <a:rPr lang="en-US" sz="3600" dirty="0" smtClean="0"/>
              <a:t>Self-assessment provides top career choices and potential career pathways</a:t>
            </a:r>
          </a:p>
          <a:p>
            <a:pPr lvl="1"/>
            <a:r>
              <a:rPr lang="en-US" sz="3600" dirty="0" smtClean="0"/>
              <a:t>Interests, skills and abilities help define the best options available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020762"/>
          </a:xfrm>
        </p:spPr>
        <p:txBody>
          <a:bodyPr>
            <a:noAutofit/>
          </a:bodyPr>
          <a:lstStyle/>
          <a:p>
            <a:r>
              <a:rPr lang="en-US" sz="4000" dirty="0" smtClean="0"/>
              <a:t>Strategies for researching career options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8686800" cy="5257800"/>
          </a:xfrm>
        </p:spPr>
        <p:txBody>
          <a:bodyPr>
            <a:normAutofit lnSpcReduction="10000"/>
          </a:bodyPr>
          <a:lstStyle/>
          <a:p>
            <a:r>
              <a:rPr lang="en-US" sz="3600" dirty="0" smtClean="0">
                <a:solidFill>
                  <a:srgbClr val="0070C0"/>
                </a:solidFill>
              </a:rPr>
              <a:t>Use available resources to research employment trends relevant to the chosen career area and answer these questions:</a:t>
            </a:r>
          </a:p>
          <a:p>
            <a:pPr lvl="1"/>
            <a:r>
              <a:rPr lang="en-US" sz="3200" dirty="0" smtClean="0"/>
              <a:t>What will the job pay?</a:t>
            </a:r>
          </a:p>
          <a:p>
            <a:pPr lvl="1"/>
            <a:r>
              <a:rPr lang="en-US" sz="3200" dirty="0" smtClean="0"/>
              <a:t>Will the expected pay be enough to sustain the desired lifestyle?</a:t>
            </a:r>
          </a:p>
          <a:p>
            <a:pPr lvl="1"/>
            <a:r>
              <a:rPr lang="en-US" sz="3200" dirty="0" smtClean="0"/>
              <a:t>What are the educational requirements?</a:t>
            </a:r>
          </a:p>
          <a:p>
            <a:pPr lvl="1"/>
            <a:r>
              <a:rPr lang="en-US" sz="3200" dirty="0" smtClean="0"/>
              <a:t>What are the working conditions?</a:t>
            </a:r>
          </a:p>
          <a:p>
            <a:pPr lvl="1"/>
            <a:r>
              <a:rPr lang="en-US" sz="3200" dirty="0" smtClean="0"/>
              <a:t>What is the occupational outlook for this career?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020762"/>
          </a:xfrm>
        </p:spPr>
        <p:txBody>
          <a:bodyPr>
            <a:noAutofit/>
          </a:bodyPr>
          <a:lstStyle/>
          <a:p>
            <a:r>
              <a:rPr lang="en-US" sz="4000" dirty="0" smtClean="0"/>
              <a:t>Strategies for researching career options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8686800" cy="5257800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0070C0"/>
                </a:solidFill>
              </a:rPr>
              <a:t>Main factors which influence future job opportunities in various career fields:</a:t>
            </a:r>
          </a:p>
          <a:p>
            <a:pPr lvl="1"/>
            <a:r>
              <a:rPr lang="en-US" sz="3200" dirty="0" smtClean="0"/>
              <a:t>Relationship between population, labor force, and demand for goods and services</a:t>
            </a:r>
          </a:p>
          <a:p>
            <a:pPr lvl="1"/>
            <a:r>
              <a:rPr lang="en-US" sz="3200" dirty="0" smtClean="0"/>
              <a:t>Population as it affects the size of the labor force and</a:t>
            </a:r>
          </a:p>
          <a:p>
            <a:pPr lvl="1"/>
            <a:r>
              <a:rPr lang="en-US" sz="3200" dirty="0" smtClean="0"/>
              <a:t>Demand for goods and services in specific industries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020762"/>
          </a:xfrm>
        </p:spPr>
        <p:txBody>
          <a:bodyPr>
            <a:noAutofit/>
          </a:bodyPr>
          <a:lstStyle/>
          <a:p>
            <a:r>
              <a:rPr lang="en-US" sz="4000" dirty="0" smtClean="0"/>
              <a:t>Strategies for researching career options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8686800" cy="5257800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0070C0"/>
                </a:solidFill>
              </a:rPr>
              <a:t>Synthesize information about specific career of interest into a meaningful format</a:t>
            </a:r>
          </a:p>
          <a:p>
            <a:pPr lvl="1"/>
            <a:r>
              <a:rPr lang="en-US" sz="3600" dirty="0" smtClean="0"/>
              <a:t>PowerPoint  presentation</a:t>
            </a:r>
          </a:p>
          <a:p>
            <a:pPr lvl="1"/>
            <a:r>
              <a:rPr lang="en-US" sz="3600" dirty="0" smtClean="0"/>
              <a:t>Written Outline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020762"/>
          </a:xfrm>
        </p:spPr>
        <p:txBody>
          <a:bodyPr>
            <a:noAutofit/>
          </a:bodyPr>
          <a:lstStyle/>
          <a:p>
            <a:r>
              <a:rPr lang="en-US" sz="4000" dirty="0" smtClean="0"/>
              <a:t>Strategies for researching career options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8686800" cy="5257800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0070C0"/>
                </a:solidFill>
              </a:rPr>
              <a:t>Read/view literature about potential careers to be able to describe a variety of career options</a:t>
            </a:r>
            <a:endParaRPr lang="en-US" sz="40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Fefe</a:t>
            </a:r>
            <a:r>
              <a:rPr lang="en-US" dirty="0" smtClean="0"/>
              <a:t> Presentation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Slide Show – Career Research</a:t>
            </a:r>
          </a:p>
          <a:p>
            <a:endParaRPr lang="en-US" dirty="0"/>
          </a:p>
          <a:p>
            <a:r>
              <a:rPr lang="en-US" dirty="0" smtClean="0"/>
              <a:t>Worksheets</a:t>
            </a:r>
          </a:p>
          <a:p>
            <a:endParaRPr lang="en-US" dirty="0"/>
          </a:p>
          <a:p>
            <a:r>
              <a:rPr lang="en-US" dirty="0" smtClean="0"/>
              <a:t>Career Presentation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 smtClean="0"/>
              <a:t>Tuesday, May 7th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458200" cy="52578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Warm up – </a:t>
            </a:r>
          </a:p>
          <a:p>
            <a:pPr lvl="1"/>
            <a:r>
              <a:rPr lang="en-US" b="1" i="1" dirty="0" smtClean="0">
                <a:solidFill>
                  <a:srgbClr val="FF0000"/>
                </a:solidFill>
              </a:rPr>
              <a:t>Vocabulary Quiz – </a:t>
            </a:r>
            <a:r>
              <a:rPr lang="en-US" b="1" i="1" dirty="0" err="1" smtClean="0">
                <a:solidFill>
                  <a:srgbClr val="FF0000"/>
                </a:solidFill>
              </a:rPr>
              <a:t>Quia</a:t>
            </a:r>
            <a:r>
              <a:rPr lang="en-US" b="1" i="1" dirty="0" smtClean="0">
                <a:solidFill>
                  <a:srgbClr val="FF0000"/>
                </a:solidFill>
              </a:rPr>
              <a:t>  -</a:t>
            </a:r>
          </a:p>
          <a:p>
            <a:r>
              <a:rPr lang="en-US" dirty="0" smtClean="0"/>
              <a:t>Objective 3.02 – Researching career options and comparing job offers</a:t>
            </a:r>
          </a:p>
          <a:p>
            <a:pPr lvl="1"/>
            <a:r>
              <a:rPr lang="en-US" dirty="0" smtClean="0"/>
              <a:t>Complete Career Research Worksheets (2 sides)</a:t>
            </a:r>
          </a:p>
          <a:p>
            <a:pPr lvl="1"/>
            <a:r>
              <a:rPr lang="en-US" dirty="0" smtClean="0"/>
              <a:t>Prepare and Complete PowerPoint Presentation based on your career research</a:t>
            </a:r>
          </a:p>
          <a:p>
            <a:pPr lvl="2"/>
            <a:r>
              <a:rPr lang="en-US" dirty="0" smtClean="0"/>
              <a:t>Make sure you cover all points in presentation rubric!</a:t>
            </a:r>
          </a:p>
          <a:p>
            <a:pPr lvl="2"/>
            <a:r>
              <a:rPr lang="en-US" b="1" i="1" dirty="0" smtClean="0">
                <a:solidFill>
                  <a:srgbClr val="FF0000"/>
                </a:solidFill>
              </a:rPr>
              <a:t>Complete by 9:15 – 1</a:t>
            </a:r>
            <a:r>
              <a:rPr lang="en-US" b="1" i="1" baseline="30000" dirty="0" smtClean="0">
                <a:solidFill>
                  <a:srgbClr val="FF0000"/>
                </a:solidFill>
              </a:rPr>
              <a:t>st</a:t>
            </a:r>
            <a:r>
              <a:rPr lang="en-US" b="1" i="1" dirty="0" smtClean="0">
                <a:solidFill>
                  <a:srgbClr val="FF0000"/>
                </a:solidFill>
              </a:rPr>
              <a:t> </a:t>
            </a:r>
            <a:r>
              <a:rPr lang="en-US" b="1" i="1" dirty="0" err="1" smtClean="0">
                <a:solidFill>
                  <a:srgbClr val="FF0000"/>
                </a:solidFill>
              </a:rPr>
              <a:t>Pd</a:t>
            </a:r>
            <a:r>
              <a:rPr lang="en-US" b="1" i="1" dirty="0">
                <a:solidFill>
                  <a:srgbClr val="FF0000"/>
                </a:solidFill>
              </a:rPr>
              <a:t> </a:t>
            </a:r>
            <a:r>
              <a:rPr lang="en-US" b="1" i="1" dirty="0" smtClean="0">
                <a:solidFill>
                  <a:srgbClr val="FF0000"/>
                </a:solidFill>
              </a:rPr>
              <a:t> - 10:50 – 2</a:t>
            </a:r>
            <a:r>
              <a:rPr lang="en-US" b="1" i="1" baseline="30000" dirty="0" smtClean="0">
                <a:solidFill>
                  <a:srgbClr val="FF0000"/>
                </a:solidFill>
              </a:rPr>
              <a:t>nd</a:t>
            </a:r>
            <a:r>
              <a:rPr lang="en-US" b="1" i="1" dirty="0" smtClean="0">
                <a:solidFill>
                  <a:srgbClr val="FF0000"/>
                </a:solidFill>
              </a:rPr>
              <a:t> </a:t>
            </a:r>
            <a:r>
              <a:rPr lang="en-US" b="1" i="1" dirty="0" err="1" smtClean="0">
                <a:solidFill>
                  <a:srgbClr val="FF0000"/>
                </a:solidFill>
              </a:rPr>
              <a:t>Pd</a:t>
            </a:r>
            <a:endParaRPr lang="en-US" b="1" i="1" dirty="0" smtClean="0">
              <a:solidFill>
                <a:srgbClr val="FF0000"/>
              </a:solidFill>
            </a:endParaRPr>
          </a:p>
          <a:p>
            <a:pPr lvl="1"/>
            <a:r>
              <a:rPr lang="en-US" dirty="0" smtClean="0"/>
              <a:t>Career Presentations</a:t>
            </a:r>
          </a:p>
          <a:p>
            <a:pPr lvl="2"/>
            <a:endParaRPr lang="en-US" dirty="0" smtClean="0"/>
          </a:p>
          <a:p>
            <a:pPr lvl="1"/>
            <a:r>
              <a:rPr lang="en-US" b="1" i="1" dirty="0" smtClean="0">
                <a:solidFill>
                  <a:srgbClr val="FF0000"/>
                </a:solidFill>
              </a:rPr>
              <a:t>Must save to teacher flash drive by designated time</a:t>
            </a:r>
          </a:p>
          <a:p>
            <a:pPr lvl="1"/>
            <a:r>
              <a:rPr lang="en-US" b="1" i="1" dirty="0" smtClean="0">
                <a:solidFill>
                  <a:srgbClr val="FF0000"/>
                </a:solidFill>
              </a:rPr>
              <a:t>You will present today or tomorrow!!!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96683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Strategies for comparing job offers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Evaluate a company’s work incentives</a:t>
            </a:r>
          </a:p>
          <a:p>
            <a:r>
              <a:rPr lang="en-US" dirty="0" smtClean="0"/>
              <a:t>Evaluate a company’s opportunities for advancement</a:t>
            </a:r>
          </a:p>
          <a:p>
            <a:r>
              <a:rPr lang="en-US" dirty="0" smtClean="0"/>
              <a:t>Evaluate a company’s desirability of location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Strategies for comparing job offers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Evaluate a company’s work incentives</a:t>
            </a:r>
          </a:p>
          <a:p>
            <a:pPr lvl="1"/>
            <a:r>
              <a:rPr lang="en-US" sz="3600" b="1" dirty="0" smtClean="0"/>
              <a:t>Base Salary  - </a:t>
            </a:r>
            <a:r>
              <a:rPr lang="en-US" sz="3600" dirty="0" smtClean="0"/>
              <a:t>dollar amount one receives in pay before taxes</a:t>
            </a:r>
          </a:p>
          <a:p>
            <a:pPr lvl="1"/>
            <a:r>
              <a:rPr lang="en-US" sz="3600" b="1" dirty="0" smtClean="0"/>
              <a:t>Fringe Benefits </a:t>
            </a:r>
            <a:r>
              <a:rPr lang="en-US" sz="3600" dirty="0" smtClean="0"/>
              <a:t>– employee benefits and additional compensation beyond wage and salary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Strategies for comparing job offers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Evaluate a company’s work incentives</a:t>
            </a:r>
          </a:p>
          <a:p>
            <a:pPr lvl="1"/>
            <a:r>
              <a:rPr lang="en-US" sz="3600" dirty="0" smtClean="0"/>
              <a:t>Base Salary Based on:</a:t>
            </a:r>
          </a:p>
          <a:p>
            <a:pPr lvl="2"/>
            <a:r>
              <a:rPr lang="en-US" sz="3200" dirty="0" smtClean="0"/>
              <a:t>Location</a:t>
            </a:r>
          </a:p>
          <a:p>
            <a:pPr lvl="2"/>
            <a:r>
              <a:rPr lang="en-US" sz="3200" dirty="0" smtClean="0"/>
              <a:t>Education</a:t>
            </a:r>
          </a:p>
          <a:p>
            <a:pPr lvl="2"/>
            <a:r>
              <a:rPr lang="en-US" sz="3200" dirty="0" smtClean="0"/>
              <a:t>Laws of Supply and Demand for each particular profession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 smtClean="0"/>
              <a:t>Strategies for comparing job offers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9144000" cy="56388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Evaluate a company’s work incentives</a:t>
            </a:r>
          </a:p>
          <a:p>
            <a:pPr lvl="1"/>
            <a:r>
              <a:rPr lang="en-US" sz="3600" b="1" dirty="0" smtClean="0"/>
              <a:t>Fringe Benefits </a:t>
            </a:r>
            <a:r>
              <a:rPr lang="en-US" sz="3600" dirty="0" smtClean="0"/>
              <a:t>– includes:</a:t>
            </a:r>
          </a:p>
          <a:p>
            <a:pPr lvl="2"/>
            <a:r>
              <a:rPr lang="en-US" sz="3200" dirty="0" smtClean="0"/>
              <a:t>Paid sick leave, holidays and vacation time</a:t>
            </a:r>
          </a:p>
          <a:p>
            <a:pPr lvl="2"/>
            <a:r>
              <a:rPr lang="en-US" sz="3200" dirty="0" smtClean="0"/>
              <a:t>Bonuses</a:t>
            </a:r>
          </a:p>
          <a:p>
            <a:pPr lvl="2"/>
            <a:r>
              <a:rPr lang="en-US" sz="3200" dirty="0" smtClean="0"/>
              <a:t>Insurance – health, dental, life, vision, cancer, long-term care and disability</a:t>
            </a:r>
          </a:p>
          <a:p>
            <a:pPr lvl="2"/>
            <a:r>
              <a:rPr lang="en-US" sz="3200" dirty="0" smtClean="0"/>
              <a:t>Retirement and Investment programs</a:t>
            </a:r>
          </a:p>
          <a:p>
            <a:pPr lvl="2"/>
            <a:r>
              <a:rPr lang="en-US" sz="3200" dirty="0" smtClean="0"/>
              <a:t>Employer provided services – child and elder care, flexible hours, gym memberships, discounts, home offices</a:t>
            </a:r>
          </a:p>
          <a:p>
            <a:pPr lvl="2"/>
            <a:r>
              <a:rPr lang="en-US" sz="3200" dirty="0" smtClean="0"/>
              <a:t>Additional “perks” – stock options, company car, relocation expenses, tuition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Strategies for comparing job offers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600" dirty="0" smtClean="0"/>
              <a:t>Evaluate a company’s opportunities for advancement</a:t>
            </a:r>
          </a:p>
          <a:p>
            <a:pPr lvl="1"/>
            <a:r>
              <a:rPr lang="en-US" sz="3200" dirty="0" smtClean="0"/>
              <a:t>Opportunities for promotion</a:t>
            </a:r>
          </a:p>
          <a:p>
            <a:pPr lvl="2"/>
            <a:r>
              <a:rPr lang="en-US" sz="2800" dirty="0" smtClean="0"/>
              <a:t>In-house</a:t>
            </a:r>
          </a:p>
          <a:p>
            <a:pPr lvl="2"/>
            <a:r>
              <a:rPr lang="en-US" sz="2800" dirty="0" smtClean="0"/>
              <a:t>Those that require relocation</a:t>
            </a:r>
          </a:p>
          <a:p>
            <a:pPr lvl="1"/>
            <a:r>
              <a:rPr lang="en-US" sz="3200" dirty="0" smtClean="0"/>
              <a:t>Opportunities for pay raises based on:</a:t>
            </a:r>
          </a:p>
          <a:p>
            <a:pPr lvl="2"/>
            <a:r>
              <a:rPr lang="en-US" sz="2800" dirty="0" smtClean="0"/>
              <a:t>Work performance</a:t>
            </a:r>
          </a:p>
          <a:p>
            <a:pPr lvl="2"/>
            <a:r>
              <a:rPr lang="en-US" sz="2800" dirty="0" smtClean="0"/>
              <a:t>Longevity</a:t>
            </a:r>
          </a:p>
          <a:p>
            <a:pPr lvl="2"/>
            <a:r>
              <a:rPr lang="en-US" sz="2800" dirty="0" smtClean="0"/>
              <a:t>Advancement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Strategies for comparing job offers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dirty="0" smtClean="0"/>
              <a:t>Evaluate a company’s desirability of location</a:t>
            </a:r>
          </a:p>
          <a:p>
            <a:pPr lvl="1"/>
            <a:r>
              <a:rPr lang="en-US" sz="3600" dirty="0" smtClean="0"/>
              <a:t>Location and environment</a:t>
            </a:r>
          </a:p>
          <a:p>
            <a:pPr lvl="1"/>
            <a:r>
              <a:rPr lang="en-US" sz="3600" dirty="0" smtClean="0"/>
              <a:t>Individual needs, wants and values</a:t>
            </a:r>
          </a:p>
          <a:p>
            <a:pPr lvl="1"/>
            <a:r>
              <a:rPr lang="en-US" sz="3600" dirty="0" smtClean="0"/>
              <a:t>Cost of living – costs of food, housing, transportation and everyday expenses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Strategies for comparing job offers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534400" cy="5334000"/>
          </a:xfrm>
        </p:spPr>
        <p:txBody>
          <a:bodyPr>
            <a:normAutofit fontScale="92500"/>
          </a:bodyPr>
          <a:lstStyle/>
          <a:p>
            <a:r>
              <a:rPr lang="en-US" sz="4000" dirty="0" smtClean="0"/>
              <a:t>Evaluate a company’s desirability of location</a:t>
            </a:r>
          </a:p>
          <a:p>
            <a:pPr lvl="1"/>
            <a:r>
              <a:rPr lang="en-US" sz="3600" dirty="0" smtClean="0"/>
              <a:t>Location and environment</a:t>
            </a:r>
          </a:p>
          <a:p>
            <a:pPr lvl="2"/>
            <a:r>
              <a:rPr lang="en-US" sz="3200" dirty="0" smtClean="0"/>
              <a:t>Desirable neighborhood</a:t>
            </a:r>
          </a:p>
          <a:p>
            <a:pPr lvl="2"/>
            <a:r>
              <a:rPr lang="en-US" sz="3200" dirty="0" smtClean="0"/>
              <a:t>Low crime rate</a:t>
            </a:r>
          </a:p>
          <a:p>
            <a:pPr lvl="2"/>
            <a:r>
              <a:rPr lang="en-US" sz="3200" dirty="0" smtClean="0"/>
              <a:t>Good schools</a:t>
            </a:r>
          </a:p>
          <a:p>
            <a:pPr lvl="2"/>
            <a:r>
              <a:rPr lang="en-US" sz="3200" dirty="0" smtClean="0"/>
              <a:t>Desirable climate</a:t>
            </a:r>
          </a:p>
          <a:p>
            <a:pPr lvl="2"/>
            <a:r>
              <a:rPr lang="en-US" sz="3200" dirty="0" smtClean="0"/>
              <a:t>Distance to work (commuting time)</a:t>
            </a:r>
          </a:p>
          <a:p>
            <a:pPr lvl="2"/>
            <a:r>
              <a:rPr lang="en-US" sz="3200" dirty="0" smtClean="0"/>
              <a:t>Transportation resources within community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Strategies for comparing job offers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dirty="0" smtClean="0"/>
              <a:t>Evaluate a company’s desirability of location</a:t>
            </a:r>
          </a:p>
          <a:p>
            <a:pPr lvl="1"/>
            <a:r>
              <a:rPr lang="en-US" sz="3600" dirty="0" smtClean="0"/>
              <a:t>Individual needs, wants and values</a:t>
            </a:r>
          </a:p>
          <a:p>
            <a:pPr lvl="2"/>
            <a:r>
              <a:rPr lang="en-US" sz="3200" dirty="0" smtClean="0"/>
              <a:t>Child care</a:t>
            </a:r>
          </a:p>
          <a:p>
            <a:pPr lvl="2"/>
            <a:r>
              <a:rPr lang="en-US" sz="3200" dirty="0" smtClean="0"/>
              <a:t>Membership in gyms and organizations</a:t>
            </a:r>
          </a:p>
          <a:p>
            <a:pPr lvl="2"/>
            <a:r>
              <a:rPr lang="en-US" sz="3200" dirty="0" smtClean="0"/>
              <a:t>Closeness to friends and family members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 smtClean="0"/>
              <a:t>Strategies for comparing job offers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066800"/>
            <a:ext cx="8458200" cy="5410200"/>
          </a:xfrm>
        </p:spPr>
        <p:txBody>
          <a:bodyPr/>
          <a:lstStyle/>
          <a:p>
            <a:r>
              <a:rPr lang="en-US" sz="4000" dirty="0" smtClean="0"/>
              <a:t>Evaluate a company’s desirability of location</a:t>
            </a:r>
          </a:p>
          <a:p>
            <a:pPr lvl="1"/>
            <a:r>
              <a:rPr lang="en-US" sz="3600" dirty="0" smtClean="0"/>
              <a:t>Cost of living – costs of food, housing, transportation and everyday expenses</a:t>
            </a:r>
          </a:p>
          <a:p>
            <a:pPr lvl="2"/>
            <a:r>
              <a:rPr lang="en-US" sz="3200" dirty="0" smtClean="0"/>
              <a:t>Cost of living data reported as an index</a:t>
            </a:r>
          </a:p>
          <a:p>
            <a:pPr lvl="2"/>
            <a:r>
              <a:rPr lang="en-US" sz="3200" dirty="0" smtClean="0"/>
              <a:t>Rates communities on a scale where 100 = average</a:t>
            </a:r>
          </a:p>
          <a:p>
            <a:pPr lvl="2"/>
            <a:r>
              <a:rPr lang="en-US" sz="3200" dirty="0" smtClean="0"/>
              <a:t>Index &lt; 100 = lower cost of living</a:t>
            </a:r>
          </a:p>
          <a:p>
            <a:pPr lvl="2"/>
            <a:r>
              <a:rPr lang="en-US" sz="3200" dirty="0" smtClean="0"/>
              <a:t>Index &gt; 100 = higher cost of living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Wednesday, May 8th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Objective 3.02 – Researching career options and comparing job offers</a:t>
            </a:r>
          </a:p>
          <a:p>
            <a:pPr lvl="1"/>
            <a:r>
              <a:rPr lang="en-US" dirty="0" smtClean="0"/>
              <a:t>Career  presentations</a:t>
            </a:r>
          </a:p>
          <a:p>
            <a:r>
              <a:rPr lang="en-US" dirty="0" smtClean="0"/>
              <a:t>Obj. 3.02 – Comparing Job Offers</a:t>
            </a:r>
          </a:p>
          <a:p>
            <a:pPr lvl="1"/>
            <a:r>
              <a:rPr lang="en-US" dirty="0" smtClean="0"/>
              <a:t>Slide Show/Notes</a:t>
            </a:r>
          </a:p>
          <a:p>
            <a:pPr lvl="1"/>
            <a:r>
              <a:rPr lang="en-US" dirty="0" smtClean="0"/>
              <a:t>Research – Best companies to work for &amp; why</a:t>
            </a:r>
          </a:p>
          <a:p>
            <a:pPr lvl="1"/>
            <a:r>
              <a:rPr lang="en-US" dirty="0" smtClean="0"/>
              <a:t>Practice Cost of Living Equation</a:t>
            </a:r>
          </a:p>
          <a:p>
            <a:pPr lvl="1"/>
            <a:r>
              <a:rPr lang="en-US" dirty="0" smtClean="0"/>
              <a:t>Comparing Job Offers Math Worksheet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Career Presentations took all class for 1</a:t>
            </a:r>
            <a:r>
              <a:rPr lang="en-US" baseline="30000" dirty="0" smtClean="0"/>
              <a:t>st</a:t>
            </a:r>
            <a:r>
              <a:rPr lang="en-US" dirty="0" smtClean="0"/>
              <a:t> pd</a:t>
            </a:r>
          </a:p>
          <a:p>
            <a:pPr lvl="1"/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compare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839200" cy="4525963"/>
          </a:xfrm>
        </p:spPr>
        <p:txBody>
          <a:bodyPr>
            <a:normAutofit/>
          </a:bodyPr>
          <a:lstStyle/>
          <a:p>
            <a:r>
              <a:rPr lang="en-US" sz="3600" dirty="0" smtClean="0"/>
              <a:t>(Salary in city 1) * (index city 2/index city 1) = equivalent salary in City 2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 </a:t>
            </a:r>
            <a:r>
              <a:rPr lang="en-US" dirty="0" err="1" smtClean="0"/>
              <a:t>Fe</a:t>
            </a:r>
            <a:r>
              <a:rPr lang="en-US" dirty="0" smtClean="0"/>
              <a:t> Slideshow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Comparing Job Offers</a:t>
            </a:r>
          </a:p>
          <a:p>
            <a:r>
              <a:rPr lang="en-US" dirty="0" smtClean="0"/>
              <a:t>Worksheets – cost of living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Thursday, May 9th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610600" cy="54864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Warm up – Top Companies to Work For</a:t>
            </a:r>
          </a:p>
          <a:p>
            <a:pPr lvl="1"/>
            <a:r>
              <a:rPr lang="en-US" dirty="0" smtClean="0"/>
              <a:t>Go to link at bottom of </a:t>
            </a:r>
            <a:r>
              <a:rPr lang="en-US" dirty="0" err="1" smtClean="0"/>
              <a:t>Quia</a:t>
            </a:r>
            <a:r>
              <a:rPr lang="en-US" dirty="0" smtClean="0"/>
              <a:t> Class Page</a:t>
            </a:r>
          </a:p>
          <a:p>
            <a:pPr lvl="1"/>
            <a:r>
              <a:rPr lang="en-US" dirty="0" smtClean="0"/>
              <a:t>browse through the top ranked companies to work for and learn why.</a:t>
            </a:r>
          </a:p>
          <a:p>
            <a:pPr lvl="1"/>
            <a:r>
              <a:rPr lang="en-US" dirty="0" smtClean="0"/>
              <a:t>Items to consider: Job perks, Benefits, Salary</a:t>
            </a:r>
          </a:p>
          <a:p>
            <a:pPr lvl="1"/>
            <a:r>
              <a:rPr lang="en-US" dirty="0" smtClean="0"/>
              <a:t>Choose one company that you’d like  and tell me why!</a:t>
            </a:r>
          </a:p>
          <a:p>
            <a:r>
              <a:rPr lang="en-US" dirty="0" smtClean="0"/>
              <a:t>Obj. 3.02 – Comparing Job Offers</a:t>
            </a:r>
          </a:p>
          <a:p>
            <a:pPr lvl="1"/>
            <a:r>
              <a:rPr lang="en-US" dirty="0" smtClean="0"/>
              <a:t>Slide Show/Notes</a:t>
            </a:r>
          </a:p>
          <a:p>
            <a:pPr lvl="1"/>
            <a:r>
              <a:rPr lang="en-US" dirty="0" smtClean="0"/>
              <a:t>Practice Cost of Living Equation</a:t>
            </a:r>
          </a:p>
          <a:p>
            <a:pPr lvl="1"/>
            <a:r>
              <a:rPr lang="en-US" dirty="0" smtClean="0"/>
              <a:t>Comparing Job Offers Math Worksheet</a:t>
            </a:r>
          </a:p>
          <a:p>
            <a:pPr lvl="1">
              <a:buNone/>
            </a:pPr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r>
              <a:rPr lang="en-US" dirty="0" smtClean="0"/>
              <a:t>Activity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410200"/>
          </a:xfrm>
        </p:spPr>
        <p:txBody>
          <a:bodyPr/>
          <a:lstStyle/>
          <a:p>
            <a:r>
              <a:rPr lang="en-US" dirty="0" smtClean="0"/>
              <a:t>Google “top companies to work for” to find Fortune Magazine’s list of top 100 companies for 2012</a:t>
            </a:r>
          </a:p>
          <a:p>
            <a:r>
              <a:rPr lang="en-US" dirty="0" smtClean="0"/>
              <a:t>Choose a company</a:t>
            </a:r>
          </a:p>
          <a:p>
            <a:r>
              <a:rPr lang="en-US" dirty="0" smtClean="0"/>
              <a:t>Tell me:</a:t>
            </a:r>
          </a:p>
          <a:p>
            <a:pPr lvl="1"/>
            <a:r>
              <a:rPr lang="en-US" dirty="0" smtClean="0"/>
              <a:t>Company rank</a:t>
            </a:r>
          </a:p>
          <a:p>
            <a:pPr lvl="1"/>
            <a:r>
              <a:rPr lang="en-US" dirty="0" smtClean="0"/>
              <a:t>3 fringe benefits they offer</a:t>
            </a:r>
          </a:p>
          <a:p>
            <a:pPr lvl="1"/>
            <a:r>
              <a:rPr lang="en-US" dirty="0" smtClean="0"/>
              <a:t>Average wage for hourly and salaried workers</a:t>
            </a:r>
          </a:p>
          <a:p>
            <a:pPr lvl="1"/>
            <a:r>
              <a:rPr lang="en-US" dirty="0" smtClean="0"/>
              <a:t>Why it is considered a great place to work!!</a:t>
            </a:r>
          </a:p>
          <a:p>
            <a:pPr lvl="1"/>
            <a:endParaRPr lang="en-US" dirty="0" smtClean="0"/>
          </a:p>
          <a:p>
            <a:pPr lvl="1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Friday, May 10th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1054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Warm up – </a:t>
            </a:r>
            <a:endParaRPr lang="en-US" sz="3600" dirty="0" smtClean="0"/>
          </a:p>
          <a:p>
            <a:pPr lvl="1"/>
            <a:r>
              <a:rPr lang="en-US" dirty="0" smtClean="0"/>
              <a:t>Current </a:t>
            </a:r>
            <a:r>
              <a:rPr lang="en-US" dirty="0" smtClean="0"/>
              <a:t>Event </a:t>
            </a:r>
            <a:r>
              <a:rPr lang="en-US" dirty="0" smtClean="0"/>
              <a:t>15</a:t>
            </a:r>
          </a:p>
          <a:p>
            <a:pPr lvl="1"/>
            <a:r>
              <a:rPr lang="en-US" dirty="0" smtClean="0"/>
              <a:t>Comparing Job Offers Math Worksheet</a:t>
            </a:r>
          </a:p>
          <a:p>
            <a:r>
              <a:rPr lang="en-US" sz="3600" dirty="0" smtClean="0"/>
              <a:t>Obj</a:t>
            </a:r>
            <a:r>
              <a:rPr lang="en-US" sz="3600" dirty="0" smtClean="0"/>
              <a:t>. 3.02 – Comparing Job Offers</a:t>
            </a:r>
          </a:p>
          <a:p>
            <a:pPr lvl="1"/>
            <a:r>
              <a:rPr lang="en-US" sz="3200" dirty="0" smtClean="0"/>
              <a:t>Review Slide Show/Notes</a:t>
            </a:r>
          </a:p>
          <a:p>
            <a:pPr lvl="1"/>
            <a:r>
              <a:rPr lang="en-US" sz="3200" dirty="0" smtClean="0"/>
              <a:t>Comparing Job Offers Worksheet</a:t>
            </a:r>
          </a:p>
          <a:p>
            <a:r>
              <a:rPr lang="en-US" sz="3600" dirty="0" smtClean="0"/>
              <a:t>Problem Question Quizzes 6-10</a:t>
            </a:r>
          </a:p>
          <a:p>
            <a:pPr lvl="1"/>
            <a:r>
              <a:rPr lang="en-US" dirty="0" smtClean="0"/>
              <a:t>Take each until you make 100!</a:t>
            </a:r>
            <a:endParaRPr lang="en-US" dirty="0" smtClean="0"/>
          </a:p>
          <a:p>
            <a:pPr lvl="1">
              <a:buNone/>
            </a:pPr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19201"/>
            <a:ext cx="7772400" cy="2381250"/>
          </a:xfrm>
        </p:spPr>
        <p:txBody>
          <a:bodyPr>
            <a:normAutofit/>
          </a:bodyPr>
          <a:lstStyle/>
          <a:p>
            <a:r>
              <a:rPr lang="en-US" dirty="0" smtClean="0"/>
              <a:t>Objective 3.02 – Understand strategies for researching career options and comparing job offers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Unit 3 – Understand lifestyle goals, choices, and job search procedures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19200"/>
          </a:xfrm>
        </p:spPr>
        <p:txBody>
          <a:bodyPr/>
          <a:lstStyle/>
          <a:p>
            <a:r>
              <a:rPr lang="en-US" dirty="0" smtClean="0"/>
              <a:t>Essential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953000"/>
          </a:xfrm>
        </p:spPr>
        <p:txBody>
          <a:bodyPr/>
          <a:lstStyle/>
          <a:p>
            <a:r>
              <a:rPr lang="en-US" dirty="0" smtClean="0"/>
              <a:t>How can a well-chosen career pathway lead to greater control and a more satisfying career?</a:t>
            </a:r>
          </a:p>
          <a:p>
            <a:endParaRPr lang="en-US" sz="1800" dirty="0" smtClean="0"/>
          </a:p>
          <a:p>
            <a:r>
              <a:rPr lang="en-US" dirty="0" smtClean="0"/>
              <a:t>What strategies may be used to research career options?</a:t>
            </a:r>
          </a:p>
          <a:p>
            <a:endParaRPr lang="en-US" sz="2000" dirty="0" smtClean="0"/>
          </a:p>
          <a:p>
            <a:r>
              <a:rPr lang="en-US" dirty="0" smtClean="0"/>
              <a:t>What strategies can be used to compare job offers?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Content Placeholder 3" descr="us map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-14150" y="304800"/>
            <a:ext cx="9209824" cy="65532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1953</TotalTime>
  <Words>1191</Words>
  <Application>Microsoft Office PowerPoint</Application>
  <PresentationFormat>On-screen Show (4:3)</PresentationFormat>
  <Paragraphs>181</Paragraphs>
  <Slides>31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Office Theme</vt:lpstr>
      <vt:lpstr>Monday, May 6th</vt:lpstr>
      <vt:lpstr>Tuesday, May 7th</vt:lpstr>
      <vt:lpstr>Wednesday, May 8th</vt:lpstr>
      <vt:lpstr>Thursday, May 9th</vt:lpstr>
      <vt:lpstr>Activity</vt:lpstr>
      <vt:lpstr>Friday, May 10th</vt:lpstr>
      <vt:lpstr>Objective 3.02 – Understand strategies for researching career options and comparing job offers</vt:lpstr>
      <vt:lpstr>Essential Questions</vt:lpstr>
      <vt:lpstr>Slide 9</vt:lpstr>
      <vt:lpstr>Questions to ponder!</vt:lpstr>
      <vt:lpstr>Questions to ponder!</vt:lpstr>
      <vt:lpstr>Strategies for researching career options</vt:lpstr>
      <vt:lpstr>Strategies for researching career options</vt:lpstr>
      <vt:lpstr>Strategies for researching career options</vt:lpstr>
      <vt:lpstr>Strategies for researching career options</vt:lpstr>
      <vt:lpstr>Strategies for researching career options</vt:lpstr>
      <vt:lpstr>Strategies for researching career options</vt:lpstr>
      <vt:lpstr>Strategies for researching career options</vt:lpstr>
      <vt:lpstr>Fefe Presentation</vt:lpstr>
      <vt:lpstr>Slide 20</vt:lpstr>
      <vt:lpstr>Strategies for comparing job offers</vt:lpstr>
      <vt:lpstr>Strategies for comparing job offers</vt:lpstr>
      <vt:lpstr>Strategies for comparing job offers</vt:lpstr>
      <vt:lpstr>Strategies for comparing job offers</vt:lpstr>
      <vt:lpstr>Strategies for comparing job offers</vt:lpstr>
      <vt:lpstr>Strategies for comparing job offers</vt:lpstr>
      <vt:lpstr>Strategies for comparing job offers</vt:lpstr>
      <vt:lpstr>Strategies for comparing job offers</vt:lpstr>
      <vt:lpstr>Strategies for comparing job offers</vt:lpstr>
      <vt:lpstr>How to compare</vt:lpstr>
      <vt:lpstr>Fe Fe Slideshow</vt:lpstr>
    </vt:vector>
  </TitlesOfParts>
  <Company>The University of North Carolina at Chapel Hill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Objective 3.02 – Understand strategies for researching career options and comparing job offers</dc:title>
  <dc:creator>Lenovo User</dc:creator>
  <cp:lastModifiedBy>abehar</cp:lastModifiedBy>
  <cp:revision>68</cp:revision>
  <dcterms:created xsi:type="dcterms:W3CDTF">2011-12-01T00:15:40Z</dcterms:created>
  <dcterms:modified xsi:type="dcterms:W3CDTF">2013-05-09T15:46:37Z</dcterms:modified>
</cp:coreProperties>
</file>