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4" r:id="rId3"/>
    <p:sldId id="276" r:id="rId4"/>
    <p:sldId id="275" r:id="rId5"/>
    <p:sldId id="256" r:id="rId6"/>
    <p:sldId id="257" r:id="rId7"/>
    <p:sldId id="258" r:id="rId8"/>
    <p:sldId id="260" r:id="rId9"/>
    <p:sldId id="259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9" r:id="rId18"/>
    <p:sldId id="268" r:id="rId19"/>
    <p:sldId id="270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155-E954-4A39-8E94-34F87951137C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390C-F5D2-4FCB-9441-95F0BAFAD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155-E954-4A39-8E94-34F87951137C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390C-F5D2-4FCB-9441-95F0BAFAD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155-E954-4A39-8E94-34F87951137C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390C-F5D2-4FCB-9441-95F0BAFAD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155-E954-4A39-8E94-34F87951137C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390C-F5D2-4FCB-9441-95F0BAFAD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155-E954-4A39-8E94-34F87951137C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390C-F5D2-4FCB-9441-95F0BAFAD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155-E954-4A39-8E94-34F87951137C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390C-F5D2-4FCB-9441-95F0BAFAD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155-E954-4A39-8E94-34F87951137C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390C-F5D2-4FCB-9441-95F0BAFAD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155-E954-4A39-8E94-34F87951137C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390C-F5D2-4FCB-9441-95F0BAFAD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155-E954-4A39-8E94-34F87951137C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390C-F5D2-4FCB-9441-95F0BAFAD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155-E954-4A39-8E94-34F87951137C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390C-F5D2-4FCB-9441-95F0BAFAD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155-E954-4A39-8E94-34F87951137C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390C-F5D2-4FCB-9441-95F0BAFAD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2E155-E954-4A39-8E94-34F87951137C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B390C-F5D2-4FCB-9441-95F0BAFAD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December 16th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Current Event</a:t>
            </a:r>
          </a:p>
          <a:p>
            <a:r>
              <a:rPr lang="en-US" dirty="0" smtClean="0"/>
              <a:t>Review Unit 3 Test Results</a:t>
            </a:r>
          </a:p>
          <a:p>
            <a:r>
              <a:rPr lang="en-US" dirty="0" smtClean="0"/>
              <a:t>Unit 4.01 – Work Compensation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Progress Reports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Compensation for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Non - Monetary Compensation</a:t>
            </a:r>
          </a:p>
          <a:p>
            <a:pPr lvl="1"/>
            <a:r>
              <a:rPr lang="en-US" sz="3600" dirty="0" smtClean="0"/>
              <a:t>Aka – benefits</a:t>
            </a:r>
          </a:p>
          <a:p>
            <a:pPr lvl="1"/>
            <a:r>
              <a:rPr lang="en-US" sz="3600" dirty="0" smtClean="0"/>
              <a:t>Vacations, holidays and sick leave</a:t>
            </a:r>
          </a:p>
          <a:p>
            <a:pPr lvl="1"/>
            <a:r>
              <a:rPr lang="en-US" sz="3600" dirty="0" smtClean="0"/>
              <a:t>Insurance</a:t>
            </a:r>
          </a:p>
          <a:p>
            <a:pPr lvl="1"/>
            <a:r>
              <a:rPr lang="en-US" sz="3600" dirty="0" smtClean="0"/>
              <a:t>Savings/retirement plans</a:t>
            </a:r>
          </a:p>
          <a:p>
            <a:pPr lvl="1"/>
            <a:r>
              <a:rPr lang="en-US" sz="3600" dirty="0" smtClean="0"/>
              <a:t>Education-related benefits – tuition, credits, job training</a:t>
            </a:r>
          </a:p>
          <a:p>
            <a:pPr lvl="1"/>
            <a:r>
              <a:rPr lang="en-US" sz="3600" dirty="0" smtClean="0"/>
              <a:t>Family related benefits – child care, maternity leave, adoption leave, family leave</a:t>
            </a:r>
            <a:endParaRPr lang="en-US" sz="2800" dirty="0" smtClean="0"/>
          </a:p>
          <a:p>
            <a:endParaRPr lang="en-US" sz="4000" dirty="0"/>
          </a:p>
          <a:p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Employees are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Paycheck</a:t>
            </a:r>
          </a:p>
          <a:p>
            <a:r>
              <a:rPr lang="en-US" sz="4000" dirty="0" smtClean="0"/>
              <a:t>Direct Deposit</a:t>
            </a:r>
          </a:p>
          <a:p>
            <a:r>
              <a:rPr lang="en-US" sz="4000" dirty="0" smtClean="0"/>
              <a:t>Payroll card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Employees are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Paycheck</a:t>
            </a:r>
          </a:p>
          <a:p>
            <a:pPr lvl="1"/>
            <a:r>
              <a:rPr lang="en-US" dirty="0" smtClean="0"/>
              <a:t>Traditionally, paper document issued to an employee for services rendered</a:t>
            </a:r>
          </a:p>
          <a:p>
            <a:pPr lvl="1"/>
            <a:r>
              <a:rPr lang="en-US" dirty="0" smtClean="0"/>
              <a:t>Traditionally, most common method of payment for work</a:t>
            </a:r>
          </a:p>
          <a:p>
            <a:pPr lvl="1"/>
            <a:r>
              <a:rPr lang="en-US" dirty="0" smtClean="0"/>
              <a:t>Employer physically provides the employee with his/her paycheck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Employees are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Paycheck</a:t>
            </a:r>
          </a:p>
          <a:p>
            <a:pPr lvl="1"/>
            <a:r>
              <a:rPr lang="en-US" sz="3200" dirty="0" smtClean="0"/>
              <a:t>Paycheck Stub</a:t>
            </a:r>
          </a:p>
          <a:p>
            <a:pPr lvl="2"/>
            <a:r>
              <a:rPr lang="en-US" sz="2800" dirty="0" smtClean="0"/>
              <a:t>Attached to the paycheck to show the deductions</a:t>
            </a:r>
          </a:p>
          <a:p>
            <a:pPr lvl="2"/>
            <a:r>
              <a:rPr lang="en-US" sz="2800" dirty="0" smtClean="0"/>
              <a:t>Monetary deductions subtracted for mandatory systematic taxes, employee-sponsored medical benefits, and/or retirement benefits</a:t>
            </a:r>
          </a:p>
          <a:p>
            <a:pPr lvl="2"/>
            <a:r>
              <a:rPr lang="en-US" sz="2800" dirty="0" smtClean="0"/>
              <a:t>Other deductions include insurance, investments and other fringe benefits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Employees are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Autofit/>
          </a:bodyPr>
          <a:lstStyle/>
          <a:p>
            <a:r>
              <a:rPr lang="en-US" sz="4400" dirty="0" smtClean="0"/>
              <a:t>Paycheck</a:t>
            </a:r>
          </a:p>
          <a:p>
            <a:pPr lvl="1"/>
            <a:r>
              <a:rPr lang="en-US" sz="3600" dirty="0" smtClean="0"/>
              <a:t>Paycheck Stub contains:</a:t>
            </a:r>
          </a:p>
          <a:p>
            <a:pPr lvl="2"/>
            <a:r>
              <a:rPr lang="en-US" sz="2800" dirty="0" smtClean="0"/>
              <a:t>Gross pay				Net pay</a:t>
            </a:r>
          </a:p>
          <a:p>
            <a:pPr lvl="2"/>
            <a:r>
              <a:rPr lang="en-US" sz="2800" dirty="0" smtClean="0"/>
              <a:t>Hourly wage			Hours worked</a:t>
            </a:r>
          </a:p>
          <a:p>
            <a:pPr lvl="2"/>
            <a:r>
              <a:rPr lang="en-US" sz="2800" dirty="0" smtClean="0"/>
              <a:t>State/federal withholdings</a:t>
            </a:r>
          </a:p>
          <a:p>
            <a:pPr lvl="2"/>
            <a:r>
              <a:rPr lang="en-US" sz="2800" dirty="0" smtClean="0"/>
              <a:t>Social Security income tax	Employee’s name</a:t>
            </a:r>
          </a:p>
          <a:p>
            <a:pPr lvl="2"/>
            <a:r>
              <a:rPr lang="en-US" sz="2800" dirty="0" smtClean="0"/>
              <a:t>SS #					total earned	</a:t>
            </a:r>
          </a:p>
          <a:p>
            <a:pPr lvl="2"/>
            <a:r>
              <a:rPr lang="en-US" sz="2800" dirty="0" smtClean="0"/>
              <a:t>Total withheld			year to date</a:t>
            </a:r>
          </a:p>
          <a:p>
            <a:pPr lvl="2"/>
            <a:r>
              <a:rPr lang="en-US" sz="2800" dirty="0" smtClean="0"/>
              <a:t>Last day of pay period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Employees are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Direct Deposit</a:t>
            </a:r>
          </a:p>
          <a:p>
            <a:pPr lvl="1"/>
            <a:r>
              <a:rPr lang="en-US" dirty="0" smtClean="0"/>
              <a:t>When employers directly deposit an employee’s paycheck into an authorized account</a:t>
            </a:r>
          </a:p>
          <a:p>
            <a:pPr lvl="1"/>
            <a:r>
              <a:rPr lang="en-US" dirty="0" smtClean="0"/>
              <a:t>Employee receives on payday a paycheck stub/electronic notice showing deductions.</a:t>
            </a:r>
          </a:p>
          <a:p>
            <a:pPr lvl="1"/>
            <a:r>
              <a:rPr lang="en-US" dirty="0" smtClean="0"/>
              <a:t>More secure because there is no direct handling of check</a:t>
            </a:r>
          </a:p>
          <a:p>
            <a:pPr lvl="1"/>
            <a:r>
              <a:rPr lang="en-US" dirty="0" smtClean="0"/>
              <a:t>Employee knows exact day of deposit and when funds are available for 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Employees are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Payroll card</a:t>
            </a:r>
            <a:endParaRPr lang="en-US" dirty="0" smtClean="0"/>
          </a:p>
          <a:p>
            <a:pPr lvl="1"/>
            <a:r>
              <a:rPr lang="en-US" sz="3200" dirty="0" smtClean="0"/>
              <a:t>Prepaid card offered to employees as an alternative to paper paychecks or directly depositing wages into an employee’s financial institution account.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 smtClean="0"/>
              <a:t>Ways Employees are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181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Payroll card</a:t>
            </a:r>
            <a:endParaRPr lang="en-US" dirty="0" smtClean="0"/>
          </a:p>
          <a:p>
            <a:pPr lvl="1"/>
            <a:r>
              <a:rPr lang="en-US" sz="3500" dirty="0" smtClean="0"/>
              <a:t>Benefits to employees</a:t>
            </a:r>
          </a:p>
          <a:p>
            <a:pPr lvl="2"/>
            <a:r>
              <a:rPr lang="en-US" sz="2600" dirty="0" smtClean="0"/>
              <a:t>Reduces or eliminates check cashing fees</a:t>
            </a:r>
          </a:p>
          <a:p>
            <a:pPr lvl="2"/>
            <a:r>
              <a:rPr lang="en-US" sz="2600" dirty="0" smtClean="0"/>
              <a:t>Offers ability to make purchase using credit card networks</a:t>
            </a:r>
          </a:p>
          <a:p>
            <a:pPr lvl="2"/>
            <a:r>
              <a:rPr lang="en-US" sz="2600" dirty="0" smtClean="0"/>
              <a:t>Offers 24-hour access to funds via ATMs; no need to wait in lines</a:t>
            </a:r>
          </a:p>
          <a:p>
            <a:pPr lvl="2"/>
            <a:r>
              <a:rPr lang="en-US" sz="2600" dirty="0" smtClean="0"/>
              <a:t>Reduces the need to carry a lot of cash</a:t>
            </a:r>
          </a:p>
          <a:p>
            <a:pPr lvl="2"/>
            <a:r>
              <a:rPr lang="en-US" sz="2600" dirty="0" smtClean="0"/>
              <a:t>Makes money transfers more easily available to families</a:t>
            </a:r>
          </a:p>
          <a:p>
            <a:pPr lvl="2"/>
            <a:r>
              <a:rPr lang="en-US" sz="2600" dirty="0" smtClean="0"/>
              <a:t>Provides a pseudo-bank account – funds do not need to be withdrawn entirely as when using a check casher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Employees are Paid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95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Payroll card</a:t>
            </a:r>
            <a:endParaRPr lang="en-US" dirty="0" smtClean="0"/>
          </a:p>
          <a:p>
            <a:pPr lvl="1"/>
            <a:r>
              <a:rPr lang="en-US" sz="3600" dirty="0" smtClean="0"/>
              <a:t>Benefits to employers</a:t>
            </a:r>
          </a:p>
          <a:p>
            <a:pPr lvl="2"/>
            <a:r>
              <a:rPr lang="en-US" sz="2800" dirty="0" smtClean="0"/>
              <a:t>Reduces bank processing and check handling fees</a:t>
            </a:r>
          </a:p>
          <a:p>
            <a:pPr lvl="2"/>
            <a:r>
              <a:rPr lang="en-US" sz="2800" dirty="0" smtClean="0"/>
              <a:t>Reduces check printing costs</a:t>
            </a:r>
          </a:p>
          <a:p>
            <a:pPr lvl="2"/>
            <a:r>
              <a:rPr lang="en-US" sz="2800" dirty="0" smtClean="0"/>
              <a:t>Reduces likelihood of check fraud</a:t>
            </a:r>
          </a:p>
          <a:p>
            <a:pPr lvl="2"/>
            <a:r>
              <a:rPr lang="en-US" sz="2800" dirty="0" smtClean="0"/>
              <a:t>Reduces check reconciliation costs</a:t>
            </a:r>
          </a:p>
          <a:p>
            <a:pPr lvl="2"/>
            <a:r>
              <a:rPr lang="en-US" sz="2800" dirty="0" smtClean="0"/>
              <a:t>Increases employee productivity(no time off to cash or deposit check)</a:t>
            </a:r>
          </a:p>
          <a:p>
            <a:pPr lvl="2"/>
            <a:r>
              <a:rPr lang="en-US" sz="2800" dirty="0" smtClean="0"/>
              <a:t>Reduces lost/stolen check replacement costs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for work and income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when beginning a job</a:t>
            </a:r>
          </a:p>
          <a:p>
            <a:pPr lvl="1"/>
            <a:r>
              <a:rPr lang="en-US" dirty="0" smtClean="0"/>
              <a:t>W-4: Employee’s Withholding Allowance Certificate- information provided here determines the percentage of gross pay to be withheld for taxes</a:t>
            </a:r>
          </a:p>
          <a:p>
            <a:pPr lvl="1"/>
            <a:r>
              <a:rPr lang="en-US" dirty="0" smtClean="0"/>
              <a:t>I-9: Employment Eligibility Verification form; helps avoid hiring undocumented workers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December 19th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Warm up – </a:t>
            </a:r>
            <a:r>
              <a:rPr lang="en-US" smtClean="0"/>
              <a:t>Google Chrome – </a:t>
            </a:r>
            <a:r>
              <a:rPr lang="en-US" dirty="0" smtClean="0"/>
              <a:t>“Let It Snow”</a:t>
            </a:r>
          </a:p>
          <a:p>
            <a:r>
              <a:rPr lang="en-US" dirty="0" smtClean="0"/>
              <a:t>Unit 4.01 – Work Compensation</a:t>
            </a:r>
          </a:p>
          <a:p>
            <a:pPr lvl="1"/>
            <a:r>
              <a:rPr lang="en-US" dirty="0" smtClean="0"/>
              <a:t>Review Ways Employees are Paid </a:t>
            </a:r>
          </a:p>
          <a:p>
            <a:pPr lvl="1"/>
            <a:r>
              <a:rPr lang="en-US" dirty="0" smtClean="0"/>
              <a:t>Slide Show/Notes/Organizer</a:t>
            </a:r>
          </a:p>
          <a:p>
            <a:pPr lvl="1"/>
            <a:r>
              <a:rPr lang="en-US" dirty="0" smtClean="0"/>
              <a:t>W4 – Simulation</a:t>
            </a:r>
          </a:p>
          <a:p>
            <a:pPr lvl="1"/>
            <a:r>
              <a:rPr lang="en-US" dirty="0" smtClean="0"/>
              <a:t>Paycheck Worksheets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forms for work and income taxes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filing income taxes</a:t>
            </a:r>
          </a:p>
          <a:p>
            <a:pPr lvl="1"/>
            <a:r>
              <a:rPr lang="en-US" dirty="0" smtClean="0"/>
              <a:t>W-2: money earned and taxes paid in previous year</a:t>
            </a:r>
          </a:p>
          <a:p>
            <a:pPr lvl="1"/>
            <a:r>
              <a:rPr lang="en-US" dirty="0" smtClean="0"/>
              <a:t>Form 1040/1040A/1040EZ: common forms for filing federal income tax returns</a:t>
            </a:r>
          </a:p>
          <a:p>
            <a:pPr lvl="1"/>
            <a:r>
              <a:rPr lang="en-US" dirty="0" smtClean="0"/>
              <a:t>1099 Forms: Reporting other sources of income</a:t>
            </a:r>
          </a:p>
          <a:p>
            <a:pPr lvl="2"/>
            <a:r>
              <a:rPr lang="en-US" dirty="0" smtClean="0"/>
              <a:t>1099-INT: interest income</a:t>
            </a:r>
          </a:p>
          <a:p>
            <a:pPr lvl="2"/>
            <a:r>
              <a:rPr lang="en-US" dirty="0" smtClean="0"/>
              <a:t>1099-CIV: dividends on investments</a:t>
            </a:r>
          </a:p>
          <a:p>
            <a:pPr lvl="2"/>
            <a:r>
              <a:rPr lang="en-US" dirty="0" smtClean="0"/>
              <a:t>1099-MISC: other sources of income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Income Tax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Records of deductible expenses (receipts and bank statements)</a:t>
            </a:r>
          </a:p>
          <a:p>
            <a:r>
              <a:rPr lang="en-US" dirty="0" smtClean="0"/>
              <a:t>Social Security number</a:t>
            </a:r>
          </a:p>
          <a:p>
            <a:pPr lvl="1"/>
            <a:r>
              <a:rPr lang="en-US" dirty="0" smtClean="0"/>
              <a:t>Provides a record of covered earnings for retirement and disability benefits</a:t>
            </a:r>
          </a:p>
          <a:p>
            <a:pPr lvl="1"/>
            <a:r>
              <a:rPr lang="en-US" dirty="0" smtClean="0"/>
              <a:t>Serves as an ID number for the IRS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December 20th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Warm up –CNN MONEY 101 Lesson 18 – Taxes</a:t>
            </a:r>
          </a:p>
          <a:p>
            <a:pPr lvl="1"/>
            <a:r>
              <a:rPr lang="en-US" smtClean="0"/>
              <a:t>Work </a:t>
            </a:r>
            <a:r>
              <a:rPr lang="en-US" dirty="0" smtClean="0"/>
              <a:t>thru key points together</a:t>
            </a:r>
          </a:p>
          <a:p>
            <a:r>
              <a:rPr lang="en-US" dirty="0" smtClean="0"/>
              <a:t>Unit 4.01 – Work Compensation</a:t>
            </a:r>
          </a:p>
          <a:p>
            <a:pPr lvl="1"/>
            <a:r>
              <a:rPr lang="en-US" dirty="0" smtClean="0"/>
              <a:t>Complete Slide Show/Notes/Organizer</a:t>
            </a:r>
          </a:p>
          <a:p>
            <a:pPr lvl="1"/>
            <a:r>
              <a:rPr lang="en-US" dirty="0" smtClean="0"/>
              <a:t>Complete Paycheck Worksheets</a:t>
            </a:r>
          </a:p>
          <a:p>
            <a:r>
              <a:rPr lang="en-US" dirty="0" smtClean="0"/>
              <a:t>Review for 4.01 Quiz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4.01 QUIZ TOMORROW!!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December 21st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Warm up – Obj. 4.01 </a:t>
            </a:r>
            <a:r>
              <a:rPr lang="en-US" dirty="0" smtClean="0"/>
              <a:t>Quiz</a:t>
            </a:r>
          </a:p>
          <a:p>
            <a:r>
              <a:rPr lang="en-US" dirty="0" err="1" smtClean="0"/>
              <a:t>Stossel</a:t>
            </a:r>
            <a:r>
              <a:rPr lang="en-US" dirty="0" smtClean="0"/>
              <a:t> in the </a:t>
            </a:r>
            <a:r>
              <a:rPr lang="en-US" smtClean="0"/>
              <a:t>Classroom Videos– </a:t>
            </a:r>
            <a:endParaRPr lang="en-US" dirty="0" smtClean="0"/>
          </a:p>
          <a:p>
            <a:pPr lvl="1"/>
            <a:r>
              <a:rPr lang="en-US" dirty="0" smtClean="0"/>
              <a:t>Minimum Wage</a:t>
            </a:r>
          </a:p>
          <a:p>
            <a:pPr lvl="1"/>
            <a:r>
              <a:rPr lang="en-US" dirty="0" smtClean="0"/>
              <a:t>Responsibility of Wealthy to Pay Taxes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MERRY CHRISTMAS – HAPPY NEW YEAR!!</a:t>
            </a:r>
            <a:endParaRPr lang="en-US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534400" cy="3067051"/>
          </a:xfrm>
        </p:spPr>
        <p:txBody>
          <a:bodyPr>
            <a:normAutofit/>
          </a:bodyPr>
          <a:lstStyle/>
          <a:p>
            <a:r>
              <a:rPr lang="en-US" dirty="0" smtClean="0"/>
              <a:t>Objective 4.01 – Understand types of work compensation and forms used for work and income tax purposes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924800" cy="2362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Unit 4 – Understand financial services and forms used in independent living.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are the ways in which an employee can be paid?</a:t>
            </a:r>
          </a:p>
          <a:p>
            <a:endParaRPr lang="en-US" sz="4000" dirty="0"/>
          </a:p>
          <a:p>
            <a:r>
              <a:rPr lang="en-US" sz="4000" dirty="0" smtClean="0"/>
              <a:t>What should employees know about employment and income tax forms?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Compensation for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Monetary Compensation</a:t>
            </a:r>
          </a:p>
          <a:p>
            <a:endParaRPr lang="en-US" sz="4000" dirty="0"/>
          </a:p>
          <a:p>
            <a:endParaRPr lang="en-US" sz="4000" dirty="0" smtClean="0"/>
          </a:p>
          <a:p>
            <a:r>
              <a:rPr lang="en-US" sz="4000" dirty="0" smtClean="0"/>
              <a:t>Non-Monetary Compensation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Compensation for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Monetary Compensation</a:t>
            </a:r>
          </a:p>
          <a:p>
            <a:pPr lvl="1"/>
            <a:r>
              <a:rPr lang="en-US" sz="3600" dirty="0" smtClean="0"/>
              <a:t>Wage – an amount of money paid for a specified quantity of labor</a:t>
            </a:r>
          </a:p>
          <a:p>
            <a:pPr lvl="2"/>
            <a:r>
              <a:rPr lang="en-US" sz="3200" dirty="0" smtClean="0"/>
              <a:t>Minimum wage – lowest wage employers may legally pay workers</a:t>
            </a:r>
          </a:p>
          <a:p>
            <a:pPr lvl="2"/>
            <a:r>
              <a:rPr lang="en-US" sz="3200" dirty="0" smtClean="0"/>
              <a:t>Types of Wages:</a:t>
            </a:r>
          </a:p>
          <a:p>
            <a:pPr lvl="3"/>
            <a:r>
              <a:rPr lang="en-US" sz="2800" dirty="0" smtClean="0"/>
              <a:t>Full- time</a:t>
            </a:r>
          </a:p>
          <a:p>
            <a:pPr lvl="3"/>
            <a:r>
              <a:rPr lang="en-US" sz="2800" dirty="0" smtClean="0"/>
              <a:t>Part-time</a:t>
            </a:r>
          </a:p>
          <a:p>
            <a:pPr lvl="3"/>
            <a:r>
              <a:rPr lang="en-US" sz="2800" dirty="0" smtClean="0"/>
              <a:t>Flexible/seasonal</a:t>
            </a:r>
          </a:p>
          <a:p>
            <a:pPr lvl="3"/>
            <a:r>
              <a:rPr lang="en-US" sz="2800" dirty="0" smtClean="0"/>
              <a:t>Overtime</a:t>
            </a:r>
          </a:p>
          <a:p>
            <a:pPr lvl="1"/>
            <a:r>
              <a:rPr lang="en-US" sz="3600" dirty="0" smtClean="0"/>
              <a:t>Cont’d</a:t>
            </a:r>
          </a:p>
          <a:p>
            <a:endParaRPr lang="en-US" sz="4000" dirty="0"/>
          </a:p>
          <a:p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Compensation for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Monetary Compensation</a:t>
            </a:r>
          </a:p>
          <a:p>
            <a:pPr lvl="1"/>
            <a:r>
              <a:rPr lang="en-US" sz="3600" dirty="0" smtClean="0"/>
              <a:t>Salary – a set amount of income paid for a set period of time worked</a:t>
            </a:r>
          </a:p>
          <a:p>
            <a:pPr lvl="1"/>
            <a:r>
              <a:rPr lang="en-US" sz="3600" dirty="0" smtClean="0"/>
              <a:t>Commission –income paid as a percentage of sales made by a salesperson</a:t>
            </a:r>
          </a:p>
          <a:p>
            <a:pPr lvl="1"/>
            <a:r>
              <a:rPr lang="en-US" sz="3600" dirty="0" smtClean="0"/>
              <a:t>Tips – aka gratuities – monies paid by customers to those who provide service</a:t>
            </a:r>
          </a:p>
          <a:p>
            <a:pPr lvl="1"/>
            <a:r>
              <a:rPr lang="en-US" sz="3600" dirty="0" smtClean="0"/>
              <a:t>Bonus – money in addition to base pay, either as a reward for performance or as a share of profit</a:t>
            </a:r>
            <a:endParaRPr lang="en-US" sz="2800" dirty="0" smtClean="0"/>
          </a:p>
          <a:p>
            <a:endParaRPr lang="en-US" sz="4000" dirty="0"/>
          </a:p>
          <a:p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770</Words>
  <Application>Microsoft Office PowerPoint</Application>
  <PresentationFormat>On-screen Show (4:3)</PresentationFormat>
  <Paragraphs>144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Friday, December 16th</vt:lpstr>
      <vt:lpstr>Monday, December 19th</vt:lpstr>
      <vt:lpstr>Tuesday, December 20th</vt:lpstr>
      <vt:lpstr>Wednesday, December 21st</vt:lpstr>
      <vt:lpstr>Objective 4.01 – Understand types of work compensation and forms used for work and income tax purposes</vt:lpstr>
      <vt:lpstr>Essential Questions:</vt:lpstr>
      <vt:lpstr>Types of Compensation for Work</vt:lpstr>
      <vt:lpstr>Types of Compensation for Work</vt:lpstr>
      <vt:lpstr>Types of Compensation for Work</vt:lpstr>
      <vt:lpstr>Types of Compensation for Work</vt:lpstr>
      <vt:lpstr>Ways Employees are Paid</vt:lpstr>
      <vt:lpstr>Ways Employees are Paid</vt:lpstr>
      <vt:lpstr>Ways Employees are Paid</vt:lpstr>
      <vt:lpstr>Ways Employees are Paid</vt:lpstr>
      <vt:lpstr>Ways Employees are Paid</vt:lpstr>
      <vt:lpstr>Ways Employees are Paid</vt:lpstr>
      <vt:lpstr>Ways Employees are Paid</vt:lpstr>
      <vt:lpstr>Ways Employees are Paid</vt:lpstr>
      <vt:lpstr>Forms for work and income taxes</vt:lpstr>
      <vt:lpstr>More forms for work and income taxes </vt:lpstr>
      <vt:lpstr>Additional Income Tax Forms</vt:lpstr>
    </vt:vector>
  </TitlesOfParts>
  <Company>The University of North Carolina at Chapel Hill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 4.01 – Understand types of work compensation and forms used for work and income tax purposes</dc:title>
  <dc:creator>Lenovo User</dc:creator>
  <cp:lastModifiedBy>abehar</cp:lastModifiedBy>
  <cp:revision>21</cp:revision>
  <dcterms:created xsi:type="dcterms:W3CDTF">2011-12-16T01:37:33Z</dcterms:created>
  <dcterms:modified xsi:type="dcterms:W3CDTF">2011-12-21T13:33:46Z</dcterms:modified>
</cp:coreProperties>
</file>