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58" r:id="rId4"/>
    <p:sldId id="259" r:id="rId5"/>
    <p:sldId id="283" r:id="rId6"/>
    <p:sldId id="284" r:id="rId7"/>
    <p:sldId id="285" r:id="rId8"/>
    <p:sldId id="286" r:id="rId9"/>
    <p:sldId id="280" r:id="rId10"/>
    <p:sldId id="260" r:id="rId11"/>
    <p:sldId id="261" r:id="rId12"/>
    <p:sldId id="266" r:id="rId13"/>
    <p:sldId id="287" r:id="rId14"/>
    <p:sldId id="262" r:id="rId15"/>
    <p:sldId id="282" r:id="rId16"/>
    <p:sldId id="265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8" r:id="rId28"/>
    <p:sldId id="277" r:id="rId29"/>
    <p:sldId id="281" r:id="rId30"/>
  </p:sldIdLst>
  <p:sldSz cx="9144000" cy="6858000" type="screen4x3"/>
  <p:notesSz cx="6858000" cy="90773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E1DEEC"/>
    <a:srgbClr val="C8C2D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89843" autoAdjust="0"/>
  </p:normalViewPr>
  <p:slideViewPr>
    <p:cSldViewPr>
      <p:cViewPr>
        <p:scale>
          <a:sx n="57" d="100"/>
          <a:sy n="57" d="100"/>
        </p:scale>
        <p:origin x="126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1713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21713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E898C85-5026-4D0A-B417-5C5AEBE895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58875" y="681038"/>
            <a:ext cx="4540250" cy="3403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1650"/>
            <a:ext cx="5486400" cy="408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1713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1713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532AFDE-53F6-4E1D-9CE9-05CE1310C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DE8045-028D-458F-9C27-17E11D10FE2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60463" y="681038"/>
            <a:ext cx="4537075" cy="3403600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Changes on slide 3, 18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0463" y="681038"/>
            <a:ext cx="4537075" cy="3403600"/>
          </a:xfrm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Added the definition of paycheck to this PowerPoint slide because it was asked for on the note taking guide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DE0446-3AA5-4416-9BA9-B92528E9ECF0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0463" y="681038"/>
            <a:ext cx="4537075" cy="3403600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changed the last sentence, it used to say “If a person is on salary, it is the total salary amount divided by the specified time period”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1E82F4-3CEE-4BF3-8599-F03D60D94033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519" name="Line 7"/>
          <p:cNvSpPr>
            <a:spLocks noChangeShapeType="1"/>
          </p:cNvSpPr>
          <p:nvPr userDrawn="1"/>
        </p:nvSpPr>
        <p:spPr bwMode="auto">
          <a:xfrm>
            <a:off x="533400" y="1447800"/>
            <a:ext cx="8077200" cy="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4520" name="Line 8"/>
          <p:cNvSpPr>
            <a:spLocks noChangeShapeType="1"/>
          </p:cNvSpPr>
          <p:nvPr userDrawn="1"/>
        </p:nvSpPr>
        <p:spPr bwMode="auto">
          <a:xfrm>
            <a:off x="533400" y="304800"/>
            <a:ext cx="8077200" cy="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4521" name="Line 9"/>
          <p:cNvSpPr>
            <a:spLocks noChangeShapeType="1"/>
          </p:cNvSpPr>
          <p:nvPr userDrawn="1"/>
        </p:nvSpPr>
        <p:spPr bwMode="auto">
          <a:xfrm>
            <a:off x="381000" y="61722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4522" name="Text Box 10"/>
          <p:cNvSpPr txBox="1">
            <a:spLocks noChangeArrowheads="1"/>
          </p:cNvSpPr>
          <p:nvPr userDrawn="1"/>
        </p:nvSpPr>
        <p:spPr bwMode="auto">
          <a:xfrm>
            <a:off x="8001000" y="60325"/>
            <a:ext cx="685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000">
                <a:latin typeface="Centaur" pitchFamily="18" charset="0"/>
              </a:rPr>
              <a:t>1.13.1.G1</a:t>
            </a:r>
          </a:p>
        </p:txBody>
      </p:sp>
      <p:sp>
        <p:nvSpPr>
          <p:cNvPr id="64525" name="Rectangle 13"/>
          <p:cNvSpPr>
            <a:spLocks noChangeArrowheads="1"/>
          </p:cNvSpPr>
          <p:nvPr userDrawn="1"/>
        </p:nvSpPr>
        <p:spPr bwMode="auto">
          <a:xfrm>
            <a:off x="5715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57056" rIns="457056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64526" name="Rectangle 14"/>
          <p:cNvSpPr>
            <a:spLocks noChangeArrowheads="1"/>
          </p:cNvSpPr>
          <p:nvPr userDrawn="1"/>
        </p:nvSpPr>
        <p:spPr bwMode="auto">
          <a:xfrm>
            <a:off x="1762125" y="6170613"/>
            <a:ext cx="54991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tabLst>
                <a:tab pos="2743200" algn="ctr"/>
                <a:tab pos="5486400" algn="r"/>
              </a:tabLst>
              <a:defRPr/>
            </a:pPr>
            <a:r>
              <a:rPr lang="en-US" sz="800" dirty="0">
                <a:latin typeface="Centaur" pitchFamily="18" charset="0"/>
                <a:cs typeface="Times New Roman" pitchFamily="18" charset="0"/>
              </a:rPr>
              <a:t>© Family Economics &amp; Financial Education – Revised March 2008 – Paychecks and Taxes Unit – Understanding Your Paycheck – Slide </a:t>
            </a:r>
            <a:fld id="{B9E32E31-6532-48D9-B5E1-79011E2060F0}" type="slidenum">
              <a:rPr lang="en-US" sz="800">
                <a:latin typeface="Centaur" pitchFamily="18" charset="0"/>
                <a:cs typeface="Times New Roman" pitchFamily="18" charset="0"/>
              </a:rPr>
              <a:pPr algn="ctr">
                <a:tabLst>
                  <a:tab pos="2743200" algn="ctr"/>
                  <a:tab pos="5486400" algn="r"/>
                </a:tabLst>
                <a:defRPr/>
              </a:pPr>
              <a:t>‹#›</a:t>
            </a:fld>
            <a:endParaRPr lang="en-US" sz="800" dirty="0">
              <a:latin typeface="Centaur" pitchFamily="18" charset="0"/>
            </a:endParaRPr>
          </a:p>
          <a:p>
            <a:pPr algn="ctr" eaLnBrk="0" hangingPunct="0">
              <a:tabLst>
                <a:tab pos="2743200" algn="ctr"/>
                <a:tab pos="5486400" algn="r"/>
              </a:tabLst>
              <a:defRPr/>
            </a:pPr>
            <a:r>
              <a:rPr lang="en-US" sz="800" dirty="0">
                <a:latin typeface="Centaur" pitchFamily="18" charset="0"/>
                <a:cs typeface="Times New Roman" pitchFamily="18" charset="0"/>
              </a:rPr>
              <a:t>Funded by a grant from Take Charge America, Inc. to the Norton School of Family and Consumer Sciences at the University of Arizona</a:t>
            </a:r>
            <a:endParaRPr lang="en-US" sz="800" dirty="0">
              <a:latin typeface="Centaur" pitchFamily="18" charset="0"/>
            </a:endParaRPr>
          </a:p>
        </p:txBody>
      </p:sp>
      <p:grpSp>
        <p:nvGrpSpPr>
          <p:cNvPr id="2058" name="Group 16"/>
          <p:cNvGrpSpPr>
            <a:grpSpLocks/>
          </p:cNvGrpSpPr>
          <p:nvPr userDrawn="1"/>
        </p:nvGrpSpPr>
        <p:grpSpPr bwMode="auto">
          <a:xfrm>
            <a:off x="609600" y="6248400"/>
            <a:ext cx="8267700" cy="192088"/>
            <a:chOff x="685800" y="6400800"/>
            <a:chExt cx="8267700" cy="192088"/>
          </a:xfrm>
        </p:grpSpPr>
        <p:pic>
          <p:nvPicPr>
            <p:cNvPr id="2059" name="Picture 16" descr="UA-horiz blk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685800" y="6400800"/>
              <a:ext cx="814388" cy="19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0" name="Picture 3" descr="TCA-New-Logo-3-color"/>
            <p:cNvPicPr>
              <a:picLocks noChangeAspect="1" noChangeArrowheads="1"/>
            </p:cNvPicPr>
            <p:nvPr userDrawn="1"/>
          </p:nvPicPr>
          <p:blipFill>
            <a:blip r:embed="rId16" cstate="print">
              <a:grayscl/>
            </a:blip>
            <a:srcRect/>
            <a:stretch>
              <a:fillRect/>
            </a:stretch>
          </p:blipFill>
          <p:spPr bwMode="auto">
            <a:xfrm>
              <a:off x="8001000" y="6400800"/>
              <a:ext cx="9525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pperplate Gothic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pperplate Gothic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pperplate Gothic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pperplate Gothic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pperplate Gothic Ligh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pperplate Gothic Ligh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pperplate Gothic Ligh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pperplate Gothic Ligh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2130425"/>
            <a:ext cx="8763000" cy="1470025"/>
          </a:xfrm>
        </p:spPr>
        <p:txBody>
          <a:bodyPr/>
          <a:lstStyle/>
          <a:p>
            <a:pPr eaLnBrk="1" hangingPunct="1"/>
            <a:r>
              <a:rPr lang="en-US" sz="4800" smtClean="0"/>
              <a:t>Paychecks and Tax Forms</a:t>
            </a:r>
            <a:br>
              <a:rPr lang="en-US" sz="4800" smtClean="0"/>
            </a:br>
            <a:r>
              <a:rPr lang="en-US" sz="2000" smtClean="0"/>
              <a:t>Take Charge of your Finances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1143000" y="609600"/>
            <a:ext cx="72390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500">
                <a:latin typeface="Centaur" pitchFamily="18" charset="0"/>
              </a:rPr>
              <a:t>Family Economics &amp; Financial Education</a:t>
            </a:r>
          </a:p>
        </p:txBody>
      </p:sp>
      <p:pic>
        <p:nvPicPr>
          <p:cNvPr id="3076" name="Picture 5" descr="j0087142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3810000"/>
            <a:ext cx="1042988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Starting a New Job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To receive a paycheck, an employee must:</a:t>
            </a:r>
          </a:p>
          <a:p>
            <a:pPr lvl="1" eaLnBrk="1" hangingPunct="1"/>
            <a:r>
              <a:rPr lang="en-US" dirty="0" smtClean="0"/>
              <a:t>Complete a Form W-4 </a:t>
            </a:r>
          </a:p>
          <a:p>
            <a:pPr lvl="2" eaLnBrk="1" hangingPunct="1"/>
            <a:r>
              <a:rPr lang="en-US" dirty="0" smtClean="0"/>
              <a:t>Employee’s Withholding Allowance </a:t>
            </a:r>
            <a:r>
              <a:rPr lang="en-US" dirty="0" smtClean="0"/>
              <a:t>Certificate - Federal</a:t>
            </a:r>
          </a:p>
          <a:p>
            <a:pPr lvl="1" eaLnBrk="1" hangingPunct="1"/>
            <a:r>
              <a:rPr lang="en-US" dirty="0" smtClean="0"/>
              <a:t>Complete a Form NC-4</a:t>
            </a:r>
          </a:p>
          <a:p>
            <a:pPr lvl="2" eaLnBrk="1" hangingPunct="1"/>
            <a:r>
              <a:rPr lang="en-US" dirty="0" smtClean="0"/>
              <a:t>Employee’s Withholding Allowance Certificate for NC</a:t>
            </a:r>
            <a:endParaRPr lang="en-US" dirty="0" smtClean="0"/>
          </a:p>
          <a:p>
            <a:pPr lvl="1" eaLnBrk="1" hangingPunct="1"/>
            <a:r>
              <a:rPr lang="en-US" dirty="0" smtClean="0"/>
              <a:t>Complete a Form </a:t>
            </a:r>
            <a:r>
              <a:rPr lang="en-US" dirty="0" smtClean="0"/>
              <a:t>I-9</a:t>
            </a:r>
          </a:p>
          <a:p>
            <a:pPr lvl="2" eaLnBrk="1" hangingPunct="1"/>
            <a:r>
              <a:rPr lang="en-US" dirty="0" smtClean="0"/>
              <a:t>Employment </a:t>
            </a:r>
            <a:r>
              <a:rPr lang="en-US" dirty="0" smtClean="0"/>
              <a:t>Eligibility </a:t>
            </a:r>
            <a:r>
              <a:rPr lang="en-US" dirty="0" smtClean="0"/>
              <a:t>Verification</a:t>
            </a:r>
          </a:p>
          <a:p>
            <a:pPr eaLnBrk="1" hangingPunct="1"/>
            <a:r>
              <a:rPr lang="en-US" dirty="0" smtClean="0"/>
              <a:t>MUST FILL OUT BEFORE PAYCHECK is WRITTEN</a:t>
            </a:r>
          </a:p>
          <a:p>
            <a:pPr lvl="2" eaLnBrk="1" hangingPunct="1"/>
            <a:endParaRPr lang="en-US" dirty="0" smtClean="0"/>
          </a:p>
        </p:txBody>
      </p:sp>
      <p:pic>
        <p:nvPicPr>
          <p:cNvPr id="12292" name="Picture 4" descr="j02340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4038600"/>
            <a:ext cx="2414184" cy="103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Form W-4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/>
              <a:t>Employee’s Withholding Allowance Certificate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Determines the percentage of gross pay which will be withheld for taxes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Allowances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Used to determine the amount of federal taxes withheld from the paycheck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 person may claim a personal allowance if no one else claims the person as a dependent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b="1" smtClean="0"/>
              <a:t>Dependent </a:t>
            </a:r>
            <a:r>
              <a:rPr lang="en-US" smtClean="0"/>
              <a:t>– a person who relies on the taxpayer for financial support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Steps to Completing a Form W-4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Print or type legal name on </a:t>
            </a:r>
            <a:r>
              <a:rPr lang="en-US" sz="2800" b="1" smtClean="0"/>
              <a:t>Line 1</a:t>
            </a:r>
            <a:r>
              <a:rPr lang="en-US" sz="2800" smtClean="0"/>
              <a:t> and home address directly below the name</a:t>
            </a:r>
          </a:p>
          <a:p>
            <a:pPr eaLnBrk="1" hangingPunct="1"/>
            <a:r>
              <a:rPr lang="en-US" sz="2800" smtClean="0"/>
              <a:t>Write Social Security number on </a:t>
            </a:r>
            <a:r>
              <a:rPr lang="en-US" sz="2800" b="1" smtClean="0"/>
              <a:t>Line 2</a:t>
            </a:r>
          </a:p>
          <a:p>
            <a:pPr eaLnBrk="1" hangingPunct="1"/>
            <a:r>
              <a:rPr lang="en-US" sz="2800" smtClean="0"/>
              <a:t>On </a:t>
            </a:r>
            <a:r>
              <a:rPr lang="en-US" sz="2800" b="1" smtClean="0"/>
              <a:t>Line 3</a:t>
            </a:r>
            <a:r>
              <a:rPr lang="en-US" sz="2800" smtClean="0"/>
              <a:t>, check the appropriate box to indicate marital status</a:t>
            </a:r>
          </a:p>
          <a:p>
            <a:pPr eaLnBrk="1" hangingPunct="1"/>
            <a:r>
              <a:rPr lang="en-US" sz="2800" smtClean="0"/>
              <a:t>Enter a zero on </a:t>
            </a:r>
            <a:r>
              <a:rPr lang="en-US" sz="2800" b="1" smtClean="0"/>
              <a:t>Line 5 </a:t>
            </a:r>
            <a:r>
              <a:rPr lang="en-US" sz="2800" smtClean="0"/>
              <a:t>if not claiming any allowances</a:t>
            </a:r>
          </a:p>
          <a:p>
            <a:pPr eaLnBrk="1" hangingPunct="1"/>
            <a:r>
              <a:rPr lang="en-US" sz="2800" smtClean="0"/>
              <a:t>Sign name and date the form before giving it to the employer</a:t>
            </a:r>
          </a:p>
          <a:p>
            <a:pPr eaLnBrk="1" hangingPunct="1"/>
            <a:r>
              <a:rPr lang="en-US" sz="2800" smtClean="0"/>
              <a:t>Keep a copy for personal records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Repeat for NC 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Form I-9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b="1" smtClean="0"/>
              <a:t>Employment Eligibility Verification Form</a:t>
            </a:r>
          </a:p>
          <a:p>
            <a:pPr eaLnBrk="1" hangingPunct="1"/>
            <a:r>
              <a:rPr lang="en-US" smtClean="0"/>
              <a:t>Used to verify the eligibility of individuals to avoid hiring undocumented workers or others who are not eligible to work in the United States</a:t>
            </a:r>
          </a:p>
          <a:p>
            <a:pPr eaLnBrk="1" hangingPunct="1"/>
            <a:r>
              <a:rPr lang="en-US" smtClean="0"/>
              <a:t>Must provide documentation which establishes identity and employment eligibility</a:t>
            </a:r>
          </a:p>
          <a:p>
            <a:pPr lvl="1" eaLnBrk="1" hangingPunct="1"/>
            <a:r>
              <a:rPr lang="en-US" smtClean="0"/>
              <a:t>Examples include driver’s license, passport, Social Security card, and birth certificate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/>
          <a:lstStyle/>
          <a:p>
            <a:pPr eaLnBrk="1" hangingPunct="1"/>
            <a:r>
              <a:rPr lang="en-US" sz="4800" smtClean="0"/>
              <a:t>Reading a Paycheck</a:t>
            </a:r>
          </a:p>
        </p:txBody>
      </p:sp>
      <p:pic>
        <p:nvPicPr>
          <p:cNvPr id="16387" name="Picture 10" descr="k_vi_cbc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3352800"/>
            <a:ext cx="1958975" cy="231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11"/>
          <p:cNvSpPr>
            <a:spLocks noChangeArrowheads="1"/>
          </p:cNvSpPr>
          <p:nvPr/>
        </p:nvSpPr>
        <p:spPr bwMode="auto">
          <a:xfrm>
            <a:off x="1905000" y="593725"/>
            <a:ext cx="54864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00">
                <a:latin typeface="Centaur" pitchFamily="18" charset="0"/>
              </a:rPr>
              <a:t>Family Economics &amp; Financial Education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Paycheck Stub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594225"/>
            <a:ext cx="7467600" cy="15779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/>
              <a:t>Paycheck Stub</a:t>
            </a:r>
          </a:p>
          <a:p>
            <a:pPr lvl="1" eaLnBrk="1" hangingPunct="1"/>
            <a:r>
              <a:rPr lang="en-US" smtClean="0"/>
              <a:t>A document included each pay period which outlines paycheck deductions</a:t>
            </a:r>
          </a:p>
        </p:txBody>
      </p:sp>
      <p:sp>
        <p:nvSpPr>
          <p:cNvPr id="1029" name="Line 130"/>
          <p:cNvSpPr>
            <a:spLocks noChangeShapeType="1"/>
          </p:cNvSpPr>
          <p:nvPr/>
        </p:nvSpPr>
        <p:spPr bwMode="auto">
          <a:xfrm>
            <a:off x="-2203450" y="-76771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7639" name="Group 231"/>
          <p:cNvGraphicFramePr>
            <a:graphicFrameLocks noGrp="1"/>
          </p:cNvGraphicFramePr>
          <p:nvPr/>
        </p:nvGraphicFramePr>
        <p:xfrm>
          <a:off x="769938" y="1600200"/>
          <a:ext cx="7535862" cy="3017520"/>
        </p:xfrm>
        <a:graphic>
          <a:graphicData uri="http://schemas.openxmlformats.org/drawingml/2006/table">
            <a:tbl>
              <a:tblPr/>
              <a:tblGrid>
                <a:gridCol w="1897062"/>
                <a:gridCol w="914400"/>
                <a:gridCol w="1724025"/>
                <a:gridCol w="182563"/>
                <a:gridCol w="1028700"/>
                <a:gridCol w="1789112"/>
              </a:tblGrid>
              <a:tr h="18097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On-The-Go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Beakens, Joe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Identification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201-92-4856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#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164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Amount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$1,102.98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Address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293 Michael Grove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Billings, MT  59102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2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Pay Type-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Gross Pay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Deductions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Current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Year-to-date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$1,353.33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Federal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State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OASDI/EE or Social Security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MED/EE or Medicare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Medical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401K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$106.00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$40.82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$83.91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$19.62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$503.46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$117.72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$636.00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$244.92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Totals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$250.35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$1,502.10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Pay Period 6/11/2004-7/11/2004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Personal Information</a:t>
            </a:r>
          </a:p>
        </p:txBody>
      </p:sp>
      <p:sp>
        <p:nvSpPr>
          <p:cNvPr id="17411" name="Rectangle 90"/>
          <p:cNvSpPr>
            <a:spLocks noChangeArrowheads="1"/>
          </p:cNvSpPr>
          <p:nvPr/>
        </p:nvSpPr>
        <p:spPr bwMode="auto">
          <a:xfrm>
            <a:off x="457200" y="4724400"/>
            <a:ext cx="8229600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latin typeface="Centaur" pitchFamily="18" charset="0"/>
              </a:rPr>
              <a:t>Personal Information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latin typeface="Centaur" pitchFamily="18" charset="0"/>
              </a:rPr>
              <a:t>States the employee’s full name, address, and Social Security or Employee Identification number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latin typeface="Centaur" pitchFamily="18" charset="0"/>
              </a:rPr>
              <a:t>Always check to ensure this information is correct</a:t>
            </a:r>
          </a:p>
        </p:txBody>
      </p:sp>
      <p:sp>
        <p:nvSpPr>
          <p:cNvPr id="17412" name="AutoShape 93"/>
          <p:cNvSpPr>
            <a:spLocks noChangeArrowheads="1"/>
          </p:cNvSpPr>
          <p:nvPr/>
        </p:nvSpPr>
        <p:spPr bwMode="auto">
          <a:xfrm>
            <a:off x="3886200" y="1828800"/>
            <a:ext cx="533400" cy="304800"/>
          </a:xfrm>
          <a:prstGeom prst="leftArrow">
            <a:avLst>
              <a:gd name="adj1" fmla="val 50000"/>
              <a:gd name="adj2" fmla="val 4375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94"/>
          <p:cNvSpPr>
            <a:spLocks noChangeArrowheads="1"/>
          </p:cNvSpPr>
          <p:nvPr/>
        </p:nvSpPr>
        <p:spPr bwMode="auto">
          <a:xfrm>
            <a:off x="1752600" y="1828800"/>
            <a:ext cx="533400" cy="304800"/>
          </a:xfrm>
          <a:prstGeom prst="leftArrow">
            <a:avLst>
              <a:gd name="adj1" fmla="val 50000"/>
              <a:gd name="adj2" fmla="val 4375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95"/>
          <p:cNvSpPr>
            <a:spLocks noChangeArrowheads="1"/>
          </p:cNvSpPr>
          <p:nvPr/>
        </p:nvSpPr>
        <p:spPr bwMode="auto">
          <a:xfrm>
            <a:off x="2133600" y="2286000"/>
            <a:ext cx="533400" cy="304800"/>
          </a:xfrm>
          <a:prstGeom prst="leftArrow">
            <a:avLst>
              <a:gd name="adj1" fmla="val 50000"/>
              <a:gd name="adj2" fmla="val 4375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8" name="Group 231"/>
          <p:cNvGraphicFramePr>
            <a:graphicFrameLocks noGrp="1"/>
          </p:cNvGraphicFramePr>
          <p:nvPr/>
        </p:nvGraphicFramePr>
        <p:xfrm>
          <a:off x="769938" y="1600200"/>
          <a:ext cx="7535862" cy="3017520"/>
        </p:xfrm>
        <a:graphic>
          <a:graphicData uri="http://schemas.openxmlformats.org/drawingml/2006/table">
            <a:tbl>
              <a:tblPr/>
              <a:tblGrid>
                <a:gridCol w="1897062"/>
                <a:gridCol w="914400"/>
                <a:gridCol w="1724025"/>
                <a:gridCol w="182563"/>
                <a:gridCol w="1028700"/>
                <a:gridCol w="1789112"/>
              </a:tblGrid>
              <a:tr h="18097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On-The-Go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Beakens, Joe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Identification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201-92-4856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#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164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Amount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$1,102.98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Address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293 Michael Grove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Billings, MT  59102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2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Pay Type-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Gross Pay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Deductions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Current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Year-to-date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$1,353.33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Federal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State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OASDI/EE or Social Security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MED/EE or Medicare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Medical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401K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$106.00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$40.82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$83.91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$19.62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$503.46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$117.72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$636.00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$244.92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Totals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$250.35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$1,502.10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Pay Period 6/11/2004-7/11/2004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Pay Period</a:t>
            </a:r>
          </a:p>
        </p:txBody>
      </p:sp>
      <p:sp>
        <p:nvSpPr>
          <p:cNvPr id="18435" name="Rectangle 53"/>
          <p:cNvSpPr>
            <a:spLocks noChangeArrowheads="1"/>
          </p:cNvSpPr>
          <p:nvPr/>
        </p:nvSpPr>
        <p:spPr bwMode="auto">
          <a:xfrm>
            <a:off x="457200" y="4495800"/>
            <a:ext cx="8229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200" b="1">
                <a:latin typeface="Centaur" pitchFamily="18" charset="0"/>
              </a:rPr>
              <a:t>Pay Period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>
                <a:latin typeface="Centaur" pitchFamily="18" charset="0"/>
              </a:rPr>
              <a:t>The length of time for which an employee’s wages are calculated; most are weekly, bi-weekly, twice a month, or monthly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>
                <a:latin typeface="Centaur" pitchFamily="18" charset="0"/>
              </a:rPr>
              <a:t>The last day of the pay period is not always payday to allow a business to accurately compute wages</a:t>
            </a:r>
          </a:p>
        </p:txBody>
      </p:sp>
      <p:sp>
        <p:nvSpPr>
          <p:cNvPr id="18436" name="AutoShape 54"/>
          <p:cNvSpPr>
            <a:spLocks noChangeArrowheads="1"/>
          </p:cNvSpPr>
          <p:nvPr/>
        </p:nvSpPr>
        <p:spPr bwMode="auto">
          <a:xfrm>
            <a:off x="5638800" y="4343400"/>
            <a:ext cx="533400" cy="152400"/>
          </a:xfrm>
          <a:prstGeom prst="leftArrow">
            <a:avLst>
              <a:gd name="adj1" fmla="val 50000"/>
              <a:gd name="adj2" fmla="val 8750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" name="Group 231"/>
          <p:cNvGraphicFramePr>
            <a:graphicFrameLocks noGrp="1"/>
          </p:cNvGraphicFramePr>
          <p:nvPr/>
        </p:nvGraphicFramePr>
        <p:xfrm>
          <a:off x="762000" y="1524000"/>
          <a:ext cx="7535862" cy="3017520"/>
        </p:xfrm>
        <a:graphic>
          <a:graphicData uri="http://schemas.openxmlformats.org/drawingml/2006/table">
            <a:tbl>
              <a:tblPr/>
              <a:tblGrid>
                <a:gridCol w="1897062"/>
                <a:gridCol w="914400"/>
                <a:gridCol w="1724025"/>
                <a:gridCol w="182563"/>
                <a:gridCol w="1028700"/>
                <a:gridCol w="1789112"/>
              </a:tblGrid>
              <a:tr h="18097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On-The-Go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Beakens, Joe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Identification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201-92-4856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#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164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Amount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$1,102.98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Address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293 Michael Grove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Billings, MT  59102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2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Pay Type-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Gross Pay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Deductions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Current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Year-to-date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$1,353.33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Federal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State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OASDI/EE or Social Security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MED/EE or Medicare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Medical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401K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$106.00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$40.82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$83.91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$19.62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$503.46</a:t>
                      </a:r>
                      <a:b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$117.72</a:t>
                      </a:r>
                      <a:b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$636.00</a:t>
                      </a:r>
                      <a:b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$244.92</a:t>
                      </a:r>
                      <a:b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Totals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$250.35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$1,502.10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Pay Period 6/11/2004-7/11/2004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pPr eaLnBrk="1" hangingPunct="1"/>
            <a:r>
              <a:rPr lang="en-US" smtClean="0"/>
              <a:t>Gross Pay</a:t>
            </a:r>
          </a:p>
        </p:txBody>
      </p:sp>
      <p:sp>
        <p:nvSpPr>
          <p:cNvPr id="19459" name="Rectangle 51"/>
          <p:cNvSpPr>
            <a:spLocks noChangeArrowheads="1"/>
          </p:cNvSpPr>
          <p:nvPr/>
        </p:nvSpPr>
        <p:spPr bwMode="auto">
          <a:xfrm>
            <a:off x="152400" y="4518025"/>
            <a:ext cx="8839200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</a:pPr>
            <a:r>
              <a:rPr lang="en-US" sz="2400" b="1">
                <a:latin typeface="Centaur" pitchFamily="18" charset="0"/>
              </a:rPr>
              <a:t>Gross Pay</a:t>
            </a:r>
          </a:p>
          <a:p>
            <a:pPr marL="742950" lvl="1" indent="-285750">
              <a:lnSpc>
                <a:spcPct val="85000"/>
              </a:lnSpc>
              <a:spcBef>
                <a:spcPct val="20000"/>
              </a:spcBef>
              <a:buFontTx/>
              <a:buChar char="–"/>
            </a:pPr>
            <a:r>
              <a:rPr lang="en-US" sz="2200">
                <a:latin typeface="Centaur" pitchFamily="18" charset="0"/>
              </a:rPr>
              <a:t>The total amount of money earned during a pay period before deductions</a:t>
            </a:r>
          </a:p>
          <a:p>
            <a:pPr marL="1143000" lvl="2" indent="-228600">
              <a:lnSpc>
                <a:spcPct val="85000"/>
              </a:lnSpc>
              <a:spcBef>
                <a:spcPct val="10000"/>
              </a:spcBef>
              <a:buFontTx/>
              <a:buChar char="•"/>
            </a:pPr>
            <a:r>
              <a:rPr lang="en-US" sz="2000">
                <a:latin typeface="Centaur" pitchFamily="18" charset="0"/>
              </a:rPr>
              <a:t>This is calculated by multiplying the number of hours worked by the hourly rate</a:t>
            </a:r>
          </a:p>
          <a:p>
            <a:pPr marL="1143000" lvl="2" indent="-228600">
              <a:lnSpc>
                <a:spcPct val="85000"/>
              </a:lnSpc>
              <a:spcBef>
                <a:spcPct val="10000"/>
              </a:spcBef>
              <a:buFontTx/>
              <a:buChar char="•"/>
            </a:pPr>
            <a:r>
              <a:rPr lang="en-US" sz="2000">
                <a:latin typeface="Centaur" pitchFamily="18" charset="0"/>
              </a:rPr>
              <a:t>If a person is on </a:t>
            </a:r>
            <a:r>
              <a:rPr lang="en-US" sz="2000" b="1">
                <a:latin typeface="Centaur" pitchFamily="18" charset="0"/>
              </a:rPr>
              <a:t>salary</a:t>
            </a:r>
            <a:r>
              <a:rPr lang="en-US" sz="2000">
                <a:latin typeface="Centaur" pitchFamily="18" charset="0"/>
              </a:rPr>
              <a:t>, it is the total salary amount divided by the specified number of pay periods</a:t>
            </a:r>
          </a:p>
        </p:txBody>
      </p:sp>
      <p:sp>
        <p:nvSpPr>
          <p:cNvPr id="19460" name="AutoShape 52"/>
          <p:cNvSpPr>
            <a:spLocks noChangeArrowheads="1"/>
          </p:cNvSpPr>
          <p:nvPr/>
        </p:nvSpPr>
        <p:spPr bwMode="auto">
          <a:xfrm rot="10800000">
            <a:off x="2209800" y="2743200"/>
            <a:ext cx="533400" cy="304800"/>
          </a:xfrm>
          <a:prstGeom prst="leftArrow">
            <a:avLst>
              <a:gd name="adj1" fmla="val 50000"/>
              <a:gd name="adj2" fmla="val 4375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" name="Group 231"/>
          <p:cNvGraphicFramePr>
            <a:graphicFrameLocks noGrp="1"/>
          </p:cNvGraphicFramePr>
          <p:nvPr/>
        </p:nvGraphicFramePr>
        <p:xfrm>
          <a:off x="769938" y="1600200"/>
          <a:ext cx="7535862" cy="3017520"/>
        </p:xfrm>
        <a:graphic>
          <a:graphicData uri="http://schemas.openxmlformats.org/drawingml/2006/table">
            <a:tbl>
              <a:tblPr/>
              <a:tblGrid>
                <a:gridCol w="1897062"/>
                <a:gridCol w="914400"/>
                <a:gridCol w="1724025"/>
                <a:gridCol w="182563"/>
                <a:gridCol w="1028700"/>
                <a:gridCol w="1789112"/>
              </a:tblGrid>
              <a:tr h="18097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On-The-Go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Beakens, Joe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Identification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201-92-4856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#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164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Amount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$1,102.98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Address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293 Michael Grove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Billings, MT  59102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2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Pay Type-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Gross Pay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Deductions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Current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Year-to-date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$1,353.33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Federal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State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OASDI/EE or Social Security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MED/EE or Medicare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Medical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401K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$106.00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$40.82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$83.91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$19.62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$503.46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$117.72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$636.00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$244.92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Totals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$250.35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$1,502.10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Pay Period 6/11/2004-7/11/2004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Where Does My Money Go?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Almost 31% of an individual’s paycheck is deducted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Taxes are the largest expense most individuals will have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Therefore, it is important to understand the systematic deductions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U.S. tax system operates on an ongoing payment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Taxes are immediately paid on income earned</a:t>
            </a:r>
          </a:p>
        </p:txBody>
      </p:sp>
      <p:pic>
        <p:nvPicPr>
          <p:cNvPr id="4100" name="Picture 4" descr="j0177764[1]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391400" y="5029200"/>
            <a:ext cx="1371600" cy="9144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Net Pay</a:t>
            </a:r>
          </a:p>
        </p:txBody>
      </p:sp>
      <p:sp>
        <p:nvSpPr>
          <p:cNvPr id="20483" name="Rectangle 51"/>
          <p:cNvSpPr>
            <a:spLocks noChangeArrowheads="1"/>
          </p:cNvSpPr>
          <p:nvPr/>
        </p:nvSpPr>
        <p:spPr bwMode="auto">
          <a:xfrm>
            <a:off x="457200" y="4594225"/>
            <a:ext cx="8229600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>
                <a:latin typeface="Centaur" pitchFamily="18" charset="0"/>
              </a:rPr>
              <a:t>Net Pay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>
                <a:latin typeface="Centaur" pitchFamily="18" charset="0"/>
              </a:rPr>
              <a:t>The amount of money left after all deductions have been withheld from the gross pay earned in the pay period</a:t>
            </a:r>
          </a:p>
        </p:txBody>
      </p:sp>
      <p:sp>
        <p:nvSpPr>
          <p:cNvPr id="20484" name="AutoShape 53"/>
          <p:cNvSpPr>
            <a:spLocks noChangeArrowheads="1"/>
          </p:cNvSpPr>
          <p:nvPr/>
        </p:nvSpPr>
        <p:spPr bwMode="auto">
          <a:xfrm>
            <a:off x="7620000" y="1828800"/>
            <a:ext cx="533400" cy="304800"/>
          </a:xfrm>
          <a:prstGeom prst="leftArrow">
            <a:avLst>
              <a:gd name="adj1" fmla="val 50000"/>
              <a:gd name="adj2" fmla="val 4375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" name="Group 231"/>
          <p:cNvGraphicFramePr>
            <a:graphicFrameLocks noGrp="1"/>
          </p:cNvGraphicFramePr>
          <p:nvPr/>
        </p:nvGraphicFramePr>
        <p:xfrm>
          <a:off x="769938" y="1600200"/>
          <a:ext cx="7535862" cy="3017520"/>
        </p:xfrm>
        <a:graphic>
          <a:graphicData uri="http://schemas.openxmlformats.org/drawingml/2006/table">
            <a:tbl>
              <a:tblPr/>
              <a:tblGrid>
                <a:gridCol w="1897062"/>
                <a:gridCol w="914400"/>
                <a:gridCol w="1724025"/>
                <a:gridCol w="182563"/>
                <a:gridCol w="1028700"/>
                <a:gridCol w="1789112"/>
              </a:tblGrid>
              <a:tr h="18097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On-The-Go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Beakens, Joe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Identification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201-92-4856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#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164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Amount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$1,102.98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Address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293 Michael Grove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Billings, MT  59102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2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Pay Type-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Gross Pay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Deductions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Current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Year-to-date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$1,353.33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Federal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State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OASDI/EE or Social Security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MED/EE or Medicare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Medical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401K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$106.00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$40.82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$83.91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$19.62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$503.46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$117.72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$636.00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$244.92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Totals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$250.35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$1,502.10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Pay Period 6/11/2004-7/11/2004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Deductions</a:t>
            </a:r>
          </a:p>
        </p:txBody>
      </p:sp>
      <p:sp>
        <p:nvSpPr>
          <p:cNvPr id="21507" name="Rectangle 51"/>
          <p:cNvSpPr>
            <a:spLocks noChangeArrowheads="1"/>
          </p:cNvSpPr>
          <p:nvPr/>
        </p:nvSpPr>
        <p:spPr bwMode="auto">
          <a:xfrm>
            <a:off x="457200" y="4594225"/>
            <a:ext cx="8229600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latin typeface="Centaur" pitchFamily="18" charset="0"/>
              </a:rPr>
              <a:t>Deductions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latin typeface="Centaur" pitchFamily="18" charset="0"/>
              </a:rPr>
              <a:t>The amount of money subtracted from the gross pay earned for mandatory systematic taxes, employee sponsored medical benefits, and/or retirement benefits</a:t>
            </a:r>
          </a:p>
        </p:txBody>
      </p:sp>
      <p:sp>
        <p:nvSpPr>
          <p:cNvPr id="21508" name="AutoShape 52"/>
          <p:cNvSpPr>
            <a:spLocks noChangeArrowheads="1"/>
          </p:cNvSpPr>
          <p:nvPr/>
        </p:nvSpPr>
        <p:spPr bwMode="auto">
          <a:xfrm>
            <a:off x="4572000" y="2743200"/>
            <a:ext cx="533400" cy="304800"/>
          </a:xfrm>
          <a:prstGeom prst="leftArrow">
            <a:avLst>
              <a:gd name="adj1" fmla="val 50000"/>
              <a:gd name="adj2" fmla="val 4375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" name="Group 231"/>
          <p:cNvGraphicFramePr>
            <a:graphicFrameLocks noGrp="1"/>
          </p:cNvGraphicFramePr>
          <p:nvPr/>
        </p:nvGraphicFramePr>
        <p:xfrm>
          <a:off x="769938" y="1600200"/>
          <a:ext cx="7535862" cy="3017520"/>
        </p:xfrm>
        <a:graphic>
          <a:graphicData uri="http://schemas.openxmlformats.org/drawingml/2006/table">
            <a:tbl>
              <a:tblPr/>
              <a:tblGrid>
                <a:gridCol w="1897062"/>
                <a:gridCol w="914400"/>
                <a:gridCol w="1724025"/>
                <a:gridCol w="182563"/>
                <a:gridCol w="1028700"/>
                <a:gridCol w="1789112"/>
              </a:tblGrid>
              <a:tr h="18097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On-The-Go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Beakens, Joe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Identification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201-92-4856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#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164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Amount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$1,102.98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Address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293 Michael Grove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Billings, MT  59102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2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Pay Type-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Gross Pay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Deductions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Current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Year-to-date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$1,353.33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Federal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State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OASDI/EE or Social Security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MED/EE or Medicare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Medical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401K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$106.00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$40.82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$83.91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$19.62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$503.46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$117.72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$636.00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$244.92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Totals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$250.35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$1,502.10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Pay Period 6/11/2004-7/11/2004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Federal Withholding Tax</a:t>
            </a:r>
          </a:p>
        </p:txBody>
      </p:sp>
      <p:sp>
        <p:nvSpPr>
          <p:cNvPr id="22531" name="Rectangle 51"/>
          <p:cNvSpPr>
            <a:spLocks noChangeArrowheads="1"/>
          </p:cNvSpPr>
          <p:nvPr/>
        </p:nvSpPr>
        <p:spPr bwMode="auto">
          <a:xfrm>
            <a:off x="152400" y="4495800"/>
            <a:ext cx="8991600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200" b="1">
                <a:latin typeface="Centaur" pitchFamily="18" charset="0"/>
              </a:rPr>
              <a:t>Federal Withholding Tax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>
                <a:latin typeface="Centaur" pitchFamily="18" charset="0"/>
              </a:rPr>
              <a:t>The amount required by law for employers to withhold from earned wages to pay taxes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>
                <a:latin typeface="Centaur" pitchFamily="18" charset="0"/>
              </a:rPr>
              <a:t>The amount of money deducted depends on the amount earned and information provided on the Form W-4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>
                <a:latin typeface="Centaur" pitchFamily="18" charset="0"/>
              </a:rPr>
              <a:t>Largest deduction withheld from an employee’s gross income</a:t>
            </a:r>
          </a:p>
        </p:txBody>
      </p:sp>
      <p:sp>
        <p:nvSpPr>
          <p:cNvPr id="22532" name="AutoShape 52"/>
          <p:cNvSpPr>
            <a:spLocks noChangeArrowheads="1"/>
          </p:cNvSpPr>
          <p:nvPr/>
        </p:nvSpPr>
        <p:spPr bwMode="auto">
          <a:xfrm>
            <a:off x="5105400" y="3048000"/>
            <a:ext cx="304800" cy="228600"/>
          </a:xfrm>
          <a:prstGeom prst="leftArrow">
            <a:avLst>
              <a:gd name="adj1" fmla="val 50000"/>
              <a:gd name="adj2" fmla="val 33333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" name="Group 231"/>
          <p:cNvGraphicFramePr>
            <a:graphicFrameLocks noGrp="1"/>
          </p:cNvGraphicFramePr>
          <p:nvPr/>
        </p:nvGraphicFramePr>
        <p:xfrm>
          <a:off x="769938" y="1600200"/>
          <a:ext cx="7535862" cy="3017520"/>
        </p:xfrm>
        <a:graphic>
          <a:graphicData uri="http://schemas.openxmlformats.org/drawingml/2006/table">
            <a:tbl>
              <a:tblPr/>
              <a:tblGrid>
                <a:gridCol w="1897062"/>
                <a:gridCol w="914400"/>
                <a:gridCol w="1724025"/>
                <a:gridCol w="182563"/>
                <a:gridCol w="1028700"/>
                <a:gridCol w="1789112"/>
              </a:tblGrid>
              <a:tr h="18097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On-The-Go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Beakens, Joe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Identification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201-92-4856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#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164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Amount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$1,102.98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Address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293 Michael Grove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Billings, MT  59102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2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Pay Type-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Gross Pay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Deductions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Current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Year-to-date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$1,353.33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Federal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State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OASDI/EE or Social Security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MED/EE or Medicare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Medical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401K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$106.00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$40.82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$83.91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$19.62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$503.46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$117.72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$636.00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$244.92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Totals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$250.35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$1,502.10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Pay Period 6/11/2004-7/11/2004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State Withholding Tax</a:t>
            </a:r>
          </a:p>
        </p:txBody>
      </p:sp>
      <p:sp>
        <p:nvSpPr>
          <p:cNvPr id="23555" name="Rectangle 41"/>
          <p:cNvSpPr>
            <a:spLocks noChangeArrowheads="1"/>
          </p:cNvSpPr>
          <p:nvPr/>
        </p:nvSpPr>
        <p:spPr bwMode="auto">
          <a:xfrm>
            <a:off x="457200" y="4572000"/>
            <a:ext cx="8229600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latin typeface="Centaur" pitchFamily="18" charset="0"/>
              </a:rPr>
              <a:t>State Withholding Tax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latin typeface="Centaur" pitchFamily="18" charset="0"/>
              </a:rPr>
              <a:t>The percentage deducted from an individual’s paycheck to assist in funding government agencies within the state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latin typeface="Centaur" pitchFamily="18" charset="0"/>
              </a:rPr>
              <a:t>The percentage deducted depends on the amount of gross pay earned</a:t>
            </a:r>
          </a:p>
        </p:txBody>
      </p:sp>
      <p:sp>
        <p:nvSpPr>
          <p:cNvPr id="23556" name="AutoShape 42"/>
          <p:cNvSpPr>
            <a:spLocks noChangeArrowheads="1"/>
          </p:cNvSpPr>
          <p:nvPr/>
        </p:nvSpPr>
        <p:spPr bwMode="auto">
          <a:xfrm>
            <a:off x="5105400" y="3200400"/>
            <a:ext cx="304800" cy="228600"/>
          </a:xfrm>
          <a:prstGeom prst="leftArrow">
            <a:avLst>
              <a:gd name="adj1" fmla="val 50000"/>
              <a:gd name="adj2" fmla="val 33333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" name="Group 231"/>
          <p:cNvGraphicFramePr>
            <a:graphicFrameLocks noGrp="1"/>
          </p:cNvGraphicFramePr>
          <p:nvPr/>
        </p:nvGraphicFramePr>
        <p:xfrm>
          <a:off x="769938" y="1600200"/>
          <a:ext cx="7535862" cy="3017520"/>
        </p:xfrm>
        <a:graphic>
          <a:graphicData uri="http://schemas.openxmlformats.org/drawingml/2006/table">
            <a:tbl>
              <a:tblPr/>
              <a:tblGrid>
                <a:gridCol w="1897062"/>
                <a:gridCol w="914400"/>
                <a:gridCol w="1724025"/>
                <a:gridCol w="182563"/>
                <a:gridCol w="1028700"/>
                <a:gridCol w="1789112"/>
              </a:tblGrid>
              <a:tr h="18097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On-The-Go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Beakens, Joe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Identification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201-92-4856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#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164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Amount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$1,102.98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Address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293 Michael Grove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Billings, MT  59102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2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Pay Type-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Gross Pay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Deductions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Current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Year-to-date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$1,353.33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Federal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State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OASDI/EE or Social Security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MED/EE or Medicare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Medical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401K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$106.00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$40.82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$83.91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$19.62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$503.46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$117.72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$636.00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$244.92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Totals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$250.35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$1,502.10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Pay Period 6/11/2004-7/11/2004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FICA </a:t>
            </a:r>
            <a:br>
              <a:rPr lang="en-US" smtClean="0"/>
            </a:br>
            <a:r>
              <a:rPr lang="en-US" sz="2600" smtClean="0"/>
              <a:t>(Federal Insurance Contribution Act)</a:t>
            </a:r>
          </a:p>
        </p:txBody>
      </p:sp>
      <p:sp>
        <p:nvSpPr>
          <p:cNvPr id="24579" name="Rectangle 51"/>
          <p:cNvSpPr>
            <a:spLocks noChangeArrowheads="1"/>
          </p:cNvSpPr>
          <p:nvPr/>
        </p:nvSpPr>
        <p:spPr bwMode="auto">
          <a:xfrm>
            <a:off x="457200" y="4594225"/>
            <a:ext cx="8229600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latin typeface="Centaur" pitchFamily="18" charset="0"/>
              </a:rPr>
              <a:t>FICA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>
                <a:latin typeface="Centaur" pitchFamily="18" charset="0"/>
              </a:rPr>
              <a:t>This tax includes two separate taxes:  Fed OASDI/EE or Social Security and Fed MED/EE or Medicare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>
                <a:latin typeface="Centaur" pitchFamily="18" charset="0"/>
              </a:rPr>
              <a:t>These two taxes can be combined as one line item or itemized separately on a paycheck stub</a:t>
            </a:r>
          </a:p>
        </p:txBody>
      </p:sp>
      <p:grpSp>
        <p:nvGrpSpPr>
          <p:cNvPr id="24580" name="Group 105"/>
          <p:cNvGrpSpPr>
            <a:grpSpLocks/>
          </p:cNvGrpSpPr>
          <p:nvPr/>
        </p:nvGrpSpPr>
        <p:grpSpPr bwMode="auto">
          <a:xfrm>
            <a:off x="3124200" y="3352800"/>
            <a:ext cx="381000" cy="381000"/>
            <a:chOff x="1728" y="2112"/>
            <a:chExt cx="240" cy="240"/>
          </a:xfrm>
        </p:grpSpPr>
        <p:sp>
          <p:nvSpPr>
            <p:cNvPr id="24619" name="AutoShape 52"/>
            <p:cNvSpPr>
              <a:spLocks noChangeArrowheads="1"/>
            </p:cNvSpPr>
            <p:nvPr/>
          </p:nvSpPr>
          <p:spPr bwMode="auto">
            <a:xfrm flipH="1">
              <a:off x="1728" y="2208"/>
              <a:ext cx="240" cy="144"/>
            </a:xfrm>
            <a:prstGeom prst="leftArrow">
              <a:avLst>
                <a:gd name="adj1" fmla="val 50000"/>
                <a:gd name="adj2" fmla="val 41667"/>
              </a:avLst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AutoShape 53"/>
            <p:cNvSpPr>
              <a:spLocks noChangeArrowheads="1"/>
            </p:cNvSpPr>
            <p:nvPr/>
          </p:nvSpPr>
          <p:spPr bwMode="auto">
            <a:xfrm flipH="1">
              <a:off x="1728" y="2112"/>
              <a:ext cx="240" cy="144"/>
            </a:xfrm>
            <a:prstGeom prst="leftArrow">
              <a:avLst>
                <a:gd name="adj1" fmla="val 50000"/>
                <a:gd name="adj2" fmla="val 41667"/>
              </a:avLst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9" name="Group 231"/>
          <p:cNvGraphicFramePr>
            <a:graphicFrameLocks noGrp="1"/>
          </p:cNvGraphicFramePr>
          <p:nvPr/>
        </p:nvGraphicFramePr>
        <p:xfrm>
          <a:off x="769938" y="1600200"/>
          <a:ext cx="7535862" cy="3017520"/>
        </p:xfrm>
        <a:graphic>
          <a:graphicData uri="http://schemas.openxmlformats.org/drawingml/2006/table">
            <a:tbl>
              <a:tblPr/>
              <a:tblGrid>
                <a:gridCol w="1897062"/>
                <a:gridCol w="914400"/>
                <a:gridCol w="1724025"/>
                <a:gridCol w="182563"/>
                <a:gridCol w="1028700"/>
                <a:gridCol w="1789112"/>
              </a:tblGrid>
              <a:tr h="18097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On-The-Go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Beakens, Joe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Identification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201-92-4856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#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164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Amount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$1,102.98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Address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293 Michael Grove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Billings, MT  59102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2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Pay Type-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Gross Pay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Deductions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Current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Year-to-date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$1,353.33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Federal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State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OASDI/EE or Social Security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MED/EE or Medicare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Medical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401K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$106.00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$40.82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$83.91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$19.62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$503.46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$117.72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$636.00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$244.92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Totals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$250.35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$1,502.10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Pay Period 6/11/2004-7/11/2004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Social Security</a:t>
            </a:r>
          </a:p>
        </p:txBody>
      </p:sp>
      <p:sp>
        <p:nvSpPr>
          <p:cNvPr id="25603" name="Rectangle 51"/>
          <p:cNvSpPr>
            <a:spLocks noChangeArrowheads="1"/>
          </p:cNvSpPr>
          <p:nvPr/>
        </p:nvSpPr>
        <p:spPr bwMode="auto">
          <a:xfrm>
            <a:off x="457200" y="4572000"/>
            <a:ext cx="8229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latin typeface="Centaur" pitchFamily="18" charset="0"/>
              </a:rPr>
              <a:t>Social Security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>
                <a:latin typeface="Centaur" pitchFamily="18" charset="0"/>
              </a:rPr>
              <a:t>Nation’s retirement program, helps provide retirement income for elderly and pays disability benefits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>
                <a:latin typeface="Centaur" pitchFamily="18" charset="0"/>
              </a:rPr>
              <a:t>Based upon a percentage (6.2%) of gross income, employer matches the contribution made by the employee</a:t>
            </a:r>
          </a:p>
        </p:txBody>
      </p:sp>
      <p:sp>
        <p:nvSpPr>
          <p:cNvPr id="25604" name="AutoShape 52"/>
          <p:cNvSpPr>
            <a:spLocks noChangeArrowheads="1"/>
          </p:cNvSpPr>
          <p:nvPr/>
        </p:nvSpPr>
        <p:spPr bwMode="auto">
          <a:xfrm flipH="1">
            <a:off x="3124200" y="3352800"/>
            <a:ext cx="457200" cy="2286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" name="Group 231"/>
          <p:cNvGraphicFramePr>
            <a:graphicFrameLocks noGrp="1"/>
          </p:cNvGraphicFramePr>
          <p:nvPr/>
        </p:nvGraphicFramePr>
        <p:xfrm>
          <a:off x="769938" y="1600200"/>
          <a:ext cx="7535862" cy="3017520"/>
        </p:xfrm>
        <a:graphic>
          <a:graphicData uri="http://schemas.openxmlformats.org/drawingml/2006/table">
            <a:tbl>
              <a:tblPr/>
              <a:tblGrid>
                <a:gridCol w="1897062"/>
                <a:gridCol w="914400"/>
                <a:gridCol w="1724025"/>
                <a:gridCol w="182563"/>
                <a:gridCol w="1028700"/>
                <a:gridCol w="1789112"/>
              </a:tblGrid>
              <a:tr h="18097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On-The-Go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Beakens, Joe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Identification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201-92-4856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#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164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Amount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$1,102.98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Address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293 Michael Grove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Billings, MT  59102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2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Pay Type-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Gross Pay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Deductions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Current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Year-to-date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$1,353.33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Federal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State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OASDI/EE or Social Security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MED/EE or Medicare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Medical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401K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$106.00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$40.82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$83.91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$19.62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$503.46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$117.72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$636.00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$244.92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Totals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$250.35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$1,502.10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Pay Period 6/11/2004-7/11/2004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Medicare</a:t>
            </a:r>
          </a:p>
        </p:txBody>
      </p:sp>
      <p:sp>
        <p:nvSpPr>
          <p:cNvPr id="26627" name="Rectangle 51"/>
          <p:cNvSpPr>
            <a:spLocks noChangeArrowheads="1"/>
          </p:cNvSpPr>
          <p:nvPr/>
        </p:nvSpPr>
        <p:spPr bwMode="auto">
          <a:xfrm>
            <a:off x="457200" y="4648200"/>
            <a:ext cx="8229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latin typeface="Centaur" pitchFamily="18" charset="0"/>
              </a:rPr>
              <a:t>Medicare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latin typeface="Centaur" pitchFamily="18" charset="0"/>
              </a:rPr>
              <a:t>Nation’s health care program for the elderly and disabled, provides hospital and medical insurance to those who qualify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latin typeface="Centaur" pitchFamily="18" charset="0"/>
              </a:rPr>
              <a:t>Based upon a percentage (1.45%) of gross income</a:t>
            </a:r>
          </a:p>
        </p:txBody>
      </p:sp>
      <p:sp>
        <p:nvSpPr>
          <p:cNvPr id="26628" name="AutoShape 52"/>
          <p:cNvSpPr>
            <a:spLocks noChangeArrowheads="1"/>
          </p:cNvSpPr>
          <p:nvPr/>
        </p:nvSpPr>
        <p:spPr bwMode="auto">
          <a:xfrm flipH="1">
            <a:off x="3124200" y="3581400"/>
            <a:ext cx="457200" cy="22860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" name="Group 231"/>
          <p:cNvGraphicFramePr>
            <a:graphicFrameLocks noGrp="1"/>
          </p:cNvGraphicFramePr>
          <p:nvPr/>
        </p:nvGraphicFramePr>
        <p:xfrm>
          <a:off x="769938" y="1600200"/>
          <a:ext cx="7535862" cy="3017520"/>
        </p:xfrm>
        <a:graphic>
          <a:graphicData uri="http://schemas.openxmlformats.org/drawingml/2006/table">
            <a:tbl>
              <a:tblPr/>
              <a:tblGrid>
                <a:gridCol w="1897062"/>
                <a:gridCol w="914400"/>
                <a:gridCol w="1724025"/>
                <a:gridCol w="182563"/>
                <a:gridCol w="1028700"/>
                <a:gridCol w="1789112"/>
              </a:tblGrid>
              <a:tr h="18097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On-The-Go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Beakens, Joe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Identification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201-92-4856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#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164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Amount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$1,102.98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Address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293 Michael Grove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Billings, MT  59102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2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Pay Type-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Gross Pay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Deductions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Current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Year-to-date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$1,353.33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Federal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State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OASDI/EE or Social Security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MED/EE or Medicare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Medical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401K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$106.00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$40.82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$83.91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$19.62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$503.46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$117.72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$636.00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$244.92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Totals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$250.35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$1,502.10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Pay Period 6/11/2004-7/11/2004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Medical</a:t>
            </a:r>
          </a:p>
        </p:txBody>
      </p:sp>
      <p:sp>
        <p:nvSpPr>
          <p:cNvPr id="27651" name="Rectangle 50"/>
          <p:cNvSpPr>
            <a:spLocks noChangeArrowheads="1"/>
          </p:cNvSpPr>
          <p:nvPr/>
        </p:nvSpPr>
        <p:spPr bwMode="auto">
          <a:xfrm>
            <a:off x="457200" y="4648200"/>
            <a:ext cx="8229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latin typeface="Centaur" pitchFamily="18" charset="0"/>
              </a:rPr>
              <a:t>Medical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latin typeface="Centaur" pitchFamily="18" charset="0"/>
              </a:rPr>
              <a:t>The amount taken from the employee’s paycheck for medical benefits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latin typeface="Centaur" pitchFamily="18" charset="0"/>
              </a:rPr>
              <a:t>Occurs when the employer has a medical plan for employees but does not pay full coverage for his/her benefits</a:t>
            </a:r>
          </a:p>
        </p:txBody>
      </p:sp>
      <p:sp>
        <p:nvSpPr>
          <p:cNvPr id="27652" name="AutoShape 51"/>
          <p:cNvSpPr>
            <a:spLocks noChangeArrowheads="1"/>
          </p:cNvSpPr>
          <p:nvPr/>
        </p:nvSpPr>
        <p:spPr bwMode="auto">
          <a:xfrm>
            <a:off x="4648200" y="3733800"/>
            <a:ext cx="304800" cy="228600"/>
          </a:xfrm>
          <a:prstGeom prst="leftArrow">
            <a:avLst>
              <a:gd name="adj1" fmla="val 50000"/>
              <a:gd name="adj2" fmla="val 33333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" name="Group 231"/>
          <p:cNvGraphicFramePr>
            <a:graphicFrameLocks noGrp="1"/>
          </p:cNvGraphicFramePr>
          <p:nvPr/>
        </p:nvGraphicFramePr>
        <p:xfrm>
          <a:off x="769938" y="1600200"/>
          <a:ext cx="7535862" cy="3017520"/>
        </p:xfrm>
        <a:graphic>
          <a:graphicData uri="http://schemas.openxmlformats.org/drawingml/2006/table">
            <a:tbl>
              <a:tblPr/>
              <a:tblGrid>
                <a:gridCol w="1897062"/>
                <a:gridCol w="914400"/>
                <a:gridCol w="1724025"/>
                <a:gridCol w="182563"/>
                <a:gridCol w="1028700"/>
                <a:gridCol w="1789112"/>
              </a:tblGrid>
              <a:tr h="18097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On-The-Go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Beakens, Joe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Identification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201-92-4856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#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164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Amount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$1,102.98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Address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293 Michael Grove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Billings, MT  59102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2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Pay Type-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Gross Pay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Deductions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Current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Year-to-date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$1,353.33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Federal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State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OASDI/EE or Social Security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MED/EE or Medicare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Medical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401K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$106.00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$40.82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$83.91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$19.62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$503.46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$117.72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$636.00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$244.92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Totals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$250.35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$1,502.10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Pay Period 6/11/2004-7/11/2004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Retirement Plan</a:t>
            </a:r>
          </a:p>
        </p:txBody>
      </p:sp>
      <p:sp>
        <p:nvSpPr>
          <p:cNvPr id="28675" name="Rectangle 42"/>
          <p:cNvSpPr>
            <a:spLocks noChangeArrowheads="1"/>
          </p:cNvSpPr>
          <p:nvPr/>
        </p:nvSpPr>
        <p:spPr bwMode="auto">
          <a:xfrm>
            <a:off x="457200" y="4572000"/>
            <a:ext cx="8229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latin typeface="Centaur" pitchFamily="18" charset="0"/>
              </a:rPr>
              <a:t>Retirement Plan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latin typeface="Centaur" pitchFamily="18" charset="0"/>
              </a:rPr>
              <a:t>The amount an employee contributes each pay period to a retirement plan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latin typeface="Centaur" pitchFamily="18" charset="0"/>
              </a:rPr>
              <a:t>A specified percentage of the contribution is often matched by the employer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latin typeface="Centaur" pitchFamily="18" charset="0"/>
              </a:rPr>
              <a:t>May be a 401K,  a state, or local retirement plan</a:t>
            </a:r>
          </a:p>
        </p:txBody>
      </p:sp>
      <p:sp>
        <p:nvSpPr>
          <p:cNvPr id="28676" name="AutoShape 43"/>
          <p:cNvSpPr>
            <a:spLocks noChangeArrowheads="1"/>
          </p:cNvSpPr>
          <p:nvPr/>
        </p:nvSpPr>
        <p:spPr bwMode="auto">
          <a:xfrm>
            <a:off x="4648200" y="3810000"/>
            <a:ext cx="304800" cy="228600"/>
          </a:xfrm>
          <a:prstGeom prst="leftArrow">
            <a:avLst>
              <a:gd name="adj1" fmla="val 50000"/>
              <a:gd name="adj2" fmla="val 33333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" name="Group 231"/>
          <p:cNvGraphicFramePr>
            <a:graphicFrameLocks noGrp="1"/>
          </p:cNvGraphicFramePr>
          <p:nvPr/>
        </p:nvGraphicFramePr>
        <p:xfrm>
          <a:off x="769938" y="1600200"/>
          <a:ext cx="7535862" cy="3017520"/>
        </p:xfrm>
        <a:graphic>
          <a:graphicData uri="http://schemas.openxmlformats.org/drawingml/2006/table">
            <a:tbl>
              <a:tblPr/>
              <a:tblGrid>
                <a:gridCol w="1897062"/>
                <a:gridCol w="914400"/>
                <a:gridCol w="1724025"/>
                <a:gridCol w="182563"/>
                <a:gridCol w="1028700"/>
                <a:gridCol w="1789112"/>
              </a:tblGrid>
              <a:tr h="18097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On-The-Go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Beakens, Joe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Identification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201-92-4856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#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164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Amount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$1,102.98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Address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293 Michael Grove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Billings, MT  59102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2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Pay Type-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Gross Pay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Deductions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Current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Year-to-date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$1,353.33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Federal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State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OASDI/EE or Social Security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MED/EE or Medicare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Medical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401K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$106.00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$40.82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$83.91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$19.62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$503.46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$117.72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$636.00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$244.92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Totals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$250.35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$1,502.10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Pay Period 6/11/2004-7/11/2004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Year-to-Date</a:t>
            </a:r>
          </a:p>
        </p:txBody>
      </p:sp>
      <p:sp>
        <p:nvSpPr>
          <p:cNvPr id="29699" name="Rectangle 51"/>
          <p:cNvSpPr>
            <a:spLocks noChangeArrowheads="1"/>
          </p:cNvSpPr>
          <p:nvPr/>
        </p:nvSpPr>
        <p:spPr bwMode="auto">
          <a:xfrm>
            <a:off x="457200" y="4648200"/>
            <a:ext cx="8229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latin typeface="Centaur" pitchFamily="18" charset="0"/>
              </a:rPr>
              <a:t>Year-to-Date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latin typeface="Centaur" pitchFamily="18" charset="0"/>
              </a:rPr>
              <a:t>Total of all of the deductions which have been withheld from an individual’s paycheck from January 1 to the last day of the pay period indicated on the paycheck stub</a:t>
            </a:r>
          </a:p>
        </p:txBody>
      </p:sp>
      <p:sp>
        <p:nvSpPr>
          <p:cNvPr id="29700" name="AutoShape 99"/>
          <p:cNvSpPr>
            <a:spLocks noChangeArrowheads="1"/>
          </p:cNvSpPr>
          <p:nvPr/>
        </p:nvSpPr>
        <p:spPr bwMode="auto">
          <a:xfrm>
            <a:off x="7543800" y="2819400"/>
            <a:ext cx="381000" cy="228600"/>
          </a:xfrm>
          <a:prstGeom prst="leftArrow">
            <a:avLst>
              <a:gd name="adj1" fmla="val 50000"/>
              <a:gd name="adj2" fmla="val 41667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" name="Group 231"/>
          <p:cNvGraphicFramePr>
            <a:graphicFrameLocks noGrp="1"/>
          </p:cNvGraphicFramePr>
          <p:nvPr/>
        </p:nvGraphicFramePr>
        <p:xfrm>
          <a:off x="769938" y="1600200"/>
          <a:ext cx="7535862" cy="3017520"/>
        </p:xfrm>
        <a:graphic>
          <a:graphicData uri="http://schemas.openxmlformats.org/drawingml/2006/table">
            <a:tbl>
              <a:tblPr/>
              <a:tblGrid>
                <a:gridCol w="1897062"/>
                <a:gridCol w="914400"/>
                <a:gridCol w="1724025"/>
                <a:gridCol w="182563"/>
                <a:gridCol w="1028700"/>
                <a:gridCol w="1789112"/>
              </a:tblGrid>
              <a:tr h="18097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On-The-Go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Beakens, Joe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Identification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201-92-4856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#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164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Check Amount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$1,102.98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entaur" pitchFamily="18" charset="0"/>
                        </a:rPr>
                        <a:t>Employee Address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/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293 Michael Grove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Billings, MT  59102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21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Pay Type-</a:t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Gross Pay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Deductions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Current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Year-to-date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$1,353.33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Federal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State Withholding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OASDI/EE or Social Security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Fed MED/EE or Medicare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Medical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401K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$106.00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$40.82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$83.91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$19.62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$503.46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$117.72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$636.00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$244.92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aur" pitchFamily="18" charset="0"/>
                        </a:rPr>
                        <a:t>$0.00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Totals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$250.35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aur" pitchFamily="18" charset="0"/>
                        </a:rPr>
                        <a:t>$1,502.10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aur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Script MT Bold" pitchFamily="66" charset="0"/>
                        </a:rPr>
                        <a:t>Pay Period 6/11/2004-7/11/2004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Paying Employees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US" smtClean="0"/>
              <a:t>Three methods employers may use to </a:t>
            </a:r>
          </a:p>
          <a:p>
            <a:pPr marL="609600" indent="-609600" algn="ctr" eaLnBrk="1" hangingPunct="1">
              <a:buFontTx/>
              <a:buNone/>
            </a:pPr>
            <a:r>
              <a:rPr lang="en-US" smtClean="0"/>
              <a:t>pay employees: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US" b="1" smtClean="0"/>
              <a:t>Paycheck – </a:t>
            </a:r>
            <a:r>
              <a:rPr lang="en-US" smtClean="0"/>
              <a:t>payment given with a paper check with a paycheck stub attached</a:t>
            </a:r>
          </a:p>
          <a:p>
            <a:pPr marL="1371600" lvl="2" indent="-457200" eaLnBrk="1" hangingPunct="1"/>
            <a:r>
              <a:rPr lang="en-US" smtClean="0"/>
              <a:t>Most common method</a:t>
            </a:r>
          </a:p>
          <a:p>
            <a:pPr marL="1371600" lvl="2" indent="-457200" eaLnBrk="1" hangingPunct="1"/>
            <a:r>
              <a:rPr lang="en-US" smtClean="0"/>
              <a:t>Employee responsible for handling the paycheck</a:t>
            </a:r>
          </a:p>
          <a:p>
            <a:pPr marL="1371600" lvl="2" indent="-457200" eaLnBrk="1" hangingPunct="1"/>
            <a:r>
              <a:rPr lang="en-US" smtClean="0"/>
              <a:t>Immediately see payroll stub and deductions</a:t>
            </a:r>
          </a:p>
        </p:txBody>
      </p:sp>
      <p:pic>
        <p:nvPicPr>
          <p:cNvPr id="5124" name="Picture 4" descr="j0138585[1]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858000" y="4267200"/>
            <a:ext cx="1717675" cy="18192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Paying Employees continued</a:t>
            </a:r>
            <a:endParaRPr lang="en-US" sz="210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648200"/>
          </a:xfrm>
        </p:spPr>
        <p:txBody>
          <a:bodyPr/>
          <a:lstStyle/>
          <a:p>
            <a:pPr marL="990600" lvl="1" indent="-533400" eaLnBrk="1" hangingPunct="1">
              <a:buFontTx/>
              <a:buAutoNum type="arabicPeriod" startAt="2"/>
            </a:pPr>
            <a:r>
              <a:rPr lang="en-US" sz="3200" b="1" smtClean="0"/>
              <a:t>Direct Deposit - </a:t>
            </a:r>
            <a:r>
              <a:rPr lang="en-US" smtClean="0"/>
              <a:t>employers directly deposit employee’s paycheck into the authorized employee’s depository institution account</a:t>
            </a:r>
          </a:p>
          <a:p>
            <a:pPr marL="1371600" lvl="2" indent="-457200" eaLnBrk="1" hangingPunct="1"/>
            <a:r>
              <a:rPr lang="en-US" smtClean="0"/>
              <a:t>Employee receives the paycheck stub detailing the paycheck deductions</a:t>
            </a:r>
          </a:p>
          <a:p>
            <a:pPr marL="1371600" lvl="2" indent="-457200" eaLnBrk="1" hangingPunct="1"/>
            <a:r>
              <a:rPr lang="en-US" smtClean="0"/>
              <a:t>Most secure because there is no direct handling of the check </a:t>
            </a:r>
          </a:p>
          <a:p>
            <a:pPr marL="1371600" lvl="2" indent="-457200" eaLnBrk="1" hangingPunct="1"/>
            <a:r>
              <a:rPr lang="en-US" smtClean="0"/>
              <a:t>Employee knows exactly when paycheck will be deposited and available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Paying Employees continued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marL="990600" lvl="1" indent="-533400" eaLnBrk="1" hangingPunct="1">
              <a:lnSpc>
                <a:spcPct val="90000"/>
              </a:lnSpc>
              <a:buFontTx/>
              <a:buAutoNum type="arabicPeriod" startAt="3"/>
            </a:pPr>
            <a:r>
              <a:rPr lang="en-US" sz="3200" b="1" smtClean="0"/>
              <a:t>Payroll Card - </a:t>
            </a:r>
            <a:r>
              <a:rPr lang="en-US" sz="3200" smtClean="0"/>
              <a:t>payment electronically loaded onto a plastic card</a:t>
            </a:r>
          </a:p>
          <a:p>
            <a:pPr marL="1371600" lvl="2" indent="-457200" eaLnBrk="1" hangingPunct="1">
              <a:lnSpc>
                <a:spcPct val="90000"/>
              </a:lnSpc>
            </a:pPr>
            <a:r>
              <a:rPr lang="en-US" sz="2500" smtClean="0"/>
              <a:t>Funds are directly deposited by an employer into an account at a depository institution that is linked to the payroll card</a:t>
            </a:r>
          </a:p>
          <a:p>
            <a:pPr marL="1752600" lvl="3" indent="-381000" eaLnBrk="1" hangingPunct="1">
              <a:lnSpc>
                <a:spcPct val="90000"/>
              </a:lnSpc>
            </a:pPr>
            <a:r>
              <a:rPr lang="en-US" sz="2100" smtClean="0"/>
              <a:t>Parties involved:</a:t>
            </a:r>
          </a:p>
          <a:p>
            <a:pPr marL="2209800" lvl="4" indent="-381000" eaLnBrk="1" hangingPunct="1">
              <a:lnSpc>
                <a:spcPct val="90000"/>
              </a:lnSpc>
            </a:pPr>
            <a:r>
              <a:rPr lang="en-US" sz="2100" smtClean="0"/>
              <a:t>Employer</a:t>
            </a:r>
          </a:p>
          <a:p>
            <a:pPr marL="2209800" lvl="4" indent="-381000" eaLnBrk="1" hangingPunct="1">
              <a:lnSpc>
                <a:spcPct val="90000"/>
              </a:lnSpc>
            </a:pPr>
            <a:r>
              <a:rPr lang="en-US" sz="2100" smtClean="0"/>
              <a:t>Employee</a:t>
            </a:r>
          </a:p>
          <a:p>
            <a:pPr marL="2209800" lvl="4" indent="-381000" eaLnBrk="1" hangingPunct="1">
              <a:lnSpc>
                <a:spcPct val="90000"/>
              </a:lnSpc>
            </a:pPr>
            <a:r>
              <a:rPr lang="en-US" sz="2100" smtClean="0"/>
              <a:t>Depository institution</a:t>
            </a:r>
          </a:p>
          <a:p>
            <a:pPr marL="1371600" lvl="2" indent="-457200" eaLnBrk="1" hangingPunct="1">
              <a:lnSpc>
                <a:spcPct val="90000"/>
              </a:lnSpc>
            </a:pPr>
            <a:r>
              <a:rPr lang="en-US" sz="2500" smtClean="0"/>
              <a:t>Use the payroll card for ATM withdrawals or to make purchases</a:t>
            </a:r>
            <a:endParaRPr lang="en-US" sz="19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Payroll Card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 eaLnBrk="1" hangingPunct="1"/>
            <a:r>
              <a:rPr lang="en-US" sz="2800" smtClean="0"/>
              <a:t>There are numerous fees associated with payroll cards</a:t>
            </a:r>
          </a:p>
          <a:p>
            <a:pPr lvl="1" eaLnBrk="1" hangingPunct="1"/>
            <a:r>
              <a:rPr lang="en-US" sz="2400" smtClean="0"/>
              <a:t>Number of fees depends upon the depository institution</a:t>
            </a:r>
          </a:p>
          <a:p>
            <a:pPr lvl="1" eaLnBrk="1" hangingPunct="1"/>
            <a:r>
              <a:rPr lang="en-US" sz="2400" smtClean="0"/>
              <a:t>Examples:</a:t>
            </a:r>
          </a:p>
          <a:p>
            <a:pPr lvl="2" eaLnBrk="1" hangingPunct="1"/>
            <a:r>
              <a:rPr lang="en-US" sz="2000" smtClean="0"/>
              <a:t>Monthly or annual fee</a:t>
            </a:r>
          </a:p>
          <a:p>
            <a:pPr lvl="2" eaLnBrk="1" hangingPunct="1"/>
            <a:r>
              <a:rPr lang="en-US" sz="2000" smtClean="0"/>
              <a:t>ATM fee</a:t>
            </a:r>
          </a:p>
          <a:p>
            <a:pPr lvl="2" eaLnBrk="1" hangingPunct="1"/>
            <a:r>
              <a:rPr lang="en-US" sz="2000" smtClean="0"/>
              <a:t>Inactivity fee</a:t>
            </a:r>
          </a:p>
          <a:p>
            <a:pPr lvl="2" eaLnBrk="1" hangingPunct="1"/>
            <a:r>
              <a:rPr lang="en-US" sz="2000" smtClean="0"/>
              <a:t>Fee after a specific number of transactions have been used</a:t>
            </a:r>
          </a:p>
          <a:p>
            <a:pPr lvl="2" eaLnBrk="1" hangingPunct="1"/>
            <a:r>
              <a:rPr lang="en-US" sz="2000" smtClean="0"/>
              <a:t>Replacement fee if the card is lost, stolen , or destroyed</a:t>
            </a:r>
          </a:p>
          <a:p>
            <a:pPr lvl="2" eaLnBrk="1" hangingPunct="1"/>
            <a:r>
              <a:rPr lang="en-US" sz="2000" smtClean="0"/>
              <a:t>Load fee (when funds are placed on the card account)</a:t>
            </a:r>
          </a:p>
          <a:p>
            <a:pPr lvl="2" eaLnBrk="1" hangingPunct="1"/>
            <a:r>
              <a:rPr lang="en-US" sz="2000" smtClean="0"/>
              <a:t>Point of sale (POS) fee for using the card at a POS terminal, or an electronic payment processor</a:t>
            </a:r>
          </a:p>
        </p:txBody>
      </p:sp>
      <p:pic>
        <p:nvPicPr>
          <p:cNvPr id="8196" name="Picture 4" descr="MCBS00882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138238" cy="101758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 smtClean="0"/>
              <a:t>Benefits of Using Payroll Cards</a:t>
            </a: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4038600" cy="4525963"/>
          </a:xfrm>
        </p:spPr>
        <p:txBody>
          <a:bodyPr/>
          <a:lstStyle/>
          <a:p>
            <a:pPr eaLnBrk="1" hangingPunct="1"/>
            <a:r>
              <a:rPr lang="en-US" sz="2400" smtClean="0"/>
              <a:t>Employers</a:t>
            </a:r>
          </a:p>
          <a:p>
            <a:pPr lvl="1" eaLnBrk="1" hangingPunct="1"/>
            <a:r>
              <a:rPr lang="en-US" sz="2000" smtClean="0"/>
              <a:t>Lower internal costs</a:t>
            </a:r>
          </a:p>
          <a:p>
            <a:pPr lvl="2" eaLnBrk="1" hangingPunct="1"/>
            <a:r>
              <a:rPr lang="en-US" sz="1800" smtClean="0"/>
              <a:t>Costs associated with producing, handling, and distributing pay checks is eliminated</a:t>
            </a:r>
          </a:p>
          <a:p>
            <a:pPr lvl="1" eaLnBrk="1" hangingPunct="1"/>
            <a:endParaRPr lang="en-US" sz="2000" smtClean="0"/>
          </a:p>
          <a:p>
            <a:pPr eaLnBrk="1" hangingPunct="1"/>
            <a:r>
              <a:rPr lang="en-US" sz="2400" smtClean="0"/>
              <a:t>Depository Institutions</a:t>
            </a:r>
          </a:p>
          <a:p>
            <a:pPr lvl="1" eaLnBrk="1" hangingPunct="1"/>
            <a:r>
              <a:rPr lang="en-US" sz="2000" smtClean="0"/>
              <a:t>Profit from the fees charged to employees, employers, and merchants</a:t>
            </a:r>
          </a:p>
        </p:txBody>
      </p:sp>
      <p:sp>
        <p:nvSpPr>
          <p:cNvPr id="9220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114800" y="1600200"/>
            <a:ext cx="4724400" cy="4525963"/>
          </a:xfrm>
        </p:spPr>
        <p:txBody>
          <a:bodyPr/>
          <a:lstStyle/>
          <a:p>
            <a:pPr eaLnBrk="1" hangingPunct="1"/>
            <a:r>
              <a:rPr lang="en-US" sz="2400" smtClean="0"/>
              <a:t>Employees</a:t>
            </a:r>
          </a:p>
          <a:p>
            <a:pPr lvl="1" eaLnBrk="1" hangingPunct="1"/>
            <a:r>
              <a:rPr lang="en-US" sz="2000" smtClean="0"/>
              <a:t>Safer than carrying large amounts of cash</a:t>
            </a:r>
          </a:p>
          <a:p>
            <a:pPr lvl="1" eaLnBrk="1" hangingPunct="1"/>
            <a:r>
              <a:rPr lang="en-US" sz="2000" smtClean="0"/>
              <a:t>Unbanked employees do not have to pay check cashing fees</a:t>
            </a:r>
          </a:p>
          <a:p>
            <a:pPr lvl="2" eaLnBrk="1" hangingPunct="1"/>
            <a:r>
              <a:rPr lang="en-US" sz="1800" smtClean="0"/>
              <a:t>Americans roughly spend $8 billion annually in check cashing fees</a:t>
            </a:r>
          </a:p>
          <a:p>
            <a:pPr lvl="1" eaLnBrk="1" hangingPunct="1"/>
            <a:r>
              <a:rPr lang="en-US" sz="2000" smtClean="0"/>
              <a:t>Can access electronic monthly statement of transactions</a:t>
            </a:r>
          </a:p>
          <a:p>
            <a:pPr lvl="1" eaLnBrk="1" hangingPunct="1"/>
            <a:r>
              <a:rPr lang="en-US" sz="2000" smtClean="0"/>
              <a:t>Can receive a second card</a:t>
            </a:r>
          </a:p>
          <a:p>
            <a:pPr lvl="2" eaLnBrk="1" hangingPunct="1"/>
            <a:r>
              <a:rPr lang="en-US" sz="1800" smtClean="0"/>
              <a:t>Give allowances to children</a:t>
            </a:r>
          </a:p>
          <a:p>
            <a:pPr lvl="2" eaLnBrk="1" hangingPunct="1"/>
            <a:r>
              <a:rPr lang="en-US" sz="1800" smtClean="0"/>
              <a:t>Send money internationally</a:t>
            </a:r>
          </a:p>
          <a:p>
            <a:pPr lvl="1" eaLnBrk="1" hangingPunct="1"/>
            <a:r>
              <a:rPr lang="en-US" sz="2000" smtClean="0"/>
              <a:t>Easily make online purchases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700" smtClean="0"/>
              <a:t>Consumer Protection with Payroll Cards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Regulation E – Electronic Fund Transfer Act</a:t>
            </a:r>
          </a:p>
          <a:p>
            <a:pPr lvl="1" eaLnBrk="1" hangingPunct="1"/>
            <a:r>
              <a:rPr lang="en-US" smtClean="0"/>
              <a:t>Protects payroll card holder from fraudulent charges on lost or stolen cards</a:t>
            </a:r>
          </a:p>
          <a:p>
            <a:pPr lvl="2" eaLnBrk="1" hangingPunct="1"/>
            <a:r>
              <a:rPr lang="en-US" smtClean="0"/>
              <a:t>Card holder is only liable for $50 if a lost or stolen card is reported within 48 hours</a:t>
            </a:r>
          </a:p>
          <a:p>
            <a:pPr lvl="1" eaLnBrk="1" hangingPunct="1"/>
            <a:r>
              <a:rPr lang="en-US" smtClean="0"/>
              <a:t>Over four million paychecks are stolen annually with no protection to employees</a:t>
            </a:r>
          </a:p>
          <a:p>
            <a:pPr lvl="1" eaLnBrk="1" hangingPunct="1"/>
            <a:r>
              <a:rPr lang="en-US" smtClean="0"/>
              <a:t>Regulation E provides exceptional safety and protection for payroll card holders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Taxes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eaLnBrk="1" hangingPunct="1"/>
            <a:r>
              <a:rPr lang="en-US" b="1" smtClean="0"/>
              <a:t>Taxes </a:t>
            </a:r>
            <a:r>
              <a:rPr lang="en-US" smtClean="0"/>
              <a:t>– Compulsory charges imposed on citizens by local, state, and federal governments.</a:t>
            </a:r>
          </a:p>
          <a:p>
            <a:pPr lvl="1" eaLnBrk="1" hangingPunct="1"/>
            <a:r>
              <a:rPr lang="en-US" smtClean="0"/>
              <a:t>Used to provide public goods and services.</a:t>
            </a:r>
          </a:p>
          <a:p>
            <a:pPr lvl="1" eaLnBrk="1" hangingPunct="1"/>
            <a:r>
              <a:rPr lang="en-US" smtClean="0"/>
              <a:t>Largest amount of taxes a person pays is on his/her income.</a:t>
            </a:r>
          </a:p>
          <a:p>
            <a:pPr eaLnBrk="1" hangingPunct="1"/>
            <a:r>
              <a:rPr lang="en-US" b="1" smtClean="0"/>
              <a:t>Internal Revenue Service </a:t>
            </a:r>
            <a:r>
              <a:rPr lang="en-US" smtClean="0"/>
              <a:t>(IRS) – Collects federal taxes, issues regulations, and enforces tax laws written by the United States Congress.</a:t>
            </a:r>
            <a:endParaRPr lang="en-US" b="1" smtClean="0"/>
          </a:p>
          <a:p>
            <a:pPr lvl="1"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Copperplate Gothic Light"/>
        <a:ea typeface=""/>
        <a:cs typeface=""/>
      </a:majorFont>
      <a:minorFont>
        <a:latin typeface="Centau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2181</TotalTime>
  <Words>1678</Words>
  <Application>Microsoft Office PowerPoint</Application>
  <PresentationFormat>On-screen Show (4:3)</PresentationFormat>
  <Paragraphs>466</Paragraphs>
  <Slides>29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Copperplate Gothic Light</vt:lpstr>
      <vt:lpstr>Centaur</vt:lpstr>
      <vt:lpstr>Times New Roman</vt:lpstr>
      <vt:lpstr>Script MT Bold</vt:lpstr>
      <vt:lpstr>1_Default Design</vt:lpstr>
      <vt:lpstr>Paychecks and Tax Forms Take Charge of your Finances</vt:lpstr>
      <vt:lpstr>Where Does My Money Go?</vt:lpstr>
      <vt:lpstr>Paying Employees</vt:lpstr>
      <vt:lpstr>Paying Employees continued</vt:lpstr>
      <vt:lpstr>Paying Employees continued</vt:lpstr>
      <vt:lpstr>Payroll Card</vt:lpstr>
      <vt:lpstr>Benefits of Using Payroll Cards</vt:lpstr>
      <vt:lpstr>Consumer Protection with Payroll Cards</vt:lpstr>
      <vt:lpstr>Taxes</vt:lpstr>
      <vt:lpstr>Starting a New Job</vt:lpstr>
      <vt:lpstr>Form W-4</vt:lpstr>
      <vt:lpstr>Steps to Completing a Form W-4</vt:lpstr>
      <vt:lpstr>Repeat for NC -4</vt:lpstr>
      <vt:lpstr>Form I-9 </vt:lpstr>
      <vt:lpstr>Reading a Paycheck</vt:lpstr>
      <vt:lpstr>Paycheck Stub</vt:lpstr>
      <vt:lpstr>Personal Information</vt:lpstr>
      <vt:lpstr>Pay Period</vt:lpstr>
      <vt:lpstr>Gross Pay</vt:lpstr>
      <vt:lpstr>Net Pay</vt:lpstr>
      <vt:lpstr>Deductions</vt:lpstr>
      <vt:lpstr>Federal Withholding Tax</vt:lpstr>
      <vt:lpstr>State Withholding Tax</vt:lpstr>
      <vt:lpstr>FICA  (Federal Insurance Contribution Act)</vt:lpstr>
      <vt:lpstr>Social Security</vt:lpstr>
      <vt:lpstr>Medicare</vt:lpstr>
      <vt:lpstr>Medical</vt:lpstr>
      <vt:lpstr>Retirement Plan</vt:lpstr>
      <vt:lpstr>Year-to-Date</vt:lpstr>
    </vt:vector>
  </TitlesOfParts>
  <Company>Montana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Your Paycheck</dc:title>
  <dc:creator>nchinadle</dc:creator>
  <cp:lastModifiedBy>Lenovo User</cp:lastModifiedBy>
  <cp:revision>60</cp:revision>
  <dcterms:created xsi:type="dcterms:W3CDTF">2003-01-21T23:37:59Z</dcterms:created>
  <dcterms:modified xsi:type="dcterms:W3CDTF">2011-12-19T00:47:11Z</dcterms:modified>
</cp:coreProperties>
</file>