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5" r:id="rId4"/>
    <p:sldId id="258" r:id="rId5"/>
    <p:sldId id="259" r:id="rId6"/>
    <p:sldId id="263" r:id="rId7"/>
    <p:sldId id="260" r:id="rId8"/>
    <p:sldId id="264" r:id="rId9"/>
    <p:sldId id="261" r:id="rId10"/>
    <p:sldId id="265" r:id="rId11"/>
    <p:sldId id="262" r:id="rId12"/>
    <p:sldId id="266" r:id="rId13"/>
    <p:sldId id="267" r:id="rId14"/>
    <p:sldId id="268" r:id="rId15"/>
    <p:sldId id="286" r:id="rId16"/>
    <p:sldId id="269" r:id="rId17"/>
    <p:sldId id="270" r:id="rId18"/>
    <p:sldId id="272" r:id="rId19"/>
    <p:sldId id="271" r:id="rId20"/>
    <p:sldId id="273" r:id="rId21"/>
    <p:sldId id="274" r:id="rId22"/>
    <p:sldId id="275" r:id="rId23"/>
    <p:sldId id="291" r:id="rId24"/>
    <p:sldId id="276" r:id="rId25"/>
    <p:sldId id="277" r:id="rId26"/>
    <p:sldId id="278" r:id="rId27"/>
    <p:sldId id="279" r:id="rId28"/>
    <p:sldId id="280" r:id="rId29"/>
    <p:sldId id="281" r:id="rId30"/>
    <p:sldId id="283" r:id="rId31"/>
    <p:sldId id="282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3CB789-2A69-4A03-AA63-7771C5C09CAA}" type="datetimeFigureOut">
              <a:rPr lang="en-US" smtClean="0"/>
              <a:pPr/>
              <a:t>11/15/2011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0498814-CADE-489F-AFCD-0362A50EF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/>
          <a:lstStyle/>
          <a:p>
            <a:r>
              <a:rPr lang="en-US" dirty="0" smtClean="0"/>
              <a:t>Unit 4 – Financial services &amp; forms used in independent living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962400"/>
            <a:ext cx="8229600" cy="17526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Obj. 4.02 – Understand services available from financial institutions and forms of payments for purchases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25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Credit Unions</a:t>
            </a:r>
          </a:p>
          <a:p>
            <a:pPr lvl="1"/>
            <a:r>
              <a:rPr lang="en-US" sz="2800" dirty="0" smtClean="0"/>
              <a:t>Typical Services:</a:t>
            </a:r>
          </a:p>
          <a:p>
            <a:pPr lvl="2"/>
            <a:r>
              <a:rPr lang="en-US" sz="2800" dirty="0" smtClean="0"/>
              <a:t>Checking accounts (called share draft accounts)</a:t>
            </a:r>
          </a:p>
          <a:p>
            <a:pPr lvl="2"/>
            <a:r>
              <a:rPr lang="en-US" sz="2800" dirty="0" smtClean="0"/>
              <a:t>Savings accounts (called share accounts)</a:t>
            </a:r>
          </a:p>
          <a:p>
            <a:pPr lvl="2"/>
            <a:r>
              <a:rPr lang="en-US" sz="2800" dirty="0" smtClean="0"/>
              <a:t>Certificates of Deposit (Share certificate accounts)</a:t>
            </a:r>
          </a:p>
          <a:p>
            <a:pPr lvl="2"/>
            <a:r>
              <a:rPr lang="en-US" sz="2800" dirty="0" smtClean="0"/>
              <a:t>Loans and mortgages</a:t>
            </a:r>
          </a:p>
          <a:p>
            <a:pPr lvl="2"/>
            <a:r>
              <a:rPr lang="en-US" sz="2800" dirty="0" smtClean="0"/>
              <a:t>Credit cards</a:t>
            </a:r>
          </a:p>
          <a:p>
            <a:pPr lvl="1"/>
            <a:r>
              <a:rPr lang="en-US" sz="2800" dirty="0" smtClean="0"/>
              <a:t>Many offer Free Financial Counseling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Brokerage firms</a:t>
            </a:r>
          </a:p>
          <a:p>
            <a:pPr lvl="1"/>
            <a:r>
              <a:rPr lang="en-US" sz="3200" dirty="0" smtClean="0"/>
              <a:t>Licensed institutions that specialize in investments</a:t>
            </a:r>
          </a:p>
          <a:p>
            <a:pPr lvl="1"/>
            <a:r>
              <a:rPr lang="en-US" sz="3200" dirty="0" smtClean="0"/>
              <a:t>Offer cash management plans to buy and sell stocks, bonds, etc</a:t>
            </a:r>
          </a:p>
          <a:p>
            <a:pPr lvl="1"/>
            <a:r>
              <a:rPr lang="en-US" sz="3200" dirty="0" smtClean="0"/>
              <a:t>Offer financial advice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Benefits of Using:</a:t>
            </a:r>
          </a:p>
          <a:p>
            <a:pPr lvl="1"/>
            <a:r>
              <a:rPr lang="en-US" sz="2800" dirty="0" smtClean="0"/>
              <a:t>Convenience</a:t>
            </a:r>
          </a:p>
          <a:p>
            <a:pPr lvl="1"/>
            <a:r>
              <a:rPr lang="en-US" sz="2800" dirty="0" smtClean="0"/>
              <a:t>Cost Savings</a:t>
            </a:r>
          </a:p>
          <a:p>
            <a:pPr lvl="1"/>
            <a:r>
              <a:rPr lang="en-US" sz="2800" dirty="0" smtClean="0"/>
              <a:t>Safety and Security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Traditional Services:</a:t>
            </a:r>
          </a:p>
          <a:p>
            <a:pPr lvl="1"/>
            <a:r>
              <a:rPr lang="en-US" sz="2800" dirty="0" smtClean="0"/>
              <a:t>Accounts:</a:t>
            </a:r>
          </a:p>
          <a:p>
            <a:pPr lvl="2"/>
            <a:r>
              <a:rPr lang="en-US" dirty="0" smtClean="0"/>
              <a:t>Checking</a:t>
            </a:r>
          </a:p>
          <a:p>
            <a:pPr lvl="2"/>
            <a:r>
              <a:rPr lang="en-US" dirty="0" smtClean="0"/>
              <a:t>Savings</a:t>
            </a:r>
          </a:p>
          <a:p>
            <a:pPr lvl="2"/>
            <a:r>
              <a:rPr lang="en-US" dirty="0" smtClean="0"/>
              <a:t>Retirement plan</a:t>
            </a:r>
          </a:p>
          <a:p>
            <a:pPr lvl="1"/>
            <a:r>
              <a:rPr lang="en-US" dirty="0" smtClean="0"/>
              <a:t>Investments</a:t>
            </a:r>
          </a:p>
          <a:p>
            <a:pPr lvl="2"/>
            <a:r>
              <a:rPr lang="en-US" dirty="0" smtClean="0"/>
              <a:t>Bond</a:t>
            </a:r>
          </a:p>
          <a:p>
            <a:pPr lvl="2"/>
            <a:r>
              <a:rPr lang="en-US" dirty="0" smtClean="0"/>
              <a:t>Certificate of Deposit</a:t>
            </a:r>
          </a:p>
          <a:p>
            <a:pPr lvl="2"/>
            <a:r>
              <a:rPr lang="en-US" dirty="0" smtClean="0"/>
              <a:t>Mutual fund</a:t>
            </a:r>
          </a:p>
          <a:p>
            <a:pPr lvl="2"/>
            <a:r>
              <a:rPr lang="en-US" dirty="0" smtClean="0"/>
              <a:t>Real Estate Investment</a:t>
            </a:r>
          </a:p>
          <a:p>
            <a:pPr lvl="2"/>
            <a:r>
              <a:rPr lang="en-US" dirty="0" smtClean="0"/>
              <a:t>Stock                                                        (cont’d)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Traditional Services:</a:t>
            </a:r>
          </a:p>
          <a:p>
            <a:pPr lvl="1"/>
            <a:r>
              <a:rPr lang="en-US" sz="2800" dirty="0" smtClean="0"/>
              <a:t>Loans</a:t>
            </a:r>
          </a:p>
          <a:p>
            <a:pPr lvl="2"/>
            <a:r>
              <a:rPr lang="en-US" dirty="0" smtClean="0"/>
              <a:t>Credit card</a:t>
            </a:r>
          </a:p>
          <a:p>
            <a:pPr lvl="2"/>
            <a:r>
              <a:rPr lang="en-US" dirty="0" smtClean="0"/>
              <a:t>Vehicle</a:t>
            </a:r>
          </a:p>
          <a:p>
            <a:pPr lvl="2"/>
            <a:r>
              <a:rPr lang="en-US" dirty="0" smtClean="0"/>
              <a:t>Mortgage</a:t>
            </a:r>
          </a:p>
          <a:p>
            <a:pPr lvl="2"/>
            <a:r>
              <a:rPr lang="en-US" dirty="0" smtClean="0"/>
              <a:t>Personal</a:t>
            </a:r>
          </a:p>
          <a:p>
            <a:pPr lvl="1"/>
            <a:r>
              <a:rPr lang="en-US" dirty="0" smtClean="0"/>
              <a:t>Other Services</a:t>
            </a:r>
          </a:p>
          <a:p>
            <a:pPr lvl="2"/>
            <a:r>
              <a:rPr lang="en-US" dirty="0" smtClean="0"/>
              <a:t>Financial counseling</a:t>
            </a:r>
          </a:p>
          <a:p>
            <a:pPr lvl="2"/>
            <a:r>
              <a:rPr lang="en-US" dirty="0" smtClean="0"/>
              <a:t>Safe-deposit box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Fefe</a:t>
            </a:r>
            <a:r>
              <a:rPr lang="en-US" dirty="0" smtClean="0"/>
              <a:t> Slide show – </a:t>
            </a:r>
            <a:r>
              <a:rPr lang="en-US" sz="4800" dirty="0" smtClean="0"/>
              <a:t>ELECTRONIC BANKING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2800" dirty="0" smtClean="0"/>
              <a:t>Using computer networks to make </a:t>
            </a:r>
            <a:r>
              <a:rPr lang="en-US" sz="2800" dirty="0" smtClean="0">
                <a:solidFill>
                  <a:srgbClr val="0070C0"/>
                </a:solidFill>
              </a:rPr>
              <a:t>E</a:t>
            </a:r>
            <a:r>
              <a:rPr lang="en-US" sz="2800" dirty="0" smtClean="0"/>
              <a:t>lectronic </a:t>
            </a:r>
            <a:r>
              <a:rPr lang="en-US" sz="2800" dirty="0" smtClean="0">
                <a:solidFill>
                  <a:srgbClr val="0070C0"/>
                </a:solidFill>
              </a:rPr>
              <a:t>F</a:t>
            </a:r>
            <a:r>
              <a:rPr lang="en-US" sz="2800" dirty="0" smtClean="0"/>
              <a:t>unds </a:t>
            </a:r>
            <a:r>
              <a:rPr lang="en-US" sz="2800" dirty="0" smtClean="0">
                <a:solidFill>
                  <a:srgbClr val="0070C0"/>
                </a:solidFill>
              </a:rPr>
              <a:t>T</a:t>
            </a:r>
            <a:r>
              <a:rPr lang="en-US" sz="2800" dirty="0" smtClean="0"/>
              <a:t>ransfer (</a:t>
            </a:r>
            <a:r>
              <a:rPr lang="en-US" sz="2800" dirty="0" smtClean="0">
                <a:solidFill>
                  <a:srgbClr val="0070C0"/>
                </a:solidFill>
              </a:rPr>
              <a:t>EFT</a:t>
            </a:r>
            <a:r>
              <a:rPr lang="en-US" sz="2800" dirty="0" smtClean="0"/>
              <a:t>) among bank accounts</a:t>
            </a:r>
          </a:p>
          <a:p>
            <a:pPr lvl="1"/>
            <a:endParaRPr lang="en-US" dirty="0" smtClean="0"/>
          </a:p>
          <a:p>
            <a:pPr lvl="1"/>
            <a:r>
              <a:rPr lang="en-US" sz="2800" dirty="0" smtClean="0"/>
              <a:t>Benefits of E-Banking</a:t>
            </a:r>
          </a:p>
          <a:p>
            <a:pPr lvl="2"/>
            <a:r>
              <a:rPr lang="en-US" sz="2800" dirty="0" smtClean="0"/>
              <a:t>24 hour access for moving money</a:t>
            </a:r>
          </a:p>
          <a:p>
            <a:pPr lvl="2"/>
            <a:r>
              <a:rPr lang="en-US" sz="2800" dirty="0" smtClean="0"/>
              <a:t>Fast, paperless, and convenient</a:t>
            </a:r>
          </a:p>
          <a:p>
            <a:pPr lvl="2"/>
            <a:r>
              <a:rPr lang="en-US" sz="2800" dirty="0" smtClean="0"/>
              <a:t>Worldwide access</a:t>
            </a:r>
          </a:p>
          <a:p>
            <a:pPr lvl="2"/>
            <a:r>
              <a:rPr lang="en-US" sz="2800" dirty="0" smtClean="0"/>
              <a:t>Variety of E-banking services available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Point of Sale (POS) transfers with a debit card</a:t>
            </a:r>
          </a:p>
          <a:p>
            <a:pPr lvl="2"/>
            <a:r>
              <a:rPr lang="en-US" sz="2800" dirty="0" smtClean="0"/>
              <a:t>Automated Teller Machine (ATM)</a:t>
            </a:r>
          </a:p>
          <a:p>
            <a:pPr lvl="2"/>
            <a:r>
              <a:rPr lang="en-US" sz="2800" dirty="0" smtClean="0"/>
              <a:t>Direct Deposits</a:t>
            </a:r>
          </a:p>
          <a:p>
            <a:pPr lvl="2"/>
            <a:r>
              <a:rPr lang="en-US" sz="2800" dirty="0" smtClean="0"/>
              <a:t>Direct Withdrawals</a:t>
            </a:r>
          </a:p>
          <a:p>
            <a:pPr lvl="2"/>
            <a:r>
              <a:rPr lang="en-US" sz="2800" dirty="0" smtClean="0"/>
              <a:t>Smart Cards</a:t>
            </a:r>
          </a:p>
          <a:p>
            <a:pPr lvl="2"/>
            <a:endParaRPr lang="en-US" sz="2800" dirty="0" smtClean="0"/>
          </a:p>
          <a:p>
            <a:pPr lvl="2"/>
            <a:endParaRPr lang="en-US" sz="2800" dirty="0" smtClean="0"/>
          </a:p>
          <a:p>
            <a:pPr lvl="2"/>
            <a:r>
              <a:rPr lang="en-US" sz="2800" dirty="0" smtClean="0"/>
              <a:t>  (cont’d)</a:t>
            </a:r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Point of Sale (POS) transfers with a debit card</a:t>
            </a:r>
          </a:p>
          <a:p>
            <a:pPr lvl="3"/>
            <a:r>
              <a:rPr lang="en-US" sz="2400" dirty="0" smtClean="0"/>
              <a:t>Swiping card at ATM or POS terminal provides access to EFT system</a:t>
            </a:r>
          </a:p>
          <a:p>
            <a:pPr lvl="3"/>
            <a:r>
              <a:rPr lang="en-US" sz="2400" dirty="0" smtClean="0"/>
              <a:t>Connected to cardholder’s checking account and used for purchase</a:t>
            </a:r>
          </a:p>
          <a:p>
            <a:pPr lvl="3"/>
            <a:r>
              <a:rPr lang="en-US" sz="2400" dirty="0" smtClean="0"/>
              <a:t>At time of use, money taken from a cardholder’s account to pay for purchase</a:t>
            </a:r>
          </a:p>
          <a:p>
            <a:pPr lvl="3"/>
            <a:r>
              <a:rPr lang="en-US" sz="2400" dirty="0" smtClean="0"/>
              <a:t>Transactions require a Personal Identification Number (PIN)</a:t>
            </a:r>
          </a:p>
          <a:p>
            <a:pPr lvl="3"/>
            <a:r>
              <a:rPr lang="en-US" sz="2400" dirty="0" smtClean="0"/>
              <a:t>Some are dual function, both ATM and POS   (cont’d)</a:t>
            </a:r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Automated Teller Machine</a:t>
            </a:r>
          </a:p>
          <a:p>
            <a:pPr lvl="3"/>
            <a:r>
              <a:rPr lang="en-US" sz="2400" dirty="0" smtClean="0"/>
              <a:t>Computer terminal for transacting business with a financial institution</a:t>
            </a:r>
          </a:p>
          <a:p>
            <a:pPr lvl="3"/>
            <a:r>
              <a:rPr lang="en-US" sz="2400" dirty="0" smtClean="0"/>
              <a:t>ATM card used to deposit and withdraw money </a:t>
            </a:r>
            <a:r>
              <a:rPr lang="en-US" sz="2400" dirty="0" err="1" smtClean="0"/>
              <a:t>rfom</a:t>
            </a:r>
            <a:r>
              <a:rPr lang="en-US" sz="2400" dirty="0" smtClean="0"/>
              <a:t> an account</a:t>
            </a:r>
          </a:p>
          <a:p>
            <a:pPr lvl="3"/>
            <a:r>
              <a:rPr lang="en-US" sz="2400" dirty="0" smtClean="0"/>
              <a:t>Card protected with PIN</a:t>
            </a:r>
          </a:p>
          <a:p>
            <a:pPr lvl="3"/>
            <a:r>
              <a:rPr lang="en-US" sz="2400" dirty="0" smtClean="0"/>
              <a:t>Usually open 24 hours a day</a:t>
            </a:r>
          </a:p>
          <a:p>
            <a:pPr lvl="3"/>
            <a:endParaRPr lang="en-US" sz="2400" dirty="0" smtClean="0"/>
          </a:p>
          <a:p>
            <a:pPr lvl="3"/>
            <a:r>
              <a:rPr lang="en-US" sz="2400" dirty="0" smtClean="0"/>
              <a:t>  (cont’d)</a:t>
            </a:r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services are provided by various types of financial institutions?</a:t>
            </a:r>
          </a:p>
          <a:p>
            <a:endParaRPr lang="en-US" sz="3600" dirty="0" smtClean="0"/>
          </a:p>
          <a:p>
            <a:r>
              <a:rPr lang="en-US" sz="3600" dirty="0" smtClean="0"/>
              <a:t>What forms of payment may be used for purchases?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Direct Deposits</a:t>
            </a:r>
          </a:p>
          <a:p>
            <a:pPr lvl="3"/>
            <a:r>
              <a:rPr lang="en-US" sz="2800" dirty="0" smtClean="0"/>
              <a:t>Convenient way of depositing paychecks, benefit checks directly into a designated account</a:t>
            </a:r>
          </a:p>
          <a:p>
            <a:pPr lvl="3"/>
            <a:r>
              <a:rPr lang="en-US" sz="2800" dirty="0" smtClean="0"/>
              <a:t>Account holder signs an authorization form to put this arrangement into place</a:t>
            </a:r>
          </a:p>
          <a:p>
            <a:pPr lvl="3"/>
            <a:endParaRPr lang="en-US" sz="2400" dirty="0" smtClean="0"/>
          </a:p>
          <a:p>
            <a:pPr lvl="3"/>
            <a:r>
              <a:rPr lang="en-US" sz="2400" dirty="0" smtClean="0"/>
              <a:t>  (cont’d)</a:t>
            </a:r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Direct withdrawals</a:t>
            </a:r>
          </a:p>
          <a:p>
            <a:pPr lvl="3"/>
            <a:r>
              <a:rPr lang="en-US" sz="2800" dirty="0" smtClean="0"/>
              <a:t>Convenient way of paying recurring bills directly from a designated account</a:t>
            </a:r>
          </a:p>
          <a:p>
            <a:pPr lvl="3"/>
            <a:r>
              <a:rPr lang="en-US" sz="2800" dirty="0" smtClean="0"/>
              <a:t>Used for “fixed” bills (home mortgages, car payments) or flexible bills (utilities)</a:t>
            </a:r>
          </a:p>
          <a:p>
            <a:pPr lvl="3"/>
            <a:r>
              <a:rPr lang="en-US" sz="2800" dirty="0" smtClean="0"/>
              <a:t>Account holder signs an authorization form to put this arrangement into place</a:t>
            </a:r>
          </a:p>
          <a:p>
            <a:pPr lvl="3"/>
            <a:endParaRPr lang="en-US" sz="2400" dirty="0" smtClean="0"/>
          </a:p>
          <a:p>
            <a:pPr lvl="3"/>
            <a:r>
              <a:rPr lang="en-US" sz="2400" dirty="0" smtClean="0"/>
              <a:t>  (cont’d)</a:t>
            </a:r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486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E-Banking Services:</a:t>
            </a:r>
          </a:p>
          <a:p>
            <a:pPr lvl="1"/>
            <a:r>
              <a:rPr lang="en-US" sz="3200" dirty="0" smtClean="0"/>
              <a:t>Types of Services:</a:t>
            </a:r>
          </a:p>
          <a:p>
            <a:pPr lvl="2"/>
            <a:r>
              <a:rPr lang="en-US" sz="2800" dirty="0" smtClean="0"/>
              <a:t>Smart Cards</a:t>
            </a:r>
          </a:p>
          <a:p>
            <a:pPr lvl="3"/>
            <a:r>
              <a:rPr lang="en-US" sz="2800" dirty="0" smtClean="0"/>
              <a:t>Plastic cards storing pre-paid amount of money on computer chips</a:t>
            </a:r>
          </a:p>
          <a:p>
            <a:pPr lvl="3"/>
            <a:r>
              <a:rPr lang="en-US" sz="2800" dirty="0" smtClean="0"/>
              <a:t>Money automatically deducted from card when used for a purchase</a:t>
            </a:r>
          </a:p>
          <a:p>
            <a:pPr lvl="3"/>
            <a:r>
              <a:rPr lang="en-US" sz="2800" dirty="0" smtClean="0"/>
              <a:t>Reload additional money to the card as needed</a:t>
            </a:r>
          </a:p>
          <a:p>
            <a:pPr lvl="3"/>
            <a:r>
              <a:rPr lang="en-US" sz="2800" dirty="0" smtClean="0"/>
              <a:t>Stored-value card – variation – not reloadable, disposable</a:t>
            </a:r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sz="28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Teaching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1"/>
            <a:r>
              <a:rPr lang="en-US" sz="2800" dirty="0" smtClean="0"/>
              <a:t>Payment in full with cash</a:t>
            </a:r>
          </a:p>
          <a:p>
            <a:pPr lvl="1"/>
            <a:r>
              <a:rPr lang="en-US" sz="2800" dirty="0" smtClean="0"/>
              <a:t>Payment with a personal check</a:t>
            </a:r>
          </a:p>
          <a:p>
            <a:pPr lvl="1"/>
            <a:r>
              <a:rPr lang="en-US" sz="2800" dirty="0" smtClean="0"/>
              <a:t>Payment with special use checks</a:t>
            </a:r>
          </a:p>
          <a:p>
            <a:pPr lvl="1"/>
            <a:r>
              <a:rPr lang="en-US" sz="2800" dirty="0" smtClean="0"/>
              <a:t>Payment with debit card through POS transaction</a:t>
            </a:r>
          </a:p>
          <a:p>
            <a:pPr lvl="1"/>
            <a:r>
              <a:rPr lang="en-US" sz="2800" dirty="0" smtClean="0"/>
              <a:t>Payment through credit</a:t>
            </a:r>
          </a:p>
          <a:p>
            <a:pPr lvl="2"/>
            <a:r>
              <a:rPr lang="en-US" sz="2800" dirty="0" smtClean="0"/>
              <a:t>Open ended credit</a:t>
            </a:r>
          </a:p>
          <a:p>
            <a:pPr lvl="2"/>
            <a:r>
              <a:rPr lang="en-US" sz="2800" dirty="0" smtClean="0"/>
              <a:t>Closed ended credit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4000" dirty="0" smtClean="0"/>
              <a:t>For purchases</a:t>
            </a:r>
          </a:p>
          <a:p>
            <a:pPr lvl="1"/>
            <a:r>
              <a:rPr lang="en-US" sz="3600" dirty="0" smtClean="0"/>
              <a:t>Payment in full with cash</a:t>
            </a:r>
          </a:p>
          <a:p>
            <a:pPr lvl="2"/>
            <a:r>
              <a:rPr lang="en-US" sz="3200" dirty="0" smtClean="0"/>
              <a:t>Currency and coins</a:t>
            </a:r>
          </a:p>
          <a:p>
            <a:pPr lvl="3"/>
            <a:r>
              <a:rPr lang="en-US" sz="2800" dirty="0" smtClean="0"/>
              <a:t>Readily accepted in most places</a:t>
            </a:r>
          </a:p>
          <a:p>
            <a:pPr lvl="3"/>
            <a:r>
              <a:rPr lang="en-US" sz="2800" dirty="0" smtClean="0"/>
              <a:t>No hidden costs</a:t>
            </a:r>
          </a:p>
          <a:p>
            <a:pPr lvl="3"/>
            <a:r>
              <a:rPr lang="en-US" sz="2800" dirty="0" smtClean="0"/>
              <a:t>Convenient</a:t>
            </a:r>
          </a:p>
          <a:p>
            <a:pPr lvl="3"/>
            <a:r>
              <a:rPr lang="en-US" sz="2800" dirty="0" smtClean="0"/>
              <a:t>May be stolen or lost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For purchases</a:t>
            </a:r>
          </a:p>
          <a:p>
            <a:pPr lvl="1"/>
            <a:r>
              <a:rPr lang="en-US" sz="3200" dirty="0" smtClean="0"/>
              <a:t>Payment with a personal check</a:t>
            </a:r>
          </a:p>
          <a:p>
            <a:pPr lvl="2"/>
            <a:r>
              <a:rPr lang="en-US" sz="2800" dirty="0" smtClean="0"/>
              <a:t>More secure than cash when sent through the mail</a:t>
            </a:r>
          </a:p>
          <a:p>
            <a:pPr lvl="2"/>
            <a:r>
              <a:rPr lang="en-US" sz="2800" dirty="0" smtClean="0"/>
              <a:t>Can only be used by payee</a:t>
            </a:r>
          </a:p>
          <a:p>
            <a:pPr lvl="2"/>
            <a:r>
              <a:rPr lang="en-US" sz="2800" dirty="0" smtClean="0"/>
              <a:t>Provides a record of expenditures and legal proof of payment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867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1"/>
            <a:r>
              <a:rPr lang="en-US" sz="2800" dirty="0" smtClean="0"/>
              <a:t>Payment with special use checks</a:t>
            </a:r>
          </a:p>
          <a:p>
            <a:pPr lvl="2"/>
            <a:r>
              <a:rPr lang="en-US" dirty="0" smtClean="0"/>
              <a:t>Cashier’s check – bought from a bank; payment guaranteed by the bank</a:t>
            </a:r>
          </a:p>
          <a:p>
            <a:pPr lvl="2"/>
            <a:r>
              <a:rPr lang="en-US" dirty="0" smtClean="0"/>
              <a:t>Certified check – personal check with a bank’s guarantee of payment</a:t>
            </a:r>
          </a:p>
          <a:p>
            <a:pPr lvl="2"/>
            <a:r>
              <a:rPr lang="en-US" dirty="0" smtClean="0"/>
              <a:t>Money order – used to send money by mail by people who have no checking account</a:t>
            </a:r>
          </a:p>
          <a:p>
            <a:pPr lvl="2"/>
            <a:r>
              <a:rPr lang="en-US" dirty="0" smtClean="0"/>
              <a:t>Traveler’s check – used in place of cash when traveling; can be easily cashed in many places worldwide; can be replaced if lost or stolen</a:t>
            </a:r>
          </a:p>
          <a:p>
            <a:pPr lvl="1"/>
            <a:r>
              <a:rPr lang="en-US" dirty="0" smtClean="0"/>
              <a:t>Each type serves specific purpose</a:t>
            </a:r>
          </a:p>
          <a:p>
            <a:pPr lvl="1"/>
            <a:r>
              <a:rPr lang="en-US" dirty="0" smtClean="0"/>
              <a:t>Available from most institutions, usually a fee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90600"/>
          </a:xfrm>
        </p:spPr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4906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1"/>
            <a:r>
              <a:rPr lang="en-US" sz="3200" dirty="0" smtClean="0"/>
              <a:t>Payment with debit card through POS transaction</a:t>
            </a:r>
          </a:p>
          <a:p>
            <a:pPr lvl="2"/>
            <a:r>
              <a:rPr lang="en-US" sz="2800" dirty="0" smtClean="0"/>
              <a:t>Making payment with debit card, both online and offline</a:t>
            </a:r>
          </a:p>
          <a:p>
            <a:pPr lvl="2"/>
            <a:r>
              <a:rPr lang="en-US" sz="2800" dirty="0" smtClean="0"/>
              <a:t>Must take precautions to protect against theft and fraud</a:t>
            </a:r>
          </a:p>
          <a:p>
            <a:pPr lvl="3"/>
            <a:r>
              <a:rPr lang="en-US" sz="2400" dirty="0" smtClean="0"/>
              <a:t>Sign back of card and write “See ID”</a:t>
            </a:r>
          </a:p>
          <a:p>
            <a:pPr lvl="3"/>
            <a:r>
              <a:rPr lang="en-US" sz="2400" dirty="0" smtClean="0"/>
              <a:t>Memorize and protect PIN; do not write where card is kept</a:t>
            </a:r>
          </a:p>
          <a:p>
            <a:pPr lvl="3"/>
            <a:r>
              <a:rPr lang="en-US" sz="2400" dirty="0" smtClean="0"/>
              <a:t>Be alert to surroundings and people nearby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83163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1"/>
            <a:r>
              <a:rPr lang="en-US" sz="2800" dirty="0" smtClean="0"/>
              <a:t>Payment through credit</a:t>
            </a:r>
          </a:p>
          <a:p>
            <a:pPr lvl="2"/>
            <a:r>
              <a:rPr lang="en-US" sz="2800" dirty="0" smtClean="0"/>
              <a:t>Open ended credit – credit cards</a:t>
            </a:r>
          </a:p>
          <a:p>
            <a:pPr lvl="2"/>
            <a:r>
              <a:rPr lang="en-US" sz="2800" dirty="0" smtClean="0"/>
              <a:t>Types: general purpose, company, travel</a:t>
            </a:r>
          </a:p>
          <a:p>
            <a:pPr lvl="2"/>
            <a:r>
              <a:rPr lang="en-US" sz="2800" dirty="0" smtClean="0"/>
              <a:t>Can be issued by banks, S&amp;Ls, credit unions, finance companies, insurance companies, CC agencies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Fefe</a:t>
            </a:r>
            <a:r>
              <a:rPr lang="en-US" dirty="0" smtClean="0"/>
              <a:t> Slide Show – </a:t>
            </a:r>
            <a:r>
              <a:rPr lang="en-US" sz="5400" dirty="0" smtClean="0"/>
              <a:t>Depository Institutions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2"/>
            <a:r>
              <a:rPr lang="en-US" sz="2800" dirty="0" smtClean="0"/>
              <a:t>Open ended credit – credit cards</a:t>
            </a:r>
          </a:p>
          <a:p>
            <a:pPr lvl="2"/>
            <a:r>
              <a:rPr lang="en-US" sz="2800" dirty="0" smtClean="0"/>
              <a:t>Benefits</a:t>
            </a:r>
          </a:p>
          <a:p>
            <a:pPr lvl="3"/>
            <a:r>
              <a:rPr lang="en-US" sz="2400" dirty="0" smtClean="0"/>
              <a:t>Provides accurate record keeping</a:t>
            </a:r>
          </a:p>
          <a:p>
            <a:pPr lvl="3"/>
            <a:r>
              <a:rPr lang="en-US" sz="2400" dirty="0" smtClean="0"/>
              <a:t>Convenient when ordering by mail or phone</a:t>
            </a:r>
          </a:p>
          <a:p>
            <a:pPr lvl="3"/>
            <a:r>
              <a:rPr lang="en-US" sz="2400" dirty="0" smtClean="0"/>
              <a:t>Pay for large purchases in small monthly payments</a:t>
            </a:r>
          </a:p>
          <a:p>
            <a:pPr lvl="3"/>
            <a:r>
              <a:rPr lang="en-US" sz="2400" dirty="0" smtClean="0"/>
              <a:t>Pay for purchases without carrying cash</a:t>
            </a:r>
          </a:p>
          <a:p>
            <a:pPr lvl="2"/>
            <a:r>
              <a:rPr lang="en-US" dirty="0" smtClean="0"/>
              <a:t>Concerns</a:t>
            </a:r>
          </a:p>
          <a:p>
            <a:pPr lvl="3"/>
            <a:r>
              <a:rPr lang="en-US" sz="2400" dirty="0" smtClean="0"/>
              <a:t>May result in overspending</a:t>
            </a:r>
          </a:p>
          <a:p>
            <a:pPr lvl="3"/>
            <a:r>
              <a:rPr lang="en-US" sz="2400" dirty="0" smtClean="0"/>
              <a:t>High interest rates</a:t>
            </a:r>
          </a:p>
          <a:p>
            <a:pPr lvl="3"/>
            <a:r>
              <a:rPr lang="en-US" sz="2400" dirty="0" smtClean="0"/>
              <a:t>May be lost or stolen</a:t>
            </a:r>
          </a:p>
          <a:p>
            <a:pPr lvl="3"/>
            <a:r>
              <a:rPr lang="en-US" sz="2400" dirty="0" smtClean="0"/>
              <a:t>Fraudulent unauthorized charges may appear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purchases</a:t>
            </a:r>
          </a:p>
          <a:p>
            <a:pPr lvl="1"/>
            <a:r>
              <a:rPr lang="en-US" sz="3200" dirty="0" smtClean="0"/>
              <a:t>Payment through credit</a:t>
            </a:r>
          </a:p>
          <a:p>
            <a:pPr lvl="2"/>
            <a:r>
              <a:rPr lang="en-US" sz="3200" dirty="0" smtClean="0"/>
              <a:t>Closed ended credit – installment loans</a:t>
            </a:r>
          </a:p>
          <a:p>
            <a:pPr lvl="3"/>
            <a:r>
              <a:rPr lang="en-US" sz="2400" dirty="0" smtClean="0"/>
              <a:t>Types: car loans, student loans, home loans</a:t>
            </a:r>
          </a:p>
          <a:p>
            <a:pPr lvl="3"/>
            <a:r>
              <a:rPr lang="en-US" sz="2400" dirty="0" smtClean="0"/>
              <a:t>Granted by commercial banks, credit unions, finance companies, insurance companies and credit card agencies</a:t>
            </a:r>
          </a:p>
          <a:p>
            <a:pPr lvl="3"/>
            <a:r>
              <a:rPr lang="en-US" sz="2400" dirty="0" smtClean="0"/>
              <a:t>Secured loans require collateral; unsecured loans on signature alone, sometimes require cosigner</a:t>
            </a:r>
          </a:p>
          <a:p>
            <a:pPr lvl="3"/>
            <a:r>
              <a:rPr lang="en-US" sz="2400" dirty="0" smtClean="0"/>
              <a:t>Borrow a stated amount and repay with interest.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 Teaching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r>
              <a:rPr lang="en-US" dirty="0" smtClean="0"/>
              <a:t>How to open a Checking/Savings Account</a:t>
            </a:r>
          </a:p>
          <a:p>
            <a:r>
              <a:rPr lang="en-US" dirty="0" smtClean="0"/>
              <a:t>How to make a Deposit</a:t>
            </a:r>
          </a:p>
          <a:p>
            <a:r>
              <a:rPr lang="en-US" dirty="0" smtClean="0"/>
              <a:t>How to make a Deposit with Cash Received</a:t>
            </a:r>
          </a:p>
          <a:p>
            <a:r>
              <a:rPr lang="en-US" dirty="0" smtClean="0"/>
              <a:t>How to Endorse a Check</a:t>
            </a:r>
          </a:p>
          <a:p>
            <a:r>
              <a:rPr lang="en-US" dirty="0" smtClean="0"/>
              <a:t>How to WRITE a Check</a:t>
            </a:r>
          </a:p>
          <a:p>
            <a:r>
              <a:rPr lang="en-US" dirty="0" smtClean="0"/>
              <a:t>How to keep a Check Register</a:t>
            </a:r>
          </a:p>
          <a:p>
            <a:r>
              <a:rPr lang="en-US" dirty="0" smtClean="0"/>
              <a:t>How to Reconcile a Bank Statement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your assigned banking activity</a:t>
            </a:r>
          </a:p>
          <a:p>
            <a:r>
              <a:rPr lang="en-US" dirty="0" smtClean="0"/>
              <a:t>Prepare a presentation to teach others how to accomplish this activity</a:t>
            </a:r>
          </a:p>
          <a:p>
            <a:r>
              <a:rPr lang="en-US" dirty="0" smtClean="0"/>
              <a:t>Prepare a worksheet/sample so that you can walk your fellow students through the process</a:t>
            </a:r>
          </a:p>
          <a:p>
            <a:r>
              <a:rPr lang="en-US" dirty="0" smtClean="0"/>
              <a:t>Give the student a sample to complete on their own!!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Types</a:t>
            </a:r>
          </a:p>
          <a:p>
            <a:pPr lvl="1"/>
            <a:r>
              <a:rPr lang="en-US" sz="3600" dirty="0" smtClean="0"/>
              <a:t>Commercial banks</a:t>
            </a:r>
          </a:p>
          <a:p>
            <a:pPr lvl="1"/>
            <a:r>
              <a:rPr lang="en-US" sz="3600" dirty="0" smtClean="0"/>
              <a:t>Savings and loan associations</a:t>
            </a:r>
          </a:p>
          <a:p>
            <a:pPr lvl="1"/>
            <a:r>
              <a:rPr lang="en-US" sz="3600" dirty="0" smtClean="0"/>
              <a:t>Credit unions</a:t>
            </a:r>
          </a:p>
          <a:p>
            <a:pPr lvl="1"/>
            <a:r>
              <a:rPr lang="en-US" sz="3600" dirty="0" smtClean="0"/>
              <a:t>Brokerage firms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Commercial banks</a:t>
            </a:r>
          </a:p>
          <a:p>
            <a:pPr lvl="1"/>
            <a:r>
              <a:rPr lang="en-US" sz="3200" dirty="0" smtClean="0"/>
              <a:t>Owned by shareholders and operated for profit</a:t>
            </a:r>
          </a:p>
          <a:p>
            <a:pPr lvl="1"/>
            <a:r>
              <a:rPr lang="en-US" sz="3200" dirty="0" smtClean="0"/>
              <a:t>Receives, transfers, and lends money to individuals, businesses and governments</a:t>
            </a:r>
          </a:p>
          <a:p>
            <a:pPr lvl="1"/>
            <a:r>
              <a:rPr lang="en-US" sz="3200" dirty="0" smtClean="0"/>
              <a:t>May be chartered by federal or state government</a:t>
            </a:r>
          </a:p>
          <a:p>
            <a:pPr lvl="1"/>
            <a:r>
              <a:rPr lang="en-US" sz="3200" dirty="0" smtClean="0"/>
              <a:t>Regulated by either federal banking regulations or state banking commission</a:t>
            </a:r>
          </a:p>
          <a:p>
            <a:pPr lvl="1"/>
            <a:r>
              <a:rPr lang="en-US" sz="3200" dirty="0" smtClean="0"/>
              <a:t>Insured by FDIC to protect deposits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75456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Commercial banks</a:t>
            </a:r>
          </a:p>
          <a:p>
            <a:pPr lvl="1"/>
            <a:r>
              <a:rPr lang="en-US" sz="3200" dirty="0" smtClean="0"/>
              <a:t>Typical Services</a:t>
            </a:r>
          </a:p>
          <a:p>
            <a:pPr lvl="2"/>
            <a:r>
              <a:rPr lang="en-US" sz="3200" dirty="0" smtClean="0"/>
              <a:t>Checking accounts</a:t>
            </a:r>
          </a:p>
          <a:p>
            <a:pPr lvl="2"/>
            <a:r>
              <a:rPr lang="en-US" sz="3200" dirty="0" smtClean="0"/>
              <a:t>Savings accounts</a:t>
            </a:r>
          </a:p>
          <a:p>
            <a:pPr lvl="2"/>
            <a:r>
              <a:rPr lang="en-US" sz="3200" dirty="0" smtClean="0"/>
              <a:t>Loans and mortgages</a:t>
            </a:r>
          </a:p>
          <a:p>
            <a:pPr lvl="2"/>
            <a:r>
              <a:rPr lang="en-US" sz="3200" dirty="0" smtClean="0"/>
              <a:t>Credit cards</a:t>
            </a:r>
          </a:p>
          <a:p>
            <a:pPr lvl="2"/>
            <a:r>
              <a:rPr lang="en-US" sz="3200" dirty="0" smtClean="0"/>
              <a:t>Investments</a:t>
            </a:r>
          </a:p>
          <a:p>
            <a:pPr lvl="2"/>
            <a:r>
              <a:rPr lang="en-US" sz="3200" dirty="0" smtClean="0"/>
              <a:t>Limited financial advice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n-US" sz="4000" dirty="0" smtClean="0"/>
              <a:t>Savings and Loan Associations</a:t>
            </a:r>
          </a:p>
          <a:p>
            <a:pPr lvl="1"/>
            <a:r>
              <a:rPr lang="en-US" sz="3600" dirty="0" smtClean="0"/>
              <a:t>Typical Services</a:t>
            </a:r>
          </a:p>
          <a:p>
            <a:pPr lvl="2"/>
            <a:r>
              <a:rPr lang="en-US" sz="3400" dirty="0" smtClean="0"/>
              <a:t>Originally specialized in providing funds to homebuyers</a:t>
            </a:r>
          </a:p>
          <a:p>
            <a:pPr lvl="2"/>
            <a:r>
              <a:rPr lang="en-US" sz="3400" dirty="0" smtClean="0"/>
              <a:t>Now – variety of services:</a:t>
            </a:r>
          </a:p>
          <a:p>
            <a:pPr lvl="3"/>
            <a:r>
              <a:rPr lang="en-US" sz="3000" dirty="0" smtClean="0"/>
              <a:t>Interest earning checking accounts</a:t>
            </a:r>
          </a:p>
          <a:p>
            <a:pPr lvl="3"/>
            <a:r>
              <a:rPr lang="en-US" sz="3000" dirty="0" smtClean="0"/>
              <a:t>Savings accounts</a:t>
            </a:r>
          </a:p>
          <a:p>
            <a:pPr lvl="3"/>
            <a:r>
              <a:rPr lang="en-US" sz="3000" dirty="0" smtClean="0"/>
              <a:t>Loans and mortgages</a:t>
            </a:r>
          </a:p>
          <a:p>
            <a:pPr lvl="3"/>
            <a:endParaRPr lang="en-US" sz="3000" dirty="0" smtClean="0"/>
          </a:p>
          <a:p>
            <a:pPr lvl="2"/>
            <a:endParaRPr lang="en-US" sz="3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n-US" sz="4000" dirty="0" smtClean="0"/>
              <a:t>Savings and Loan Associations</a:t>
            </a:r>
          </a:p>
          <a:p>
            <a:pPr lvl="1"/>
            <a:r>
              <a:rPr lang="en-US" sz="3600" dirty="0" smtClean="0"/>
              <a:t>May be state or federally chartered</a:t>
            </a:r>
          </a:p>
          <a:p>
            <a:pPr lvl="1"/>
            <a:r>
              <a:rPr lang="en-US" sz="3600" dirty="0" smtClean="0"/>
              <a:t>Two types:</a:t>
            </a:r>
          </a:p>
          <a:p>
            <a:pPr lvl="2"/>
            <a:r>
              <a:rPr lang="en-US" sz="3400" dirty="0" smtClean="0"/>
              <a:t>Mutual S&amp;L – owned and operated by depositors</a:t>
            </a:r>
          </a:p>
          <a:p>
            <a:pPr lvl="2"/>
            <a:r>
              <a:rPr lang="en-US" sz="3400" dirty="0" smtClean="0"/>
              <a:t>Stock S&amp;L – owned by stockholders</a:t>
            </a:r>
          </a:p>
          <a:p>
            <a:pPr lvl="1"/>
            <a:r>
              <a:rPr lang="en-US" sz="3600" dirty="0" smtClean="0"/>
              <a:t>Insured by Savings Association Insurance Fund  (branch of FDIC)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Credit Unions</a:t>
            </a:r>
          </a:p>
          <a:p>
            <a:pPr lvl="1"/>
            <a:r>
              <a:rPr lang="en-US" b="1" i="1" dirty="0" smtClean="0">
                <a:solidFill>
                  <a:srgbClr val="0070C0"/>
                </a:solidFill>
              </a:rPr>
              <a:t>Nonprofit financial cooperative </a:t>
            </a:r>
            <a:r>
              <a:rPr lang="en-US" dirty="0" smtClean="0"/>
              <a:t>owned and operated by and operated to benefit its members</a:t>
            </a:r>
          </a:p>
          <a:p>
            <a:pPr lvl="1"/>
            <a:r>
              <a:rPr lang="en-US" dirty="0" smtClean="0"/>
              <a:t>May be state or federally chartered</a:t>
            </a:r>
          </a:p>
          <a:p>
            <a:pPr lvl="1"/>
            <a:r>
              <a:rPr lang="en-US" dirty="0" smtClean="0"/>
              <a:t>Membership available to those who belong to a place of employment, union, community organization, etc</a:t>
            </a:r>
          </a:p>
          <a:p>
            <a:pPr lvl="1"/>
            <a:r>
              <a:rPr lang="en-US" dirty="0" smtClean="0"/>
              <a:t>Pay no federal income tax since Non-profit</a:t>
            </a:r>
          </a:p>
          <a:p>
            <a:pPr lvl="1"/>
            <a:r>
              <a:rPr lang="en-US" dirty="0" smtClean="0"/>
              <a:t>With lower operating costs, often lend money at slightly lower interest rate</a:t>
            </a:r>
          </a:p>
          <a:p>
            <a:pPr lvl="1"/>
            <a:r>
              <a:rPr lang="en-US" dirty="0" smtClean="0"/>
              <a:t>Sometimes pay higher rate on savings</a:t>
            </a:r>
          </a:p>
          <a:p>
            <a:pPr lvl="1"/>
            <a:r>
              <a:rPr lang="en-US" dirty="0" smtClean="0"/>
              <a:t>Insured by Nat’l Credit Union Administration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470</TotalTime>
  <Words>1253</Words>
  <Application>Microsoft Office PowerPoint</Application>
  <PresentationFormat>On-screen Show (4:3)</PresentationFormat>
  <Paragraphs>267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Technic</vt:lpstr>
      <vt:lpstr>Unit 4 – Financial services &amp; forms used in independent living</vt:lpstr>
      <vt:lpstr>ESSENTIAL QUESTIONS</vt:lpstr>
      <vt:lpstr>Financial Institution Services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Financial Institutions</vt:lpstr>
      <vt:lpstr>Team Teaching Presentations</vt:lpstr>
      <vt:lpstr>FORMS OF PAYMENTS</vt:lpstr>
      <vt:lpstr>FORMS OF PAYMENTS</vt:lpstr>
      <vt:lpstr>FORMS OF PAYMENTS</vt:lpstr>
      <vt:lpstr>FORMS OF PAYMENTS</vt:lpstr>
      <vt:lpstr>FORMS OF PAYMENTS</vt:lpstr>
      <vt:lpstr>FORMS OF PAYMENTS</vt:lpstr>
      <vt:lpstr>FORMS OF PAYMENTS</vt:lpstr>
      <vt:lpstr>FORMS OF PAYMENTS</vt:lpstr>
      <vt:lpstr>Team Teaching Activity</vt:lpstr>
      <vt:lpstr>Team Teaching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</dc:title>
  <dc:creator>abehar</dc:creator>
  <cp:lastModifiedBy>abehar</cp:lastModifiedBy>
  <cp:revision>28</cp:revision>
  <dcterms:created xsi:type="dcterms:W3CDTF">2011-10-28T12:31:41Z</dcterms:created>
  <dcterms:modified xsi:type="dcterms:W3CDTF">2011-11-15T15:33:51Z</dcterms:modified>
</cp:coreProperties>
</file>