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56" r:id="rId3"/>
    <p:sldId id="288" r:id="rId4"/>
    <p:sldId id="289" r:id="rId5"/>
    <p:sldId id="257" r:id="rId6"/>
    <p:sldId id="258" r:id="rId7"/>
    <p:sldId id="265" r:id="rId8"/>
    <p:sldId id="266" r:id="rId9"/>
    <p:sldId id="267" r:id="rId10"/>
    <p:sldId id="269" r:id="rId11"/>
    <p:sldId id="270" r:id="rId12"/>
    <p:sldId id="271" r:id="rId13"/>
    <p:sldId id="268" r:id="rId14"/>
    <p:sldId id="272" r:id="rId15"/>
    <p:sldId id="290" r:id="rId16"/>
    <p:sldId id="259" r:id="rId17"/>
    <p:sldId id="260" r:id="rId18"/>
    <p:sldId id="261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62" r:id="rId28"/>
    <p:sldId id="263" r:id="rId29"/>
    <p:sldId id="282" r:id="rId30"/>
    <p:sldId id="285" r:id="rId31"/>
    <p:sldId id="283" r:id="rId32"/>
    <p:sldId id="284" r:id="rId33"/>
    <p:sldId id="293" r:id="rId34"/>
    <p:sldId id="264" r:id="rId35"/>
    <p:sldId id="294" r:id="rId36"/>
    <p:sldId id="295" r:id="rId37"/>
    <p:sldId id="296" r:id="rId38"/>
    <p:sldId id="286" r:id="rId39"/>
    <p:sldId id="297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BAC89-03D3-49AB-9A27-FF4813101605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0680A-2FA1-45EB-A9C4-86B2BFD9E2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c.gov/" TargetMode="External"/><Relationship Id="rId2" Type="http://schemas.openxmlformats.org/officeDocument/2006/relationships/hyperlink" Target="http://www.usa.gov/topics/consumer/smart-shopping.s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psc.gov/" TargetMode="External"/><Relationship Id="rId5" Type="http://schemas.openxmlformats.org/officeDocument/2006/relationships/hyperlink" Target="http://www.bbb.org/" TargetMode="External"/><Relationship Id="rId4" Type="http://schemas.openxmlformats.org/officeDocument/2006/relationships/hyperlink" Target="http://www.ncdoj.gov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Be a Smart Shopper - http://www.usa.gov/topics/consumer/smart-shopping.shtml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www.ftc.gov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www.ncdoj.gov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www.bbb.org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http://www.cpsc.gov/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Right to be heard</a:t>
            </a:r>
          </a:p>
          <a:p>
            <a:pPr lvl="1"/>
            <a:r>
              <a:rPr lang="en-US" dirty="0" smtClean="0"/>
              <a:t>Right to speak up, be heard, and expect results</a:t>
            </a:r>
          </a:p>
          <a:p>
            <a:pPr lvl="1"/>
            <a:r>
              <a:rPr lang="en-US" dirty="0" smtClean="0"/>
              <a:t>Retailers and government agencies are interested in consumers’ comments</a:t>
            </a:r>
          </a:p>
          <a:p>
            <a:pPr lvl="1"/>
            <a:r>
              <a:rPr lang="en-US" dirty="0" smtClean="0"/>
              <a:t>Voicing legitimate interests, comments, and complaints, either in person or in writing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Right to redress</a:t>
            </a:r>
          </a:p>
          <a:p>
            <a:pPr lvl="1"/>
            <a:r>
              <a:rPr lang="en-US" dirty="0" smtClean="0"/>
              <a:t>When consumer expectations are not met</a:t>
            </a:r>
          </a:p>
          <a:p>
            <a:pPr lvl="1"/>
            <a:r>
              <a:rPr lang="en-US" dirty="0" smtClean="0"/>
              <a:t>When products and services do not meet seller’s claims</a:t>
            </a:r>
          </a:p>
          <a:p>
            <a:pPr lvl="1"/>
            <a:r>
              <a:rPr lang="en-US" dirty="0" smtClean="0"/>
              <a:t>Right to have a fair settlement of the dispute, with some form of compensation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Right to consumer education</a:t>
            </a:r>
          </a:p>
          <a:p>
            <a:pPr lvl="1"/>
            <a:r>
              <a:rPr lang="en-US" dirty="0" smtClean="0"/>
              <a:t>Provides training to gain knowledge and skills to be effective consumers</a:t>
            </a:r>
          </a:p>
          <a:p>
            <a:pPr lvl="1"/>
            <a:r>
              <a:rPr lang="en-US" dirty="0" smtClean="0"/>
              <a:t>(our class is one form of consumer education!)</a:t>
            </a:r>
          </a:p>
          <a:p>
            <a:pPr lvl="1"/>
            <a:r>
              <a:rPr lang="en-US" dirty="0" smtClean="0"/>
              <a:t>Nonprofits, banks, and credit unions often sponsor consumer education opportunities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Right to service</a:t>
            </a:r>
          </a:p>
          <a:p>
            <a:pPr lvl="1"/>
            <a:r>
              <a:rPr lang="en-US" dirty="0" smtClean="0"/>
              <a:t>Expect convenience, courtesy, and responsiveness</a:t>
            </a:r>
          </a:p>
          <a:p>
            <a:pPr lvl="1"/>
            <a:r>
              <a:rPr lang="en-US" dirty="0" smtClean="0"/>
              <a:t>If treated rudely, complain to customer service or the manager</a:t>
            </a:r>
          </a:p>
          <a:p>
            <a:pPr lvl="1"/>
            <a:r>
              <a:rPr lang="en-US" dirty="0" smtClean="0"/>
              <a:t>(Make sure you are courteous in your complaint!  Two wrongs don’t make a right!!!)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Right to a healthy environment</a:t>
            </a:r>
          </a:p>
          <a:p>
            <a:pPr lvl="1"/>
            <a:r>
              <a:rPr lang="en-US" dirty="0" smtClean="0"/>
              <a:t>Environment is non-threatening to the well being of present and future generations.</a:t>
            </a:r>
          </a:p>
          <a:p>
            <a:pPr lvl="1"/>
            <a:r>
              <a:rPr lang="en-US" dirty="0" smtClean="0"/>
              <a:t>Both businesses and consumers are responsible for taking care of the environment</a:t>
            </a:r>
          </a:p>
          <a:p>
            <a:pPr lvl="1"/>
            <a:r>
              <a:rPr lang="en-US" dirty="0" smtClean="0"/>
              <a:t>Recycle, use energy-efficient technology, and reduce waste.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4582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Warranties/Return Policies</a:t>
            </a:r>
          </a:p>
          <a:p>
            <a:r>
              <a:rPr lang="en-US" dirty="0" smtClean="0"/>
              <a:t>Visit the assigned retailer’s website and determine their warranty/return policy</a:t>
            </a:r>
          </a:p>
          <a:p>
            <a:r>
              <a:rPr lang="en-US" dirty="0" smtClean="0"/>
              <a:t>Sears		</a:t>
            </a:r>
            <a:r>
              <a:rPr lang="en-US" dirty="0" err="1" smtClean="0"/>
              <a:t>Walmart</a:t>
            </a:r>
            <a:r>
              <a:rPr lang="en-US" dirty="0" smtClean="0"/>
              <a:t>		Target</a:t>
            </a:r>
          </a:p>
          <a:p>
            <a:r>
              <a:rPr lang="en-US" dirty="0" err="1" smtClean="0"/>
              <a:t>Belks</a:t>
            </a:r>
            <a:r>
              <a:rPr lang="en-US" dirty="0" smtClean="0"/>
              <a:t>		Lands End		</a:t>
            </a:r>
            <a:r>
              <a:rPr lang="en-US" dirty="0" err="1" smtClean="0"/>
              <a:t>LLBean</a:t>
            </a:r>
            <a:endParaRPr lang="en-US" dirty="0" smtClean="0"/>
          </a:p>
          <a:p>
            <a:r>
              <a:rPr lang="en-US" dirty="0" smtClean="0"/>
              <a:t>Kmart		Gap 			</a:t>
            </a:r>
            <a:r>
              <a:rPr lang="en-US" dirty="0" err="1" smtClean="0"/>
              <a:t>Northface</a:t>
            </a:r>
            <a:endParaRPr lang="en-US" dirty="0" smtClean="0"/>
          </a:p>
          <a:p>
            <a:r>
              <a:rPr lang="en-US" dirty="0" err="1" smtClean="0"/>
              <a:t>JCPenney</a:t>
            </a:r>
            <a:r>
              <a:rPr lang="en-US" dirty="0" smtClean="0"/>
              <a:t>	 	Nordstrom		Macys</a:t>
            </a:r>
          </a:p>
          <a:p>
            <a:r>
              <a:rPr lang="en-US" dirty="0" err="1" smtClean="0"/>
              <a:t>Ikea</a:t>
            </a:r>
            <a:r>
              <a:rPr lang="en-US" dirty="0" smtClean="0"/>
              <a:t>		Lowes		Oriental Traders</a:t>
            </a:r>
          </a:p>
          <a:p>
            <a:r>
              <a:rPr lang="en-US" dirty="0" smtClean="0"/>
              <a:t>Netflix		</a:t>
            </a:r>
            <a:r>
              <a:rPr lang="en-US" dirty="0" err="1" smtClean="0"/>
              <a:t>Ebay</a:t>
            </a:r>
            <a:r>
              <a:rPr lang="en-US" dirty="0" smtClean="0"/>
              <a:t>			Dick’s Sporting</a:t>
            </a:r>
          </a:p>
          <a:p>
            <a:r>
              <a:rPr lang="en-US" dirty="0" smtClean="0"/>
              <a:t>Amazon		Best Buy		American Eagle</a:t>
            </a:r>
          </a:p>
          <a:p>
            <a:r>
              <a:rPr lang="en-US" dirty="0" smtClean="0"/>
              <a:t>Write a paragraph explaining terms of their policy – including charges, time limits, etc			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8000" dirty="0" smtClean="0"/>
              <a:t>With </a:t>
            </a:r>
          </a:p>
          <a:p>
            <a:pPr algn="ctr">
              <a:buNone/>
            </a:pPr>
            <a:r>
              <a:rPr lang="en-US" sz="8000" b="1" dirty="0" smtClean="0">
                <a:solidFill>
                  <a:srgbClr val="0070C0"/>
                </a:solidFill>
              </a:rPr>
              <a:t>RIGHTS</a:t>
            </a:r>
            <a:r>
              <a:rPr lang="en-US" sz="8000" dirty="0" smtClean="0"/>
              <a:t> </a:t>
            </a:r>
          </a:p>
          <a:p>
            <a:pPr algn="ctr">
              <a:buNone/>
            </a:pPr>
            <a:r>
              <a:rPr lang="en-US" sz="8000" dirty="0" smtClean="0"/>
              <a:t>come </a:t>
            </a:r>
            <a:r>
              <a:rPr lang="en-US" sz="8000" b="1" dirty="0" smtClean="0">
                <a:solidFill>
                  <a:srgbClr val="0070C0"/>
                </a:solidFill>
              </a:rPr>
              <a:t>RESPONSIBILITIES</a:t>
            </a:r>
            <a:endParaRPr lang="en-US" sz="8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Responsibilities of Consumers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Type of activities a consumer is expected to perform as part of a purchase decision</a:t>
            </a:r>
          </a:p>
          <a:p>
            <a:r>
              <a:rPr lang="en-US" sz="3600" dirty="0" smtClean="0"/>
              <a:t>Each </a:t>
            </a:r>
            <a:r>
              <a:rPr lang="en-US" sz="3600" b="1" i="1" dirty="0" smtClean="0"/>
              <a:t>consumer responsibility </a:t>
            </a:r>
            <a:r>
              <a:rPr lang="en-US" sz="3600" dirty="0" smtClean="0"/>
              <a:t>parallels a </a:t>
            </a:r>
            <a:r>
              <a:rPr lang="en-US" sz="3600" b="1" i="1" dirty="0" smtClean="0"/>
              <a:t>consumer right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Responsibilities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 Use products safely</a:t>
            </a:r>
          </a:p>
          <a:p>
            <a:r>
              <a:rPr lang="en-US" dirty="0" smtClean="0"/>
              <a:t>To find and use information</a:t>
            </a:r>
          </a:p>
          <a:p>
            <a:r>
              <a:rPr lang="en-US" dirty="0" smtClean="0"/>
              <a:t>To choose purchases carefully</a:t>
            </a:r>
          </a:p>
          <a:p>
            <a:r>
              <a:rPr lang="en-US" dirty="0" smtClean="0"/>
              <a:t>To speak up</a:t>
            </a:r>
          </a:p>
          <a:p>
            <a:r>
              <a:rPr lang="en-US" dirty="0" smtClean="0"/>
              <a:t>To seek redress</a:t>
            </a:r>
          </a:p>
          <a:p>
            <a:r>
              <a:rPr lang="en-US" dirty="0" smtClean="0"/>
              <a:t>To learn</a:t>
            </a:r>
          </a:p>
          <a:p>
            <a:r>
              <a:rPr lang="en-US" dirty="0" smtClean="0"/>
              <a:t>To reward good service</a:t>
            </a:r>
          </a:p>
          <a:p>
            <a:r>
              <a:rPr lang="en-US" dirty="0" smtClean="0"/>
              <a:t>To promote a healthy, caring relationship with the environment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Responsibilities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 Use products safely</a:t>
            </a:r>
          </a:p>
          <a:p>
            <a:pPr lvl="1"/>
            <a:r>
              <a:rPr lang="en-US" dirty="0" smtClean="0"/>
              <a:t>Use products for their intended purposes and guard against carelessness</a:t>
            </a:r>
          </a:p>
          <a:p>
            <a:pPr lvl="1"/>
            <a:r>
              <a:rPr lang="en-US" dirty="0" smtClean="0"/>
              <a:t>Read and follow manufacturer’s directions for safe use of products</a:t>
            </a:r>
          </a:p>
          <a:p>
            <a:pPr lvl="1"/>
            <a:r>
              <a:rPr lang="en-US" i="1" dirty="0" smtClean="0"/>
              <a:t>Benefit: protects consumers and others from potential harm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106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Unit 5 – Understand Consumer Rights, Responsibilities &amp;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0866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Objective 5.01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 Understand Rights and Responsibilities of consumers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Responsibilities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 find and use information</a:t>
            </a:r>
          </a:p>
          <a:p>
            <a:pPr lvl="1"/>
            <a:r>
              <a:rPr lang="en-US" dirty="0" smtClean="0"/>
              <a:t>Find and use information when planning a purchase</a:t>
            </a:r>
          </a:p>
          <a:p>
            <a:pPr lvl="1"/>
            <a:r>
              <a:rPr lang="en-US" dirty="0" smtClean="0"/>
              <a:t>Conduct research on products before making a purchase</a:t>
            </a:r>
          </a:p>
          <a:p>
            <a:pPr lvl="1"/>
            <a:r>
              <a:rPr lang="en-US" dirty="0" smtClean="0"/>
              <a:t>Consult multiple reputable sources to gather information about intended purchase</a:t>
            </a:r>
          </a:p>
          <a:p>
            <a:pPr lvl="1"/>
            <a:r>
              <a:rPr lang="en-US" dirty="0" smtClean="0"/>
              <a:t>Compare products (features, costs, warranties) and service policies</a:t>
            </a:r>
          </a:p>
          <a:p>
            <a:pPr lvl="1"/>
            <a:r>
              <a:rPr lang="en-US" i="1" dirty="0" smtClean="0"/>
              <a:t>Benefit: optimum satisfaction from purchases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Responsibilities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 choose purchases carefully</a:t>
            </a:r>
          </a:p>
          <a:p>
            <a:pPr lvl="1"/>
            <a:r>
              <a:rPr lang="en-US" dirty="0" smtClean="0"/>
              <a:t>Become knowledgeable about companies that produce products</a:t>
            </a:r>
          </a:p>
          <a:p>
            <a:pPr lvl="1"/>
            <a:r>
              <a:rPr lang="en-US" dirty="0" smtClean="0"/>
              <a:t>Use buying power to support companies with ethical practices and reliable product</a:t>
            </a:r>
          </a:p>
          <a:p>
            <a:pPr lvl="1"/>
            <a:r>
              <a:rPr lang="en-US" i="1" dirty="0" smtClean="0"/>
              <a:t>Benefit: increases the likelihood that purchase decisions meet consumer needs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Responsibilities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50292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 speak up</a:t>
            </a:r>
          </a:p>
          <a:p>
            <a:pPr lvl="1"/>
            <a:r>
              <a:rPr lang="en-US" dirty="0" smtClean="0"/>
              <a:t>Voice compliments as well as legitimate complaints</a:t>
            </a:r>
          </a:p>
          <a:p>
            <a:pPr lvl="1"/>
            <a:r>
              <a:rPr lang="en-US" dirty="0" smtClean="0"/>
              <a:t>Being an effective communicator is important in getting your message heard</a:t>
            </a:r>
          </a:p>
          <a:p>
            <a:pPr lvl="1"/>
            <a:r>
              <a:rPr lang="en-US" dirty="0" smtClean="0"/>
              <a:t>Register complaints promptly</a:t>
            </a:r>
          </a:p>
          <a:p>
            <a:pPr lvl="1"/>
            <a:r>
              <a:rPr lang="en-US" dirty="0" smtClean="0"/>
              <a:t>Identify product defects and/or service problems</a:t>
            </a:r>
          </a:p>
          <a:p>
            <a:pPr lvl="1"/>
            <a:r>
              <a:rPr lang="en-US" dirty="0" smtClean="0"/>
              <a:t>Contact a local or regional store manager or a consumer affairs department</a:t>
            </a:r>
          </a:p>
          <a:p>
            <a:pPr lvl="1"/>
            <a:r>
              <a:rPr lang="en-US" dirty="0" smtClean="0"/>
              <a:t>File a complaint with the Better Business Bureau</a:t>
            </a:r>
          </a:p>
          <a:p>
            <a:pPr lvl="1"/>
            <a:r>
              <a:rPr lang="en-US" i="1" dirty="0" smtClean="0"/>
              <a:t>Benefit: provides feedback to sellers about product problems and deficiencies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Responsibilities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 seek redress</a:t>
            </a:r>
          </a:p>
          <a:p>
            <a:pPr lvl="1"/>
            <a:r>
              <a:rPr lang="en-US" dirty="0" smtClean="0"/>
              <a:t>Actively pursue remedies when products do not meet expectations</a:t>
            </a:r>
          </a:p>
          <a:p>
            <a:pPr lvl="1"/>
            <a:r>
              <a:rPr lang="en-US" dirty="0" smtClean="0"/>
              <a:t>Seek to exchange a faulty product for the same or a similar product</a:t>
            </a:r>
          </a:p>
          <a:p>
            <a:pPr lvl="1"/>
            <a:r>
              <a:rPr lang="en-US" dirty="0" smtClean="0"/>
              <a:t>Use receipt or other proof of purchase to request a refund or an apology</a:t>
            </a:r>
          </a:p>
          <a:p>
            <a:pPr lvl="1"/>
            <a:r>
              <a:rPr lang="en-US" i="1" dirty="0" smtClean="0"/>
              <a:t>Benefit: contributes to balance between sellers’ and consumers’ interests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Responsibilities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 learn</a:t>
            </a:r>
          </a:p>
          <a:p>
            <a:pPr lvl="1"/>
            <a:r>
              <a:rPr lang="en-US" dirty="0" smtClean="0"/>
              <a:t>Learn skills needed to make informed, confident choices about purchases</a:t>
            </a:r>
          </a:p>
          <a:p>
            <a:pPr lvl="1"/>
            <a:r>
              <a:rPr lang="en-US" dirty="0" smtClean="0"/>
              <a:t>Take course related to consumer education</a:t>
            </a:r>
          </a:p>
          <a:p>
            <a:pPr lvl="1"/>
            <a:r>
              <a:rPr lang="en-US" i="1" dirty="0" smtClean="0"/>
              <a:t>Benefit: builds consumer skills/confidence to function effectively in the marketplace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Responsibilities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 reward good service</a:t>
            </a:r>
          </a:p>
          <a:p>
            <a:pPr lvl="1"/>
            <a:r>
              <a:rPr lang="en-US" dirty="0" smtClean="0"/>
              <a:t>Use buying power to support reliable sellers and service providers</a:t>
            </a:r>
          </a:p>
          <a:p>
            <a:pPr lvl="1"/>
            <a:r>
              <a:rPr lang="en-US" dirty="0" smtClean="0"/>
              <a:t>Avoid buying from non-reputable companies</a:t>
            </a:r>
          </a:p>
          <a:p>
            <a:pPr lvl="1"/>
            <a:r>
              <a:rPr lang="en-US" i="1" dirty="0" smtClean="0"/>
              <a:t>Benefit: helps reputable businesses thrive; makes it harder for shoddy businesses to operate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Responsibilities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 promote a healthy, caring relationship with the environment</a:t>
            </a:r>
          </a:p>
          <a:p>
            <a:pPr lvl="1"/>
            <a:r>
              <a:rPr lang="en-US" dirty="0" smtClean="0"/>
              <a:t>Support companies whose practices sustain the environment</a:t>
            </a:r>
          </a:p>
          <a:p>
            <a:pPr lvl="1"/>
            <a:r>
              <a:rPr lang="en-US" dirty="0" smtClean="0"/>
              <a:t>Purchase/use recycled products and those that contain recycled content</a:t>
            </a:r>
          </a:p>
          <a:p>
            <a:pPr lvl="1"/>
            <a:r>
              <a:rPr lang="en-US" dirty="0" smtClean="0"/>
              <a:t>Avoid littering and use appropriate waste receptacles</a:t>
            </a:r>
          </a:p>
          <a:p>
            <a:pPr lvl="1"/>
            <a:r>
              <a:rPr lang="en-US" i="1" dirty="0" smtClean="0"/>
              <a:t>Benefit: Improves the quality of life for current and future generations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Exercising Rights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protect rights in the marketplace, consumers should:</a:t>
            </a:r>
          </a:p>
          <a:p>
            <a:pPr lvl="1"/>
            <a:r>
              <a:rPr lang="en-US" dirty="0" smtClean="0"/>
              <a:t>Be their own advocates – look out for their own interests as a consumer with rights.</a:t>
            </a:r>
          </a:p>
          <a:p>
            <a:pPr lvl="1"/>
            <a:r>
              <a:rPr lang="en-US" dirty="0" smtClean="0"/>
              <a:t>Be aware of the steps to take to resolve problems with products/services</a:t>
            </a:r>
          </a:p>
          <a:p>
            <a:pPr lvl="1"/>
            <a:r>
              <a:rPr lang="en-US" dirty="0" smtClean="0"/>
              <a:t>Be aware of organizations that assist consumers with resolving complaints</a:t>
            </a:r>
          </a:p>
          <a:p>
            <a:pPr lvl="1"/>
            <a:r>
              <a:rPr lang="en-US" dirty="0" smtClean="0"/>
              <a:t>Know when to seek help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Exercising Rights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Sources of Consumer Protection:</a:t>
            </a:r>
          </a:p>
          <a:p>
            <a:pPr lvl="1"/>
            <a:r>
              <a:rPr lang="en-US" dirty="0" smtClean="0"/>
              <a:t>Government agencies – federal and state</a:t>
            </a:r>
          </a:p>
          <a:p>
            <a:pPr lvl="1"/>
            <a:r>
              <a:rPr lang="en-US" dirty="0" smtClean="0"/>
              <a:t>Merchant services</a:t>
            </a:r>
          </a:p>
          <a:p>
            <a:pPr lvl="1"/>
            <a:r>
              <a:rPr lang="en-US" dirty="0" smtClean="0"/>
              <a:t>Consumer advocate groups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Exercising Rights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Sources of Consumer Protection:</a:t>
            </a:r>
          </a:p>
          <a:p>
            <a:pPr lvl="1"/>
            <a:r>
              <a:rPr lang="en-US" dirty="0" smtClean="0"/>
              <a:t>FEDERAL AGENCIES:</a:t>
            </a:r>
          </a:p>
          <a:p>
            <a:pPr lvl="2"/>
            <a:r>
              <a:rPr lang="en-US" dirty="0" smtClean="0"/>
              <a:t>Federal Trade Commission (FTC) – Ensures fair transactions, product labels, privacy</a:t>
            </a:r>
          </a:p>
          <a:p>
            <a:pPr lvl="2"/>
            <a:r>
              <a:rPr lang="en-US" dirty="0" smtClean="0"/>
              <a:t>Department of Labor (DOL) – Ensures fair and reasonable working conditions</a:t>
            </a:r>
          </a:p>
          <a:p>
            <a:pPr lvl="2"/>
            <a:r>
              <a:rPr lang="en-US" dirty="0" smtClean="0"/>
              <a:t>Consumer Product Safety Commission (CPSC) Sets safety standards for products</a:t>
            </a:r>
          </a:p>
          <a:p>
            <a:pPr lvl="2"/>
            <a:r>
              <a:rPr lang="en-US" dirty="0" smtClean="0"/>
              <a:t>Department of Housing and Urban Development (HUD) – Supervises programs related to housing needs and fair housing opportunities</a:t>
            </a:r>
          </a:p>
          <a:p>
            <a:pPr lvl="2"/>
            <a:r>
              <a:rPr lang="en-US" dirty="0" smtClean="0"/>
              <a:t>US Department of Agriculture (USDA) – inspects and sets standards for meat, poultry and canned foods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basic consumer rights are protected by law?</a:t>
            </a:r>
          </a:p>
          <a:p>
            <a:endParaRPr lang="en-US" dirty="0" smtClean="0"/>
          </a:p>
          <a:p>
            <a:r>
              <a:rPr lang="en-US" dirty="0" smtClean="0"/>
              <a:t>What does it mean to be a responsible consumer?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Exercising Rights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Sources of Consumer Protection:</a:t>
            </a:r>
          </a:p>
          <a:p>
            <a:pPr lvl="1"/>
            <a:r>
              <a:rPr lang="en-US" dirty="0" smtClean="0"/>
              <a:t>STATE AGENCIES:</a:t>
            </a:r>
          </a:p>
          <a:p>
            <a:pPr lvl="2"/>
            <a:r>
              <a:rPr lang="en-US" dirty="0" smtClean="0"/>
              <a:t>Attorney General’s Office – takes legal action on behalf of the state and its citizens</a:t>
            </a:r>
          </a:p>
          <a:p>
            <a:pPr lvl="2"/>
            <a:r>
              <a:rPr lang="en-US" dirty="0" smtClean="0"/>
              <a:t>NC Cooperative Extension – provides unbiased research-based consumer education and information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Exercising Rights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Sources of Consumer Protection:</a:t>
            </a:r>
          </a:p>
          <a:p>
            <a:pPr lvl="1"/>
            <a:r>
              <a:rPr lang="en-US" dirty="0" smtClean="0"/>
              <a:t>Merchant services</a:t>
            </a:r>
          </a:p>
          <a:p>
            <a:pPr lvl="2"/>
            <a:r>
              <a:rPr lang="en-US" dirty="0" smtClean="0"/>
              <a:t>Warranty and return policies – provide guidelines for dissatisfied customers</a:t>
            </a:r>
          </a:p>
          <a:p>
            <a:pPr lvl="2"/>
            <a:r>
              <a:rPr lang="en-US" dirty="0" smtClean="0"/>
              <a:t>Consumer affairs departments – deal with consumer concerns and complaints.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Exercising Rights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Sources of Consumer Protection:</a:t>
            </a:r>
          </a:p>
          <a:p>
            <a:pPr lvl="1"/>
            <a:r>
              <a:rPr lang="en-US" dirty="0" smtClean="0"/>
              <a:t>Consumer advocate groups</a:t>
            </a:r>
          </a:p>
          <a:p>
            <a:pPr lvl="2"/>
            <a:r>
              <a:rPr lang="en-US" dirty="0" smtClean="0"/>
              <a:t>Better Business Bureau – provides reliability reports on businesses, accepts consumer complaints</a:t>
            </a:r>
          </a:p>
          <a:p>
            <a:pPr lvl="2"/>
            <a:r>
              <a:rPr lang="en-US" dirty="0" smtClean="0"/>
              <a:t>News media – provide consumer investigative reports</a:t>
            </a:r>
          </a:p>
          <a:p>
            <a:pPr lvl="2"/>
            <a:r>
              <a:rPr lang="en-US" dirty="0" smtClean="0"/>
              <a:t>National consumer organizations – provide consumer advocacy, educational materials, product/service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Complaints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File a Complaint:</a:t>
            </a:r>
          </a:p>
          <a:p>
            <a:pPr lvl="1"/>
            <a:r>
              <a:rPr lang="en-US" dirty="0" smtClean="0"/>
              <a:t>Write a complaint letter</a:t>
            </a:r>
          </a:p>
          <a:p>
            <a:pPr lvl="1"/>
            <a:r>
              <a:rPr lang="en-US" dirty="0" smtClean="0"/>
              <a:t>In Person</a:t>
            </a:r>
          </a:p>
          <a:p>
            <a:pPr lvl="1"/>
            <a:r>
              <a:rPr lang="en-US" dirty="0" smtClean="0"/>
              <a:t>On the telephone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Regardless of means of communication, format of complaint is the same!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Exercising Rights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Components of a </a:t>
            </a:r>
            <a:r>
              <a:rPr lang="en-US" b="1" dirty="0" smtClean="0">
                <a:solidFill>
                  <a:srgbClr val="0070C0"/>
                </a:solidFill>
              </a:rPr>
              <a:t>SUCCESSFUL</a:t>
            </a:r>
            <a:r>
              <a:rPr lang="en-US" dirty="0" smtClean="0"/>
              <a:t> Written complaint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Greeting/Salutation</a:t>
            </a:r>
          </a:p>
          <a:p>
            <a:pPr lvl="2"/>
            <a:r>
              <a:rPr lang="en-US" dirty="0" smtClean="0"/>
              <a:t>Direct your complaint to a specific person/department</a:t>
            </a:r>
          </a:p>
          <a:p>
            <a:pPr lvl="2"/>
            <a:r>
              <a:rPr lang="en-US" dirty="0" smtClean="0"/>
              <a:t>Establish a pleasant rapport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Opening</a:t>
            </a:r>
          </a:p>
          <a:p>
            <a:pPr lvl="2"/>
            <a:r>
              <a:rPr lang="en-US" dirty="0" smtClean="0"/>
              <a:t>Explain the reason you are contacting them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Body</a:t>
            </a:r>
          </a:p>
          <a:p>
            <a:pPr lvl="2"/>
            <a:r>
              <a:rPr lang="en-US" dirty="0" smtClean="0"/>
              <a:t>Describe the problem(s) and/or product defect(s) experienced</a:t>
            </a:r>
          </a:p>
          <a:p>
            <a:pPr lvl="2"/>
            <a:r>
              <a:rPr lang="en-US" dirty="0" smtClean="0"/>
              <a:t>Request a specific remedy such as a refund, a credit to your account, or product replacement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Closure</a:t>
            </a:r>
          </a:p>
          <a:p>
            <a:pPr lvl="2"/>
            <a:r>
              <a:rPr lang="en-US" dirty="0" smtClean="0"/>
              <a:t>Request a response with a specified time period.  Generally – 2-3 weeks.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Exercising Rights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Making a </a:t>
            </a:r>
            <a:r>
              <a:rPr lang="en-US" b="1" dirty="0" smtClean="0">
                <a:solidFill>
                  <a:srgbClr val="0070C0"/>
                </a:solidFill>
              </a:rPr>
              <a:t>SUCCESSFUL</a:t>
            </a:r>
            <a:r>
              <a:rPr lang="en-US" dirty="0" smtClean="0"/>
              <a:t> Verbal Complaint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Act Quickly</a:t>
            </a:r>
          </a:p>
          <a:p>
            <a:pPr lvl="2"/>
            <a:r>
              <a:rPr lang="en-US" dirty="0" smtClean="0"/>
              <a:t>Address situation as soon as you become aware of problem</a:t>
            </a:r>
          </a:p>
          <a:p>
            <a:pPr lvl="2"/>
            <a:r>
              <a:rPr lang="en-US" dirty="0" smtClean="0"/>
              <a:t>Procrastinating may impact your ability to resolve problem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Address the Right Source</a:t>
            </a:r>
          </a:p>
          <a:p>
            <a:pPr lvl="2"/>
            <a:r>
              <a:rPr lang="en-US" dirty="0" smtClean="0"/>
              <a:t>Usually salesperson or operator can direct you to right person.</a:t>
            </a:r>
          </a:p>
          <a:p>
            <a:pPr lvl="2"/>
            <a:r>
              <a:rPr lang="en-US" dirty="0" smtClean="0"/>
              <a:t>Complain to top management, owner, as a last resort.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Be Specific and Factual</a:t>
            </a:r>
          </a:p>
          <a:p>
            <a:pPr lvl="2"/>
            <a:r>
              <a:rPr lang="en-US" dirty="0" smtClean="0"/>
              <a:t>Mention when you made purchase</a:t>
            </a:r>
          </a:p>
          <a:p>
            <a:pPr lvl="2"/>
            <a:r>
              <a:rPr lang="en-US" dirty="0" smtClean="0"/>
              <a:t>Accurately describe product or service purchased</a:t>
            </a:r>
          </a:p>
          <a:p>
            <a:pPr lvl="2"/>
            <a:r>
              <a:rPr lang="en-US" dirty="0" smtClean="0"/>
              <a:t>Describe the problem</a:t>
            </a:r>
          </a:p>
          <a:p>
            <a:pPr lvl="2"/>
            <a:r>
              <a:rPr lang="en-US" dirty="0" smtClean="0"/>
              <a:t>Be sure to have important papers such as receipts, warranties handy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Exercising Rights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Making a </a:t>
            </a:r>
            <a:r>
              <a:rPr lang="en-US" b="1" dirty="0" smtClean="0">
                <a:solidFill>
                  <a:srgbClr val="0070C0"/>
                </a:solidFill>
              </a:rPr>
              <a:t>SUCCESSFUL</a:t>
            </a:r>
            <a:r>
              <a:rPr lang="en-US" dirty="0" smtClean="0"/>
              <a:t> Verbal Complaint (cont’d)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Be Reasonable</a:t>
            </a:r>
          </a:p>
          <a:p>
            <a:pPr lvl="2"/>
            <a:r>
              <a:rPr lang="en-US" dirty="0" smtClean="0"/>
              <a:t>Politely address the person handling your complaint</a:t>
            </a:r>
          </a:p>
          <a:p>
            <a:pPr lvl="2"/>
            <a:r>
              <a:rPr lang="en-US" dirty="0" smtClean="0"/>
              <a:t>State the problem calmly and clearly; refrain from being argumentative or accusatory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Suggest a Solution</a:t>
            </a:r>
          </a:p>
          <a:p>
            <a:pPr lvl="2"/>
            <a:r>
              <a:rPr lang="en-US" dirty="0" smtClean="0"/>
              <a:t>Spell out what you want</a:t>
            </a:r>
          </a:p>
          <a:p>
            <a:pPr lvl="2"/>
            <a:r>
              <a:rPr lang="en-US" dirty="0" smtClean="0"/>
              <a:t>Do you expect a repair, replacement, refund, or apology?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Exercising Rights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Receiving and Evaluating a Complaint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Customer service employees listen to, evaluate and respond to customer complaints</a:t>
            </a:r>
          </a:p>
          <a:p>
            <a:pPr lvl="2"/>
            <a:r>
              <a:rPr lang="en-US" dirty="0" smtClean="0"/>
              <a:t>Listen carefully as person describes problem</a:t>
            </a:r>
          </a:p>
          <a:p>
            <a:pPr lvl="2"/>
            <a:r>
              <a:rPr lang="en-US" dirty="0" smtClean="0"/>
              <a:t>Be polite and courteous while customer is complaining</a:t>
            </a:r>
          </a:p>
          <a:p>
            <a:pPr lvl="2"/>
            <a:r>
              <a:rPr lang="en-US" dirty="0" smtClean="0"/>
              <a:t>Ask questions to gain additional information</a:t>
            </a:r>
          </a:p>
          <a:p>
            <a:pPr lvl="2"/>
            <a:r>
              <a:rPr lang="en-US" dirty="0" smtClean="0"/>
              <a:t>Do NOT interrupt</a:t>
            </a:r>
          </a:p>
          <a:p>
            <a:pPr lvl="2"/>
            <a:r>
              <a:rPr lang="en-US" dirty="0" smtClean="0"/>
              <a:t>Use positive body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Write a complaint letter using the personal business letter format(Left aligned):</a:t>
            </a:r>
          </a:p>
          <a:p>
            <a:pPr lvl="1"/>
            <a:r>
              <a:rPr lang="en-US" dirty="0" smtClean="0"/>
              <a:t>Return address, date, addressee information, salutation, opening, body, closing and signature.</a:t>
            </a:r>
          </a:p>
          <a:p>
            <a:pPr lvl="1"/>
            <a:r>
              <a:rPr lang="en-US" dirty="0" smtClean="0"/>
              <a:t>Write about a (real or imaginary) situation where you would write a letter of complaint.</a:t>
            </a:r>
          </a:p>
          <a:p>
            <a:pPr lvl="1"/>
            <a:r>
              <a:rPr lang="en-US" dirty="0" smtClean="0"/>
              <a:t>Must cover all elements of complaint letters</a:t>
            </a:r>
          </a:p>
          <a:p>
            <a:pPr lvl="1"/>
            <a:r>
              <a:rPr lang="en-US" dirty="0" smtClean="0"/>
              <a:t>Must be respectful and exhibit good communication skills</a:t>
            </a:r>
          </a:p>
          <a:p>
            <a:pPr lvl="1"/>
            <a:r>
              <a:rPr lang="en-US" dirty="0" smtClean="0"/>
              <a:t>Must be Typed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Bonus points for creativity!!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Prepare to Make a Verbal Complaint</a:t>
            </a:r>
          </a:p>
          <a:p>
            <a:pPr lvl="1"/>
            <a:r>
              <a:rPr lang="en-US" dirty="0" smtClean="0"/>
              <a:t>Use scenario from letter or create new one</a:t>
            </a:r>
          </a:p>
          <a:p>
            <a:pPr lvl="1"/>
            <a:r>
              <a:rPr lang="en-US" dirty="0" smtClean="0"/>
              <a:t>Tell use who you are addressing</a:t>
            </a:r>
          </a:p>
          <a:p>
            <a:pPr lvl="1"/>
            <a:r>
              <a:rPr lang="en-US" dirty="0" smtClean="0"/>
              <a:t>Make sure you are prepared with essential components</a:t>
            </a:r>
          </a:p>
          <a:p>
            <a:r>
              <a:rPr lang="en-US" dirty="0" smtClean="0"/>
              <a:t>Prepare to receive and evaluate </a:t>
            </a:r>
            <a:r>
              <a:rPr lang="en-US" smtClean="0"/>
              <a:t>a Complaint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Purchase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of a recent purchase of a durable good made by you or your family.</a:t>
            </a:r>
          </a:p>
          <a:p>
            <a:pPr lvl="1"/>
            <a:r>
              <a:rPr lang="en-US" dirty="0" smtClean="0"/>
              <a:t>How did you go about making this selection?</a:t>
            </a:r>
          </a:p>
          <a:p>
            <a:pPr lvl="1"/>
            <a:r>
              <a:rPr lang="en-US" dirty="0" smtClean="0"/>
              <a:t>What sources of information did you use to help you decide?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of Consumers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set of protections, agreed upon by society and written into law, apply to purchases of merchandise and services in the U.S.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(First became law in early 1960’s under President John Kennedy)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Right to be safe</a:t>
            </a:r>
          </a:p>
          <a:p>
            <a:r>
              <a:rPr lang="en-US" dirty="0" smtClean="0"/>
              <a:t>Right to be informed</a:t>
            </a:r>
          </a:p>
          <a:p>
            <a:r>
              <a:rPr lang="en-US" dirty="0" smtClean="0"/>
              <a:t>Right to choose products and services</a:t>
            </a:r>
          </a:p>
          <a:p>
            <a:r>
              <a:rPr lang="en-US" dirty="0" smtClean="0"/>
              <a:t>Right to be heard</a:t>
            </a:r>
          </a:p>
          <a:p>
            <a:r>
              <a:rPr lang="en-US" dirty="0" smtClean="0"/>
              <a:t>Right to redress</a:t>
            </a:r>
          </a:p>
          <a:p>
            <a:r>
              <a:rPr lang="en-US" dirty="0" smtClean="0"/>
              <a:t>Right to consumer education</a:t>
            </a:r>
          </a:p>
          <a:p>
            <a:r>
              <a:rPr lang="en-US" dirty="0" smtClean="0"/>
              <a:t>Right to service</a:t>
            </a:r>
          </a:p>
          <a:p>
            <a:r>
              <a:rPr lang="en-US" dirty="0" smtClean="0"/>
              <a:t>Right to a healthy environment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Right to be safe</a:t>
            </a:r>
          </a:p>
          <a:p>
            <a:pPr lvl="1"/>
            <a:r>
              <a:rPr lang="en-US" dirty="0" smtClean="0"/>
              <a:t>Consumers are entitled to protection against dangerous goods and services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As long as they are using products and services appropriately, according to directions.</a:t>
            </a:r>
          </a:p>
          <a:p>
            <a:pPr lvl="1"/>
            <a:r>
              <a:rPr lang="en-US" dirty="0" smtClean="0"/>
              <a:t>Product testing and labeling intended to protect consumers from potential danger</a:t>
            </a:r>
          </a:p>
          <a:p>
            <a:pPr lvl="1"/>
            <a:r>
              <a:rPr lang="en-US" dirty="0" smtClean="0"/>
              <a:t>Laws protect with regards to credit, debt collection, product safety and usability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95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Right to be informed</a:t>
            </a:r>
          </a:p>
          <a:p>
            <a:pPr lvl="1"/>
            <a:r>
              <a:rPr lang="en-US" dirty="0" smtClean="0"/>
              <a:t>About product and service performance, quality and price, and seller’s reputation</a:t>
            </a:r>
          </a:p>
          <a:p>
            <a:pPr lvl="1"/>
            <a:r>
              <a:rPr lang="en-US" dirty="0" smtClean="0"/>
              <a:t>So consumers can make informed decisions about purchases</a:t>
            </a:r>
          </a:p>
          <a:p>
            <a:pPr lvl="1"/>
            <a:r>
              <a:rPr lang="en-US" dirty="0" smtClean="0"/>
              <a:t>Information needed depends on what is to be purchased and how it will be used</a:t>
            </a:r>
          </a:p>
          <a:p>
            <a:pPr lvl="1"/>
            <a:r>
              <a:rPr lang="en-US" dirty="0" smtClean="0"/>
              <a:t>Common sources of consumer info include:</a:t>
            </a:r>
          </a:p>
          <a:p>
            <a:pPr lvl="2"/>
            <a:r>
              <a:rPr lang="en-US" dirty="0" smtClean="0"/>
              <a:t>Advertising		Product labels 		Warranties</a:t>
            </a:r>
          </a:p>
          <a:p>
            <a:pPr lvl="2"/>
            <a:r>
              <a:rPr lang="en-US" dirty="0" smtClean="0"/>
              <a:t>News articles	Salespeople		Other consumers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of Consumers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Right to choose products and services</a:t>
            </a:r>
          </a:p>
          <a:p>
            <a:pPr lvl="1"/>
            <a:r>
              <a:rPr lang="en-US" dirty="0" smtClean="0"/>
              <a:t>Multiple retailers selling similar goods and services at competitive prices</a:t>
            </a:r>
          </a:p>
          <a:p>
            <a:pPr lvl="1"/>
            <a:r>
              <a:rPr lang="en-US" dirty="0" smtClean="0"/>
              <a:t>Options needed so consumers can meet wants and needs using available resources</a:t>
            </a:r>
          </a:p>
          <a:p>
            <a:pPr lvl="1"/>
            <a:r>
              <a:rPr lang="en-US" dirty="0" smtClean="0"/>
              <a:t>Opportunity to select goods, services and places to shop</a:t>
            </a:r>
          </a:p>
          <a:p>
            <a:pPr lvl="1"/>
            <a:r>
              <a:rPr lang="en-US" dirty="0" smtClean="0"/>
              <a:t>Laws discourage monopolies and encourage fair competition in the marketplace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1698</Words>
  <Application>Microsoft Office PowerPoint</Application>
  <PresentationFormat>On-screen Show (4:3)</PresentationFormat>
  <Paragraphs>250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Activity</vt:lpstr>
      <vt:lpstr>Unit 5 – Understand Consumer Rights, Responsibilities &amp; Information</vt:lpstr>
      <vt:lpstr>Essential Questions</vt:lpstr>
      <vt:lpstr>Recent Purchase</vt:lpstr>
      <vt:lpstr>Rights of Consumers</vt:lpstr>
      <vt:lpstr>Rights of Consumers include:</vt:lpstr>
      <vt:lpstr>Rights of Consumers include:</vt:lpstr>
      <vt:lpstr>Rights of Consumers include:</vt:lpstr>
      <vt:lpstr>Rights of Consumers include:</vt:lpstr>
      <vt:lpstr>Rights of Consumers include:</vt:lpstr>
      <vt:lpstr>Rights of Consumers include:</vt:lpstr>
      <vt:lpstr>Rights of Consumers include:</vt:lpstr>
      <vt:lpstr>Rights of Consumers include:</vt:lpstr>
      <vt:lpstr>Rights of Consumers include:</vt:lpstr>
      <vt:lpstr>Activity</vt:lpstr>
      <vt:lpstr>BUT…</vt:lpstr>
      <vt:lpstr>Responsibilities of Consumers</vt:lpstr>
      <vt:lpstr>Responsibilities of Consumers include:</vt:lpstr>
      <vt:lpstr>Responsibilities of Consumers include:</vt:lpstr>
      <vt:lpstr>Responsibilities of Consumers include:</vt:lpstr>
      <vt:lpstr>Responsibilities of Consumers include:</vt:lpstr>
      <vt:lpstr>Responsibilities of Consumers include:</vt:lpstr>
      <vt:lpstr>Responsibilities of Consumers include:</vt:lpstr>
      <vt:lpstr>Responsibilities of Consumers include:</vt:lpstr>
      <vt:lpstr>Responsibilities of Consumers include:</vt:lpstr>
      <vt:lpstr>Responsibilities of Consumers include:</vt:lpstr>
      <vt:lpstr>Exercising Rights &amp; Responsibilities</vt:lpstr>
      <vt:lpstr>Exercising Rights &amp; Responsibilities</vt:lpstr>
      <vt:lpstr>Exercising Rights &amp; Responsibilities</vt:lpstr>
      <vt:lpstr>Exercising Rights &amp; Responsibilities</vt:lpstr>
      <vt:lpstr>Exercising Rights &amp; Responsibilities</vt:lpstr>
      <vt:lpstr>Exercising Rights &amp; Responsibilities</vt:lpstr>
      <vt:lpstr>Complaints </vt:lpstr>
      <vt:lpstr>Exercising Rights &amp; Responsibilities</vt:lpstr>
      <vt:lpstr>Exercising Rights &amp; Responsibilities</vt:lpstr>
      <vt:lpstr>Exercising Rights &amp; Responsibilities</vt:lpstr>
      <vt:lpstr>Exercising Rights &amp; Responsibilities</vt:lpstr>
      <vt:lpstr>Activity</vt:lpstr>
      <vt:lpstr>Activity</vt:lpstr>
    </vt:vector>
  </TitlesOfParts>
  <Company>The University of North Carolina at Chapel Hill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– Understand Consumer Rights, Responsibilities &amp; Information</dc:title>
  <dc:creator>Lenovo User</dc:creator>
  <cp:lastModifiedBy>abehar</cp:lastModifiedBy>
  <cp:revision>28</cp:revision>
  <dcterms:created xsi:type="dcterms:W3CDTF">2011-10-09T18:50:49Z</dcterms:created>
  <dcterms:modified xsi:type="dcterms:W3CDTF">2011-10-14T17:45:58Z</dcterms:modified>
</cp:coreProperties>
</file>