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73" r:id="rId4"/>
    <p:sldId id="280" r:id="rId5"/>
    <p:sldId id="279" r:id="rId6"/>
    <p:sldId id="267" r:id="rId7"/>
    <p:sldId id="271" r:id="rId8"/>
    <p:sldId id="272" r:id="rId9"/>
    <p:sldId id="268" r:id="rId10"/>
    <p:sldId id="270" r:id="rId11"/>
    <p:sldId id="265" r:id="rId12"/>
    <p:sldId id="269" r:id="rId13"/>
    <p:sldId id="266" r:id="rId14"/>
    <p:sldId id="257" r:id="rId15"/>
    <p:sldId id="258" r:id="rId16"/>
    <p:sldId id="259" r:id="rId17"/>
    <p:sldId id="260" r:id="rId18"/>
    <p:sldId id="261" r:id="rId19"/>
    <p:sldId id="262" r:id="rId20"/>
    <p:sldId id="263" r:id="rId21"/>
    <p:sldId id="274" r:id="rId22"/>
    <p:sldId id="276" r:id="rId23"/>
    <p:sldId id="275" r:id="rId24"/>
    <p:sldId id="277" r:id="rId25"/>
    <p:sldId id="278"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40573621-18A0-45D5-B4D4-DD71F143FDC8}" type="datetimeFigureOut">
              <a:rPr lang="en-US" smtClean="0"/>
              <a:pPr/>
              <a:t>11/8/2011</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70A125FB-7177-49D2-AC2C-2FADF63229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0573621-18A0-45D5-B4D4-DD71F143FDC8}" type="datetimeFigureOut">
              <a:rPr lang="en-US" smtClean="0"/>
              <a:pPr/>
              <a:t>11/8/2011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A125FB-7177-49D2-AC2C-2FADF63229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0573621-18A0-45D5-B4D4-DD71F143FDC8}" type="datetimeFigureOut">
              <a:rPr lang="en-US" smtClean="0"/>
              <a:pPr/>
              <a:t>11/8/2011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A125FB-7177-49D2-AC2C-2FADF63229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40573621-18A0-45D5-B4D4-DD71F143FDC8}" type="datetimeFigureOut">
              <a:rPr lang="en-US" smtClean="0"/>
              <a:pPr/>
              <a:t>11/8/2011</a:t>
            </a:fld>
            <a:endParaRPr lang="en-US"/>
          </a:p>
        </p:txBody>
      </p:sp>
      <p:sp>
        <p:nvSpPr>
          <p:cNvPr id="9" name="Slide Number Placeholder 8"/>
          <p:cNvSpPr>
            <a:spLocks noGrp="1"/>
          </p:cNvSpPr>
          <p:nvPr>
            <p:ph type="sldNum" sz="quarter" idx="15"/>
          </p:nvPr>
        </p:nvSpPr>
        <p:spPr/>
        <p:txBody>
          <a:bodyPr rtlCol="0"/>
          <a:lstStyle/>
          <a:p>
            <a:fld id="{70A125FB-7177-49D2-AC2C-2FADF632297F}"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40573621-18A0-45D5-B4D4-DD71F143FDC8}" type="datetimeFigureOut">
              <a:rPr lang="en-US" smtClean="0"/>
              <a:pPr/>
              <a:t>11/8/2011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70A125FB-7177-49D2-AC2C-2FADF632297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0573621-18A0-45D5-B4D4-DD71F143FDC8}" type="datetimeFigureOut">
              <a:rPr lang="en-US" smtClean="0"/>
              <a:pPr/>
              <a:t>11/8/2011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A125FB-7177-49D2-AC2C-2FADF632297F}"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0573621-18A0-45D5-B4D4-DD71F143FDC8}" type="datetimeFigureOut">
              <a:rPr lang="en-US" smtClean="0"/>
              <a:pPr/>
              <a:t>11/8/2011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A125FB-7177-49D2-AC2C-2FADF632297F}"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40573621-18A0-45D5-B4D4-DD71F143FDC8}" type="datetimeFigureOut">
              <a:rPr lang="en-US" smtClean="0"/>
              <a:pPr/>
              <a:t>11/8/2011</a:t>
            </a:fld>
            <a:endParaRPr lang="en-US"/>
          </a:p>
        </p:txBody>
      </p:sp>
      <p:sp>
        <p:nvSpPr>
          <p:cNvPr id="7" name="Slide Number Placeholder 6"/>
          <p:cNvSpPr>
            <a:spLocks noGrp="1"/>
          </p:cNvSpPr>
          <p:nvPr>
            <p:ph type="sldNum" sz="quarter" idx="11"/>
          </p:nvPr>
        </p:nvSpPr>
        <p:spPr/>
        <p:txBody>
          <a:bodyPr rtlCol="0"/>
          <a:lstStyle/>
          <a:p>
            <a:fld id="{70A125FB-7177-49D2-AC2C-2FADF632297F}"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573621-18A0-45D5-B4D4-DD71F143FDC8}" type="datetimeFigureOut">
              <a:rPr lang="en-US" smtClean="0"/>
              <a:pPr/>
              <a:t>11/8/2011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A125FB-7177-49D2-AC2C-2FADF63229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40573621-18A0-45D5-B4D4-DD71F143FDC8}" type="datetimeFigureOut">
              <a:rPr lang="en-US" smtClean="0"/>
              <a:pPr/>
              <a:t>11/8/2011</a:t>
            </a:fld>
            <a:endParaRPr lang="en-US"/>
          </a:p>
        </p:txBody>
      </p:sp>
      <p:sp>
        <p:nvSpPr>
          <p:cNvPr id="22" name="Slide Number Placeholder 21"/>
          <p:cNvSpPr>
            <a:spLocks noGrp="1"/>
          </p:cNvSpPr>
          <p:nvPr>
            <p:ph type="sldNum" sz="quarter" idx="15"/>
          </p:nvPr>
        </p:nvSpPr>
        <p:spPr/>
        <p:txBody>
          <a:bodyPr rtlCol="0"/>
          <a:lstStyle/>
          <a:p>
            <a:fld id="{70A125FB-7177-49D2-AC2C-2FADF632297F}"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0573621-18A0-45D5-B4D4-DD71F143FDC8}" type="datetimeFigureOut">
              <a:rPr lang="en-US" smtClean="0"/>
              <a:pPr/>
              <a:t>11/8/2011</a:t>
            </a:fld>
            <a:endParaRPr lang="en-US"/>
          </a:p>
        </p:txBody>
      </p:sp>
      <p:sp>
        <p:nvSpPr>
          <p:cNvPr id="18" name="Slide Number Placeholder 17"/>
          <p:cNvSpPr>
            <a:spLocks noGrp="1"/>
          </p:cNvSpPr>
          <p:nvPr>
            <p:ph type="sldNum" sz="quarter" idx="11"/>
          </p:nvPr>
        </p:nvSpPr>
        <p:spPr/>
        <p:txBody>
          <a:bodyPr rtlCol="0"/>
          <a:lstStyle/>
          <a:p>
            <a:fld id="{70A125FB-7177-49D2-AC2C-2FADF632297F}"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0573621-18A0-45D5-B4D4-DD71F143FDC8}" type="datetimeFigureOut">
              <a:rPr lang="en-US" smtClean="0"/>
              <a:pPr/>
              <a:t>11/8/2011</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0A125FB-7177-49D2-AC2C-2FADF63229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1"/>
            <a:ext cx="8458200" cy="1295399"/>
          </a:xfrm>
        </p:spPr>
        <p:txBody>
          <a:bodyPr>
            <a:normAutofit fontScale="90000"/>
          </a:bodyPr>
          <a:lstStyle/>
          <a:p>
            <a:r>
              <a:rPr lang="en-US" sz="4000" dirty="0" smtClean="0"/>
              <a:t>Standard 5 – Understand Consumer Rights, Responsibilities and Information</a:t>
            </a:r>
            <a:endParaRPr lang="en-US" sz="4000" dirty="0"/>
          </a:p>
        </p:txBody>
      </p:sp>
      <p:sp>
        <p:nvSpPr>
          <p:cNvPr id="3" name="Subtitle 2"/>
          <p:cNvSpPr>
            <a:spLocks noGrp="1"/>
          </p:cNvSpPr>
          <p:nvPr>
            <p:ph type="subTitle" idx="1"/>
          </p:nvPr>
        </p:nvSpPr>
        <p:spPr>
          <a:xfrm>
            <a:off x="1981200" y="2438400"/>
            <a:ext cx="6705600" cy="4114800"/>
          </a:xfrm>
        </p:spPr>
        <p:txBody>
          <a:bodyPr>
            <a:normAutofit fontScale="92500"/>
          </a:bodyPr>
          <a:lstStyle/>
          <a:p>
            <a:r>
              <a:rPr lang="en-US" sz="4400" b="1" dirty="0" smtClean="0">
                <a:solidFill>
                  <a:srgbClr val="00B050"/>
                </a:solidFill>
              </a:rPr>
              <a:t>Objective 5.02 – Compare consumer information for food, apparel, personal hygiene, and medicinal drug products.</a:t>
            </a:r>
            <a:endParaRPr lang="en-US" sz="4400" b="1" dirty="0">
              <a:solidFill>
                <a:srgbClr val="00B05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normAutofit fontScale="90000"/>
          </a:bodyPr>
          <a:lstStyle/>
          <a:p>
            <a:r>
              <a:rPr lang="en-US" sz="3600" b="1" dirty="0" smtClean="0"/>
              <a:t>Consumer information for apparel products</a:t>
            </a:r>
            <a:r>
              <a:rPr lang="en-US" dirty="0" smtClean="0"/>
              <a:t/>
            </a:r>
            <a:br>
              <a:rPr lang="en-US" dirty="0" smtClean="0"/>
            </a:br>
            <a:endParaRPr lang="en-US" dirty="0"/>
          </a:p>
        </p:txBody>
      </p:sp>
      <p:sp>
        <p:nvSpPr>
          <p:cNvPr id="3" name="Content Placeholder 2"/>
          <p:cNvSpPr>
            <a:spLocks noGrp="1"/>
          </p:cNvSpPr>
          <p:nvPr>
            <p:ph sz="quarter" idx="1"/>
          </p:nvPr>
        </p:nvSpPr>
        <p:spPr>
          <a:xfrm>
            <a:off x="228600" y="1752600"/>
            <a:ext cx="8686800" cy="4876800"/>
          </a:xfrm>
        </p:spPr>
        <p:txBody>
          <a:bodyPr>
            <a:noAutofit/>
          </a:bodyPr>
          <a:lstStyle/>
          <a:p>
            <a:r>
              <a:rPr lang="en-US" b="1" dirty="0" smtClean="0"/>
              <a:t>hang tag  </a:t>
            </a:r>
            <a:r>
              <a:rPr lang="en-US" dirty="0" smtClean="0"/>
              <a:t>- A paper tag that has been temporarily attached to an apparel product</a:t>
            </a:r>
          </a:p>
          <a:p>
            <a:r>
              <a:rPr lang="en-US" b="1" dirty="0" smtClean="0"/>
              <a:t>finish </a:t>
            </a:r>
            <a:r>
              <a:rPr lang="en-US" dirty="0" smtClean="0"/>
              <a:t> - A treatment that alters the performance of the fabric</a:t>
            </a:r>
          </a:p>
          <a:p>
            <a:r>
              <a:rPr lang="en-US" b="1" dirty="0" smtClean="0"/>
              <a:t>stain-resistant</a:t>
            </a:r>
            <a:r>
              <a:rPr lang="en-US" dirty="0" smtClean="0"/>
              <a:t>  - A finish that makes fabrics less likely to absorb and retain stains</a:t>
            </a:r>
          </a:p>
          <a:p>
            <a:r>
              <a:rPr lang="en-US" b="1" dirty="0" smtClean="0"/>
              <a:t>Permanent press  </a:t>
            </a:r>
            <a:r>
              <a:rPr lang="en-US" dirty="0" smtClean="0"/>
              <a:t>- A finish that makes fabrics less likely to wrinkle and retain wrinkles</a:t>
            </a:r>
          </a:p>
          <a:p>
            <a:r>
              <a:rPr lang="en-US" b="1" dirty="0" smtClean="0"/>
              <a:t>fire-retardant  </a:t>
            </a:r>
            <a:r>
              <a:rPr lang="en-US" dirty="0" smtClean="0"/>
              <a:t>- A finish that slows the spread of flames by burning slowly</a:t>
            </a:r>
            <a:endParaRPr 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fontScale="90000"/>
          </a:bodyPr>
          <a:lstStyle/>
          <a:p>
            <a:r>
              <a:rPr lang="en-US" b="1" dirty="0" smtClean="0"/>
              <a:t>Consumer information for personal hygiene products</a:t>
            </a:r>
            <a:endParaRPr lang="en-US" b="1" dirty="0"/>
          </a:p>
        </p:txBody>
      </p:sp>
      <p:sp>
        <p:nvSpPr>
          <p:cNvPr id="3" name="Content Placeholder 2"/>
          <p:cNvSpPr>
            <a:spLocks noGrp="1"/>
          </p:cNvSpPr>
          <p:nvPr>
            <p:ph sz="quarter" idx="1"/>
          </p:nvPr>
        </p:nvSpPr>
        <p:spPr>
          <a:xfrm>
            <a:off x="228600" y="1219200"/>
            <a:ext cx="8686800" cy="5410200"/>
          </a:xfrm>
        </p:spPr>
        <p:txBody>
          <a:bodyPr>
            <a:noAutofit/>
          </a:bodyPr>
          <a:lstStyle/>
          <a:p>
            <a:r>
              <a:rPr lang="en-US" sz="2400" b="1" dirty="0" smtClean="0"/>
              <a:t>personal hygiene drug  </a:t>
            </a:r>
            <a:r>
              <a:rPr lang="en-US" sz="2400" dirty="0" smtClean="0"/>
              <a:t>- A product that claims to affect the structure of function of the body</a:t>
            </a:r>
          </a:p>
          <a:p>
            <a:r>
              <a:rPr lang="en-US" sz="2400" b="1" dirty="0" smtClean="0"/>
              <a:t>personal hygiene cosmetic</a:t>
            </a:r>
            <a:r>
              <a:rPr lang="en-US" sz="2400" dirty="0" smtClean="0"/>
              <a:t>  - A product that does not claim to affect the structure of function of the body</a:t>
            </a:r>
          </a:p>
          <a:p>
            <a:r>
              <a:rPr lang="en-US" sz="2400" b="1" dirty="0" smtClean="0"/>
              <a:t>active ingredients  </a:t>
            </a:r>
            <a:r>
              <a:rPr lang="en-US" sz="2400" dirty="0" smtClean="0"/>
              <a:t>- Elements in a product that make the product effective</a:t>
            </a:r>
          </a:p>
          <a:p>
            <a:r>
              <a:rPr lang="en-US" sz="2400" b="1" dirty="0" smtClean="0"/>
              <a:t>“other” ingredients  </a:t>
            </a:r>
            <a:r>
              <a:rPr lang="en-US" sz="2400" dirty="0" smtClean="0"/>
              <a:t>- Additional ingredients other than those that make the product effective</a:t>
            </a:r>
          </a:p>
          <a:p>
            <a:r>
              <a:rPr lang="en-US" sz="2400" b="1" dirty="0" smtClean="0"/>
              <a:t>tamper-resistant </a:t>
            </a:r>
            <a:r>
              <a:rPr lang="en-US" sz="2400" dirty="0" smtClean="0"/>
              <a:t> - Packaged to make it clear whether the product has been opened since packaged</a:t>
            </a:r>
          </a:p>
          <a:p>
            <a:r>
              <a:rPr lang="en-US" sz="2400" b="1" dirty="0" smtClean="0"/>
              <a:t>Jurisdiction</a:t>
            </a:r>
            <a:r>
              <a:rPr lang="en-US" sz="2400" dirty="0" smtClean="0"/>
              <a:t>  - Authority, a right to</a:t>
            </a:r>
          </a:p>
          <a:p>
            <a:r>
              <a:rPr lang="en-US" sz="2400" b="1" dirty="0" smtClean="0"/>
              <a:t>Reliability </a:t>
            </a:r>
            <a:r>
              <a:rPr lang="en-US" sz="2400" dirty="0" smtClean="0"/>
              <a:t> - Demonstrated or proven effectiveness</a:t>
            </a:r>
            <a:endParaRPr lang="en-US" sz="16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fontScale="90000"/>
          </a:bodyPr>
          <a:lstStyle/>
          <a:p>
            <a:r>
              <a:rPr lang="en-US" b="1" dirty="0" smtClean="0"/>
              <a:t>Consumer information for personal hygiene products</a:t>
            </a:r>
            <a:endParaRPr lang="en-US" b="1" dirty="0"/>
          </a:p>
        </p:txBody>
      </p:sp>
      <p:sp>
        <p:nvSpPr>
          <p:cNvPr id="3" name="Content Placeholder 2"/>
          <p:cNvSpPr>
            <a:spLocks noGrp="1"/>
          </p:cNvSpPr>
          <p:nvPr>
            <p:ph sz="quarter" idx="1"/>
          </p:nvPr>
        </p:nvSpPr>
        <p:spPr>
          <a:xfrm>
            <a:off x="228600" y="1219200"/>
            <a:ext cx="8686800" cy="5410200"/>
          </a:xfrm>
        </p:spPr>
        <p:txBody>
          <a:bodyPr>
            <a:noAutofit/>
          </a:bodyPr>
          <a:lstStyle/>
          <a:p>
            <a:r>
              <a:rPr lang="en-US" b="1" dirty="0" smtClean="0"/>
              <a:t>dermatologist-tested</a:t>
            </a:r>
            <a:r>
              <a:rPr lang="en-US" dirty="0" smtClean="0"/>
              <a:t>  - Tried by a doctor specializing in healthy skin; proof of this not required by law</a:t>
            </a:r>
          </a:p>
          <a:p>
            <a:r>
              <a:rPr lang="en-US" b="1" dirty="0" smtClean="0"/>
              <a:t>Hypoallergenic </a:t>
            </a:r>
            <a:r>
              <a:rPr lang="en-US" dirty="0" smtClean="0"/>
              <a:t> - Less likely to cause an allergic reaction; proof not required by law</a:t>
            </a:r>
          </a:p>
          <a:p>
            <a:r>
              <a:rPr lang="en-US" b="1" dirty="0" smtClean="0"/>
              <a:t>fragrance-fre</a:t>
            </a:r>
            <a:r>
              <a:rPr lang="en-US" dirty="0" smtClean="0"/>
              <a:t>e  - Contains none or small amounts of fragrance ingredients; proof not required</a:t>
            </a:r>
          </a:p>
          <a:p>
            <a:r>
              <a:rPr lang="en-US" b="1" dirty="0" smtClean="0"/>
              <a:t>Natural  </a:t>
            </a:r>
            <a:r>
              <a:rPr lang="en-US" dirty="0" smtClean="0"/>
              <a:t>- Comes from a plant or animal source; proof not required by law</a:t>
            </a:r>
          </a:p>
          <a:p>
            <a:r>
              <a:rPr lang="en-US" b="1" dirty="0" err="1" smtClean="0"/>
              <a:t>Noncomedogenic</a:t>
            </a:r>
            <a:r>
              <a:rPr lang="en-US" b="1" dirty="0" smtClean="0"/>
              <a:t> </a:t>
            </a:r>
            <a:r>
              <a:rPr lang="en-US" dirty="0" smtClean="0"/>
              <a:t> - Will not clog the pores; proof not required by law</a:t>
            </a:r>
          </a:p>
          <a:p>
            <a:r>
              <a:rPr lang="en-US" b="1" dirty="0" smtClean="0"/>
              <a:t>vitamin-enriched  -</a:t>
            </a:r>
            <a:r>
              <a:rPr lang="en-US" dirty="0" smtClean="0"/>
              <a:t> Vitamins have been added to the product; proof not required by law</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b="1" dirty="0" smtClean="0"/>
              <a:t>Consumer information for personal medicinal drug products</a:t>
            </a:r>
            <a:endParaRPr lang="en-US" b="1" dirty="0"/>
          </a:p>
        </p:txBody>
      </p:sp>
      <p:sp>
        <p:nvSpPr>
          <p:cNvPr id="3" name="Content Placeholder 2"/>
          <p:cNvSpPr>
            <a:spLocks noGrp="1"/>
          </p:cNvSpPr>
          <p:nvPr>
            <p:ph sz="quarter" idx="1"/>
          </p:nvPr>
        </p:nvSpPr>
        <p:spPr>
          <a:xfrm>
            <a:off x="228600" y="1447800"/>
            <a:ext cx="8686800" cy="5105400"/>
          </a:xfrm>
        </p:spPr>
        <p:txBody>
          <a:bodyPr>
            <a:normAutofit fontScale="85000" lnSpcReduction="20000"/>
          </a:bodyPr>
          <a:lstStyle/>
          <a:p>
            <a:r>
              <a:rPr lang="en-US" b="1" dirty="0" smtClean="0"/>
              <a:t>prescription drug  </a:t>
            </a:r>
            <a:r>
              <a:rPr lang="en-US" dirty="0" smtClean="0"/>
              <a:t>- Medicine available only by written order from a doctor</a:t>
            </a:r>
          </a:p>
          <a:p>
            <a:r>
              <a:rPr lang="en-US" b="1" dirty="0" smtClean="0"/>
              <a:t>over-the-counter drug  </a:t>
            </a:r>
            <a:r>
              <a:rPr lang="en-US" dirty="0" smtClean="0"/>
              <a:t>- Medicine available without a written order from a doctor</a:t>
            </a:r>
          </a:p>
          <a:p>
            <a:r>
              <a:rPr lang="en-US" b="1" dirty="0" smtClean="0"/>
              <a:t>Pharmacist</a:t>
            </a:r>
            <a:r>
              <a:rPr lang="en-US" dirty="0" smtClean="0"/>
              <a:t>  - A person licensed to sell prescription drugs with written order from a doctor</a:t>
            </a:r>
          </a:p>
          <a:p>
            <a:r>
              <a:rPr lang="en-US" b="1" dirty="0" smtClean="0"/>
              <a:t>expiration date </a:t>
            </a:r>
            <a:r>
              <a:rPr lang="en-US" dirty="0" smtClean="0"/>
              <a:t>-  Date after which a medicinal drug is no longer safe and effective to use</a:t>
            </a:r>
          </a:p>
          <a:p>
            <a:r>
              <a:rPr lang="en-US" b="1" dirty="0" smtClean="0"/>
              <a:t>Renewable</a:t>
            </a:r>
            <a:r>
              <a:rPr lang="en-US" dirty="0" smtClean="0"/>
              <a:t>  - A prescription that allows a consumer to purchase refills</a:t>
            </a:r>
          </a:p>
          <a:p>
            <a:r>
              <a:rPr lang="en-US" b="1" dirty="0" smtClean="0"/>
              <a:t>Dosage</a:t>
            </a:r>
            <a:r>
              <a:rPr lang="en-US" dirty="0" smtClean="0"/>
              <a:t>  - Amount and frequency of a medicinal drug that may be taken safely</a:t>
            </a:r>
          </a:p>
          <a:p>
            <a:r>
              <a:rPr lang="en-US" b="1" dirty="0" smtClean="0"/>
              <a:t>side effect </a:t>
            </a:r>
            <a:r>
              <a:rPr lang="en-US" dirty="0" smtClean="0"/>
              <a:t>- Other physical conditions, usually unwanted, that result from taking a medicinal drug---e.g., nausea, headache, diarrhea</a:t>
            </a:r>
          </a:p>
          <a:p>
            <a:r>
              <a:rPr lang="en-US" b="1" dirty="0" smtClean="0"/>
              <a:t>interaction with other medicines </a:t>
            </a:r>
            <a:r>
              <a:rPr lang="en-US" dirty="0" smtClean="0"/>
              <a:t>- Side effects that result from having two or more medicinal drugs in the body at one time</a:t>
            </a:r>
          </a:p>
          <a:p>
            <a:r>
              <a:rPr lang="en-US" b="1" dirty="0" smtClean="0"/>
              <a:t>habit-forming</a:t>
            </a:r>
            <a:r>
              <a:rPr lang="en-US" dirty="0" smtClean="0"/>
              <a:t>  - Likely to lead to addiction</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ESSENTIAL QUESTIONS</a:t>
            </a:r>
            <a:endParaRPr lang="en-US" sz="4000" dirty="0"/>
          </a:p>
        </p:txBody>
      </p:sp>
      <p:sp>
        <p:nvSpPr>
          <p:cNvPr id="3" name="Content Placeholder 2"/>
          <p:cNvSpPr>
            <a:spLocks noGrp="1"/>
          </p:cNvSpPr>
          <p:nvPr>
            <p:ph sz="quarter" idx="1"/>
          </p:nvPr>
        </p:nvSpPr>
        <p:spPr/>
        <p:txBody>
          <a:bodyPr>
            <a:normAutofit/>
          </a:bodyPr>
          <a:lstStyle/>
          <a:p>
            <a:r>
              <a:rPr lang="en-US" sz="3200" dirty="0" smtClean="0"/>
              <a:t>How can consumers use information from product labels and packaging?</a:t>
            </a:r>
          </a:p>
          <a:p>
            <a:endParaRPr lang="en-US" sz="3200" dirty="0"/>
          </a:p>
          <a:p>
            <a:r>
              <a:rPr lang="en-US" sz="3200" dirty="0" smtClean="0"/>
              <a:t>How can consumers use product use and care information to make smart decisions?</a:t>
            </a:r>
            <a:endParaRPr lang="en-US" sz="3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Consumer information for</a:t>
            </a:r>
            <a:br>
              <a:rPr lang="en-US" sz="3600" dirty="0" smtClean="0"/>
            </a:br>
            <a:r>
              <a:rPr lang="en-US" sz="3600" dirty="0" smtClean="0"/>
              <a:t> Food Products</a:t>
            </a:r>
            <a:endParaRPr lang="en-US" sz="3600" dirty="0"/>
          </a:p>
        </p:txBody>
      </p:sp>
      <p:sp>
        <p:nvSpPr>
          <p:cNvPr id="3" name="Content Placeholder 2"/>
          <p:cNvSpPr>
            <a:spLocks noGrp="1"/>
          </p:cNvSpPr>
          <p:nvPr>
            <p:ph sz="quarter" idx="1"/>
          </p:nvPr>
        </p:nvSpPr>
        <p:spPr/>
        <p:txBody>
          <a:bodyPr>
            <a:normAutofit lnSpcReduction="10000"/>
          </a:bodyPr>
          <a:lstStyle/>
          <a:p>
            <a:r>
              <a:rPr lang="en-US" sz="3200" b="1" i="1" dirty="0" smtClean="0">
                <a:solidFill>
                  <a:srgbClr val="00B050"/>
                </a:solidFill>
              </a:rPr>
              <a:t>REQUIRED</a:t>
            </a:r>
            <a:r>
              <a:rPr lang="en-US" sz="3200" dirty="0" smtClean="0"/>
              <a:t> information on food labels</a:t>
            </a:r>
          </a:p>
          <a:p>
            <a:pPr lvl="1"/>
            <a:r>
              <a:rPr lang="en-US" sz="2800" dirty="0" smtClean="0"/>
              <a:t>Common name of the food</a:t>
            </a:r>
          </a:p>
          <a:p>
            <a:pPr lvl="1"/>
            <a:r>
              <a:rPr lang="en-US" sz="2800" dirty="0" smtClean="0"/>
              <a:t>Form of the food (chopped, whole, etc)</a:t>
            </a:r>
          </a:p>
          <a:p>
            <a:pPr lvl="1"/>
            <a:r>
              <a:rPr lang="en-US" sz="2800" dirty="0" smtClean="0"/>
              <a:t>Net weight or volume</a:t>
            </a:r>
          </a:p>
          <a:p>
            <a:pPr lvl="1"/>
            <a:r>
              <a:rPr lang="en-US" sz="2800" dirty="0" smtClean="0"/>
              <a:t>Name and address of manufacturer, packer or distributor</a:t>
            </a:r>
          </a:p>
          <a:p>
            <a:pPr lvl="1"/>
            <a:r>
              <a:rPr lang="en-US" sz="2800" dirty="0" smtClean="0"/>
              <a:t>List of ingredients</a:t>
            </a:r>
          </a:p>
          <a:p>
            <a:pPr lvl="1"/>
            <a:endParaRPr lang="en-US" sz="2800" dirty="0"/>
          </a:p>
          <a:p>
            <a:r>
              <a:rPr lang="en-US" sz="2600" b="1" i="1" dirty="0" smtClean="0">
                <a:solidFill>
                  <a:srgbClr val="00B050"/>
                </a:solidFill>
              </a:rPr>
              <a:t>BY FOOD AND DRUG ADMINSTRATION</a:t>
            </a:r>
            <a:endParaRPr lang="en-US" sz="1900" b="1" i="1" dirty="0" smtClean="0">
              <a:solidFill>
                <a:srgbClr val="00B050"/>
              </a:solidFill>
            </a:endParaRPr>
          </a:p>
          <a:p>
            <a:pPr lvl="1"/>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Consumer information for</a:t>
            </a:r>
            <a:br>
              <a:rPr lang="en-US" dirty="0" smtClean="0"/>
            </a:br>
            <a:r>
              <a:rPr lang="en-US" dirty="0" smtClean="0"/>
              <a:t> Food Products</a:t>
            </a:r>
            <a:endParaRPr lang="en-US" dirty="0"/>
          </a:p>
        </p:txBody>
      </p:sp>
      <p:sp>
        <p:nvSpPr>
          <p:cNvPr id="3" name="Content Placeholder 2"/>
          <p:cNvSpPr>
            <a:spLocks noGrp="1"/>
          </p:cNvSpPr>
          <p:nvPr>
            <p:ph sz="quarter" idx="1"/>
          </p:nvPr>
        </p:nvSpPr>
        <p:spPr/>
        <p:txBody>
          <a:bodyPr>
            <a:normAutofit lnSpcReduction="10000"/>
          </a:bodyPr>
          <a:lstStyle/>
          <a:p>
            <a:r>
              <a:rPr lang="en-US" sz="3200" dirty="0" smtClean="0"/>
              <a:t>MOST food products are required to have a nutrition facts panel containing:</a:t>
            </a:r>
          </a:p>
          <a:p>
            <a:pPr lvl="1"/>
            <a:r>
              <a:rPr lang="en-US" sz="2800" dirty="0" smtClean="0"/>
              <a:t>Serving size in both household and metric measures</a:t>
            </a:r>
          </a:p>
          <a:p>
            <a:pPr lvl="1"/>
            <a:r>
              <a:rPr lang="en-US" sz="2800" dirty="0" smtClean="0"/>
              <a:t>Servings per container</a:t>
            </a:r>
          </a:p>
          <a:p>
            <a:pPr lvl="1"/>
            <a:r>
              <a:rPr lang="en-US" sz="2800" dirty="0" smtClean="0"/>
              <a:t>Calories per serving and calories from fat</a:t>
            </a:r>
          </a:p>
          <a:p>
            <a:pPr lvl="1"/>
            <a:r>
              <a:rPr lang="en-US" sz="2800" dirty="0" smtClean="0"/>
              <a:t>Percent daily values in grams or milligrams</a:t>
            </a:r>
            <a:endParaRPr lang="en-US" dirty="0" smtClean="0"/>
          </a:p>
          <a:p>
            <a:pPr lvl="1"/>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Consumer information for</a:t>
            </a:r>
            <a:br>
              <a:rPr lang="en-US" dirty="0" smtClean="0"/>
            </a:br>
            <a:r>
              <a:rPr lang="en-US" dirty="0" smtClean="0"/>
              <a:t> Food Products</a:t>
            </a:r>
            <a:endParaRPr lang="en-US" dirty="0"/>
          </a:p>
        </p:txBody>
      </p:sp>
      <p:sp>
        <p:nvSpPr>
          <p:cNvPr id="3" name="Content Placeholder 2"/>
          <p:cNvSpPr>
            <a:spLocks noGrp="1"/>
          </p:cNvSpPr>
          <p:nvPr>
            <p:ph sz="quarter" idx="1"/>
          </p:nvPr>
        </p:nvSpPr>
        <p:spPr/>
        <p:txBody>
          <a:bodyPr/>
          <a:lstStyle/>
          <a:p>
            <a:r>
              <a:rPr lang="en-US" sz="3600" dirty="0" smtClean="0"/>
              <a:t>Voluntary information often found:</a:t>
            </a:r>
          </a:p>
          <a:p>
            <a:pPr lvl="1"/>
            <a:r>
              <a:rPr lang="en-US" sz="3200" dirty="0" smtClean="0"/>
              <a:t>Cooking directions and recipe ideas</a:t>
            </a:r>
          </a:p>
          <a:p>
            <a:pPr lvl="1"/>
            <a:r>
              <a:rPr lang="en-US" sz="3200" dirty="0" smtClean="0"/>
              <a:t>Brand name – types of brands of food products</a:t>
            </a:r>
          </a:p>
          <a:p>
            <a:pPr lvl="1"/>
            <a:r>
              <a:rPr lang="en-US" sz="3200" dirty="0" smtClean="0"/>
              <a:t>Price information</a:t>
            </a:r>
          </a:p>
          <a:p>
            <a:pPr lvl="1"/>
            <a:r>
              <a:rPr lang="en-US" sz="3200" dirty="0" smtClean="0"/>
              <a:t>Open dating</a:t>
            </a:r>
          </a:p>
          <a:p>
            <a:pPr lvl="1"/>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Consumer information for</a:t>
            </a:r>
            <a:br>
              <a:rPr lang="en-US" dirty="0" smtClean="0"/>
            </a:br>
            <a:r>
              <a:rPr lang="en-US" dirty="0" smtClean="0"/>
              <a:t> Apparel Products</a:t>
            </a:r>
            <a:endParaRPr lang="en-US" dirty="0"/>
          </a:p>
        </p:txBody>
      </p:sp>
      <p:sp>
        <p:nvSpPr>
          <p:cNvPr id="3" name="Content Placeholder 2"/>
          <p:cNvSpPr>
            <a:spLocks noGrp="1"/>
          </p:cNvSpPr>
          <p:nvPr>
            <p:ph sz="quarter" idx="1"/>
          </p:nvPr>
        </p:nvSpPr>
        <p:spPr>
          <a:xfrm>
            <a:off x="228600" y="1600200"/>
            <a:ext cx="8686800" cy="4953000"/>
          </a:xfrm>
        </p:spPr>
        <p:txBody>
          <a:bodyPr>
            <a:normAutofit fontScale="92500" lnSpcReduction="10000"/>
          </a:bodyPr>
          <a:lstStyle/>
          <a:p>
            <a:r>
              <a:rPr lang="en-US" sz="3200" b="1" i="1" dirty="0" smtClean="0">
                <a:solidFill>
                  <a:srgbClr val="00B050"/>
                </a:solidFill>
              </a:rPr>
              <a:t>Required</a:t>
            </a:r>
            <a:r>
              <a:rPr lang="en-US" sz="3200" dirty="0" smtClean="0"/>
              <a:t> information; permanently stamped or sewn in:</a:t>
            </a:r>
          </a:p>
          <a:p>
            <a:pPr lvl="1"/>
            <a:r>
              <a:rPr lang="en-US" sz="2800" dirty="0" smtClean="0"/>
              <a:t>Manufacturer or seller or brand name identification</a:t>
            </a:r>
          </a:p>
          <a:p>
            <a:pPr lvl="1"/>
            <a:r>
              <a:rPr lang="en-US" sz="2800" dirty="0" smtClean="0"/>
              <a:t>Fiber name and content by weight – e.g., 100 cotton</a:t>
            </a:r>
          </a:p>
          <a:p>
            <a:pPr lvl="1"/>
            <a:r>
              <a:rPr lang="en-US" sz="2800" dirty="0" smtClean="0"/>
              <a:t>Country of origin, if not made in the USA</a:t>
            </a:r>
          </a:p>
          <a:p>
            <a:pPr lvl="1"/>
            <a:r>
              <a:rPr lang="en-US" sz="2800" dirty="0" smtClean="0"/>
              <a:t>Care information stating ways to launder, dry, iron and/or dry clean</a:t>
            </a:r>
          </a:p>
          <a:p>
            <a:pPr lvl="1"/>
            <a:endParaRPr lang="en-US" sz="2800" dirty="0"/>
          </a:p>
          <a:p>
            <a:r>
              <a:rPr lang="en-US" sz="3200" b="1" i="1" dirty="0" smtClean="0">
                <a:solidFill>
                  <a:srgbClr val="00B050"/>
                </a:solidFill>
              </a:rPr>
              <a:t>By Federal Trade Commission (FTC)</a:t>
            </a:r>
          </a:p>
          <a:p>
            <a:pPr lvl="1"/>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Consumer information for</a:t>
            </a:r>
            <a:br>
              <a:rPr lang="en-US" dirty="0" smtClean="0"/>
            </a:br>
            <a:r>
              <a:rPr lang="en-US" dirty="0" smtClean="0"/>
              <a:t> Apparel Products</a:t>
            </a:r>
            <a:endParaRPr lang="en-US" dirty="0"/>
          </a:p>
        </p:txBody>
      </p:sp>
      <p:sp>
        <p:nvSpPr>
          <p:cNvPr id="3" name="Content Placeholder 2"/>
          <p:cNvSpPr>
            <a:spLocks noGrp="1"/>
          </p:cNvSpPr>
          <p:nvPr>
            <p:ph sz="quarter" idx="1"/>
          </p:nvPr>
        </p:nvSpPr>
        <p:spPr>
          <a:xfrm>
            <a:off x="228600" y="1600200"/>
            <a:ext cx="8686800" cy="4953000"/>
          </a:xfrm>
        </p:spPr>
        <p:txBody>
          <a:bodyPr>
            <a:normAutofit/>
          </a:bodyPr>
          <a:lstStyle/>
          <a:p>
            <a:r>
              <a:rPr lang="en-US" sz="3600" dirty="0" smtClean="0"/>
              <a:t>Laws Governing clothing and textile (apparel) products:</a:t>
            </a:r>
          </a:p>
          <a:p>
            <a:pPr lvl="1"/>
            <a:r>
              <a:rPr lang="en-US" sz="3200" dirty="0" smtClean="0"/>
              <a:t>Wool Products Labeling Act</a:t>
            </a:r>
          </a:p>
          <a:p>
            <a:pPr lvl="1"/>
            <a:r>
              <a:rPr lang="en-US" sz="3200" dirty="0" smtClean="0"/>
              <a:t>Textiles Fiber Products Identification Act</a:t>
            </a:r>
          </a:p>
          <a:p>
            <a:pPr lvl="1"/>
            <a:r>
              <a:rPr lang="en-US" sz="3200" dirty="0" smtClean="0"/>
              <a:t>Permanent Care Labeling Act</a:t>
            </a:r>
          </a:p>
          <a:p>
            <a:pPr lvl="1"/>
            <a:r>
              <a:rPr lang="en-US" sz="3200" dirty="0" smtClean="0"/>
              <a:t>Flammable Fabrics Act</a:t>
            </a:r>
            <a:endParaRPr lang="en-US" dirty="0" smtClean="0"/>
          </a:p>
          <a:p>
            <a:pPr lvl="1"/>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Friday, November 4th</a:t>
            </a:r>
            <a:endParaRPr lang="en-US" dirty="0"/>
          </a:p>
        </p:txBody>
      </p:sp>
      <p:sp>
        <p:nvSpPr>
          <p:cNvPr id="3" name="Content Placeholder 2"/>
          <p:cNvSpPr>
            <a:spLocks noGrp="1"/>
          </p:cNvSpPr>
          <p:nvPr>
            <p:ph sz="quarter" idx="1"/>
          </p:nvPr>
        </p:nvSpPr>
        <p:spPr/>
        <p:txBody>
          <a:bodyPr/>
          <a:lstStyle/>
          <a:p>
            <a:r>
              <a:rPr lang="en-US" sz="3200" dirty="0" smtClean="0"/>
              <a:t>Warm up – </a:t>
            </a:r>
          </a:p>
          <a:p>
            <a:pPr lvl="1"/>
            <a:r>
              <a:rPr lang="en-US" sz="2800" dirty="0" smtClean="0"/>
              <a:t>Current Event</a:t>
            </a:r>
          </a:p>
          <a:p>
            <a:pPr lvl="1"/>
            <a:r>
              <a:rPr lang="en-US" sz="2800" dirty="0" smtClean="0"/>
              <a:t>Banking Quiz – </a:t>
            </a:r>
            <a:r>
              <a:rPr lang="en-US" sz="2800" b="1" i="1" dirty="0" smtClean="0"/>
              <a:t>oops!  Can’t do YET!!!</a:t>
            </a:r>
          </a:p>
          <a:p>
            <a:pPr lvl="1"/>
            <a:r>
              <a:rPr lang="en-US" sz="2800" dirty="0" smtClean="0"/>
              <a:t>Obj. 5.02 Vocabulary</a:t>
            </a:r>
          </a:p>
          <a:p>
            <a:r>
              <a:rPr lang="en-US" sz="3200" dirty="0" smtClean="0"/>
              <a:t>Obj. 4.02 – Review, Worksheets</a:t>
            </a:r>
          </a:p>
          <a:p>
            <a:r>
              <a:rPr lang="en-US" sz="3200" dirty="0" smtClean="0"/>
              <a:t>Obj. 5.02 – Compare Consumer Info for Food, Apparel, Personal Hygiene &amp; Medicinal Drugs</a:t>
            </a:r>
          </a:p>
          <a:p>
            <a:pPr lvl="1"/>
            <a:r>
              <a:rPr lang="en-US" sz="2800" dirty="0" smtClean="0"/>
              <a:t>Slide Show/notes</a:t>
            </a:r>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Consumer information for</a:t>
            </a:r>
            <a:br>
              <a:rPr lang="en-US" dirty="0" smtClean="0"/>
            </a:br>
            <a:r>
              <a:rPr lang="en-US" dirty="0" smtClean="0"/>
              <a:t> Apparel Products</a:t>
            </a:r>
            <a:endParaRPr lang="en-US" dirty="0"/>
          </a:p>
        </p:txBody>
      </p:sp>
      <p:sp>
        <p:nvSpPr>
          <p:cNvPr id="3" name="Content Placeholder 2"/>
          <p:cNvSpPr>
            <a:spLocks noGrp="1"/>
          </p:cNvSpPr>
          <p:nvPr>
            <p:ph sz="quarter" idx="1"/>
          </p:nvPr>
        </p:nvSpPr>
        <p:spPr>
          <a:xfrm>
            <a:off x="228600" y="1600200"/>
            <a:ext cx="8686800" cy="4953000"/>
          </a:xfrm>
        </p:spPr>
        <p:txBody>
          <a:bodyPr>
            <a:normAutofit lnSpcReduction="10000"/>
          </a:bodyPr>
          <a:lstStyle/>
          <a:p>
            <a:r>
              <a:rPr lang="en-US" sz="3200" dirty="0" smtClean="0"/>
              <a:t>Other Manufacturers’ information on removable hang tags or sewn in:</a:t>
            </a:r>
          </a:p>
          <a:p>
            <a:pPr lvl="1"/>
            <a:r>
              <a:rPr lang="en-US" sz="2800" dirty="0" smtClean="0"/>
              <a:t>Size</a:t>
            </a:r>
          </a:p>
          <a:p>
            <a:pPr lvl="1"/>
            <a:r>
              <a:rPr lang="en-US" sz="2800" dirty="0" smtClean="0"/>
              <a:t>Name of color</a:t>
            </a:r>
          </a:p>
          <a:p>
            <a:pPr lvl="1"/>
            <a:r>
              <a:rPr lang="en-US" sz="2800" dirty="0" smtClean="0"/>
              <a:t>Designer’s name</a:t>
            </a:r>
          </a:p>
          <a:p>
            <a:pPr lvl="1"/>
            <a:r>
              <a:rPr lang="en-US" sz="2800" dirty="0" smtClean="0"/>
              <a:t>Special finishes that alter performance</a:t>
            </a:r>
          </a:p>
          <a:p>
            <a:pPr lvl="1"/>
            <a:endParaRPr lang="en-US" sz="2800" dirty="0"/>
          </a:p>
          <a:p>
            <a:r>
              <a:rPr lang="en-US" sz="3200" dirty="0" smtClean="0"/>
              <a:t>Quality of construction must be assessed by studying details of actual product (by consumer!)</a:t>
            </a:r>
          </a:p>
          <a:p>
            <a:pPr lvl="1"/>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rmAutofit/>
          </a:bodyPr>
          <a:lstStyle/>
          <a:p>
            <a:r>
              <a:rPr lang="en-US" dirty="0" smtClean="0"/>
              <a:t>Consumer information for Personal Hygiene Products</a:t>
            </a:r>
            <a:endParaRPr lang="en-US" dirty="0"/>
          </a:p>
        </p:txBody>
      </p:sp>
      <p:sp>
        <p:nvSpPr>
          <p:cNvPr id="3" name="Content Placeholder 2"/>
          <p:cNvSpPr>
            <a:spLocks noGrp="1"/>
          </p:cNvSpPr>
          <p:nvPr>
            <p:ph sz="quarter" idx="1"/>
          </p:nvPr>
        </p:nvSpPr>
        <p:spPr>
          <a:xfrm>
            <a:off x="457200" y="1371600"/>
            <a:ext cx="8077200" cy="5102352"/>
          </a:xfrm>
        </p:spPr>
        <p:txBody>
          <a:bodyPr>
            <a:normAutofit/>
          </a:bodyPr>
          <a:lstStyle/>
          <a:p>
            <a:r>
              <a:rPr lang="en-US" dirty="0" smtClean="0"/>
              <a:t>Aka Health &amp; Beauty Aids, Cosmetics, Grooming Aids</a:t>
            </a:r>
          </a:p>
          <a:p>
            <a:r>
              <a:rPr lang="en-US" dirty="0" smtClean="0"/>
              <a:t>If it also claims to affect structure or function of the body it is classified as a DRUG and must meet labeling requirements of the FDA</a:t>
            </a:r>
          </a:p>
          <a:p>
            <a:r>
              <a:rPr lang="en-US" dirty="0" smtClean="0"/>
              <a:t>Hygiene products classified as non-drug cosmetics DO NOT require approval to use certain ingredients and DO NOT have to show proof of performance!</a:t>
            </a:r>
          </a:p>
          <a:p>
            <a:r>
              <a:rPr lang="en-US" dirty="0" smtClean="0"/>
              <a:t>No laws governing use of terms on cosmetic labels so producer can include info with limited or undetermined reliability to boost sales</a:t>
            </a:r>
          </a:p>
          <a:p>
            <a:r>
              <a:rPr lang="en-US" dirty="0" smtClean="0"/>
              <a:t>Buyer Beware!! </a:t>
            </a:r>
          </a:p>
          <a:p>
            <a:endParaRPr lang="en-US" dirty="0" smtClean="0"/>
          </a:p>
          <a:p>
            <a:pPr lvl="1"/>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rmAutofit/>
          </a:bodyPr>
          <a:lstStyle/>
          <a:p>
            <a:r>
              <a:rPr lang="en-US" dirty="0" smtClean="0"/>
              <a:t>Consumer information for Personal Hygiene Products</a:t>
            </a:r>
            <a:endParaRPr lang="en-US" dirty="0"/>
          </a:p>
        </p:txBody>
      </p:sp>
      <p:sp>
        <p:nvSpPr>
          <p:cNvPr id="3" name="Content Placeholder 2"/>
          <p:cNvSpPr>
            <a:spLocks noGrp="1"/>
          </p:cNvSpPr>
          <p:nvPr>
            <p:ph sz="quarter" idx="1"/>
          </p:nvPr>
        </p:nvSpPr>
        <p:spPr>
          <a:xfrm>
            <a:off x="304800" y="1219200"/>
            <a:ext cx="8382000" cy="5410200"/>
          </a:xfrm>
        </p:spPr>
        <p:txBody>
          <a:bodyPr>
            <a:normAutofit/>
          </a:bodyPr>
          <a:lstStyle/>
          <a:p>
            <a:r>
              <a:rPr lang="en-US" dirty="0" smtClean="0"/>
              <a:t>If it is </a:t>
            </a:r>
            <a:r>
              <a:rPr lang="en-US" b="1" i="1" dirty="0" smtClean="0">
                <a:solidFill>
                  <a:srgbClr val="00B050"/>
                </a:solidFill>
              </a:rPr>
              <a:t>classified as a DRUG </a:t>
            </a:r>
            <a:r>
              <a:rPr lang="en-US" dirty="0" smtClean="0"/>
              <a:t>and </a:t>
            </a:r>
            <a:r>
              <a:rPr lang="en-US" b="1" dirty="0" smtClean="0">
                <a:solidFill>
                  <a:srgbClr val="00B050"/>
                </a:solidFill>
              </a:rPr>
              <a:t>must meet labeling requirements of the FDA</a:t>
            </a:r>
          </a:p>
          <a:p>
            <a:r>
              <a:rPr lang="en-US" sz="3200" dirty="0" smtClean="0"/>
              <a:t>Labeling Requirements Include:</a:t>
            </a:r>
          </a:p>
          <a:p>
            <a:pPr lvl="1"/>
            <a:r>
              <a:rPr lang="en-US" sz="2800" dirty="0" smtClean="0"/>
              <a:t>Name and description (use) of product</a:t>
            </a:r>
          </a:p>
          <a:p>
            <a:pPr lvl="1"/>
            <a:r>
              <a:rPr lang="en-US" sz="2800" dirty="0" smtClean="0"/>
              <a:t>Ingredients listed from largest to smallest</a:t>
            </a:r>
          </a:p>
          <a:p>
            <a:pPr lvl="1"/>
            <a:r>
              <a:rPr lang="en-US" sz="2800" dirty="0" smtClean="0"/>
              <a:t>Ingredients for products classified as a drug – one of 2 categories:</a:t>
            </a:r>
          </a:p>
          <a:p>
            <a:pPr lvl="2"/>
            <a:r>
              <a:rPr lang="en-US" sz="2400" dirty="0" smtClean="0"/>
              <a:t>“Active” – ingredients which make product effective</a:t>
            </a:r>
          </a:p>
          <a:p>
            <a:pPr lvl="2"/>
            <a:r>
              <a:rPr lang="en-US" sz="2400" dirty="0" smtClean="0"/>
              <a:t>“Other” – additional ingredients</a:t>
            </a:r>
          </a:p>
          <a:p>
            <a:pPr lvl="1"/>
            <a:r>
              <a:rPr lang="en-US" sz="2800" dirty="0" smtClean="0"/>
              <a:t>Quantity by Count, Weight, or Measure</a:t>
            </a:r>
          </a:p>
          <a:p>
            <a:pPr lvl="1"/>
            <a:r>
              <a:rPr lang="en-US" sz="2800" dirty="0" smtClean="0"/>
              <a:t>Cont’d</a:t>
            </a:r>
          </a:p>
          <a:p>
            <a:pPr lvl="1"/>
            <a:endParaRPr lang="en-US" dirty="0" smtClean="0"/>
          </a:p>
          <a:p>
            <a:pPr lvl="1">
              <a:buNone/>
            </a:pPr>
            <a:endParaRPr lang="en-US" dirty="0" smtClean="0"/>
          </a:p>
          <a:p>
            <a:endParaRPr lang="en-US" dirty="0" smtClean="0"/>
          </a:p>
          <a:p>
            <a:endParaRPr lang="en-US" dirty="0" smtClean="0"/>
          </a:p>
          <a:p>
            <a:pPr lvl="1"/>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rmAutofit/>
          </a:bodyPr>
          <a:lstStyle/>
          <a:p>
            <a:r>
              <a:rPr lang="en-US" dirty="0" smtClean="0"/>
              <a:t>Consumer information for Personal Hygiene Products</a:t>
            </a:r>
            <a:endParaRPr lang="en-US" dirty="0"/>
          </a:p>
        </p:txBody>
      </p:sp>
      <p:sp>
        <p:nvSpPr>
          <p:cNvPr id="3" name="Content Placeholder 2"/>
          <p:cNvSpPr>
            <a:spLocks noGrp="1"/>
          </p:cNvSpPr>
          <p:nvPr>
            <p:ph sz="quarter" idx="1"/>
          </p:nvPr>
        </p:nvSpPr>
        <p:spPr>
          <a:xfrm>
            <a:off x="457200" y="1371600"/>
            <a:ext cx="8077200" cy="5102352"/>
          </a:xfrm>
        </p:spPr>
        <p:txBody>
          <a:bodyPr>
            <a:normAutofit lnSpcReduction="10000"/>
          </a:bodyPr>
          <a:lstStyle/>
          <a:p>
            <a:r>
              <a:rPr lang="en-US" dirty="0" smtClean="0"/>
              <a:t>If it is </a:t>
            </a:r>
            <a:r>
              <a:rPr lang="en-US" b="1" i="1" dirty="0" smtClean="0">
                <a:solidFill>
                  <a:srgbClr val="00B050"/>
                </a:solidFill>
              </a:rPr>
              <a:t>classified as a DRUG </a:t>
            </a:r>
            <a:r>
              <a:rPr lang="en-US" dirty="0" smtClean="0"/>
              <a:t>and </a:t>
            </a:r>
            <a:r>
              <a:rPr lang="en-US" b="1" dirty="0" smtClean="0">
                <a:solidFill>
                  <a:srgbClr val="00B050"/>
                </a:solidFill>
              </a:rPr>
              <a:t>must meet labeling requirements of the FDA</a:t>
            </a:r>
          </a:p>
          <a:p>
            <a:r>
              <a:rPr lang="en-US" sz="3200" dirty="0" smtClean="0"/>
              <a:t>Labeling Requirements Include:</a:t>
            </a:r>
          </a:p>
          <a:p>
            <a:pPr lvl="1"/>
            <a:r>
              <a:rPr lang="en-US" sz="2800" dirty="0" smtClean="0"/>
              <a:t>Country of Origin if imported</a:t>
            </a:r>
          </a:p>
          <a:p>
            <a:pPr lvl="1"/>
            <a:r>
              <a:rPr lang="en-US" sz="2800" dirty="0" smtClean="0"/>
              <a:t>Name and Address of company marketing product</a:t>
            </a:r>
          </a:p>
          <a:p>
            <a:pPr lvl="1"/>
            <a:r>
              <a:rPr lang="en-US" sz="2800" dirty="0" smtClean="0"/>
              <a:t>Name of manufacturer if different from distributor</a:t>
            </a:r>
          </a:p>
          <a:p>
            <a:pPr lvl="1"/>
            <a:r>
              <a:rPr lang="en-US" sz="2800" dirty="0" smtClean="0"/>
              <a:t>Tamper-resistant packaging required for liquid oral hygiene products, vaginal products, eye-drops, and contact lens preparations</a:t>
            </a:r>
          </a:p>
          <a:p>
            <a:pPr lvl="1"/>
            <a:endParaRPr lang="en-US" dirty="0" smtClean="0"/>
          </a:p>
          <a:p>
            <a:pPr lvl="1"/>
            <a:endParaRPr lang="en-US" dirty="0" smtClean="0"/>
          </a:p>
          <a:p>
            <a:pPr lvl="1">
              <a:buNone/>
            </a:pPr>
            <a:endParaRPr lang="en-US" dirty="0" smtClean="0"/>
          </a:p>
          <a:p>
            <a:endParaRPr lang="en-US" dirty="0" smtClean="0"/>
          </a:p>
          <a:p>
            <a:endParaRPr lang="en-US" dirty="0" smtClean="0"/>
          </a:p>
          <a:p>
            <a:pPr lvl="1"/>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Consumer Information for Medicinal Drugs</a:t>
            </a:r>
            <a:endParaRPr lang="en-US" dirty="0"/>
          </a:p>
        </p:txBody>
      </p:sp>
      <p:sp>
        <p:nvSpPr>
          <p:cNvPr id="3" name="Content Placeholder 2"/>
          <p:cNvSpPr>
            <a:spLocks noGrp="1"/>
          </p:cNvSpPr>
          <p:nvPr>
            <p:ph sz="quarter" idx="1"/>
          </p:nvPr>
        </p:nvSpPr>
        <p:spPr/>
        <p:txBody>
          <a:bodyPr/>
          <a:lstStyle/>
          <a:p>
            <a:r>
              <a:rPr lang="en-US" sz="2800" dirty="0" smtClean="0"/>
              <a:t>Medicinal Drugs are regulated by the Food and Drug Administration (FDA)</a:t>
            </a:r>
          </a:p>
          <a:p>
            <a:r>
              <a:rPr lang="en-US" sz="2800" dirty="0" smtClean="0"/>
              <a:t>Drugs are available as generic drugs or by trade and brand name</a:t>
            </a:r>
          </a:p>
          <a:p>
            <a:r>
              <a:rPr lang="en-US" sz="2800" dirty="0" smtClean="0"/>
              <a:t>Types of drugs as defined by the FDA</a:t>
            </a:r>
          </a:p>
          <a:p>
            <a:pPr lvl="1"/>
            <a:r>
              <a:rPr lang="en-US" sz="2400" dirty="0" smtClean="0"/>
              <a:t>Prescription drugs</a:t>
            </a:r>
          </a:p>
          <a:p>
            <a:pPr lvl="1"/>
            <a:r>
              <a:rPr lang="en-US" sz="2400" dirty="0" smtClean="0"/>
              <a:t>Over-the-counter drugs</a:t>
            </a:r>
          </a:p>
          <a:p>
            <a:pPr>
              <a:buNone/>
            </a:pP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305800" cy="914400"/>
          </a:xfrm>
        </p:spPr>
        <p:txBody>
          <a:bodyPr>
            <a:noAutofit/>
          </a:bodyPr>
          <a:lstStyle/>
          <a:p>
            <a:r>
              <a:rPr lang="en-US" sz="3200" dirty="0" smtClean="0"/>
              <a:t>Suggestions for making informed purchasing decisions</a:t>
            </a:r>
            <a:endParaRPr lang="en-US" sz="3200" dirty="0"/>
          </a:p>
        </p:txBody>
      </p:sp>
      <p:sp>
        <p:nvSpPr>
          <p:cNvPr id="3" name="Content Placeholder 2"/>
          <p:cNvSpPr>
            <a:spLocks noGrp="1"/>
          </p:cNvSpPr>
          <p:nvPr>
            <p:ph sz="quarter" idx="1"/>
          </p:nvPr>
        </p:nvSpPr>
        <p:spPr>
          <a:xfrm>
            <a:off x="152400" y="1219200"/>
            <a:ext cx="8458200" cy="5254752"/>
          </a:xfrm>
        </p:spPr>
        <p:txBody>
          <a:bodyPr>
            <a:normAutofit/>
          </a:bodyPr>
          <a:lstStyle/>
          <a:p>
            <a:pPr lvl="1"/>
            <a:r>
              <a:rPr lang="en-US" sz="2400" dirty="0" smtClean="0"/>
              <a:t>Check availability of generic substitutes for trade and brand name drug</a:t>
            </a:r>
          </a:p>
          <a:p>
            <a:pPr lvl="1"/>
            <a:r>
              <a:rPr lang="en-US" sz="2400" dirty="0" smtClean="0"/>
              <a:t>Ask if a drug is habit-forming and exercise caution when using</a:t>
            </a:r>
          </a:p>
          <a:p>
            <a:pPr lvl="1"/>
            <a:r>
              <a:rPr lang="en-US" sz="2400" dirty="0" smtClean="0"/>
              <a:t>Exercise caution when using dietary supplements, as these are not tested or approved by the FDA or any other government agency and may not be safe or effective</a:t>
            </a:r>
          </a:p>
          <a:p>
            <a:pPr lvl="1"/>
            <a:r>
              <a:rPr lang="en-US" sz="2400" dirty="0" smtClean="0"/>
              <a:t>Beware of websites that sell unapproved products or products that should only be obtained with a Dr.’s prescription – may be out-of-date, counterfeit, or contaminated</a:t>
            </a:r>
          </a:p>
          <a:p>
            <a:pPr lvl="1"/>
            <a:r>
              <a:rPr lang="en-US" sz="2400" dirty="0" smtClean="0"/>
              <a:t>Avoid purchasing tobacco products!!  You know WHY!</a:t>
            </a:r>
          </a:p>
          <a:p>
            <a:pPr lvl="1"/>
            <a:endParaRPr lang="en-US" dirty="0" smtClean="0"/>
          </a:p>
          <a:p>
            <a:pPr lvl="1"/>
            <a:endParaRPr lang="en-US" sz="2100" dirty="0" smtClean="0"/>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normAutofit/>
          </a:bodyPr>
          <a:lstStyle/>
          <a:p>
            <a:r>
              <a:rPr lang="en-US" sz="4400" dirty="0" smtClean="0"/>
              <a:t>Monday, November 7th</a:t>
            </a:r>
            <a:endParaRPr lang="en-US" sz="4400" dirty="0"/>
          </a:p>
        </p:txBody>
      </p:sp>
      <p:sp>
        <p:nvSpPr>
          <p:cNvPr id="3" name="Content Placeholder 2"/>
          <p:cNvSpPr>
            <a:spLocks noGrp="1"/>
          </p:cNvSpPr>
          <p:nvPr>
            <p:ph sz="quarter" idx="1"/>
          </p:nvPr>
        </p:nvSpPr>
        <p:spPr/>
        <p:txBody>
          <a:bodyPr>
            <a:normAutofit fontScale="92500"/>
          </a:bodyPr>
          <a:lstStyle/>
          <a:p>
            <a:r>
              <a:rPr lang="en-US" sz="4000" dirty="0" smtClean="0"/>
              <a:t>Warm up – </a:t>
            </a:r>
          </a:p>
          <a:p>
            <a:pPr lvl="1"/>
            <a:r>
              <a:rPr lang="en-US" sz="3600" dirty="0" smtClean="0"/>
              <a:t>Banking Quiz – use notes</a:t>
            </a:r>
            <a:endParaRPr lang="en-US" sz="3600" b="1" i="1" dirty="0" smtClean="0"/>
          </a:p>
          <a:p>
            <a:pPr lvl="1"/>
            <a:r>
              <a:rPr lang="en-US" sz="3600" dirty="0" smtClean="0"/>
              <a:t>Obj. 5.02 Vocabulary - complete</a:t>
            </a:r>
          </a:p>
          <a:p>
            <a:r>
              <a:rPr lang="en-US" sz="4000" dirty="0" smtClean="0"/>
              <a:t>Obj. 4.02 – Review, Worksheet</a:t>
            </a:r>
          </a:p>
          <a:p>
            <a:r>
              <a:rPr lang="en-US" sz="4000" dirty="0" smtClean="0"/>
              <a:t>Obj. 5.02 – Compare Consumer Info for Food, Apparel, Personal Hygiene &amp; Medicinal Drugs</a:t>
            </a:r>
          </a:p>
          <a:p>
            <a:pPr lvl="1"/>
            <a:r>
              <a:rPr lang="en-US" sz="3600" dirty="0" smtClean="0"/>
              <a:t>Slide Show/notes</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normAutofit/>
          </a:bodyPr>
          <a:lstStyle/>
          <a:p>
            <a:r>
              <a:rPr lang="en-US" sz="4400" dirty="0" smtClean="0"/>
              <a:t>Tuesday, November 8th</a:t>
            </a:r>
            <a:endParaRPr lang="en-US" sz="4400" dirty="0"/>
          </a:p>
        </p:txBody>
      </p:sp>
      <p:sp>
        <p:nvSpPr>
          <p:cNvPr id="3" name="Content Placeholder 2"/>
          <p:cNvSpPr>
            <a:spLocks noGrp="1"/>
          </p:cNvSpPr>
          <p:nvPr>
            <p:ph sz="quarter" idx="1"/>
          </p:nvPr>
        </p:nvSpPr>
        <p:spPr>
          <a:xfrm>
            <a:off x="457200" y="1143000"/>
            <a:ext cx="8153400" cy="5486400"/>
          </a:xfrm>
        </p:spPr>
        <p:txBody>
          <a:bodyPr>
            <a:normAutofit fontScale="85000" lnSpcReduction="10000"/>
          </a:bodyPr>
          <a:lstStyle/>
          <a:p>
            <a:r>
              <a:rPr lang="en-US" sz="4000" dirty="0" smtClean="0"/>
              <a:t>Warm up – </a:t>
            </a:r>
          </a:p>
          <a:p>
            <a:pPr lvl="1"/>
            <a:r>
              <a:rPr lang="en-US" sz="3200" dirty="0" smtClean="0"/>
              <a:t>Review handouts for 4 categories of purchasing</a:t>
            </a:r>
          </a:p>
          <a:p>
            <a:r>
              <a:rPr lang="en-US" sz="4000" dirty="0" smtClean="0"/>
              <a:t>Item Analysis/Presentation</a:t>
            </a:r>
          </a:p>
          <a:p>
            <a:pPr lvl="1"/>
            <a:r>
              <a:rPr lang="en-US" sz="3200" dirty="0" smtClean="0"/>
              <a:t>Read your item’s label and fill out the corresponding worksheet</a:t>
            </a:r>
          </a:p>
          <a:p>
            <a:pPr lvl="1"/>
            <a:r>
              <a:rPr lang="en-US" sz="3200" dirty="0" smtClean="0"/>
              <a:t>On the back, write at least 3 additional pieces of information on the label</a:t>
            </a:r>
          </a:p>
          <a:p>
            <a:pPr lvl="1"/>
            <a:r>
              <a:rPr lang="en-US" sz="3200" dirty="0" smtClean="0"/>
              <a:t>Present your item to the class, sharing the information you learned about your item!!</a:t>
            </a:r>
          </a:p>
          <a:p>
            <a:pPr lvl="1"/>
            <a:r>
              <a:rPr lang="en-US" sz="3200" dirty="0" smtClean="0"/>
              <a:t>DUE TODAY</a:t>
            </a:r>
            <a:r>
              <a:rPr lang="en-US" sz="3200" dirty="0" smtClean="0"/>
              <a:t>!!!</a:t>
            </a:r>
          </a:p>
          <a:p>
            <a:r>
              <a:rPr lang="en-US" sz="3500" dirty="0" smtClean="0"/>
              <a:t>Opinion Assignment</a:t>
            </a:r>
            <a:endParaRPr lang="en-US" sz="3500"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06362"/>
          </a:xfrm>
        </p:spPr>
        <p:txBody>
          <a:bodyPr>
            <a:normAutofit fontScale="90000"/>
          </a:bodyPr>
          <a:lstStyle/>
          <a:p>
            <a:endParaRPr lang="en-US" dirty="0"/>
          </a:p>
        </p:txBody>
      </p:sp>
      <p:sp>
        <p:nvSpPr>
          <p:cNvPr id="3" name="Content Placeholder 2"/>
          <p:cNvSpPr>
            <a:spLocks noGrp="1"/>
          </p:cNvSpPr>
          <p:nvPr>
            <p:ph sz="quarter" idx="1"/>
          </p:nvPr>
        </p:nvSpPr>
        <p:spPr>
          <a:xfrm>
            <a:off x="152400" y="304800"/>
            <a:ext cx="8534400" cy="6324600"/>
          </a:xfrm>
        </p:spPr>
        <p:txBody>
          <a:bodyPr>
            <a:normAutofit fontScale="40000" lnSpcReduction="20000"/>
          </a:bodyPr>
          <a:lstStyle/>
          <a:p>
            <a:r>
              <a:rPr lang="en-US" sz="2900" dirty="0" smtClean="0"/>
              <a:t>Subject: Something to ponder for Christmas and other gift giving times. Christmas 2011 -- Birth of a New Tradition </a:t>
            </a:r>
          </a:p>
          <a:p>
            <a:r>
              <a:rPr lang="en-US" sz="3500" dirty="0" smtClean="0"/>
              <a:t>As the holidays approach, the giant Asian factories are kicking into high gear to provide Americans with monstrous piles of cheaply produced goods -- merchandise that has been produced at the expense of American labor. This year will be different. This year Americans will give the gift of genuine concern for other Americans. There is no longer an excuse that, at gift giving time, nothing can be found that is produced by American hands. Yes there is! It's time to think outside the box, people. Who says a gift needs to fit in a shirt box, wrapped in Chinese produced wrapping paper? Everyone -- yes EVERYONE gets their hair cut. How about gift certificates  from your local American hair salon or barber? Gym membership? It's appropriate for all ages who are thinking about some health improvement. Who wouldn't appreciate getting their car detailed? Small, American owned detail shops and car washes would love to sell you a gift certificate or a book of gift certificates.  Are you one of those extravagant givers who think nothing of </a:t>
            </a:r>
            <a:r>
              <a:rPr lang="en-US" sz="3500" dirty="0" err="1" smtClean="0"/>
              <a:t>plonking</a:t>
            </a:r>
            <a:r>
              <a:rPr lang="en-US" sz="3500" dirty="0" smtClean="0"/>
              <a:t> down the </a:t>
            </a:r>
            <a:r>
              <a:rPr lang="en-US" sz="3500" dirty="0" err="1" smtClean="0"/>
              <a:t>Benjamins</a:t>
            </a:r>
            <a:r>
              <a:rPr lang="en-US" sz="3500" dirty="0" smtClean="0"/>
              <a:t> on a Chinese made flat-screen? Perhaps that grateful gift receiver would like his driveway sealed, or lawn mowed for the summer, or  driveway plowed all winter, or games at the local golf course. There are a bazillion owner-run restaurants -- all offering gift certificates. And, if your intended isn't the fancy eatery sort, what about a half dozen breakfasts at the local breakfast joint. Remember, folks this isn't about big National chains -- this is about supporting your home town Americans with their financial lives on the line to keep their doors open.  How many people couldn't use an oil change for their car, truck or motorcycle, done at a shop run by the American working guy? Thinking about a heartfelt gift for mom? Mom would LOVE the services of a local cleaning lady for a day. My computer could use a tune-up, and I KNOW I can find some young guy who is struggling to get his repair business up and running. OK, you were looking for something more personal. Local crafts people spin their own wool and knit them into scarves. They make jewelry, and pottery and beautiful wooden boxes. Plan your holiday outings at local, owner operated restaurants and leave  your server a nice tip. And, how about going out to see a play or ballet at your hometown theatre. Musicians need love too, so find a venue showcasing local bands. Honestly, people, do you REALLY need to buy another ten thousand Chinese  lights for the house? When you buy a five dollar string of light, about fifty cents stays in the community. If you have those kinds of bucks to burn, leave the mailman, trash guy or babysitter a nice BIG tip. You see, Christmas is no longer about draining American pockets so that China can build another glittering city. Christmas is now about caring about US, encouraging American small businesses to keep plugging away to follow their dreams. And, when we care about other Americans, we care about our communities, and the benefits come back to us in ways we couldn't imagine. THIS is the new American Christmas tradition.. This is a revolution of caring about each other,  and isn't that what Christmas is about?</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p:spPr>
        <p:txBody>
          <a:bodyPr>
            <a:normAutofit fontScale="90000"/>
          </a:bodyPr>
          <a:lstStyle/>
          <a:p>
            <a:r>
              <a:rPr lang="en-US" sz="4000" b="1" dirty="0" err="1" smtClean="0"/>
              <a:t>Vocab</a:t>
            </a:r>
            <a:r>
              <a:rPr lang="en-US" sz="4000" b="1" dirty="0" smtClean="0"/>
              <a:t> - Consumer information for food products</a:t>
            </a:r>
            <a:r>
              <a:rPr lang="en-US" sz="4900" dirty="0" smtClean="0"/>
              <a:t/>
            </a:r>
            <a:br>
              <a:rPr lang="en-US" sz="4900" dirty="0" smtClean="0"/>
            </a:br>
            <a:endParaRPr lang="en-US" dirty="0"/>
          </a:p>
        </p:txBody>
      </p:sp>
      <p:sp>
        <p:nvSpPr>
          <p:cNvPr id="3" name="Content Placeholder 2"/>
          <p:cNvSpPr>
            <a:spLocks noGrp="1"/>
          </p:cNvSpPr>
          <p:nvPr>
            <p:ph sz="quarter" idx="1"/>
          </p:nvPr>
        </p:nvSpPr>
        <p:spPr>
          <a:xfrm>
            <a:off x="152400" y="1295400"/>
            <a:ext cx="8839200" cy="5334000"/>
          </a:xfrm>
        </p:spPr>
        <p:txBody>
          <a:bodyPr>
            <a:noAutofit/>
          </a:bodyPr>
          <a:lstStyle/>
          <a:p>
            <a:r>
              <a:rPr lang="en-US" b="1" dirty="0" smtClean="0"/>
              <a:t>statement of identity  </a:t>
            </a:r>
            <a:r>
              <a:rPr lang="en-US" dirty="0" smtClean="0"/>
              <a:t>- The name of a food</a:t>
            </a:r>
          </a:p>
          <a:p>
            <a:r>
              <a:rPr lang="en-US" b="1" dirty="0" smtClean="0"/>
              <a:t>net weight/net volume  </a:t>
            </a:r>
            <a:r>
              <a:rPr lang="en-US" dirty="0" smtClean="0"/>
              <a:t>- The actual weight or volume of food, excluding the weight of the container</a:t>
            </a:r>
          </a:p>
          <a:p>
            <a:r>
              <a:rPr lang="en-US" b="1" dirty="0" smtClean="0"/>
              <a:t>Manufacturer</a:t>
            </a:r>
            <a:r>
              <a:rPr lang="en-US" dirty="0" smtClean="0"/>
              <a:t>  - The company that makes or produces the food product</a:t>
            </a:r>
          </a:p>
          <a:p>
            <a:r>
              <a:rPr lang="en-US" b="1" dirty="0" smtClean="0"/>
              <a:t>Packer </a:t>
            </a:r>
            <a:r>
              <a:rPr lang="en-US" dirty="0" smtClean="0"/>
              <a:t> - The company that puts the food product into packages for retail selling</a:t>
            </a:r>
          </a:p>
          <a:p>
            <a:r>
              <a:rPr lang="en-US" b="1" dirty="0" smtClean="0"/>
              <a:t>Distributor </a:t>
            </a:r>
            <a:r>
              <a:rPr lang="en-US" dirty="0" smtClean="0"/>
              <a:t> - The company that transfers the food product from manufacturer to seller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295400"/>
          </a:xfrm>
        </p:spPr>
        <p:txBody>
          <a:bodyPr>
            <a:normAutofit fontScale="90000"/>
          </a:bodyPr>
          <a:lstStyle/>
          <a:p>
            <a:r>
              <a:rPr lang="en-US" sz="4000" b="1" dirty="0" smtClean="0"/>
              <a:t>Consumer information for food products</a:t>
            </a:r>
            <a:r>
              <a:rPr lang="en-US" sz="4900" dirty="0" smtClean="0"/>
              <a:t/>
            </a:r>
            <a:br>
              <a:rPr lang="en-US" sz="4900" dirty="0" smtClean="0"/>
            </a:br>
            <a:endParaRPr lang="en-US" dirty="0"/>
          </a:p>
        </p:txBody>
      </p:sp>
      <p:sp>
        <p:nvSpPr>
          <p:cNvPr id="3" name="Content Placeholder 2"/>
          <p:cNvSpPr>
            <a:spLocks noGrp="1"/>
          </p:cNvSpPr>
          <p:nvPr>
            <p:ph sz="quarter" idx="1"/>
          </p:nvPr>
        </p:nvSpPr>
        <p:spPr>
          <a:xfrm>
            <a:off x="152400" y="1295400"/>
            <a:ext cx="8839200" cy="5334000"/>
          </a:xfrm>
        </p:spPr>
        <p:txBody>
          <a:bodyPr>
            <a:noAutofit/>
          </a:bodyPr>
          <a:lstStyle/>
          <a:p>
            <a:r>
              <a:rPr lang="en-US" b="1" dirty="0" smtClean="0"/>
              <a:t>national brand  </a:t>
            </a:r>
            <a:r>
              <a:rPr lang="en-US" dirty="0" smtClean="0"/>
              <a:t>- A well-known, nationally advertised trade name of product</a:t>
            </a:r>
          </a:p>
          <a:p>
            <a:r>
              <a:rPr lang="en-US" b="1" dirty="0" smtClean="0"/>
              <a:t>store brand  </a:t>
            </a:r>
            <a:r>
              <a:rPr lang="en-US" dirty="0" smtClean="0"/>
              <a:t>- A store name used as the trade name of a product; only sold in one chain of stores</a:t>
            </a:r>
          </a:p>
          <a:p>
            <a:r>
              <a:rPr lang="en-US" b="1" dirty="0" smtClean="0"/>
              <a:t>generic brand  </a:t>
            </a:r>
            <a:r>
              <a:rPr lang="en-US" dirty="0" smtClean="0"/>
              <a:t>- A product that does not have a brand name</a:t>
            </a:r>
          </a:p>
          <a:p>
            <a:r>
              <a:rPr lang="en-US" b="1" dirty="0" smtClean="0"/>
              <a:t>shelf tag  </a:t>
            </a:r>
            <a:r>
              <a:rPr lang="en-US" dirty="0" smtClean="0"/>
              <a:t>- A label attached to the front edge of a store shelf containing price information</a:t>
            </a:r>
          </a:p>
          <a:p>
            <a:r>
              <a:rPr lang="en-US" b="1" dirty="0" smtClean="0"/>
              <a:t>UPC</a:t>
            </a:r>
            <a:r>
              <a:rPr lang="en-US" dirty="0" smtClean="0"/>
              <a:t>  - Universal Product Code; labeling containing price information read by scanning</a:t>
            </a:r>
          </a:p>
          <a:p>
            <a:r>
              <a:rPr lang="en-US" b="1" dirty="0" smtClean="0"/>
              <a:t>unit price  </a:t>
            </a:r>
            <a:r>
              <a:rPr lang="en-US" dirty="0" smtClean="0"/>
              <a:t>- The cost per unit of measurement (ounce, pound, etc.) of a product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295400"/>
          </a:xfrm>
        </p:spPr>
        <p:txBody>
          <a:bodyPr>
            <a:normAutofit fontScale="90000"/>
          </a:bodyPr>
          <a:lstStyle/>
          <a:p>
            <a:r>
              <a:rPr lang="en-US" sz="4000" b="1" dirty="0" smtClean="0"/>
              <a:t>Consumer information for food products</a:t>
            </a:r>
            <a:r>
              <a:rPr lang="en-US" sz="4900" dirty="0" smtClean="0"/>
              <a:t/>
            </a:r>
            <a:br>
              <a:rPr lang="en-US" sz="4900" dirty="0" smtClean="0"/>
            </a:br>
            <a:endParaRPr lang="en-US" dirty="0"/>
          </a:p>
        </p:txBody>
      </p:sp>
      <p:sp>
        <p:nvSpPr>
          <p:cNvPr id="3" name="Content Placeholder 2"/>
          <p:cNvSpPr>
            <a:spLocks noGrp="1"/>
          </p:cNvSpPr>
          <p:nvPr>
            <p:ph sz="quarter" idx="1"/>
          </p:nvPr>
        </p:nvSpPr>
        <p:spPr>
          <a:xfrm>
            <a:off x="152400" y="1752600"/>
            <a:ext cx="8839200" cy="4876800"/>
          </a:xfrm>
        </p:spPr>
        <p:txBody>
          <a:bodyPr>
            <a:noAutofit/>
          </a:bodyPr>
          <a:lstStyle/>
          <a:p>
            <a:r>
              <a:rPr lang="en-US" b="1" dirty="0" smtClean="0"/>
              <a:t>open dating  </a:t>
            </a:r>
            <a:r>
              <a:rPr lang="en-US" dirty="0" smtClean="0"/>
              <a:t>- Labeling to show dates foods should be used for best quality, flavor, and appearance</a:t>
            </a:r>
          </a:p>
          <a:p>
            <a:r>
              <a:rPr lang="en-US" b="1" dirty="0" smtClean="0"/>
              <a:t>sell by/pull date  </a:t>
            </a:r>
            <a:r>
              <a:rPr lang="en-US" dirty="0" smtClean="0"/>
              <a:t>- Last date a food product should be used</a:t>
            </a:r>
          </a:p>
          <a:p>
            <a:r>
              <a:rPr lang="en-US" b="1" dirty="0" smtClean="0"/>
              <a:t>freshness date  </a:t>
            </a:r>
            <a:r>
              <a:rPr lang="en-US" dirty="0" smtClean="0"/>
              <a:t>- Last date you can expect highest quality of a food product</a:t>
            </a:r>
          </a:p>
          <a:p>
            <a:r>
              <a:rPr lang="en-US" b="1" dirty="0" smtClean="0"/>
              <a:t>expiration date  </a:t>
            </a:r>
            <a:r>
              <a:rPr lang="en-US" dirty="0" smtClean="0"/>
              <a:t>- Last date a food product should be used---e.g., yeast or baby formula</a:t>
            </a:r>
          </a:p>
          <a:p>
            <a:r>
              <a:rPr lang="en-US" b="1" dirty="0" smtClean="0"/>
              <a:t>pack date  </a:t>
            </a:r>
            <a:r>
              <a:rPr lang="en-US" dirty="0" smtClean="0"/>
              <a:t>- Date a food product was processed or packaged---e.g., with canned goods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normAutofit fontScale="90000"/>
          </a:bodyPr>
          <a:lstStyle/>
          <a:p>
            <a:r>
              <a:rPr lang="en-US" sz="3600" b="1" dirty="0" smtClean="0"/>
              <a:t>Consumer information for apparel products</a:t>
            </a:r>
            <a:r>
              <a:rPr lang="en-US" dirty="0" smtClean="0"/>
              <a:t/>
            </a:r>
            <a:br>
              <a:rPr lang="en-US" dirty="0" smtClean="0"/>
            </a:br>
            <a:endParaRPr lang="en-US" dirty="0"/>
          </a:p>
        </p:txBody>
      </p:sp>
      <p:sp>
        <p:nvSpPr>
          <p:cNvPr id="3" name="Content Placeholder 2"/>
          <p:cNvSpPr>
            <a:spLocks noGrp="1"/>
          </p:cNvSpPr>
          <p:nvPr>
            <p:ph sz="quarter" idx="1"/>
          </p:nvPr>
        </p:nvSpPr>
        <p:spPr>
          <a:xfrm>
            <a:off x="228600" y="1676400"/>
            <a:ext cx="8686800" cy="4953000"/>
          </a:xfrm>
        </p:spPr>
        <p:txBody>
          <a:bodyPr>
            <a:noAutofit/>
          </a:bodyPr>
          <a:lstStyle/>
          <a:p>
            <a:r>
              <a:rPr lang="en-US" b="1" dirty="0" smtClean="0"/>
              <a:t>fiber name  </a:t>
            </a:r>
            <a:r>
              <a:rPr lang="en-US" dirty="0" smtClean="0"/>
              <a:t>- The name of a thread/yarn used to make fabric for apparel or other textile products---e.g., cotton, wool, silk, linen, polyester, acrylic, acetate, nylon</a:t>
            </a:r>
          </a:p>
          <a:p>
            <a:r>
              <a:rPr lang="en-US" b="1" dirty="0" smtClean="0"/>
              <a:t>content by weight  </a:t>
            </a:r>
            <a:r>
              <a:rPr lang="en-US" dirty="0" smtClean="0"/>
              <a:t>- The percentage of total fiber in a textile product represented by one single fiber</a:t>
            </a:r>
          </a:p>
          <a:p>
            <a:r>
              <a:rPr lang="en-US" b="1" dirty="0" smtClean="0"/>
              <a:t>country of origin  </a:t>
            </a:r>
            <a:r>
              <a:rPr lang="en-US" dirty="0" smtClean="0"/>
              <a:t>- The nation in which the apparel product was made</a:t>
            </a:r>
          </a:p>
          <a:p>
            <a:r>
              <a:rPr lang="en-US" b="1" dirty="0" smtClean="0"/>
              <a:t>care information </a:t>
            </a:r>
            <a:r>
              <a:rPr lang="en-US" dirty="0" smtClean="0"/>
              <a:t>-  Recommended ways to launder, dry, iron, dry clean, etc.</a:t>
            </a:r>
          </a:p>
          <a:p>
            <a:r>
              <a:rPr lang="en-US" b="1" dirty="0" smtClean="0"/>
              <a:t>sewn-in label  </a:t>
            </a:r>
            <a:r>
              <a:rPr lang="en-US" dirty="0" smtClean="0"/>
              <a:t>- A fabric label that has been permanently attached to an apparel product with stitches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1075</TotalTime>
  <Words>2228</Words>
  <Application>Microsoft Office PowerPoint</Application>
  <PresentationFormat>On-screen Show (4:3)</PresentationFormat>
  <Paragraphs>174</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Oriel</vt:lpstr>
      <vt:lpstr>Standard 5 – Understand Consumer Rights, Responsibilities and Information</vt:lpstr>
      <vt:lpstr>Friday, November 4th</vt:lpstr>
      <vt:lpstr>Monday, November 7th</vt:lpstr>
      <vt:lpstr>Tuesday, November 8th</vt:lpstr>
      <vt:lpstr>Slide 5</vt:lpstr>
      <vt:lpstr>Vocab - Consumer information for food products </vt:lpstr>
      <vt:lpstr>Consumer information for food products </vt:lpstr>
      <vt:lpstr>Consumer information for food products </vt:lpstr>
      <vt:lpstr>Consumer information for apparel products </vt:lpstr>
      <vt:lpstr>Consumer information for apparel products </vt:lpstr>
      <vt:lpstr>Consumer information for personal hygiene products</vt:lpstr>
      <vt:lpstr>Consumer information for personal hygiene products</vt:lpstr>
      <vt:lpstr>Consumer information for personal medicinal drug products</vt:lpstr>
      <vt:lpstr>ESSENTIAL QUESTIONS</vt:lpstr>
      <vt:lpstr>Consumer information for  Food Products</vt:lpstr>
      <vt:lpstr>Consumer information for  Food Products</vt:lpstr>
      <vt:lpstr>Consumer information for  Food Products</vt:lpstr>
      <vt:lpstr>Consumer information for  Apparel Products</vt:lpstr>
      <vt:lpstr>Consumer information for  Apparel Products</vt:lpstr>
      <vt:lpstr>Consumer information for  Apparel Products</vt:lpstr>
      <vt:lpstr>Consumer information for Personal Hygiene Products</vt:lpstr>
      <vt:lpstr>Consumer information for Personal Hygiene Products</vt:lpstr>
      <vt:lpstr>Consumer information for Personal Hygiene Products</vt:lpstr>
      <vt:lpstr>Consumer Information for Medicinal Drugs</vt:lpstr>
      <vt:lpstr>Suggestions for making informed purchasing decisions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5 – Understand Consumer Rights, Responsibilities and Information</dc:title>
  <dc:creator>abehar</dc:creator>
  <cp:lastModifiedBy>abehar</cp:lastModifiedBy>
  <cp:revision>38</cp:revision>
  <dcterms:created xsi:type="dcterms:W3CDTF">2011-11-03T19:50:36Z</dcterms:created>
  <dcterms:modified xsi:type="dcterms:W3CDTF">2011-11-08T18:34:49Z</dcterms:modified>
</cp:coreProperties>
</file>