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7" r:id="rId3"/>
    <p:sldId id="256" r:id="rId4"/>
    <p:sldId id="257" r:id="rId5"/>
    <p:sldId id="258" r:id="rId6"/>
    <p:sldId id="270" r:id="rId7"/>
    <p:sldId id="260" r:id="rId8"/>
    <p:sldId id="272" r:id="rId9"/>
    <p:sldId id="261" r:id="rId10"/>
    <p:sldId id="259" r:id="rId11"/>
    <p:sldId id="262" r:id="rId12"/>
    <p:sldId id="263" r:id="rId13"/>
    <p:sldId id="273" r:id="rId14"/>
    <p:sldId id="274" r:id="rId15"/>
    <p:sldId id="264" r:id="rId16"/>
    <p:sldId id="265" r:id="rId17"/>
    <p:sldId id="266" r:id="rId18"/>
    <p:sldId id="268" r:id="rId19"/>
    <p:sldId id="267" r:id="rId20"/>
    <p:sldId id="269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0E4C98-B3FB-417C-A799-A810AAA83A8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83BF3AB-37B9-4E38-93C7-F516113C77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/>
          <a:lstStyle/>
          <a:p>
            <a:r>
              <a:rPr lang="en-US" dirty="0" smtClean="0"/>
              <a:t>Thursday, November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Autofit/>
          </a:bodyPr>
          <a:lstStyle/>
          <a:p>
            <a:r>
              <a:rPr lang="en-US" sz="3600" dirty="0" smtClean="0"/>
              <a:t>Warm up – Where’s My Money Handout – Review/Share</a:t>
            </a:r>
          </a:p>
          <a:p>
            <a:r>
              <a:rPr lang="en-US" sz="3600" dirty="0" smtClean="0"/>
              <a:t>Objective 6.01 – Basic Shopping Options</a:t>
            </a:r>
          </a:p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Slide Show/Notes</a:t>
            </a:r>
          </a:p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Activity</a:t>
            </a:r>
          </a:p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Slide Show/Notes</a:t>
            </a:r>
          </a:p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Activity</a:t>
            </a:r>
          </a:p>
          <a:p>
            <a:pPr lvl="1"/>
            <a:r>
              <a:rPr lang="en-US" sz="3200" b="1" dirty="0" smtClean="0">
                <a:solidFill>
                  <a:srgbClr val="7030A0"/>
                </a:solidFill>
              </a:rPr>
              <a:t>Activity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SHOPPING OPTIONS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26736"/>
          </a:xfrm>
        </p:spPr>
        <p:txBody>
          <a:bodyPr>
            <a:normAutofit/>
          </a:bodyPr>
          <a:lstStyle/>
          <a:p>
            <a:r>
              <a:rPr lang="en-US" dirty="0" smtClean="0"/>
              <a:t>At Home: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Door to door salesperson comes to home, sometimes by invitation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Catalog shopping – calls on phone to buy goods lists in a catalog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Telemarketing – seller calls on phone to sell goods or services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T-commerce – shopping in response to ads on TV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E-commerce – buying goods and services on the internet, including internet auctions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458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Pros and Cons of Shopping at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505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Buy any time – 24/7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Can obtain special orders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Can purchase on the spot with TV remote or mouse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Can buy from a worldwide market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458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Pros and Cons of Shopping at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050536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Cons</a:t>
            </a:r>
          </a:p>
          <a:p>
            <a:pPr lvl="1"/>
            <a:r>
              <a:rPr lang="en-US" sz="3600" dirty="0" smtClean="0">
                <a:solidFill>
                  <a:srgbClr val="7030A0"/>
                </a:solidFill>
              </a:rPr>
              <a:t>May not know physical location of the seller</a:t>
            </a:r>
          </a:p>
          <a:p>
            <a:pPr lvl="1"/>
            <a:r>
              <a:rPr lang="en-US" sz="3600" dirty="0" smtClean="0">
                <a:solidFill>
                  <a:srgbClr val="7030A0"/>
                </a:solidFill>
              </a:rPr>
              <a:t>Must have a credit card to pay</a:t>
            </a:r>
          </a:p>
          <a:p>
            <a:pPr lvl="1"/>
            <a:r>
              <a:rPr lang="en-US" sz="3600" dirty="0" smtClean="0">
                <a:solidFill>
                  <a:srgbClr val="7030A0"/>
                </a:solidFill>
              </a:rPr>
              <a:t>May not understand exactly what is being bought</a:t>
            </a:r>
          </a:p>
          <a:p>
            <a:pPr lvl="1"/>
            <a:r>
              <a:rPr lang="en-US" sz="3600" dirty="0" smtClean="0">
                <a:solidFill>
                  <a:srgbClr val="7030A0"/>
                </a:solidFill>
              </a:rPr>
              <a:t>Must check seller’s privacy policy before giving personal/financial information</a:t>
            </a:r>
          </a:p>
          <a:p>
            <a:pPr lvl="1"/>
            <a:r>
              <a:rPr lang="en-US" sz="3200" dirty="0" smtClean="0"/>
              <a:t>Cont’d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458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Pros and Cons of Shopping at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0505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May be more difficult to exchange/return items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Will have shipping/handling costs added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Cannot see or feel quality, size, and/or true color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Must check reliability, security, legitimacy of seller</a:t>
            </a:r>
          </a:p>
          <a:p>
            <a:pPr lvl="1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Slide show – Pros </a:t>
            </a:r>
            <a:r>
              <a:rPr lang="en-US" dirty="0" err="1" smtClean="0"/>
              <a:t>vs</a:t>
            </a:r>
            <a:r>
              <a:rPr lang="en-US" dirty="0" smtClean="0"/>
              <a:t> Cons</a:t>
            </a:r>
          </a:p>
          <a:p>
            <a:endParaRPr lang="en-US" dirty="0" smtClean="0"/>
          </a:p>
          <a:p>
            <a:r>
              <a:rPr lang="en-US" dirty="0" smtClean="0"/>
              <a:t>Slide Show – Check Answers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/>
          <a:lstStyle/>
          <a:p>
            <a:r>
              <a:rPr lang="en-US" dirty="0" smtClean="0"/>
              <a:t>Effective Shopping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/>
          <a:lstStyle/>
          <a:p>
            <a:r>
              <a:rPr lang="en-US" sz="3200" dirty="0" smtClean="0"/>
              <a:t>Basic Effective Shopping Practices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Plan Before you Shop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Comparison Shop for products and services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Shop wisely in stores and at home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Cont’d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/>
          <a:lstStyle/>
          <a:p>
            <a:r>
              <a:rPr lang="en-US" dirty="0" smtClean="0"/>
              <a:t>Effective Shopping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70000" lnSpcReduction="20000"/>
          </a:bodyPr>
          <a:lstStyle/>
          <a:p>
            <a:r>
              <a:rPr lang="en-US" sz="5300" dirty="0" smtClean="0"/>
              <a:t>Plan Before you Shop</a:t>
            </a:r>
          </a:p>
          <a:p>
            <a:pPr lvl="2"/>
            <a:r>
              <a:rPr lang="en-US" sz="5100" dirty="0" smtClean="0"/>
              <a:t>Decide whether shopping in stores or from home is more effective</a:t>
            </a:r>
          </a:p>
          <a:p>
            <a:pPr lvl="2"/>
            <a:r>
              <a:rPr lang="en-US" sz="5100" dirty="0" smtClean="0"/>
              <a:t>Where there is a choice; it is really advisable to buy at all</a:t>
            </a:r>
          </a:p>
          <a:p>
            <a:pPr lvl="2"/>
            <a:r>
              <a:rPr lang="en-US" sz="5100" dirty="0" smtClean="0"/>
              <a:t>Check reliability and services of sellers</a:t>
            </a:r>
          </a:p>
          <a:p>
            <a:pPr lvl="2"/>
            <a:r>
              <a:rPr lang="en-US" sz="5100" dirty="0" smtClean="0"/>
              <a:t>Decide when to buy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Cont’d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r>
              <a:rPr lang="en-US" dirty="0" smtClean="0"/>
              <a:t>Effective Shopping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 smtClean="0"/>
              <a:t>Comparison Shop for products</a:t>
            </a:r>
          </a:p>
          <a:p>
            <a:pPr lvl="2"/>
            <a:r>
              <a:rPr lang="en-US" sz="3000" dirty="0" smtClean="0"/>
              <a:t>Research product; become familiar with various forms of product</a:t>
            </a:r>
          </a:p>
          <a:p>
            <a:pPr lvl="2"/>
            <a:r>
              <a:rPr lang="en-US" sz="3000" dirty="0" smtClean="0"/>
              <a:t>Compare products – brand name, store brands, generics; size of packages, features</a:t>
            </a:r>
          </a:p>
          <a:p>
            <a:pPr lvl="2"/>
            <a:r>
              <a:rPr lang="en-US" sz="3000" dirty="0" smtClean="0"/>
              <a:t>Understand warranties that guaranteed quality standards</a:t>
            </a:r>
          </a:p>
          <a:p>
            <a:pPr lvl="2"/>
            <a:r>
              <a:rPr lang="en-US" sz="3000" dirty="0" smtClean="0"/>
              <a:t>Talk with people who have made same purchase</a:t>
            </a:r>
          </a:p>
          <a:p>
            <a:pPr lvl="2"/>
            <a:r>
              <a:rPr lang="en-US" sz="3000" dirty="0" smtClean="0"/>
              <a:t>Check internet for consumer information, magazines and other publications.</a:t>
            </a:r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2800" dirty="0" smtClean="0"/>
              <a:t>Cont’d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r>
              <a:rPr lang="en-US" dirty="0" smtClean="0"/>
              <a:t>Effective Shopping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3400" dirty="0" smtClean="0"/>
              <a:t>Comparison Shop for service</a:t>
            </a:r>
          </a:p>
          <a:p>
            <a:pPr lvl="2"/>
            <a:r>
              <a:rPr lang="en-US" sz="3000" dirty="0" smtClean="0"/>
              <a:t>Identify person/business that provide desired service</a:t>
            </a:r>
          </a:p>
          <a:p>
            <a:pPr lvl="2"/>
            <a:r>
              <a:rPr lang="en-US" sz="3000" dirty="0" smtClean="0"/>
              <a:t>Check qualification-skills, reliability, professional ethics</a:t>
            </a:r>
          </a:p>
          <a:p>
            <a:pPr lvl="2"/>
            <a:r>
              <a:rPr lang="en-US" sz="3000" dirty="0" smtClean="0"/>
              <a:t>Interview service provider; ask for demo, samples</a:t>
            </a:r>
          </a:p>
          <a:p>
            <a:pPr lvl="2"/>
            <a:r>
              <a:rPr lang="en-US" sz="3000" dirty="0" smtClean="0"/>
              <a:t>Check provider’s references and record with BBB</a:t>
            </a:r>
          </a:p>
          <a:p>
            <a:pPr lvl="2"/>
            <a:r>
              <a:rPr lang="en-US" sz="3000" dirty="0" smtClean="0"/>
              <a:t>Check to see if bonded, licensed, or insured</a:t>
            </a:r>
          </a:p>
          <a:p>
            <a:pPr lvl="2"/>
            <a:r>
              <a:rPr lang="en-US" sz="3000" dirty="0" smtClean="0"/>
              <a:t>Pay close attention to terms of agreements, read carefully before signing</a:t>
            </a:r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2800" dirty="0" smtClean="0"/>
              <a:t>Cont’d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/>
          <a:lstStyle/>
          <a:p>
            <a:r>
              <a:rPr lang="en-US" dirty="0" smtClean="0"/>
              <a:t>Effective Shopping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85000" lnSpcReduction="10000"/>
          </a:bodyPr>
          <a:lstStyle/>
          <a:p>
            <a:r>
              <a:rPr lang="en-US" sz="3400" dirty="0" smtClean="0"/>
              <a:t>Shop wisely in stores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Consider value of time and energy, as well as money, when shopping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Handle money, cash, and credit cards with care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Get receipts and sales slips; file in an organized place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Deal fairly and honestly with others in the marketplace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Report unfair/dishonest business practices to proper authorities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Cont’d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en-US" dirty="0" smtClean="0"/>
              <a:t>Where do I spend money???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Lidz</a:t>
            </a:r>
            <a:r>
              <a:rPr lang="en-US" dirty="0" smtClean="0"/>
              <a:t>			BP</a:t>
            </a:r>
          </a:p>
          <a:p>
            <a:r>
              <a:rPr lang="en-US" dirty="0" smtClean="0"/>
              <a:t>Nail Shop		JC Penney</a:t>
            </a:r>
          </a:p>
          <a:p>
            <a:r>
              <a:rPr lang="en-US" dirty="0" err="1" smtClean="0"/>
              <a:t>Snackers</a:t>
            </a:r>
            <a:r>
              <a:rPr lang="en-US" dirty="0" smtClean="0"/>
              <a:t>			</a:t>
            </a:r>
            <a:r>
              <a:rPr lang="en-US" dirty="0" err="1" smtClean="0"/>
              <a:t>Walmart</a:t>
            </a:r>
            <a:endParaRPr lang="en-US" dirty="0" smtClean="0"/>
          </a:p>
          <a:p>
            <a:r>
              <a:rPr lang="en-US" dirty="0" smtClean="0"/>
              <a:t>School – cafeteria	Game Stop</a:t>
            </a:r>
          </a:p>
          <a:p>
            <a:r>
              <a:rPr lang="en-US" dirty="0" smtClean="0"/>
              <a:t>Marketplace Cinema	Trap House</a:t>
            </a:r>
          </a:p>
          <a:p>
            <a:r>
              <a:rPr lang="en-US" dirty="0" smtClean="0"/>
              <a:t>Food Lion		Starbucks</a:t>
            </a:r>
          </a:p>
          <a:p>
            <a:r>
              <a:rPr lang="en-US" dirty="0" smtClean="0"/>
              <a:t>Tobacco World	</a:t>
            </a:r>
            <a:r>
              <a:rPr lang="en-US" dirty="0" err="1" smtClean="0"/>
              <a:t>Spencers</a:t>
            </a:r>
            <a:endParaRPr lang="en-US" dirty="0" smtClean="0"/>
          </a:p>
          <a:p>
            <a:r>
              <a:rPr lang="en-US" dirty="0" smtClean="0"/>
              <a:t>Hot Topic		Crazy Fire</a:t>
            </a:r>
          </a:p>
          <a:p>
            <a:r>
              <a:rPr lang="en-US" dirty="0" smtClean="0"/>
              <a:t>Food Lion		Subway</a:t>
            </a:r>
          </a:p>
          <a:p>
            <a:r>
              <a:rPr lang="en-US" dirty="0" smtClean="0"/>
              <a:t>Nails ‘n More		Bamboo Garden</a:t>
            </a:r>
          </a:p>
          <a:p>
            <a:r>
              <a:rPr lang="en-US" dirty="0" smtClean="0"/>
              <a:t>Burger King		Shoe Show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en-US" dirty="0" smtClean="0"/>
              <a:t>Effective Shopping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fontScale="92500" lnSpcReduction="20000"/>
          </a:bodyPr>
          <a:lstStyle/>
          <a:p>
            <a:r>
              <a:rPr lang="en-US" sz="3400" dirty="0" smtClean="0"/>
              <a:t>Shop wisely at home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Know name and location of seller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Understand what you’re buying, details of sale and description of product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Compare prices with other retailers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Only buy from secure sites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Check seller’s privacy policy before giving out personal/financial info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Pay by credit card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Find out delivery date, return and refund policy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Check product promptly when delivered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Shopping Practices PowerPoint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Comparison Shopping Worksheet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57450"/>
          </a:xfrm>
        </p:spPr>
        <p:txBody>
          <a:bodyPr>
            <a:normAutofit/>
          </a:bodyPr>
          <a:lstStyle/>
          <a:p>
            <a:r>
              <a:rPr lang="en-US" dirty="0" smtClean="0"/>
              <a:t>Unit 6: Understand Shopping Options and Practices for Meeting Consumer Needs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67200"/>
            <a:ext cx="7924800" cy="19812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Objective 6.01 – Understand basic shopping options and effective shopping practices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Essential Questions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Where can consumers go to shop for goods and services?</a:t>
            </a:r>
          </a:p>
          <a:p>
            <a:r>
              <a:rPr lang="en-US" sz="3200" dirty="0" smtClean="0"/>
              <a:t>What are the pros and cons of shopping options?</a:t>
            </a:r>
          </a:p>
          <a:p>
            <a:r>
              <a:rPr lang="en-US" sz="3200" dirty="0" smtClean="0"/>
              <a:t>What practices help consumers make wise decisions when they shop?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SHOPPING OPTIONS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410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In Stores: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Retail stores obtain goods from wholesale sources and sell directly to consumers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Department Stores sell a wide variety of goods from a single store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Warehouse clubs and superstores offer price advantages and a wide product selection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Factory outlet stores are owned by manufacturer or distributor of merchandise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2400" dirty="0" smtClean="0"/>
              <a:t>Cont’d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SHOPPING OPTIONS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410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 Stores: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Discount stores sell certain lines of merchandise at lower prices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Consignment or thrift stores sell used merchandise at greatly reduced prices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Specialty stores sell specialized goods/services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458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Pros and Cons of Shopping in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50536"/>
          </a:xfrm>
        </p:spPr>
        <p:txBody>
          <a:bodyPr>
            <a:normAutofit fontScale="92500"/>
          </a:bodyPr>
          <a:lstStyle/>
          <a:p>
            <a:r>
              <a:rPr lang="en-US" sz="4000" dirty="0" smtClean="0"/>
              <a:t>Pros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Variety of merchandise in one area or under one roof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Close to home for last minute or emergency shopping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Offers special prices with membership cards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Malls offer special attractions and promotions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Can try on clothes</a:t>
            </a:r>
          </a:p>
          <a:p>
            <a:pPr lvl="1"/>
            <a:endParaRPr lang="en-US" sz="3200" dirty="0" smtClean="0"/>
          </a:p>
          <a:p>
            <a:pPr lvl="1"/>
            <a:r>
              <a:rPr lang="en-US" sz="2200" dirty="0" smtClean="0"/>
              <a:t>Cont’d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458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Pros and Cons of Shopping in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5053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Pros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Items easy to exchange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Offer payment plans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Offer store credit cards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Work with knowledgeable sales people</a:t>
            </a:r>
          </a:p>
          <a:p>
            <a:pPr lvl="1"/>
            <a:r>
              <a:rPr lang="en-US" sz="3200" dirty="0" smtClean="0">
                <a:solidFill>
                  <a:srgbClr val="7030A0"/>
                </a:solidFill>
              </a:rPr>
              <a:t>Stores offer special services (gift wrap, etc)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458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Pros and Cons of Shopping in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505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Takes time to buy costly items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Limited space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Picked over merchandise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Large crowds on sale days and weekends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Must find place to park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809</TotalTime>
  <Words>785</Words>
  <Application>Microsoft Office PowerPoint</Application>
  <PresentationFormat>On-screen Show (4:3)</PresentationFormat>
  <Paragraphs>152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Urban</vt:lpstr>
      <vt:lpstr>Thursday, November 2nd </vt:lpstr>
      <vt:lpstr>Where do I spend money???</vt:lpstr>
      <vt:lpstr>Unit 6: Understand Shopping Options and Practices for Meeting Consumer Needs</vt:lpstr>
      <vt:lpstr>Essential Questions</vt:lpstr>
      <vt:lpstr>SHOPPING OPTIONS</vt:lpstr>
      <vt:lpstr>SHOPPING OPTIONS</vt:lpstr>
      <vt:lpstr>Pros and Cons of Shopping in Stores</vt:lpstr>
      <vt:lpstr>Pros and Cons of Shopping in Stores</vt:lpstr>
      <vt:lpstr>Pros and Cons of Shopping in Stores</vt:lpstr>
      <vt:lpstr>SHOPPING OPTIONS</vt:lpstr>
      <vt:lpstr>Pros and Cons of Shopping at Home</vt:lpstr>
      <vt:lpstr>Pros and Cons of Shopping at Home</vt:lpstr>
      <vt:lpstr>Pros and Cons of Shopping at Home</vt:lpstr>
      <vt:lpstr>Activity</vt:lpstr>
      <vt:lpstr>Effective Shopping Practices</vt:lpstr>
      <vt:lpstr>Effective Shopping Practices</vt:lpstr>
      <vt:lpstr>Effective Shopping Practices</vt:lpstr>
      <vt:lpstr>Effective Shopping Practices</vt:lpstr>
      <vt:lpstr>Effective Shopping Practices</vt:lpstr>
      <vt:lpstr>Effective Shopping Practices</vt:lpstr>
      <vt:lpstr>Activity</vt:lpstr>
    </vt:vector>
  </TitlesOfParts>
  <Company>The University of North Carolina at Chapel Hill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6: Understand Shopping Options and Practices for Meeting Consumer Needs</dc:title>
  <dc:creator>Lenovo User</dc:creator>
  <cp:lastModifiedBy>abehar</cp:lastModifiedBy>
  <cp:revision>60</cp:revision>
  <dcterms:created xsi:type="dcterms:W3CDTF">2011-10-30T16:04:09Z</dcterms:created>
  <dcterms:modified xsi:type="dcterms:W3CDTF">2011-11-03T19:49:55Z</dcterms:modified>
</cp:coreProperties>
</file>