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56" r:id="rId4"/>
    <p:sldId id="257" r:id="rId5"/>
    <p:sldId id="258" r:id="rId6"/>
    <p:sldId id="260" r:id="rId7"/>
    <p:sldId id="261" r:id="rId8"/>
    <p:sldId id="262" r:id="rId9"/>
    <p:sldId id="259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9" d="100"/>
          <a:sy n="19" d="100"/>
        </p:scale>
        <p:origin x="-10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3B1-B72D-44E6-B44F-DECF253A1B2A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4FF4-E742-4CCE-A03C-84D057CB8E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3B1-B72D-44E6-B44F-DECF253A1B2A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4FF4-E742-4CCE-A03C-84D057CB8E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3B1-B72D-44E6-B44F-DECF253A1B2A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4FF4-E742-4CCE-A03C-84D057CB8E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3B1-B72D-44E6-B44F-DECF253A1B2A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4FF4-E742-4CCE-A03C-84D057CB8E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3B1-B72D-44E6-B44F-DECF253A1B2A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4FF4-E742-4CCE-A03C-84D057CB8E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3B1-B72D-44E6-B44F-DECF253A1B2A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4FF4-E742-4CCE-A03C-84D057CB8E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3B1-B72D-44E6-B44F-DECF253A1B2A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4FF4-E742-4CCE-A03C-84D057CB8E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3B1-B72D-44E6-B44F-DECF253A1B2A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4FF4-E742-4CCE-A03C-84D057CB8E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3B1-B72D-44E6-B44F-DECF253A1B2A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4FF4-E742-4CCE-A03C-84D057CB8E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3B1-B72D-44E6-B44F-DECF253A1B2A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4FF4-E742-4CCE-A03C-84D057CB8E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3B1-B72D-44E6-B44F-DECF253A1B2A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4FF4-E742-4CCE-A03C-84D057CB8E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4D3B1-B72D-44E6-B44F-DECF253A1B2A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B4FF4-E742-4CCE-A03C-84D057CB8E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Thursday, November 10th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Warm up – </a:t>
            </a:r>
          </a:p>
          <a:p>
            <a:pPr lvl="1"/>
            <a:r>
              <a:rPr lang="en-US" dirty="0" smtClean="0"/>
              <a:t>Vocabulary quiz – NO NOTES</a:t>
            </a:r>
          </a:p>
          <a:p>
            <a:pPr lvl="1"/>
            <a:r>
              <a:rPr lang="en-US" dirty="0" smtClean="0"/>
              <a:t>Current event</a:t>
            </a:r>
          </a:p>
          <a:p>
            <a:pPr lvl="1"/>
            <a:r>
              <a:rPr lang="en-US" dirty="0" smtClean="0"/>
              <a:t>Finish car purchase</a:t>
            </a:r>
          </a:p>
          <a:p>
            <a:r>
              <a:rPr lang="en-US" dirty="0" smtClean="0"/>
              <a:t>Review car purchase steps, insurance</a:t>
            </a:r>
          </a:p>
          <a:p>
            <a:r>
              <a:rPr lang="en-US" dirty="0" smtClean="0"/>
              <a:t>Obj. 6.03 - </a:t>
            </a:r>
            <a:r>
              <a:rPr lang="en-US" dirty="0" smtClean="0">
                <a:solidFill>
                  <a:srgbClr val="0070C0"/>
                </a:solidFill>
              </a:rPr>
              <a:t>Meeting housing needs</a:t>
            </a:r>
          </a:p>
          <a:p>
            <a:pPr lvl="1"/>
            <a:r>
              <a:rPr lang="en-US" dirty="0" smtClean="0"/>
              <a:t>Slide Show/notes</a:t>
            </a:r>
          </a:p>
          <a:p>
            <a:pPr lvl="1"/>
            <a:r>
              <a:rPr lang="en-US" dirty="0" smtClean="0"/>
              <a:t>House </a:t>
            </a:r>
            <a:r>
              <a:rPr lang="en-US" dirty="0" smtClean="0"/>
              <a:t>Hunters</a:t>
            </a:r>
          </a:p>
          <a:p>
            <a:r>
              <a:rPr lang="en-US" dirty="0" smtClean="0"/>
              <a:t>No school Friday – Veteran’s Day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Disadvantages</a:t>
            </a:r>
          </a:p>
          <a:p>
            <a:pPr lvl="1"/>
            <a:r>
              <a:rPr lang="en-US" sz="3200" dirty="0" smtClean="0"/>
              <a:t>No equity</a:t>
            </a:r>
          </a:p>
          <a:p>
            <a:pPr lvl="1"/>
            <a:r>
              <a:rPr lang="en-US" sz="3200" dirty="0" smtClean="0"/>
              <a:t>Less authority to make changes in the living space</a:t>
            </a:r>
          </a:p>
          <a:p>
            <a:pPr lvl="1"/>
            <a:r>
              <a:rPr lang="en-US" sz="3200" dirty="0" smtClean="0"/>
              <a:t>No tax benefits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r>
              <a:rPr lang="en-US" dirty="0" smtClean="0"/>
              <a:t>RENTING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Things to Inspect in Rental Units before signing a lease</a:t>
            </a:r>
          </a:p>
          <a:p>
            <a:pPr lvl="1"/>
            <a:r>
              <a:rPr lang="en-US" sz="3200" dirty="0" smtClean="0"/>
              <a:t>Exteriors neat and well maintained</a:t>
            </a:r>
          </a:p>
          <a:p>
            <a:pPr lvl="1"/>
            <a:r>
              <a:rPr lang="en-US" sz="3200" dirty="0" smtClean="0"/>
              <a:t>Common areas in good condition</a:t>
            </a:r>
          </a:p>
          <a:p>
            <a:pPr lvl="1"/>
            <a:r>
              <a:rPr lang="en-US" sz="3200" dirty="0" smtClean="0"/>
              <a:t>Safety and security</a:t>
            </a:r>
          </a:p>
          <a:p>
            <a:pPr lvl="1"/>
            <a:r>
              <a:rPr lang="en-US" sz="3200" dirty="0" smtClean="0"/>
              <a:t>Inside the unit – size, space, appliances, furnishings, maintenance, privacy, noise, etc</a:t>
            </a:r>
          </a:p>
          <a:p>
            <a:pPr lvl="1"/>
            <a:r>
              <a:rPr lang="en-US" sz="3200" dirty="0" smtClean="0"/>
              <a:t>Utilities and systems – heat, air, plumbing , etc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r>
              <a:rPr lang="en-US" dirty="0" smtClean="0"/>
              <a:t>RENTING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Understanding lease agreements</a:t>
            </a:r>
          </a:p>
          <a:p>
            <a:pPr lvl="1"/>
            <a:r>
              <a:rPr lang="en-US" sz="3200" dirty="0" smtClean="0"/>
              <a:t>Terminology</a:t>
            </a:r>
          </a:p>
          <a:p>
            <a:pPr lvl="1"/>
            <a:r>
              <a:rPr lang="en-US" sz="3200" dirty="0" smtClean="0"/>
              <a:t>Conditions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r>
              <a:rPr lang="en-US" dirty="0" smtClean="0"/>
              <a:t>BUYING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Advantages	</a:t>
            </a:r>
          </a:p>
          <a:p>
            <a:pPr lvl="1"/>
            <a:r>
              <a:rPr lang="en-US" sz="3200" dirty="0" smtClean="0"/>
              <a:t>Buying is an investment and increases one’s wealth</a:t>
            </a:r>
          </a:p>
          <a:p>
            <a:pPr lvl="1"/>
            <a:r>
              <a:rPr lang="en-US" sz="3200" dirty="0" smtClean="0"/>
              <a:t>Have authority to make changes in the living space</a:t>
            </a:r>
          </a:p>
          <a:p>
            <a:pPr lvl="1"/>
            <a:r>
              <a:rPr lang="en-US" sz="3200" dirty="0" smtClean="0"/>
              <a:t>Tax Benefits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r>
              <a:rPr lang="en-US" dirty="0" smtClean="0"/>
              <a:t>BUYING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Disadvantages	</a:t>
            </a:r>
          </a:p>
          <a:p>
            <a:pPr lvl="1"/>
            <a:r>
              <a:rPr lang="en-US" sz="3200" dirty="0" smtClean="0"/>
              <a:t>Greater costs and financial responsibilities</a:t>
            </a:r>
          </a:p>
          <a:p>
            <a:pPr lvl="1"/>
            <a:r>
              <a:rPr lang="en-US" sz="3200" dirty="0" smtClean="0"/>
              <a:t>Greater financial risk</a:t>
            </a:r>
          </a:p>
          <a:p>
            <a:pPr lvl="1"/>
            <a:r>
              <a:rPr lang="en-US" sz="3200" dirty="0" smtClean="0"/>
              <a:t>Less mobility</a:t>
            </a:r>
          </a:p>
          <a:p>
            <a:pPr lvl="1"/>
            <a:r>
              <a:rPr lang="en-US" sz="3200" dirty="0" smtClean="0"/>
              <a:t>If buying jointly, relationship becomes complicated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smtClean="0"/>
              <a:t>BUYING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059363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Procedures in purchasing a home	</a:t>
            </a:r>
          </a:p>
          <a:p>
            <a:pPr lvl="1"/>
            <a:r>
              <a:rPr lang="en-US" sz="3200" dirty="0" smtClean="0"/>
              <a:t>Find an appropriate home to meet your needs</a:t>
            </a:r>
          </a:p>
          <a:p>
            <a:pPr lvl="1"/>
            <a:r>
              <a:rPr lang="en-US" sz="3200" dirty="0" smtClean="0"/>
              <a:t>Make an offer</a:t>
            </a:r>
          </a:p>
          <a:p>
            <a:pPr lvl="1"/>
            <a:r>
              <a:rPr lang="en-US" sz="3200" dirty="0" smtClean="0"/>
              <a:t>Meet contingencies (conditions that must be met in order for the deal to occur)</a:t>
            </a:r>
          </a:p>
          <a:p>
            <a:pPr lvl="2"/>
            <a:r>
              <a:rPr lang="en-US" dirty="0" smtClean="0"/>
              <a:t>Ability to obtain financing</a:t>
            </a:r>
          </a:p>
          <a:p>
            <a:pPr lvl="2"/>
            <a:r>
              <a:rPr lang="en-US" dirty="0" smtClean="0"/>
              <a:t>Inspector’s reports</a:t>
            </a:r>
          </a:p>
          <a:p>
            <a:pPr lvl="2"/>
            <a:r>
              <a:rPr lang="en-US" dirty="0" smtClean="0"/>
              <a:t>Completion of repairs</a:t>
            </a:r>
          </a:p>
          <a:p>
            <a:pPr lvl="2"/>
            <a:r>
              <a:rPr lang="en-US" dirty="0" smtClean="0"/>
              <a:t>Selling prior home</a:t>
            </a:r>
          </a:p>
          <a:p>
            <a:pPr lvl="1"/>
            <a:r>
              <a:rPr lang="en-US" dirty="0" smtClean="0"/>
              <a:t>Cont’d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smtClean="0"/>
              <a:t>BUYING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4830763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Procedures in purchasing a home	</a:t>
            </a:r>
          </a:p>
          <a:p>
            <a:pPr lvl="1"/>
            <a:r>
              <a:rPr lang="en-US" sz="3200" dirty="0" smtClean="0"/>
              <a:t>Reach an agreement – offer and counteroffer</a:t>
            </a:r>
          </a:p>
          <a:p>
            <a:pPr lvl="1"/>
            <a:r>
              <a:rPr lang="en-US" sz="3200" dirty="0" smtClean="0"/>
              <a:t>Qualify for loan</a:t>
            </a:r>
          </a:p>
          <a:p>
            <a:pPr lvl="1"/>
            <a:r>
              <a:rPr lang="en-US" sz="3200" dirty="0" smtClean="0"/>
              <a:t>Attend closing with seller, lender (bank representative) real estate agents, attorneys</a:t>
            </a: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smtClean="0"/>
              <a:t>BUYING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4830763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Cost of Buying a Home	</a:t>
            </a:r>
          </a:p>
          <a:p>
            <a:pPr lvl="1"/>
            <a:r>
              <a:rPr lang="en-US" sz="3200" dirty="0" smtClean="0"/>
              <a:t>Down payment</a:t>
            </a:r>
          </a:p>
          <a:p>
            <a:pPr lvl="1"/>
            <a:r>
              <a:rPr lang="en-US" sz="3200" dirty="0" smtClean="0"/>
              <a:t>Closing Costs</a:t>
            </a:r>
          </a:p>
          <a:p>
            <a:pPr lvl="1"/>
            <a:r>
              <a:rPr lang="en-US" sz="3200" dirty="0" smtClean="0"/>
              <a:t>Monthly Loan Payments</a:t>
            </a:r>
          </a:p>
          <a:p>
            <a:pPr lvl="1"/>
            <a:r>
              <a:rPr lang="en-US" sz="3200" dirty="0" smtClean="0"/>
              <a:t>Continuing Costs</a:t>
            </a:r>
          </a:p>
          <a:p>
            <a:pPr lvl="1"/>
            <a:r>
              <a:rPr lang="en-US" sz="3200" dirty="0" smtClean="0"/>
              <a:t>Escrow Account (property taxes and insurance)</a:t>
            </a:r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smtClean="0"/>
              <a:t>BUYING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4830763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Types of Mortgages and </a:t>
            </a:r>
            <a:r>
              <a:rPr lang="en-US" sz="3600" b="1" smtClean="0">
                <a:solidFill>
                  <a:srgbClr val="0070C0"/>
                </a:solidFill>
              </a:rPr>
              <a:t>Special Loans</a:t>
            </a:r>
            <a:r>
              <a:rPr lang="en-US" sz="3600" b="1" dirty="0" smtClean="0">
                <a:solidFill>
                  <a:srgbClr val="0070C0"/>
                </a:solidFill>
              </a:rPr>
              <a:t>	</a:t>
            </a:r>
          </a:p>
          <a:p>
            <a:pPr lvl="1"/>
            <a:r>
              <a:rPr lang="en-US" sz="3200" dirty="0" smtClean="0"/>
              <a:t>Conventional fixed rate mortgage</a:t>
            </a:r>
          </a:p>
          <a:p>
            <a:pPr lvl="1"/>
            <a:r>
              <a:rPr lang="en-US" sz="3200" dirty="0" smtClean="0"/>
              <a:t>Adjustable rate mortgage (ARM)</a:t>
            </a:r>
          </a:p>
          <a:p>
            <a:pPr lvl="1"/>
            <a:r>
              <a:rPr lang="en-US" sz="3200" dirty="0" smtClean="0"/>
              <a:t>FHA loans – Federal Housing Administration</a:t>
            </a:r>
          </a:p>
          <a:p>
            <a:pPr lvl="1"/>
            <a:r>
              <a:rPr lang="en-US" sz="3200" dirty="0" smtClean="0"/>
              <a:t>VA loans – Department of Veteran Affairs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Monday, </a:t>
            </a:r>
            <a:r>
              <a:rPr lang="en-US" dirty="0" smtClean="0"/>
              <a:t>November </a:t>
            </a:r>
            <a:r>
              <a:rPr lang="en-US" dirty="0" smtClean="0"/>
              <a:t>14th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Warm up – </a:t>
            </a:r>
          </a:p>
          <a:p>
            <a:pPr lvl="1"/>
            <a:r>
              <a:rPr lang="en-US" dirty="0" smtClean="0"/>
              <a:t>Review types of housing</a:t>
            </a:r>
            <a:endParaRPr lang="en-US" dirty="0" smtClean="0"/>
          </a:p>
          <a:p>
            <a:r>
              <a:rPr lang="en-US" dirty="0" smtClean="0"/>
              <a:t>Obj</a:t>
            </a:r>
            <a:r>
              <a:rPr lang="en-US" dirty="0" smtClean="0"/>
              <a:t>. 6.03 - </a:t>
            </a:r>
            <a:r>
              <a:rPr lang="en-US" dirty="0" smtClean="0">
                <a:solidFill>
                  <a:srgbClr val="0070C0"/>
                </a:solidFill>
              </a:rPr>
              <a:t>Meeting housing needs</a:t>
            </a:r>
          </a:p>
          <a:p>
            <a:pPr lvl="1"/>
            <a:r>
              <a:rPr lang="en-US" dirty="0" smtClean="0"/>
              <a:t>Slide </a:t>
            </a:r>
            <a:r>
              <a:rPr lang="en-US" dirty="0" smtClean="0"/>
              <a:t>Show/notes</a:t>
            </a:r>
          </a:p>
          <a:p>
            <a:pPr lvl="1"/>
            <a:r>
              <a:rPr lang="en-US" smtClean="0"/>
              <a:t>Start Review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Unit Test – 4.02, 5.02, 6.01, 6.02, 6.03</a:t>
            </a:r>
          </a:p>
          <a:p>
            <a:pPr lvl="1"/>
            <a:r>
              <a:rPr lang="en-US" dirty="0" smtClean="0"/>
              <a:t>Friday – 12 Weeks Test – Elements System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19811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Unit 6 – Understand Shopping options and practices for meeting consumer needs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581400"/>
            <a:ext cx="7239000" cy="2514600"/>
          </a:xfrm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0070C0"/>
                </a:solidFill>
              </a:rPr>
              <a:t>Obj. 6.03 – Understand options and practices for meeting housing needs</a:t>
            </a:r>
            <a:endParaRPr lang="en-US" sz="4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options for meeting housing needs?</a:t>
            </a:r>
          </a:p>
          <a:p>
            <a:endParaRPr lang="en-US" sz="2800" dirty="0"/>
          </a:p>
          <a:p>
            <a:r>
              <a:rPr lang="en-US" dirty="0" smtClean="0"/>
              <a:t>What are advantages/disadvantages of renting and things to look for before signing a lease?</a:t>
            </a:r>
          </a:p>
          <a:p>
            <a:endParaRPr lang="en-US" sz="2800" dirty="0"/>
          </a:p>
          <a:p>
            <a:r>
              <a:rPr lang="en-US" dirty="0" smtClean="0"/>
              <a:t>What are advantages/disadvantages of buying and procedures in buying a home?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for meeting housing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Housing wants and needs</a:t>
            </a:r>
          </a:p>
          <a:p>
            <a:pPr lvl="1"/>
            <a:r>
              <a:rPr lang="en-US" dirty="0" smtClean="0"/>
              <a:t>Number of persons in family</a:t>
            </a:r>
          </a:p>
          <a:p>
            <a:pPr lvl="1"/>
            <a:r>
              <a:rPr lang="en-US" dirty="0" smtClean="0"/>
              <a:t>Stage of individual/family life cycle</a:t>
            </a:r>
          </a:p>
          <a:p>
            <a:pPr lvl="1"/>
            <a:r>
              <a:rPr lang="en-US" dirty="0" smtClean="0"/>
              <a:t>How individuals/family prefer to spend their time</a:t>
            </a:r>
          </a:p>
          <a:p>
            <a:pPr lvl="1"/>
            <a:r>
              <a:rPr lang="en-US" dirty="0" smtClean="0"/>
              <a:t>What one can afford</a:t>
            </a:r>
          </a:p>
          <a:p>
            <a:pPr lvl="1"/>
            <a:r>
              <a:rPr lang="en-US" dirty="0" smtClean="0"/>
              <a:t>Preferred housing location – e.g., educational, work and shopping opportunities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for meeting housing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5257800"/>
          </a:xfrm>
        </p:spPr>
        <p:txBody>
          <a:bodyPr>
            <a:normAutofit lnSpcReduction="10000"/>
          </a:bodyPr>
          <a:lstStyle/>
          <a:p>
            <a:r>
              <a:rPr lang="en-US" sz="3600" b="1" dirty="0" smtClean="0"/>
              <a:t>Types of housing (choice based on wants and needs)</a:t>
            </a:r>
          </a:p>
          <a:p>
            <a:pPr lvl="1"/>
            <a:r>
              <a:rPr lang="en-US" dirty="0" smtClean="0"/>
              <a:t>Apartments – buildings that houses more than one family in separate living units</a:t>
            </a:r>
          </a:p>
          <a:p>
            <a:pPr lvl="1"/>
            <a:r>
              <a:rPr lang="en-US" dirty="0" smtClean="0"/>
              <a:t>Condominium - buildings that houses more than one family; person owns the unit occupied</a:t>
            </a:r>
          </a:p>
          <a:p>
            <a:pPr lvl="1"/>
            <a:r>
              <a:rPr lang="en-US" dirty="0" smtClean="0"/>
              <a:t>Cooperative – a person buys shares in  corporation that owns/manages the property</a:t>
            </a:r>
          </a:p>
          <a:p>
            <a:pPr lvl="1"/>
            <a:r>
              <a:rPr lang="en-US" dirty="0" smtClean="0"/>
              <a:t>Single family houses – custom built, development, modular, or kit houses/townhouses</a:t>
            </a:r>
          </a:p>
          <a:p>
            <a:pPr lvl="1"/>
            <a:r>
              <a:rPr lang="en-US" dirty="0" smtClean="0"/>
              <a:t>Cont’d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for meeting housing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5257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Types of housing (choice based on wants and needs)</a:t>
            </a:r>
          </a:p>
          <a:p>
            <a:pPr lvl="1"/>
            <a:r>
              <a:rPr lang="en-US" dirty="0" smtClean="0"/>
              <a:t>Manufactured “mobile” homes, single-wide or double-wide moveable home</a:t>
            </a:r>
          </a:p>
          <a:p>
            <a:pPr lvl="1"/>
            <a:r>
              <a:rPr lang="en-US" dirty="0" smtClean="0"/>
              <a:t>Duplex – a building that contains two separate living units</a:t>
            </a:r>
          </a:p>
          <a:p>
            <a:pPr lvl="1"/>
            <a:r>
              <a:rPr lang="en-US" dirty="0" smtClean="0"/>
              <a:t>Townhouse – a dwelling of two or three stories that attaches at sidewalls to other units</a:t>
            </a:r>
          </a:p>
          <a:p>
            <a:pPr lvl="1"/>
            <a:r>
              <a:rPr lang="en-US" dirty="0" smtClean="0"/>
              <a:t>Residence Hall – usually college/university campuses; available to attending students only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for meeting housing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5257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Basic Housing Options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Renting/leasing</a:t>
            </a:r>
            <a:r>
              <a:rPr lang="en-US" dirty="0" smtClean="0"/>
              <a:t> – paying a security deposit and monthly payments to a landlord</a:t>
            </a:r>
          </a:p>
          <a:p>
            <a:pPr lvl="1"/>
            <a:endParaRPr lang="en-US" dirty="0"/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Buying</a:t>
            </a:r>
            <a:r>
              <a:rPr lang="en-US" dirty="0" smtClean="0"/>
              <a:t> – purchasing with cash or a down payment plus monthly mortgage payments.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Advantages</a:t>
            </a:r>
          </a:p>
          <a:p>
            <a:pPr lvl="1"/>
            <a:r>
              <a:rPr lang="en-US" sz="3200" dirty="0" smtClean="0"/>
              <a:t>Fewer financial responsibilities, less financial risk</a:t>
            </a:r>
          </a:p>
          <a:p>
            <a:pPr lvl="1"/>
            <a:r>
              <a:rPr lang="en-US" sz="3200" dirty="0" smtClean="0"/>
              <a:t>More free time due to fewer maintenance responsibilities</a:t>
            </a:r>
          </a:p>
          <a:p>
            <a:pPr lvl="1"/>
            <a:r>
              <a:rPr lang="en-US" sz="3200" dirty="0" smtClean="0"/>
              <a:t>Greater mobility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480</Words>
  <Application>Microsoft Office PowerPoint</Application>
  <PresentationFormat>On-screen Show (4:3)</PresentationFormat>
  <Paragraphs>114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Thursday, November 10th</vt:lpstr>
      <vt:lpstr>Monday, November 14th</vt:lpstr>
      <vt:lpstr>Unit 6 – Understand Shopping options and practices for meeting consumer needs</vt:lpstr>
      <vt:lpstr>Essential Questions</vt:lpstr>
      <vt:lpstr>Options for meeting housing needs</vt:lpstr>
      <vt:lpstr>Options for meeting housing needs</vt:lpstr>
      <vt:lpstr>Options for meeting housing needs</vt:lpstr>
      <vt:lpstr>Options for meeting housing needs</vt:lpstr>
      <vt:lpstr>RENTING</vt:lpstr>
      <vt:lpstr>RENTING</vt:lpstr>
      <vt:lpstr>RENTING</vt:lpstr>
      <vt:lpstr>RENTING</vt:lpstr>
      <vt:lpstr>BUYING</vt:lpstr>
      <vt:lpstr>BUYING</vt:lpstr>
      <vt:lpstr>BUYING</vt:lpstr>
      <vt:lpstr>BUYING</vt:lpstr>
      <vt:lpstr>BUYING</vt:lpstr>
      <vt:lpstr>BUYING</vt:lpstr>
    </vt:vector>
  </TitlesOfParts>
  <Company>The University of North Carolina at Chapel Hill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– Understand Shopping options and practices for meeting consumer needs</dc:title>
  <dc:creator>Lenovo User</dc:creator>
  <cp:lastModifiedBy>Lenovo User</cp:lastModifiedBy>
  <cp:revision>32</cp:revision>
  <dcterms:created xsi:type="dcterms:W3CDTF">2011-11-09T00:32:07Z</dcterms:created>
  <dcterms:modified xsi:type="dcterms:W3CDTF">2011-11-14T00:10:26Z</dcterms:modified>
</cp:coreProperties>
</file>