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98" r:id="rId4"/>
    <p:sldId id="259" r:id="rId5"/>
    <p:sldId id="260" r:id="rId6"/>
    <p:sldId id="261" r:id="rId7"/>
    <p:sldId id="262" r:id="rId8"/>
    <p:sldId id="268" r:id="rId9"/>
    <p:sldId id="269" r:id="rId10"/>
    <p:sldId id="270" r:id="rId11"/>
    <p:sldId id="263" r:id="rId12"/>
    <p:sldId id="264" r:id="rId13"/>
    <p:sldId id="265" r:id="rId14"/>
    <p:sldId id="267" r:id="rId15"/>
    <p:sldId id="272" r:id="rId16"/>
    <p:sldId id="271" r:id="rId17"/>
    <p:sldId id="266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543C-C24B-4ACE-A9DA-7599C8EEBBD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83C51-C918-46E8-8A98-E048339FA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543C-C24B-4ACE-A9DA-7599C8EEBBD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83C51-C918-46E8-8A98-E048339FA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543C-C24B-4ACE-A9DA-7599C8EEBBD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83C51-C918-46E8-8A98-E048339FA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543C-C24B-4ACE-A9DA-7599C8EEBBD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83C51-C918-46E8-8A98-E048339FA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543C-C24B-4ACE-A9DA-7599C8EEBBD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83C51-C918-46E8-8A98-E048339FA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543C-C24B-4ACE-A9DA-7599C8EEBBD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83C51-C918-46E8-8A98-E048339FA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543C-C24B-4ACE-A9DA-7599C8EEBBD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83C51-C918-46E8-8A98-E048339FA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543C-C24B-4ACE-A9DA-7599C8EEBBD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83C51-C918-46E8-8A98-E048339FA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543C-C24B-4ACE-A9DA-7599C8EEBBD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83C51-C918-46E8-8A98-E048339FA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543C-C24B-4ACE-A9DA-7599C8EEBBD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83C51-C918-46E8-8A98-E048339FA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3543C-C24B-4ACE-A9DA-7599C8EEBBD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83C51-C918-46E8-8A98-E048339FA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3543C-C24B-4ACE-A9DA-7599C8EEBBD6}" type="datetimeFigureOut">
              <a:rPr lang="en-US" smtClean="0"/>
              <a:pPr/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83C51-C918-46E8-8A98-E048339FAD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47801"/>
            <a:ext cx="8229600" cy="17525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Unit 7 – </a:t>
            </a:r>
            <a:br>
              <a:rPr lang="en-US" dirty="0" smtClean="0"/>
            </a:br>
            <a:r>
              <a:rPr lang="en-US" dirty="0" smtClean="0"/>
              <a:t>Understand ways to protect personal and family resources.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581400"/>
            <a:ext cx="8001000" cy="2057400"/>
          </a:xfrm>
        </p:spPr>
        <p:txBody>
          <a:bodyPr>
            <a:normAutofit fontScale="92500" lnSpcReduction="10000"/>
          </a:bodyPr>
          <a:lstStyle/>
          <a:p>
            <a:r>
              <a:rPr lang="en-US" sz="4800" b="1" dirty="0" smtClean="0">
                <a:solidFill>
                  <a:srgbClr val="00B050"/>
                </a:solidFill>
              </a:rPr>
              <a:t>Obj. 7.02 – </a:t>
            </a:r>
          </a:p>
          <a:p>
            <a:r>
              <a:rPr lang="en-US" sz="4800" b="1" dirty="0" smtClean="0">
                <a:solidFill>
                  <a:srgbClr val="00B050"/>
                </a:solidFill>
              </a:rPr>
              <a:t>Understand Ways to Protect Personal Credit</a:t>
            </a:r>
            <a:endParaRPr lang="en-US" sz="48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Types of Consumer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Sales Credit – credit to purchase goods and services from retailers</a:t>
            </a:r>
          </a:p>
          <a:p>
            <a:pPr lvl="1"/>
            <a:r>
              <a:rPr lang="en-US" sz="3600" b="1" dirty="0" smtClean="0">
                <a:solidFill>
                  <a:srgbClr val="0070C0"/>
                </a:solidFill>
              </a:rPr>
              <a:t>Revolving credit account</a:t>
            </a:r>
          </a:p>
          <a:p>
            <a:pPr lvl="2"/>
            <a:r>
              <a:rPr lang="en-US" sz="3200" dirty="0" smtClean="0">
                <a:solidFill>
                  <a:srgbClr val="0070C0"/>
                </a:solidFill>
              </a:rPr>
              <a:t>Borrowers may choose to pay in full each month or spread payments over time.</a:t>
            </a:r>
          </a:p>
          <a:p>
            <a:pPr lvl="2"/>
            <a:r>
              <a:rPr lang="en-US" sz="3200" dirty="0" smtClean="0">
                <a:solidFill>
                  <a:srgbClr val="0070C0"/>
                </a:solidFill>
              </a:rPr>
              <a:t>Minimum payment (% of unpaid balance) must be made each month</a:t>
            </a:r>
          </a:p>
          <a:p>
            <a:pPr lvl="2"/>
            <a:r>
              <a:rPr lang="en-US" sz="3200" dirty="0" smtClean="0">
                <a:solidFill>
                  <a:srgbClr val="0070C0"/>
                </a:solidFill>
              </a:rPr>
              <a:t>Unpaid balance may be carried over</a:t>
            </a:r>
          </a:p>
          <a:p>
            <a:pPr lvl="2"/>
            <a:r>
              <a:rPr lang="en-US" sz="3200" dirty="0" smtClean="0">
                <a:solidFill>
                  <a:srgbClr val="0070C0"/>
                </a:solidFill>
              </a:rPr>
              <a:t>Finance charge is applied to the unpaid balance</a:t>
            </a:r>
          </a:p>
          <a:p>
            <a:pPr lvl="2"/>
            <a:r>
              <a:rPr lang="en-US" sz="3200" dirty="0" smtClean="0">
                <a:solidFill>
                  <a:srgbClr val="0070C0"/>
                </a:solidFill>
              </a:rPr>
              <a:t>Lender sets a credit limit for the borrower</a:t>
            </a:r>
          </a:p>
          <a:p>
            <a:pPr lvl="2"/>
            <a:r>
              <a:rPr lang="en-US" sz="3200" dirty="0" smtClean="0">
                <a:solidFill>
                  <a:srgbClr val="0070C0"/>
                </a:solidFill>
              </a:rPr>
              <a:t>Examples: Retail stores (Target, Sears); cc issuers (Visa, </a:t>
            </a:r>
            <a:r>
              <a:rPr lang="en-US" sz="3200" dirty="0" err="1" smtClean="0">
                <a:solidFill>
                  <a:srgbClr val="0070C0"/>
                </a:solidFill>
              </a:rPr>
              <a:t>Mastercard</a:t>
            </a:r>
            <a:r>
              <a:rPr lang="en-US" sz="3200" dirty="0" smtClean="0">
                <a:solidFill>
                  <a:srgbClr val="0070C0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Consumer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70C0"/>
                </a:solidFill>
              </a:rPr>
              <a:t>Cash Credit – money  granted for use for a variety of purposes</a:t>
            </a:r>
          </a:p>
          <a:p>
            <a:pPr lvl="1"/>
            <a:r>
              <a:rPr lang="en-US" sz="3600" dirty="0" smtClean="0"/>
              <a:t>Unsecured loans</a:t>
            </a:r>
          </a:p>
          <a:p>
            <a:pPr lvl="1"/>
            <a:r>
              <a:rPr lang="en-US" sz="3600" dirty="0" smtClean="0"/>
              <a:t>Secured loans</a:t>
            </a:r>
          </a:p>
          <a:p>
            <a:pPr lvl="1"/>
            <a:r>
              <a:rPr lang="en-US" sz="3600" dirty="0" smtClean="0"/>
              <a:t>Types of Cash Credit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Consumer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95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Cash Credit – money  granted for use for a variety of purposes</a:t>
            </a:r>
          </a:p>
          <a:p>
            <a:pPr lvl="1"/>
            <a:r>
              <a:rPr lang="en-US" sz="3600" b="1" dirty="0" smtClean="0">
                <a:solidFill>
                  <a:srgbClr val="0070C0"/>
                </a:solidFill>
              </a:rPr>
              <a:t>Unsecured loans</a:t>
            </a:r>
          </a:p>
          <a:p>
            <a:pPr lvl="2"/>
            <a:r>
              <a:rPr lang="en-US" sz="3200" b="1" dirty="0" smtClean="0">
                <a:solidFill>
                  <a:srgbClr val="0070C0"/>
                </a:solidFill>
              </a:rPr>
              <a:t>Require borrower’s signature as evidence of agreement with terms of the loan</a:t>
            </a:r>
          </a:p>
          <a:p>
            <a:pPr lvl="2"/>
            <a:r>
              <a:rPr lang="en-US" sz="3200" b="1" dirty="0" smtClean="0">
                <a:solidFill>
                  <a:srgbClr val="0070C0"/>
                </a:solidFill>
              </a:rPr>
              <a:t>No collateral required</a:t>
            </a:r>
          </a:p>
          <a:p>
            <a:pPr lvl="2"/>
            <a:r>
              <a:rPr lang="en-US" sz="3200" b="1" dirty="0" smtClean="0">
                <a:solidFill>
                  <a:srgbClr val="0070C0"/>
                </a:solidFill>
              </a:rPr>
              <a:t>Generally available for borrowers with good credit history</a:t>
            </a:r>
          </a:p>
          <a:p>
            <a:pPr lvl="1"/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Consumer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sz="4000" dirty="0" smtClean="0"/>
              <a:t>Cash Credit – money  granted for use for a variety of purposes</a:t>
            </a:r>
          </a:p>
          <a:p>
            <a:pPr lvl="1"/>
            <a:r>
              <a:rPr lang="en-US" sz="3600" dirty="0" smtClean="0">
                <a:solidFill>
                  <a:srgbClr val="0070C0"/>
                </a:solidFill>
              </a:rPr>
              <a:t>Secured loans</a:t>
            </a:r>
          </a:p>
          <a:p>
            <a:pPr lvl="2"/>
            <a:r>
              <a:rPr lang="en-US" sz="3200" dirty="0" smtClean="0">
                <a:solidFill>
                  <a:srgbClr val="0070C0"/>
                </a:solidFill>
              </a:rPr>
              <a:t>Require some form of collateral (property to secure the loan)</a:t>
            </a:r>
          </a:p>
          <a:p>
            <a:pPr lvl="2"/>
            <a:r>
              <a:rPr lang="en-US" sz="3200" dirty="0" smtClean="0">
                <a:solidFill>
                  <a:srgbClr val="0070C0"/>
                </a:solidFill>
              </a:rPr>
              <a:t>Collateral reduces lender’s risk; can take property if no paid</a:t>
            </a:r>
          </a:p>
          <a:p>
            <a:pPr lvl="2"/>
            <a:r>
              <a:rPr lang="en-US" sz="3200" dirty="0" smtClean="0">
                <a:solidFill>
                  <a:srgbClr val="0070C0"/>
                </a:solidFill>
              </a:rPr>
              <a:t>Cosigner can sign loan if borrower has neither collateral nor good credit</a:t>
            </a:r>
          </a:p>
          <a:p>
            <a:pPr lvl="2"/>
            <a:r>
              <a:rPr lang="en-US" sz="3200" dirty="0" smtClean="0">
                <a:solidFill>
                  <a:srgbClr val="0070C0"/>
                </a:solidFill>
              </a:rPr>
              <a:t>Cosigner typically has good credit and agrees to repay loan if borrower fails to repay.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Consumer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Cash Credit – money  granted for use for a variety of purposes</a:t>
            </a:r>
          </a:p>
          <a:p>
            <a:pPr lvl="1"/>
            <a:r>
              <a:rPr lang="en-US" sz="3600" b="1" dirty="0" smtClean="0">
                <a:solidFill>
                  <a:srgbClr val="0070C0"/>
                </a:solidFill>
              </a:rPr>
              <a:t>Types of Cash Credit</a:t>
            </a:r>
          </a:p>
          <a:p>
            <a:pPr lvl="2"/>
            <a:r>
              <a:rPr lang="en-US" sz="3200" b="1" dirty="0" smtClean="0">
                <a:solidFill>
                  <a:srgbClr val="0070C0"/>
                </a:solidFill>
              </a:rPr>
              <a:t>Installment loans – paid on a regular (usually monthly) basis</a:t>
            </a:r>
          </a:p>
          <a:p>
            <a:pPr lvl="2"/>
            <a:r>
              <a:rPr lang="en-US" sz="3200" b="1" dirty="0" smtClean="0">
                <a:solidFill>
                  <a:srgbClr val="0070C0"/>
                </a:solidFill>
              </a:rPr>
              <a:t>Single-payment loan – paid in one lump sum</a:t>
            </a:r>
          </a:p>
          <a:p>
            <a:pPr lvl="2"/>
            <a:r>
              <a:rPr lang="en-US" sz="3200" b="1" dirty="0" smtClean="0">
                <a:solidFill>
                  <a:srgbClr val="0070C0"/>
                </a:solidFill>
              </a:rPr>
              <a:t>Credit card/Check credit loans</a:t>
            </a:r>
          </a:p>
          <a:p>
            <a:pPr lvl="3"/>
            <a:endParaRPr lang="en-US" sz="2800" dirty="0" smtClean="0"/>
          </a:p>
          <a:p>
            <a:pPr lvl="3"/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Consumer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Cash Credit – money  granted for use for a variety of purposes</a:t>
            </a:r>
          </a:p>
          <a:p>
            <a:pPr lvl="1"/>
            <a:r>
              <a:rPr lang="en-US" sz="3600" b="1" dirty="0" smtClean="0">
                <a:solidFill>
                  <a:srgbClr val="0070C0"/>
                </a:solidFill>
              </a:rPr>
              <a:t>Types of Cash Credit</a:t>
            </a:r>
          </a:p>
          <a:p>
            <a:pPr lvl="2"/>
            <a:r>
              <a:rPr lang="en-US" sz="3200" dirty="0" smtClean="0">
                <a:solidFill>
                  <a:srgbClr val="0070C0"/>
                </a:solidFill>
              </a:rPr>
              <a:t>Installment loans – provide a specific amount of money with promise of repayment with interest according to schedule of monthly payments in a set amount</a:t>
            </a:r>
          </a:p>
          <a:p>
            <a:pPr lvl="3"/>
            <a:endParaRPr lang="en-US" sz="2800" dirty="0" smtClean="0"/>
          </a:p>
          <a:p>
            <a:pPr lvl="3"/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Consumer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5181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Cash Credit – money  granted for use for a variety of purposes</a:t>
            </a:r>
          </a:p>
          <a:p>
            <a:pPr lvl="1"/>
            <a:r>
              <a:rPr lang="en-US" sz="3600" b="1" dirty="0" smtClean="0">
                <a:solidFill>
                  <a:srgbClr val="0070C0"/>
                </a:solidFill>
              </a:rPr>
              <a:t>Types of Cash Credit</a:t>
            </a:r>
          </a:p>
          <a:p>
            <a:pPr lvl="2"/>
            <a:r>
              <a:rPr lang="en-US" sz="3200" dirty="0" smtClean="0">
                <a:solidFill>
                  <a:srgbClr val="0070C0"/>
                </a:solidFill>
              </a:rPr>
              <a:t>Single-payment loan – with collateral, provide a specific amount of money with the promise of repayment  with interest in a single payment at a specified time.</a:t>
            </a:r>
          </a:p>
          <a:p>
            <a:pPr lvl="3"/>
            <a:endParaRPr lang="en-US" sz="2800" dirty="0" smtClean="0"/>
          </a:p>
          <a:p>
            <a:pPr lvl="3"/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Consumer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Cash Credit – money  granted for use for a variety of purposes</a:t>
            </a:r>
          </a:p>
          <a:p>
            <a:pPr lvl="1"/>
            <a:r>
              <a:rPr lang="en-US" sz="3200" dirty="0" smtClean="0">
                <a:solidFill>
                  <a:srgbClr val="0070C0"/>
                </a:solidFill>
              </a:rPr>
              <a:t>Types of Cash Credit</a:t>
            </a:r>
          </a:p>
          <a:p>
            <a:pPr lvl="2"/>
            <a:r>
              <a:rPr lang="en-US" sz="3200" b="1" dirty="0" smtClean="0">
                <a:solidFill>
                  <a:srgbClr val="0070C0"/>
                </a:solidFill>
              </a:rPr>
              <a:t>Credit card/Check credit loans – </a:t>
            </a:r>
            <a:r>
              <a:rPr lang="en-US" sz="3200" dirty="0" smtClean="0">
                <a:solidFill>
                  <a:srgbClr val="0070C0"/>
                </a:solidFill>
              </a:rPr>
              <a:t>allow borrowers to use their credit card to obtain money or write a check connected to the card account knowing the bank will cover up to a given max amount; borrowers repay with interest</a:t>
            </a:r>
          </a:p>
          <a:p>
            <a:pPr lvl="3"/>
            <a:r>
              <a:rPr lang="en-US" sz="2800" b="1" dirty="0" smtClean="0">
                <a:solidFill>
                  <a:srgbClr val="0070C0"/>
                </a:solidFill>
              </a:rPr>
              <a:t>Company or retail  store credit card loan</a:t>
            </a:r>
          </a:p>
          <a:p>
            <a:pPr lvl="3"/>
            <a:r>
              <a:rPr lang="en-US" sz="2800" b="1" dirty="0" smtClean="0">
                <a:solidFill>
                  <a:srgbClr val="0070C0"/>
                </a:solidFill>
              </a:rPr>
              <a:t>Travel and entertainment card loan</a:t>
            </a:r>
          </a:p>
          <a:p>
            <a:pPr lvl="3"/>
            <a:r>
              <a:rPr lang="en-US" sz="2800" b="1" dirty="0" smtClean="0">
                <a:solidFill>
                  <a:srgbClr val="0070C0"/>
                </a:solidFill>
              </a:rPr>
              <a:t>General purpose credit card loan</a:t>
            </a:r>
          </a:p>
          <a:p>
            <a:pPr lvl="3"/>
            <a:endParaRPr lang="en-US" sz="2800" dirty="0" smtClean="0"/>
          </a:p>
          <a:p>
            <a:pPr lvl="3"/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Consumer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Cash Credit – money  granted for use for a variety of purposes</a:t>
            </a:r>
          </a:p>
          <a:p>
            <a:pPr lvl="2"/>
            <a:r>
              <a:rPr lang="en-US" sz="3200" b="1" dirty="0" smtClean="0">
                <a:solidFill>
                  <a:srgbClr val="0070C0"/>
                </a:solidFill>
              </a:rPr>
              <a:t>Company or retail  store credit card loan</a:t>
            </a:r>
          </a:p>
          <a:p>
            <a:pPr lvl="3"/>
            <a:r>
              <a:rPr lang="en-US" sz="2800" dirty="0" smtClean="0"/>
              <a:t>Issued by service stations, local merchants, or chain stores</a:t>
            </a:r>
          </a:p>
          <a:p>
            <a:pPr lvl="3"/>
            <a:r>
              <a:rPr lang="en-US" sz="2800" dirty="0" smtClean="0"/>
              <a:t>Charge purchases ONLY with the merchant issuing the card</a:t>
            </a:r>
          </a:p>
          <a:p>
            <a:pPr lvl="3"/>
            <a:r>
              <a:rPr lang="en-US" sz="2800" dirty="0" smtClean="0"/>
              <a:t>Credit limit and minimum monthly payments are common</a:t>
            </a:r>
          </a:p>
          <a:p>
            <a:pPr lvl="3"/>
            <a:r>
              <a:rPr lang="en-US" sz="2800" dirty="0" smtClean="0"/>
              <a:t>Examples: Gasoline accounts and chain stores (Belk, Sears, Target)</a:t>
            </a:r>
          </a:p>
          <a:p>
            <a:pPr lvl="3"/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Consumer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Cash Credit – money  granted for use for a variety of purposes</a:t>
            </a:r>
          </a:p>
          <a:p>
            <a:pPr lvl="2"/>
            <a:r>
              <a:rPr lang="en-US" sz="3200" b="1" dirty="0" smtClean="0">
                <a:solidFill>
                  <a:srgbClr val="0070C0"/>
                </a:solidFill>
              </a:rPr>
              <a:t>Travel and entertainment card loan</a:t>
            </a:r>
          </a:p>
          <a:p>
            <a:pPr lvl="3"/>
            <a:r>
              <a:rPr lang="en-US" sz="2800" dirty="0" smtClean="0"/>
              <a:t>Generally no credit limit, but account balance must be paid in full each month</a:t>
            </a:r>
          </a:p>
          <a:p>
            <a:pPr lvl="3"/>
            <a:r>
              <a:rPr lang="en-US" sz="2800" dirty="0" smtClean="0"/>
              <a:t>For travel related expenses only</a:t>
            </a:r>
          </a:p>
          <a:p>
            <a:pPr lvl="3"/>
            <a:r>
              <a:rPr lang="en-US" sz="2800" dirty="0" smtClean="0"/>
              <a:t>May be paid off over time</a:t>
            </a:r>
          </a:p>
          <a:p>
            <a:pPr lvl="3"/>
            <a:r>
              <a:rPr lang="en-US" sz="2800" dirty="0" smtClean="0"/>
              <a:t>Interest rates of 18% or more are common</a:t>
            </a:r>
          </a:p>
          <a:p>
            <a:pPr lvl="3"/>
            <a:r>
              <a:rPr lang="en-US" sz="2800" dirty="0" smtClean="0"/>
              <a:t>Examples: American Express and Diner’s Club</a:t>
            </a:r>
          </a:p>
          <a:p>
            <a:pPr lvl="3"/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types of credit?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How does one establish, shop for, and maintain good credit?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Consumer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Cash Credit – money  granted for use for a variety of purposes</a:t>
            </a:r>
          </a:p>
          <a:p>
            <a:pPr lvl="2"/>
            <a:r>
              <a:rPr lang="en-US" sz="3200" b="1" dirty="0" smtClean="0">
                <a:solidFill>
                  <a:srgbClr val="0070C0"/>
                </a:solidFill>
              </a:rPr>
              <a:t>General purpose credit card loan</a:t>
            </a:r>
          </a:p>
          <a:p>
            <a:pPr lvl="3"/>
            <a:r>
              <a:rPr lang="en-US" sz="2800" dirty="0" smtClean="0"/>
              <a:t>Issued by banks, credit unions, and other financial institutions</a:t>
            </a:r>
          </a:p>
          <a:p>
            <a:pPr lvl="3"/>
            <a:r>
              <a:rPr lang="en-US" sz="2800" dirty="0" smtClean="0"/>
              <a:t>Can be used around the world</a:t>
            </a:r>
          </a:p>
          <a:p>
            <a:pPr lvl="3"/>
            <a:r>
              <a:rPr lang="en-US" sz="2800" dirty="0" smtClean="0"/>
              <a:t>Cash can often be withdrawn from ATM machines using this card</a:t>
            </a:r>
          </a:p>
          <a:p>
            <a:pPr lvl="3"/>
            <a:r>
              <a:rPr lang="en-US" sz="2800" dirty="0" smtClean="0"/>
              <a:t>Cards have credit limit and require a minimum monthly payment</a:t>
            </a:r>
          </a:p>
          <a:p>
            <a:pPr lvl="3"/>
            <a:r>
              <a:rPr lang="en-US" sz="2800" dirty="0" smtClean="0"/>
              <a:t>Finance charges/fees vary depending on card, issuer and credit history</a:t>
            </a:r>
          </a:p>
          <a:p>
            <a:pPr lvl="3"/>
            <a:r>
              <a:rPr lang="en-US" sz="2800" dirty="0" smtClean="0"/>
              <a:t>Examples: Visa, MasterCard and Discover</a:t>
            </a:r>
          </a:p>
          <a:p>
            <a:pPr lvl="3"/>
            <a:endParaRPr lang="en-US" sz="2800" dirty="0" smtClean="0"/>
          </a:p>
          <a:p>
            <a:pPr lvl="3"/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Using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 used to purchase a variety of goods and services</a:t>
            </a:r>
          </a:p>
          <a:p>
            <a:r>
              <a:rPr lang="en-US" dirty="0" smtClean="0"/>
              <a:t>Frees consumers from having to carry cash to make purchases</a:t>
            </a:r>
          </a:p>
          <a:p>
            <a:r>
              <a:rPr lang="en-US" dirty="0" smtClean="0"/>
              <a:t>Enables consumers to make purchases online and over the phone</a:t>
            </a:r>
          </a:p>
          <a:p>
            <a:r>
              <a:rPr lang="en-US" dirty="0" smtClean="0"/>
              <a:t>Initially expands borrowers’ income</a:t>
            </a:r>
          </a:p>
          <a:p>
            <a:r>
              <a:rPr lang="en-US" dirty="0" smtClean="0"/>
              <a:t>Makes recordkeeping of purchases simpler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Using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Usually makes returning items easier</a:t>
            </a:r>
          </a:p>
          <a:p>
            <a:r>
              <a:rPr lang="en-US" dirty="0" smtClean="0"/>
              <a:t>When used responsibly, helps establish good credit</a:t>
            </a:r>
          </a:p>
          <a:p>
            <a:r>
              <a:rPr lang="en-US" dirty="0" smtClean="0"/>
              <a:t>Having means to pay for emergencies provides sense of comfort</a:t>
            </a:r>
          </a:p>
          <a:p>
            <a:r>
              <a:rPr lang="en-US" dirty="0" smtClean="0"/>
              <a:t>Allows use of goods and services before or while paying for them</a:t>
            </a:r>
          </a:p>
          <a:p>
            <a:r>
              <a:rPr lang="en-US" dirty="0" smtClean="0"/>
              <a:t>Allows consumers to purchase expensive items they would not be able to purchase with cash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Using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Good credit indicates that a consumer is responsible financially</a:t>
            </a:r>
          </a:p>
          <a:p>
            <a:r>
              <a:rPr lang="en-US" dirty="0" smtClean="0"/>
              <a:t>Convenient to 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Using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Typically pay more for goods and services because of finance charges (interest &amp; fees)</a:t>
            </a:r>
          </a:p>
          <a:p>
            <a:r>
              <a:rPr lang="en-US" dirty="0" smtClean="0"/>
              <a:t>Retailers increase prices to cover costs associated with accepting credit and paying bad debts</a:t>
            </a:r>
          </a:p>
          <a:p>
            <a:r>
              <a:rPr lang="en-US" dirty="0" smtClean="0"/>
              <a:t>Limits current buying power as income is required to pay old debts</a:t>
            </a:r>
          </a:p>
          <a:p>
            <a:r>
              <a:rPr lang="en-US" dirty="0" smtClean="0"/>
              <a:t>Must protect credit cards from unauthorized use</a:t>
            </a:r>
          </a:p>
          <a:p>
            <a:r>
              <a:rPr lang="en-US" dirty="0" smtClean="0"/>
              <a:t>May lead to impulse purchases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Using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May lead to overspending</a:t>
            </a:r>
          </a:p>
          <a:p>
            <a:r>
              <a:rPr lang="en-US" dirty="0" smtClean="0"/>
              <a:t>May lose track of how much is actually being spent</a:t>
            </a:r>
          </a:p>
          <a:p>
            <a:r>
              <a:rPr lang="en-US" dirty="0" smtClean="0"/>
              <a:t>If debts not repaid, credit may be damaged</a:t>
            </a:r>
          </a:p>
          <a:p>
            <a:r>
              <a:rPr lang="en-US" dirty="0" smtClean="0"/>
              <a:t>If debts not repaid, merchandise may be repossessed</a:t>
            </a:r>
          </a:p>
          <a:p>
            <a:r>
              <a:rPr lang="en-US" dirty="0" smtClean="0"/>
              <a:t>If credit rating becomes poor, could impact ability to get credit in future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Using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Bad credit indicates that consumers are irresponsible and untrustworthy when it comes to finances</a:t>
            </a:r>
          </a:p>
          <a:p>
            <a:r>
              <a:rPr lang="en-US" dirty="0" smtClean="0"/>
              <a:t>Credit not always available because some retailers don’t accept credit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Establishing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Creditors only lend to people who can be expected to pay them back</a:t>
            </a:r>
          </a:p>
          <a:p>
            <a:r>
              <a:rPr lang="en-US" dirty="0" smtClean="0"/>
              <a:t>Creditors look at credit-related information to determine if one is a good risk</a:t>
            </a:r>
          </a:p>
          <a:p>
            <a:r>
              <a:rPr lang="en-US" dirty="0" smtClean="0"/>
              <a:t>Credit rating – creditor’s evaluation of one’s ability and willingness to repay debt.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Establishing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Credit rating based on 3 C’s</a:t>
            </a:r>
          </a:p>
          <a:p>
            <a:pPr lvl="1"/>
            <a:r>
              <a:rPr lang="en-US" sz="3600" b="1" dirty="0" smtClean="0">
                <a:solidFill>
                  <a:srgbClr val="FF0000"/>
                </a:solidFill>
              </a:rPr>
              <a:t>Character</a:t>
            </a:r>
            <a:r>
              <a:rPr lang="en-US" sz="3600" dirty="0" smtClean="0"/>
              <a:t> – a person’s reputation for being honest and their financial history</a:t>
            </a:r>
          </a:p>
          <a:p>
            <a:pPr lvl="1"/>
            <a:r>
              <a:rPr lang="en-US" sz="3600" b="1" dirty="0" smtClean="0">
                <a:solidFill>
                  <a:srgbClr val="FF0000"/>
                </a:solidFill>
              </a:rPr>
              <a:t>Capacity</a:t>
            </a:r>
            <a:r>
              <a:rPr lang="en-US" sz="3600" dirty="0" smtClean="0"/>
              <a:t> – a person’s employment history and ability to earn money</a:t>
            </a:r>
          </a:p>
          <a:p>
            <a:pPr lvl="1"/>
            <a:r>
              <a:rPr lang="en-US" sz="3600" b="1" dirty="0" smtClean="0">
                <a:solidFill>
                  <a:srgbClr val="FF0000"/>
                </a:solidFill>
              </a:rPr>
              <a:t>Capital</a:t>
            </a:r>
            <a:r>
              <a:rPr lang="en-US" sz="3600" dirty="0" smtClean="0"/>
              <a:t> – a person’s financial worth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Establish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http://www.whatsmyscore.org/contest/videos.php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Loan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Preferred lenders</a:t>
            </a:r>
          </a:p>
          <a:p>
            <a:pPr lvl="1"/>
            <a:r>
              <a:rPr lang="en-US" dirty="0" smtClean="0"/>
              <a:t>Most reliable lenders</a:t>
            </a:r>
          </a:p>
          <a:p>
            <a:pPr lvl="1"/>
            <a:r>
              <a:rPr lang="en-US" dirty="0" smtClean="0"/>
              <a:t>Examples: banks, credit unions, saving and loan associations, consumer finance companies, insurance policy loans, credit card companies, private loans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Loan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Non-Preferred lenders</a:t>
            </a:r>
          </a:p>
          <a:p>
            <a:pPr lvl="1"/>
            <a:r>
              <a:rPr lang="en-US" dirty="0" smtClean="0"/>
              <a:t>May take advantage of people with poor credit; typically charge high interest rates</a:t>
            </a:r>
          </a:p>
          <a:p>
            <a:pPr lvl="1"/>
            <a:r>
              <a:rPr lang="en-US" dirty="0" smtClean="0"/>
              <a:t>Examples: “payday lenders”, pawnbrokers, loan sharks, auto title loan lenders, tax refund loan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Considerations when </a:t>
            </a:r>
            <a:br>
              <a:rPr lang="en-US" dirty="0" smtClean="0"/>
            </a:br>
            <a:r>
              <a:rPr lang="en-US" dirty="0" smtClean="0"/>
              <a:t>Shopping for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Conditions of loans:</a:t>
            </a:r>
          </a:p>
          <a:p>
            <a:pPr lvl="1"/>
            <a:r>
              <a:rPr lang="en-US" dirty="0" smtClean="0"/>
              <a:t>Annual fees</a:t>
            </a:r>
          </a:p>
          <a:p>
            <a:pPr lvl="1"/>
            <a:r>
              <a:rPr lang="en-US" dirty="0" smtClean="0"/>
              <a:t>Annual percentage rate (APR) – amount and whether it changes</a:t>
            </a:r>
          </a:p>
          <a:p>
            <a:pPr lvl="1"/>
            <a:r>
              <a:rPr lang="en-US" dirty="0" smtClean="0"/>
              <a:t>Method used to calculate interest</a:t>
            </a:r>
          </a:p>
          <a:p>
            <a:pPr lvl="1"/>
            <a:r>
              <a:rPr lang="en-US" dirty="0" smtClean="0"/>
              <a:t>Minimum payment</a:t>
            </a:r>
          </a:p>
          <a:p>
            <a:pPr lvl="1"/>
            <a:r>
              <a:rPr lang="en-US" dirty="0" smtClean="0"/>
              <a:t>Grace period</a:t>
            </a:r>
          </a:p>
          <a:p>
            <a:pPr lvl="1"/>
            <a:r>
              <a:rPr lang="en-US" dirty="0" smtClean="0"/>
              <a:t>Minimum finance charge and other fees</a:t>
            </a:r>
          </a:p>
          <a:p>
            <a:pPr lvl="1"/>
            <a:r>
              <a:rPr lang="en-US" dirty="0" smtClean="0"/>
              <a:t>Credit limit</a:t>
            </a:r>
          </a:p>
          <a:p>
            <a:pPr lvl="1"/>
            <a:r>
              <a:rPr lang="en-US" dirty="0" smtClean="0"/>
              <a:t>Special features and services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Considerations when </a:t>
            </a:r>
            <a:br>
              <a:rPr lang="en-US" dirty="0" smtClean="0"/>
            </a:br>
            <a:r>
              <a:rPr lang="en-US" dirty="0" smtClean="0"/>
              <a:t>Shopping for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Cautions when seeking loans:</a:t>
            </a:r>
          </a:p>
          <a:p>
            <a:pPr lvl="1"/>
            <a:r>
              <a:rPr lang="en-US" dirty="0" smtClean="0"/>
              <a:t>Always read fine print and know terms of loans before signing</a:t>
            </a:r>
          </a:p>
          <a:p>
            <a:pPr lvl="1"/>
            <a:r>
              <a:rPr lang="en-US" dirty="0" smtClean="0"/>
              <a:t>Consider if wise or unwise use of credit</a:t>
            </a:r>
          </a:p>
          <a:p>
            <a:pPr lvl="1"/>
            <a:r>
              <a:rPr lang="en-US" dirty="0" smtClean="0"/>
              <a:t>Remember borrowers are bound by terms of agreement once signed</a:t>
            </a:r>
          </a:p>
          <a:p>
            <a:pPr lvl="1"/>
            <a:r>
              <a:rPr lang="en-US" dirty="0" smtClean="0"/>
              <a:t>Consumers can apply for loans in person, online, or over the phone</a:t>
            </a:r>
          </a:p>
          <a:p>
            <a:pPr lvl="1"/>
            <a:r>
              <a:rPr lang="en-US" dirty="0" smtClean="0"/>
              <a:t>Typically, provide information about income, employment history, residence, credit history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Considerations when </a:t>
            </a:r>
            <a:br>
              <a:rPr lang="en-US" dirty="0" smtClean="0"/>
            </a:br>
            <a:r>
              <a:rPr lang="en-US" dirty="0" smtClean="0"/>
              <a:t>Shopping for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Cautions when seeking loans:</a:t>
            </a:r>
          </a:p>
          <a:p>
            <a:pPr lvl="1"/>
            <a:r>
              <a:rPr lang="en-US" dirty="0" smtClean="0"/>
              <a:t>Lender usually runs credit check</a:t>
            </a:r>
          </a:p>
          <a:p>
            <a:pPr lvl="1"/>
            <a:r>
              <a:rPr lang="en-US" dirty="0" smtClean="0"/>
              <a:t>If approved, borrowers have right to rescission (cancel) within 3 days. (Thanks to Truth in Lending Act)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Maintaining Good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Evaluate need to borrow.  Can purchase be avoided, delayed, bought on lay-away?</a:t>
            </a:r>
          </a:p>
          <a:p>
            <a:r>
              <a:rPr lang="en-US" dirty="0" smtClean="0"/>
              <a:t>Identify and use right type of credit for intended purchase; shop for best terms</a:t>
            </a:r>
          </a:p>
          <a:p>
            <a:r>
              <a:rPr lang="en-US" dirty="0" smtClean="0"/>
              <a:t>Know how you will pay back before you borrow</a:t>
            </a:r>
          </a:p>
          <a:p>
            <a:r>
              <a:rPr lang="en-US" dirty="0" smtClean="0"/>
              <a:t>Only use amount of credit that you can afford to repay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Maintaining Good Credit (</a:t>
            </a:r>
            <a:r>
              <a:rPr lang="en-US" dirty="0" err="1" smtClean="0"/>
              <a:t>con’td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 all the terms of credit contracts and agreements</a:t>
            </a:r>
          </a:p>
          <a:p>
            <a:r>
              <a:rPr lang="en-US" dirty="0" smtClean="0"/>
              <a:t>Keep accurate records of charges, statements and payments</a:t>
            </a:r>
          </a:p>
          <a:p>
            <a:r>
              <a:rPr lang="en-US" dirty="0" smtClean="0"/>
              <a:t>Consult creditors immediately if you cannot pay on time</a:t>
            </a:r>
          </a:p>
          <a:p>
            <a:r>
              <a:rPr lang="en-US" dirty="0" smtClean="0"/>
              <a:t>Resolve billing errors promptly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Like a report card reflecting how well a person has used credit resources</a:t>
            </a:r>
          </a:p>
          <a:p>
            <a:r>
              <a:rPr lang="en-US" dirty="0" smtClean="0"/>
              <a:t>Credit Reporting Agencies maintain records on how people manage their credit accounts.</a:t>
            </a:r>
          </a:p>
          <a:p>
            <a:r>
              <a:rPr lang="en-US" dirty="0" smtClean="0"/>
              <a:t>Equifax, Experian, </a:t>
            </a:r>
            <a:r>
              <a:rPr lang="en-US" dirty="0" err="1" smtClean="0"/>
              <a:t>TransUnion</a:t>
            </a:r>
            <a:r>
              <a:rPr lang="en-US" dirty="0" smtClean="0"/>
              <a:t> – 3 national agencies</a:t>
            </a:r>
          </a:p>
          <a:p>
            <a:r>
              <a:rPr lang="en-US" dirty="0" smtClean="0"/>
              <a:t>Contains info about employment history, credit accounts, balances, payment patterns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 Reports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Consumers should check each annually to verify accuracy</a:t>
            </a:r>
          </a:p>
          <a:p>
            <a:r>
              <a:rPr lang="en-US" dirty="0" smtClean="0"/>
              <a:t>Fair Credit Reporting Act – can get free copy every 12 months</a:t>
            </a:r>
          </a:p>
          <a:p>
            <a:r>
              <a:rPr lang="en-US" dirty="0" smtClean="0"/>
              <a:t>FTC site – explains how to get free reports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Signs of Debt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Consumers stressed and worried over debt</a:t>
            </a:r>
          </a:p>
          <a:p>
            <a:r>
              <a:rPr lang="en-US" dirty="0" smtClean="0"/>
              <a:t>Have no savings</a:t>
            </a:r>
          </a:p>
          <a:p>
            <a:r>
              <a:rPr lang="en-US" dirty="0" smtClean="0"/>
              <a:t>Reached credit limit on most/all of credit cards</a:t>
            </a:r>
          </a:p>
          <a:p>
            <a:r>
              <a:rPr lang="en-US" dirty="0" smtClean="0"/>
              <a:t>Skipping payments on some bills in order to pay others</a:t>
            </a:r>
          </a:p>
          <a:p>
            <a:r>
              <a:rPr lang="en-US" dirty="0" smtClean="0"/>
              <a:t>Using cash advances on one card to pay others</a:t>
            </a:r>
          </a:p>
          <a:p>
            <a:r>
              <a:rPr lang="en-US" dirty="0" smtClean="0"/>
              <a:t>Rely on credit to pay for day to day purchases like groceries and fast food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credit?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Obtaining goods and services with a promise to pay for them from future income.</a:t>
            </a:r>
          </a:p>
          <a:p>
            <a:endParaRPr lang="en-US" dirty="0"/>
          </a:p>
          <a:p>
            <a:r>
              <a:rPr lang="en-US" dirty="0" smtClean="0"/>
              <a:t>A temporary money substitute since it allows a person to buy today and pay tomorrow.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Signs of Debt Problems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Relying on credit cards to pay monthly bills</a:t>
            </a:r>
          </a:p>
          <a:p>
            <a:r>
              <a:rPr lang="en-US" dirty="0" smtClean="0"/>
              <a:t>Opening new credit card accounts in response to reaching credit limit on others</a:t>
            </a:r>
          </a:p>
          <a:p>
            <a:r>
              <a:rPr lang="en-US" dirty="0" smtClean="0"/>
              <a:t>Regularly receiving contacts from creditors/collection agencies trying to collect unpaid debts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 for Getting out of Debt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953000"/>
          </a:xfrm>
        </p:spPr>
        <p:txBody>
          <a:bodyPr/>
          <a:lstStyle/>
          <a:p>
            <a:r>
              <a:rPr lang="en-US" dirty="0" smtClean="0"/>
              <a:t>DEAL WITH IT! – Ignoring problem makes it worse</a:t>
            </a:r>
          </a:p>
          <a:p>
            <a:r>
              <a:rPr lang="en-US" dirty="0" smtClean="0"/>
              <a:t>Stop using credit; focus on repaying the debt owed</a:t>
            </a:r>
          </a:p>
          <a:p>
            <a:r>
              <a:rPr lang="en-US" dirty="0" smtClean="0"/>
              <a:t>Get help from trained people; credit counselors</a:t>
            </a:r>
          </a:p>
          <a:p>
            <a:r>
              <a:rPr lang="en-US" dirty="0" smtClean="0"/>
              <a:t>Develop a spending plan that includes living expenses and debt repayment funds</a:t>
            </a:r>
          </a:p>
          <a:p>
            <a:r>
              <a:rPr lang="en-US" dirty="0" smtClean="0"/>
              <a:t>Contact creditors immediately, let them know your situation, ask for help with credit terms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Bankruptcy, a Last Resort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Legal relief or forgiveness from repaying certain debt</a:t>
            </a:r>
          </a:p>
          <a:p>
            <a:r>
              <a:rPr lang="en-US" dirty="0" smtClean="0"/>
              <a:t>Try to deal with debt using all available means before resorting to bankruptcy</a:t>
            </a:r>
          </a:p>
          <a:p>
            <a:r>
              <a:rPr lang="en-US" dirty="0" smtClean="0"/>
              <a:t>Bankruptcy carries serious. Long term consequences (10 years on record)</a:t>
            </a:r>
          </a:p>
          <a:p>
            <a:r>
              <a:rPr lang="en-US" dirty="0" smtClean="0"/>
              <a:t>Chapter 7 – must sell certain personal belongings, use proceeds to pay debt</a:t>
            </a:r>
          </a:p>
          <a:p>
            <a:r>
              <a:rPr lang="en-US" dirty="0" smtClean="0"/>
              <a:t>Chapter 13 – Retain personal property, make repayment plan,  be employed, receive counseling, etc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Involves 2 parties: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Lender</a:t>
            </a:r>
            <a:r>
              <a:rPr lang="en-US" dirty="0" smtClean="0"/>
              <a:t> – aka Creditor – one who provides money for purchases based on a person’s promise to pay</a:t>
            </a:r>
          </a:p>
          <a:p>
            <a:pPr lvl="1"/>
            <a:r>
              <a:rPr lang="en-US" dirty="0" smtClean="0"/>
              <a:t>Lender expects borrower to pay extra, known as interest, for the use of the money.</a:t>
            </a:r>
          </a:p>
          <a:p>
            <a:pPr lvl="1"/>
            <a:endParaRPr lang="en-US" dirty="0" smtClean="0"/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Borrower </a:t>
            </a:r>
            <a:r>
              <a:rPr lang="en-US" dirty="0" smtClean="0"/>
              <a:t>-  aka Debtor – one who received credit from a lender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Consumer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Sales Credit</a:t>
            </a:r>
          </a:p>
          <a:p>
            <a:r>
              <a:rPr lang="en-US" sz="4000" dirty="0" smtClean="0"/>
              <a:t>Cash Credit</a:t>
            </a:r>
          </a:p>
          <a:p>
            <a:pPr lvl="1"/>
            <a:r>
              <a:rPr lang="en-US" sz="3600" dirty="0" smtClean="0"/>
              <a:t>Unsecured loans</a:t>
            </a:r>
          </a:p>
          <a:p>
            <a:pPr lvl="1"/>
            <a:r>
              <a:rPr lang="en-US" sz="3600" dirty="0" smtClean="0"/>
              <a:t>Secured loans</a:t>
            </a:r>
          </a:p>
          <a:p>
            <a:pPr lvl="1"/>
            <a:r>
              <a:rPr lang="en-US" sz="3600" dirty="0" smtClean="0"/>
              <a:t>Types of Cash Credit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Consumer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Sales Credit – credit to purchase goods and services from retailers</a:t>
            </a:r>
          </a:p>
          <a:p>
            <a:pPr lvl="1"/>
            <a:r>
              <a:rPr lang="en-US" sz="3600" dirty="0" smtClean="0"/>
              <a:t>Regular charge account</a:t>
            </a:r>
          </a:p>
          <a:p>
            <a:pPr lvl="1"/>
            <a:r>
              <a:rPr lang="en-US" sz="3600" dirty="0" smtClean="0"/>
              <a:t>Installment account</a:t>
            </a:r>
          </a:p>
          <a:p>
            <a:pPr lvl="1"/>
            <a:r>
              <a:rPr lang="en-US" sz="3600" dirty="0" smtClean="0"/>
              <a:t>Revolving credit account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Consumer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Sales Credit – credit to purchase goods and services from retailers</a:t>
            </a:r>
          </a:p>
          <a:p>
            <a:pPr lvl="1"/>
            <a:r>
              <a:rPr lang="en-US" sz="3600" b="1" dirty="0" smtClean="0">
                <a:solidFill>
                  <a:srgbClr val="0070C0"/>
                </a:solidFill>
              </a:rPr>
              <a:t>Regular charge account – </a:t>
            </a:r>
          </a:p>
          <a:p>
            <a:pPr lvl="2"/>
            <a:r>
              <a:rPr lang="en-US" sz="3200" dirty="0" smtClean="0">
                <a:solidFill>
                  <a:srgbClr val="0070C0"/>
                </a:solidFill>
              </a:rPr>
              <a:t>Borrower promises to pay in full within 20-30 days</a:t>
            </a:r>
          </a:p>
          <a:p>
            <a:pPr lvl="2"/>
            <a:r>
              <a:rPr lang="en-US" sz="3200" dirty="0" smtClean="0">
                <a:solidFill>
                  <a:srgbClr val="0070C0"/>
                </a:solidFill>
              </a:rPr>
              <a:t>If not paid in time, there is a finance charge</a:t>
            </a:r>
          </a:p>
          <a:p>
            <a:pPr lvl="2"/>
            <a:r>
              <a:rPr lang="en-US" sz="3200" dirty="0" smtClean="0">
                <a:solidFill>
                  <a:srgbClr val="0070C0"/>
                </a:solidFill>
              </a:rPr>
              <a:t>Example: accounts with utility companies</a:t>
            </a:r>
          </a:p>
          <a:p>
            <a:pPr lvl="2"/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Types of Consumer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556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Sales Credit – credit to purchase goods and services from retailers</a:t>
            </a:r>
          </a:p>
          <a:p>
            <a:pPr lvl="1"/>
            <a:r>
              <a:rPr lang="en-US" sz="3600" b="1" dirty="0" smtClean="0">
                <a:solidFill>
                  <a:srgbClr val="0070C0"/>
                </a:solidFill>
              </a:rPr>
              <a:t>Installment account</a:t>
            </a:r>
          </a:p>
          <a:p>
            <a:pPr lvl="2"/>
            <a:r>
              <a:rPr lang="en-US" sz="3200" dirty="0" smtClean="0">
                <a:solidFill>
                  <a:srgbClr val="0070C0"/>
                </a:solidFill>
              </a:rPr>
              <a:t>Borrowers agree to schedule of payments of equal dollar amounts, including interest</a:t>
            </a:r>
          </a:p>
          <a:p>
            <a:pPr lvl="2"/>
            <a:r>
              <a:rPr lang="en-US" sz="3200" dirty="0" smtClean="0">
                <a:solidFill>
                  <a:srgbClr val="0070C0"/>
                </a:solidFill>
              </a:rPr>
              <a:t>Creditor holds the title or “owns” the merchandise until payments are complete.</a:t>
            </a:r>
          </a:p>
          <a:p>
            <a:pPr lvl="2"/>
            <a:r>
              <a:rPr lang="en-US" sz="3200" dirty="0" smtClean="0">
                <a:solidFill>
                  <a:srgbClr val="0070C0"/>
                </a:solidFill>
              </a:rPr>
              <a:t>Borrowers typically asked to sign written contract</a:t>
            </a:r>
          </a:p>
          <a:p>
            <a:pPr lvl="2"/>
            <a:r>
              <a:rPr lang="en-US" sz="3200" dirty="0" smtClean="0">
                <a:solidFill>
                  <a:srgbClr val="0070C0"/>
                </a:solidFill>
              </a:rPr>
              <a:t>Small down payment may be required</a:t>
            </a:r>
          </a:p>
          <a:p>
            <a:pPr lvl="2"/>
            <a:r>
              <a:rPr lang="en-US" sz="3000" dirty="0" smtClean="0">
                <a:solidFill>
                  <a:srgbClr val="0070C0"/>
                </a:solidFill>
              </a:rPr>
              <a:t>Examples: Accounts used to purchase appliances and furniture</a:t>
            </a:r>
          </a:p>
          <a:p>
            <a:pPr lvl="2"/>
            <a:endParaRPr lang="en-US" sz="32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1859</Words>
  <Application>Microsoft Office PowerPoint</Application>
  <PresentationFormat>On-screen Show (4:3)</PresentationFormat>
  <Paragraphs>227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Unit 7 –  Understand ways to protect personal and family resources.</vt:lpstr>
      <vt:lpstr>Essential Questions</vt:lpstr>
      <vt:lpstr>Slide 3</vt:lpstr>
      <vt:lpstr>What is credit?</vt:lpstr>
      <vt:lpstr>CREDIT</vt:lpstr>
      <vt:lpstr>Types of Consumer Credit</vt:lpstr>
      <vt:lpstr>Types of Consumer Credit</vt:lpstr>
      <vt:lpstr>Types of Consumer Credit</vt:lpstr>
      <vt:lpstr>Types of Consumer Credit</vt:lpstr>
      <vt:lpstr>Types of Consumer Credit</vt:lpstr>
      <vt:lpstr>Types of Consumer Credit</vt:lpstr>
      <vt:lpstr>Types of Consumer Credit</vt:lpstr>
      <vt:lpstr>Types of Consumer Credit</vt:lpstr>
      <vt:lpstr>Types of Consumer Credit</vt:lpstr>
      <vt:lpstr>Types of Consumer Credit</vt:lpstr>
      <vt:lpstr>Types of Consumer Credit</vt:lpstr>
      <vt:lpstr>Types of Consumer Credit</vt:lpstr>
      <vt:lpstr>Types of Consumer Credit</vt:lpstr>
      <vt:lpstr>Types of Consumer Credit</vt:lpstr>
      <vt:lpstr>Types of Consumer Credit</vt:lpstr>
      <vt:lpstr>Advantages of Using Credit</vt:lpstr>
      <vt:lpstr>Advantages of Using Credit</vt:lpstr>
      <vt:lpstr>Advantages of Using Credit</vt:lpstr>
      <vt:lpstr>Disadvantages of Using Credit</vt:lpstr>
      <vt:lpstr>Disadvantages of Using Credit</vt:lpstr>
      <vt:lpstr>Disadvantages of Using Credit</vt:lpstr>
      <vt:lpstr>Establishing Credit</vt:lpstr>
      <vt:lpstr>Establishing Credit</vt:lpstr>
      <vt:lpstr>Ways to Establish Credit</vt:lpstr>
      <vt:lpstr>Loan Sources</vt:lpstr>
      <vt:lpstr>Loan Sources</vt:lpstr>
      <vt:lpstr>Considerations when  Shopping for Credit</vt:lpstr>
      <vt:lpstr>Considerations when  Shopping for Credit</vt:lpstr>
      <vt:lpstr>Considerations when  Shopping for Credit</vt:lpstr>
      <vt:lpstr>Maintaining Good Credit</vt:lpstr>
      <vt:lpstr>Maintaining Good Credit (con’td)</vt:lpstr>
      <vt:lpstr>Credit Reports</vt:lpstr>
      <vt:lpstr>Credit Reports (cont’d)</vt:lpstr>
      <vt:lpstr>Signs of Debt Problems</vt:lpstr>
      <vt:lpstr>Signs of Debt Problems (cont’d)</vt:lpstr>
      <vt:lpstr>Strategies for Getting out of Debt</vt:lpstr>
      <vt:lpstr>Bankruptcy, a Last Resort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–  Understand ways to protect personal and family resources.</dc:title>
  <dc:creator>abehar</dc:creator>
  <cp:lastModifiedBy>abehar</cp:lastModifiedBy>
  <cp:revision>25</cp:revision>
  <dcterms:created xsi:type="dcterms:W3CDTF">2011-09-29T19:10:10Z</dcterms:created>
  <dcterms:modified xsi:type="dcterms:W3CDTF">2011-10-14T17:44:05Z</dcterms:modified>
</cp:coreProperties>
</file>