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5" r:id="rId11"/>
    <p:sldId id="266" r:id="rId12"/>
    <p:sldId id="276" r:id="rId13"/>
    <p:sldId id="277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8" r:id="rId23"/>
    <p:sldId id="280" r:id="rId24"/>
    <p:sldId id="279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184C9-1A3E-48C3-B253-E9E08F524BCA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8E4FE-E0CA-49A5-816E-C324F4351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Unit 7 – Understand Ways to Protect Personal and Family Resources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Obj. 7.03 – Understand Ways to Avoid Identify Theft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Other businesses use personal information for other purposes</a:t>
            </a:r>
          </a:p>
          <a:p>
            <a:pPr lvl="1"/>
            <a:r>
              <a:rPr lang="en-US" dirty="0" smtClean="0"/>
              <a:t>Process orders</a:t>
            </a:r>
          </a:p>
          <a:p>
            <a:pPr lvl="1"/>
            <a:r>
              <a:rPr lang="en-US" dirty="0" smtClean="0"/>
              <a:t>Market goods and services based on preferences</a:t>
            </a:r>
          </a:p>
          <a:p>
            <a:pPr lvl="1"/>
            <a:r>
              <a:rPr lang="en-US" dirty="0" smtClean="0"/>
              <a:t>Sell to other businesses</a:t>
            </a:r>
          </a:p>
          <a:p>
            <a:pPr lvl="1"/>
            <a:r>
              <a:rPr lang="en-US" dirty="0" smtClean="0"/>
              <a:t>Analyze to better understand consumer preferences and purchasing patterns</a:t>
            </a:r>
          </a:p>
          <a:p>
            <a:r>
              <a:rPr lang="en-US" dirty="0" smtClean="0"/>
              <a:t>Data they collect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Address</a:t>
            </a:r>
          </a:p>
          <a:p>
            <a:pPr lvl="1"/>
            <a:r>
              <a:rPr lang="en-US" dirty="0" smtClean="0"/>
              <a:t>Credit card number</a:t>
            </a:r>
          </a:p>
          <a:p>
            <a:pPr lvl="1"/>
            <a:r>
              <a:rPr lang="en-US" dirty="0" smtClean="0"/>
              <a:t>Info about purchasing preferences and patterns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Some websites use online profiling</a:t>
            </a:r>
          </a:p>
          <a:p>
            <a:pPr lvl="1"/>
            <a:r>
              <a:rPr lang="en-US" dirty="0" smtClean="0"/>
              <a:t>Collect information about websites a consumer visits</a:t>
            </a:r>
          </a:p>
          <a:p>
            <a:pPr lvl="1"/>
            <a:r>
              <a:rPr lang="en-US" dirty="0" smtClean="0"/>
              <a:t>Information is used to predict what the consumer may buy in the future</a:t>
            </a:r>
          </a:p>
          <a:p>
            <a:pPr lvl="1"/>
            <a:r>
              <a:rPr lang="en-US" dirty="0" smtClean="0"/>
              <a:t>Cookies (small files stored on computer) enable a website to “remember” information about visitor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Con’t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Security of websites</a:t>
            </a:r>
          </a:p>
          <a:p>
            <a:pPr lvl="1"/>
            <a:r>
              <a:rPr lang="en-US" sz="3300" dirty="0" smtClean="0"/>
              <a:t>Be cautious when surfing the Web</a:t>
            </a:r>
          </a:p>
          <a:p>
            <a:pPr lvl="1"/>
            <a:r>
              <a:rPr lang="en-US" sz="3300" dirty="0" smtClean="0"/>
              <a:t>Secure Sites use safeguards to protect information from theft during certain types of transmissions</a:t>
            </a:r>
          </a:p>
          <a:p>
            <a:pPr lvl="1"/>
            <a:endParaRPr lang="en-US" sz="3300" dirty="0" smtClean="0"/>
          </a:p>
          <a:p>
            <a:r>
              <a:rPr lang="en-US" sz="3300" dirty="0" smtClean="0"/>
              <a:t>How do you recognize a secure site versus an unsecure site??</a:t>
            </a:r>
          </a:p>
          <a:p>
            <a:pPr lvl="1"/>
            <a:r>
              <a:rPr lang="en-US" sz="3300" dirty="0" smtClean="0"/>
              <a:t>Closed lock</a:t>
            </a:r>
          </a:p>
          <a:p>
            <a:pPr lvl="1"/>
            <a:r>
              <a:rPr lang="en-US" sz="3300" dirty="0" smtClean="0">
                <a:hlinkClick r:id="rId2" invalidUrl="https:///"/>
              </a:rPr>
              <a:t>https://</a:t>
            </a:r>
            <a:endParaRPr lang="en-US" sz="3300" dirty="0" smtClean="0"/>
          </a:p>
          <a:p>
            <a:pPr lvl="1"/>
            <a:r>
              <a:rPr lang="en-US" sz="3300" dirty="0" err="1" smtClean="0"/>
              <a:t>Shttp</a:t>
            </a:r>
            <a:r>
              <a:rPr lang="en-US" sz="3300" dirty="0" smtClean="0"/>
              <a:t>://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Cont’d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Cautions re use of Social Security number</a:t>
            </a:r>
          </a:p>
          <a:p>
            <a:pPr lvl="1"/>
            <a:r>
              <a:rPr lang="en-US" dirty="0" smtClean="0"/>
              <a:t>Unique nine-digit number used by Social Security Administration to track people’s earnings</a:t>
            </a:r>
          </a:p>
          <a:p>
            <a:pPr lvl="1"/>
            <a:r>
              <a:rPr lang="en-US" dirty="0" smtClean="0"/>
              <a:t>Important piece of personal information</a:t>
            </a:r>
          </a:p>
          <a:p>
            <a:pPr lvl="1"/>
            <a:r>
              <a:rPr lang="en-US" dirty="0" smtClean="0"/>
              <a:t>Can be used to access bank and credit card accounts and other personal information</a:t>
            </a:r>
          </a:p>
          <a:p>
            <a:pPr lvl="1"/>
            <a:r>
              <a:rPr lang="en-US" dirty="0" smtClean="0"/>
              <a:t>Avoid carrying number or card in one’s wallet</a:t>
            </a:r>
          </a:p>
          <a:p>
            <a:pPr lvl="1"/>
            <a:r>
              <a:rPr lang="en-US" dirty="0" smtClean="0"/>
              <a:t>Do NOT print number on checks</a:t>
            </a:r>
          </a:p>
          <a:p>
            <a:pPr lvl="1"/>
            <a:r>
              <a:rPr lang="en-US" dirty="0" smtClean="0"/>
              <a:t>If asked by business for SS# during routine transactions to identify you, ask how it will be used and avoid giving it out!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Thieves Get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Steal wallets, purses with ID info, credit cards, checkbooks</a:t>
            </a:r>
          </a:p>
          <a:p>
            <a:r>
              <a:rPr lang="en-US" dirty="0" smtClean="0"/>
              <a:t>Steal mail which includes bank and credit card account nos., payroll and tax information</a:t>
            </a:r>
          </a:p>
          <a:p>
            <a:r>
              <a:rPr lang="en-US" dirty="0" smtClean="0"/>
              <a:t>Complete change of address card to redirect mail</a:t>
            </a:r>
          </a:p>
          <a:p>
            <a:r>
              <a:rPr lang="en-US" dirty="0" smtClean="0"/>
              <a:t>Go through trash to find info</a:t>
            </a:r>
          </a:p>
          <a:p>
            <a:r>
              <a:rPr lang="en-US" dirty="0" smtClean="0"/>
              <a:t>Obtain personal info from person’s home/office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Thieves Get Info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Obtain personal info submitted on internet</a:t>
            </a:r>
          </a:p>
          <a:p>
            <a:r>
              <a:rPr lang="en-US" dirty="0" smtClean="0"/>
              <a:t>Pose as representatives of banks, ISPs, </a:t>
            </a:r>
            <a:r>
              <a:rPr lang="en-US" dirty="0" err="1" smtClean="0"/>
              <a:t>gov’t</a:t>
            </a:r>
            <a:r>
              <a:rPr lang="en-US" dirty="0" smtClean="0"/>
              <a:t> agencies to get people to provide personal info by telephone or email</a:t>
            </a:r>
          </a:p>
          <a:p>
            <a:r>
              <a:rPr lang="en-US" dirty="0" smtClean="0"/>
              <a:t>Look over shoulder of people writing checks, using pin numbers, teller machines</a:t>
            </a:r>
          </a:p>
          <a:p>
            <a:r>
              <a:rPr lang="en-US" dirty="0" smtClean="0"/>
              <a:t>Use technology to capture credit card number from strip</a:t>
            </a:r>
          </a:p>
          <a:p>
            <a:r>
              <a:rPr lang="en-US" dirty="0" smtClean="0"/>
              <a:t>Use card readers to swipe card and capture number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Thieves Use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Sign up for services such as phone, utilities</a:t>
            </a:r>
          </a:p>
          <a:p>
            <a:r>
              <a:rPr lang="en-US" dirty="0" smtClean="0"/>
              <a:t>Open a bank account and write “bad” checks</a:t>
            </a:r>
          </a:p>
          <a:p>
            <a:r>
              <a:rPr lang="en-US" dirty="0" smtClean="0"/>
              <a:t>Write checks on victim’s account</a:t>
            </a:r>
          </a:p>
          <a:p>
            <a:r>
              <a:rPr lang="en-US" dirty="0" smtClean="0"/>
              <a:t>Rent an apartment</a:t>
            </a:r>
          </a:p>
          <a:p>
            <a:r>
              <a:rPr lang="en-US" dirty="0" smtClean="0"/>
              <a:t>Get a job</a:t>
            </a:r>
          </a:p>
          <a:p>
            <a:r>
              <a:rPr lang="en-US" dirty="0" smtClean="0"/>
              <a:t>Obtain cash with bank cards</a:t>
            </a:r>
          </a:p>
          <a:p>
            <a:r>
              <a:rPr lang="en-US" dirty="0" smtClean="0"/>
              <a:t>Make charges to victim’s accounts and credit cards</a:t>
            </a:r>
          </a:p>
          <a:p>
            <a:r>
              <a:rPr lang="en-US" dirty="0" smtClean="0"/>
              <a:t>Open new accounts and credit cards to make purchases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Minimize Potential for ID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Contact bank immediately if missing ATM cards or checks</a:t>
            </a:r>
          </a:p>
          <a:p>
            <a:r>
              <a:rPr lang="en-US" dirty="0" smtClean="0"/>
              <a:t>If victim of theft, file a police report</a:t>
            </a:r>
          </a:p>
          <a:p>
            <a:r>
              <a:rPr lang="en-US" dirty="0" smtClean="0"/>
              <a:t>Report missing credit cards to</a:t>
            </a:r>
          </a:p>
          <a:p>
            <a:pPr lvl="1"/>
            <a:r>
              <a:rPr lang="en-US" dirty="0" smtClean="0"/>
              <a:t> Credit card company</a:t>
            </a:r>
          </a:p>
          <a:p>
            <a:pPr lvl="1"/>
            <a:r>
              <a:rPr lang="en-US" dirty="0" smtClean="0"/>
              <a:t>3 Credit reporting agencies</a:t>
            </a:r>
          </a:p>
          <a:p>
            <a:r>
              <a:rPr lang="en-US" dirty="0" smtClean="0"/>
              <a:t>Report missing SS# to Social Security Admin</a:t>
            </a:r>
          </a:p>
          <a:p>
            <a:r>
              <a:rPr lang="en-US" dirty="0" smtClean="0"/>
              <a:t>Seek help from Federal Trade Commission and Identity Theft Center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Minimize Potential for ID Theft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Issue a “Stop Payment” if checks or credit cards are lost or stolen</a:t>
            </a:r>
          </a:p>
          <a:p>
            <a:r>
              <a:rPr lang="en-US" dirty="0" smtClean="0"/>
              <a:t>When establishing accounts at financial institutions, make sure they are insured by agencies which protect deposits in case institution fails:</a:t>
            </a:r>
          </a:p>
          <a:p>
            <a:pPr lvl="1"/>
            <a:r>
              <a:rPr lang="en-US" dirty="0" smtClean="0"/>
              <a:t>FDIC (Federal Deposit Insurance Corporation)</a:t>
            </a:r>
          </a:p>
          <a:p>
            <a:pPr lvl="1"/>
            <a:r>
              <a:rPr lang="en-US" dirty="0" smtClean="0"/>
              <a:t>Savings Association Insurance Funds (SAIF)</a:t>
            </a:r>
          </a:p>
          <a:p>
            <a:pPr lvl="1"/>
            <a:r>
              <a:rPr lang="en-US" dirty="0" smtClean="0"/>
              <a:t>National Credit Union Administration (NCUA)</a:t>
            </a:r>
          </a:p>
          <a:p>
            <a:r>
              <a:rPr lang="en-US" dirty="0" smtClean="0"/>
              <a:t>Make informed choices about sharing personal information ----  “Opt Out”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Laws to Protect </a:t>
            </a:r>
            <a:br>
              <a:rPr lang="en-US" dirty="0" smtClean="0"/>
            </a:br>
            <a:r>
              <a:rPr lang="en-US" dirty="0" smtClean="0"/>
              <a:t>Consumer’s Personal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Federal Trade Commission oversees compliance with these acts</a:t>
            </a:r>
          </a:p>
          <a:p>
            <a:r>
              <a:rPr lang="en-US" dirty="0" smtClean="0"/>
              <a:t>Financial Services Modernization Act requires companies involved in financial activities to send privacy notices to customers</a:t>
            </a:r>
          </a:p>
          <a:p>
            <a:r>
              <a:rPr lang="en-US" dirty="0" smtClean="0"/>
              <a:t>Children’s Online Privacy Protection Act requires websites direct to children under 13 to post their privacy, parental consent and ability to monitor required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Identity Theft?</a:t>
            </a:r>
          </a:p>
          <a:p>
            <a:r>
              <a:rPr lang="en-US" dirty="0" smtClean="0"/>
              <a:t>How do we protect ourselves from being a victim of identity theft?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it happens to you??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Respond immediately</a:t>
            </a:r>
          </a:p>
          <a:p>
            <a:r>
              <a:rPr lang="en-US" dirty="0" smtClean="0"/>
              <a:t>Keep a record of phone calls, letters and emails.</a:t>
            </a:r>
          </a:p>
          <a:p>
            <a:r>
              <a:rPr lang="en-US" dirty="0" smtClean="0"/>
              <a:t>Request a “Fraud Alert” with 3 credit reporting bureaus</a:t>
            </a:r>
          </a:p>
          <a:p>
            <a:r>
              <a:rPr lang="en-US" dirty="0" smtClean="0"/>
              <a:t>Obtain a credit report from each major agency and check for accuracy</a:t>
            </a:r>
          </a:p>
          <a:p>
            <a:r>
              <a:rPr lang="en-US" dirty="0" smtClean="0"/>
              <a:t>Close ALL account that have been involved in theft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it happens to you??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Change all passwords and pins</a:t>
            </a:r>
          </a:p>
          <a:p>
            <a:r>
              <a:rPr lang="en-US" dirty="0" smtClean="0"/>
              <a:t>Open new accounts</a:t>
            </a:r>
          </a:p>
          <a:p>
            <a:r>
              <a:rPr lang="en-US" dirty="0" smtClean="0"/>
              <a:t>File a police report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Liability??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Credit Cards </a:t>
            </a:r>
            <a:r>
              <a:rPr lang="en-US" dirty="0" smtClean="0"/>
              <a:t>– Truth in Lending Act limits liability to $50 per card IF</a:t>
            </a:r>
          </a:p>
          <a:p>
            <a:pPr lvl="1"/>
            <a:r>
              <a:rPr lang="en-US" dirty="0" smtClean="0"/>
              <a:t>Write letter notifying company within 60 days of 1</a:t>
            </a:r>
            <a:r>
              <a:rPr lang="en-US" baseline="30000" dirty="0" smtClean="0"/>
              <a:t>st</a:t>
            </a:r>
            <a:r>
              <a:rPr lang="en-US" dirty="0" smtClean="0"/>
              <a:t> bill containing error.</a:t>
            </a:r>
          </a:p>
          <a:p>
            <a:pPr lvl="1"/>
            <a:r>
              <a:rPr lang="en-US" dirty="0" smtClean="0"/>
              <a:t>$0 liability if charges made after card is cancelled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Cont’d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Liability??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ATM &amp; Debit Cards, EFT </a:t>
            </a:r>
            <a:r>
              <a:rPr lang="en-US" dirty="0" smtClean="0"/>
              <a:t>– EFT Act provides protection</a:t>
            </a:r>
          </a:p>
          <a:p>
            <a:pPr lvl="1"/>
            <a:r>
              <a:rPr lang="en-US" dirty="0" smtClean="0"/>
              <a:t>If report loss within 2 days – loss limited to $50</a:t>
            </a:r>
          </a:p>
          <a:p>
            <a:pPr lvl="1"/>
            <a:r>
              <a:rPr lang="en-US" dirty="0" smtClean="0"/>
              <a:t>If reported within 60 days – liable for $500</a:t>
            </a:r>
          </a:p>
          <a:p>
            <a:pPr lvl="1"/>
            <a:r>
              <a:rPr lang="en-US" dirty="0" smtClean="0"/>
              <a:t>After 60 days – may be liable for entire amount!!!</a:t>
            </a:r>
          </a:p>
          <a:p>
            <a:r>
              <a:rPr lang="en-US" dirty="0" smtClean="0"/>
              <a:t>Always telephone financial institution – then follow up with written letter</a:t>
            </a:r>
          </a:p>
          <a:p>
            <a:endParaRPr lang="en-US" dirty="0" smtClean="0"/>
          </a:p>
          <a:p>
            <a:r>
              <a:rPr lang="en-US" dirty="0" smtClean="0"/>
              <a:t>Cont’d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Liability??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Checks –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Stop payment immediately</a:t>
            </a:r>
          </a:p>
          <a:p>
            <a:pPr lvl="1"/>
            <a:r>
              <a:rPr lang="en-US" dirty="0" smtClean="0"/>
              <a:t>Ask financial institution to notify check verification service</a:t>
            </a:r>
          </a:p>
          <a:p>
            <a:pPr lvl="1"/>
            <a:r>
              <a:rPr lang="en-US" dirty="0" smtClean="0"/>
              <a:t>Most states will hold financial institution responsible for losses of forged check if person notifies bank within reasonable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a Brochure Warning people about Identity Theft</a:t>
            </a:r>
          </a:p>
          <a:p>
            <a:pPr lvl="1"/>
            <a:r>
              <a:rPr lang="en-US" dirty="0" smtClean="0"/>
              <a:t>Should be Tri-Fold Brochure</a:t>
            </a:r>
          </a:p>
          <a:p>
            <a:pPr lvl="1"/>
            <a:r>
              <a:rPr lang="en-US" dirty="0" smtClean="0"/>
              <a:t>Should address the following info:</a:t>
            </a:r>
          </a:p>
          <a:p>
            <a:pPr lvl="2"/>
            <a:r>
              <a:rPr lang="en-US" dirty="0" smtClean="0"/>
              <a:t>What is Identity Theft?</a:t>
            </a:r>
          </a:p>
          <a:p>
            <a:pPr lvl="2"/>
            <a:r>
              <a:rPr lang="en-US" dirty="0" smtClean="0"/>
              <a:t>Examples of Identity Theft</a:t>
            </a:r>
          </a:p>
          <a:p>
            <a:pPr lvl="2"/>
            <a:r>
              <a:rPr lang="en-US" dirty="0" smtClean="0"/>
              <a:t>Tips for Preventing Identity theft</a:t>
            </a:r>
          </a:p>
          <a:p>
            <a:pPr lvl="2"/>
            <a:r>
              <a:rPr lang="en-US" dirty="0" smtClean="0"/>
              <a:t>What to do if you Become a Victim</a:t>
            </a:r>
          </a:p>
          <a:p>
            <a:pPr lvl="2"/>
            <a:r>
              <a:rPr lang="en-US" dirty="0" smtClean="0"/>
              <a:t>Resources/helpful Information about Identify Theft</a:t>
            </a:r>
          </a:p>
          <a:p>
            <a:pPr lvl="1"/>
            <a:r>
              <a:rPr lang="en-US" b="1" i="1" dirty="0" smtClean="0"/>
              <a:t>COUNTS AS QUIZ GRADE!!!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or DISAGREE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517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43000"/>
                <a:gridCol w="4114800"/>
                <a:gridCol w="914400"/>
                <a:gridCol w="1143000"/>
              </a:tblGrid>
              <a:tr h="423868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9754">
                <a:tc>
                  <a:txBody>
                    <a:bodyPr/>
                    <a:lstStyle/>
                    <a:p>
                      <a:r>
                        <a:rPr lang="en-US" dirty="0" smtClean="0"/>
                        <a:t>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DISAGREE</a:t>
                      </a:r>
                      <a:endParaRPr lang="en-US" dirty="0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Stolen wallets</a:t>
                      </a:r>
                      <a:r>
                        <a:rPr lang="en-US" sz="2400" baseline="0" dirty="0" smtClean="0"/>
                        <a:t> and physical documents account for 43% of all identity thefts; online methods account for 11%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About 81% of households experiencing identify theft in 2005 did not experience any other type of crime.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Households with 2-3 people age 12 or older were more likely that 1 person households to experience identity theft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or DISAGREE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617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43000"/>
                <a:gridCol w="4114800"/>
                <a:gridCol w="914400"/>
                <a:gridCol w="1143000"/>
              </a:tblGrid>
              <a:tr h="423868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AFTER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9754">
                <a:tc>
                  <a:txBody>
                    <a:bodyPr/>
                    <a:lstStyle/>
                    <a:p>
                      <a:r>
                        <a:rPr lang="en-US" dirty="0" smtClean="0"/>
                        <a:t>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DISAGREE</a:t>
                      </a:r>
                      <a:endParaRPr lang="en-US" dirty="0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Households with incomes of $75,000 or higher are most vulnerable to identity theft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 about one third of identity thefts, missing money or unfamiliar charges on an account are the means by which identity</a:t>
                      </a:r>
                      <a:r>
                        <a:rPr lang="en-US" sz="2400" baseline="0" dirty="0" smtClean="0"/>
                        <a:t> thefts </a:t>
                      </a:r>
                      <a:r>
                        <a:rPr lang="en-US" sz="2400" baseline="0" smtClean="0"/>
                        <a:t>were discovered.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5188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Identity Theft?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FRAUD</a:t>
            </a:r>
          </a:p>
          <a:p>
            <a:r>
              <a:rPr lang="en-US" dirty="0" smtClean="0"/>
              <a:t>Illegal use of consumer’s personal identification , credit or account information.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Info is Stolen?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 of Birth</a:t>
            </a:r>
          </a:p>
          <a:p>
            <a:r>
              <a:rPr lang="en-US" dirty="0" smtClean="0"/>
              <a:t>Bank account numbers</a:t>
            </a:r>
          </a:p>
          <a:p>
            <a:r>
              <a:rPr lang="en-US" dirty="0" smtClean="0"/>
              <a:t>Investment account numbers</a:t>
            </a:r>
          </a:p>
          <a:p>
            <a:r>
              <a:rPr lang="en-US" dirty="0" smtClean="0"/>
              <a:t>Social security number</a:t>
            </a:r>
          </a:p>
          <a:p>
            <a:r>
              <a:rPr lang="en-US" dirty="0" smtClean="0"/>
              <a:t>Internet passwords</a:t>
            </a:r>
          </a:p>
          <a:p>
            <a:r>
              <a:rPr lang="en-US" dirty="0" smtClean="0"/>
              <a:t>Credit cards</a:t>
            </a:r>
          </a:p>
          <a:p>
            <a:r>
              <a:rPr lang="en-US" dirty="0" smtClean="0"/>
              <a:t>PINs (Personal Identification numbers)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for Victims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Losses</a:t>
            </a:r>
          </a:p>
          <a:p>
            <a:r>
              <a:rPr lang="en-US" dirty="0" smtClean="0"/>
              <a:t>Loss of Time</a:t>
            </a:r>
          </a:p>
          <a:p>
            <a:r>
              <a:rPr lang="en-US" dirty="0" smtClean="0"/>
              <a:t>Loss of “reputation”</a:t>
            </a:r>
          </a:p>
          <a:p>
            <a:r>
              <a:rPr lang="en-US" dirty="0" smtClean="0"/>
              <a:t>Loss of Money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= Increased Exposure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Funds Transfer (EFT) enable financial transactions by computer</a:t>
            </a:r>
          </a:p>
          <a:p>
            <a:r>
              <a:rPr lang="en-US" dirty="0" smtClean="0"/>
              <a:t>Direct deposits and withdrawals</a:t>
            </a:r>
          </a:p>
          <a:p>
            <a:r>
              <a:rPr lang="en-US" dirty="0" smtClean="0"/>
              <a:t>Pay-by-phone transfers</a:t>
            </a:r>
          </a:p>
          <a:p>
            <a:r>
              <a:rPr lang="en-US" dirty="0" smtClean="0"/>
              <a:t>Point-of-Sales transfers</a:t>
            </a:r>
          </a:p>
          <a:p>
            <a:r>
              <a:rPr lang="en-US" dirty="0" smtClean="0"/>
              <a:t>Online Banking – Account numbers, date of birth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businesses have legitimate reasons for obtaining personal information</a:t>
            </a:r>
          </a:p>
          <a:p>
            <a:pPr lvl="1"/>
            <a:r>
              <a:rPr lang="en-US" dirty="0" smtClean="0"/>
              <a:t>Financial institutions</a:t>
            </a:r>
          </a:p>
          <a:p>
            <a:pPr lvl="1"/>
            <a:r>
              <a:rPr lang="en-US" dirty="0" smtClean="0"/>
              <a:t>Health care providers</a:t>
            </a:r>
          </a:p>
          <a:p>
            <a:pPr lvl="1"/>
            <a:r>
              <a:rPr lang="en-US" dirty="0" smtClean="0"/>
              <a:t>Insurance companies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1111</Words>
  <Application>Microsoft Office PowerPoint</Application>
  <PresentationFormat>On-screen Show (4:3)</PresentationFormat>
  <Paragraphs>172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Unit 7 – Understand Ways to Protect Personal and Family Resources</vt:lpstr>
      <vt:lpstr>ESSENTIAL QUESTIONS</vt:lpstr>
      <vt:lpstr>AGREE or DISAGREE</vt:lpstr>
      <vt:lpstr>AGREE or DISAGREE</vt:lpstr>
      <vt:lpstr>What is Identity Theft?</vt:lpstr>
      <vt:lpstr>What Info is Stolen?</vt:lpstr>
      <vt:lpstr>Consequences for Victims</vt:lpstr>
      <vt:lpstr>Technology = Increased Exposure </vt:lpstr>
      <vt:lpstr>Data Collection</vt:lpstr>
      <vt:lpstr>Data Collection</vt:lpstr>
      <vt:lpstr>Privacy Issues</vt:lpstr>
      <vt:lpstr>Privacy Issues</vt:lpstr>
      <vt:lpstr>Privacy Issues</vt:lpstr>
      <vt:lpstr>How Thieves Get Info</vt:lpstr>
      <vt:lpstr>How Thieves Get Info (cont’d)</vt:lpstr>
      <vt:lpstr>How Thieves Use Info</vt:lpstr>
      <vt:lpstr>Minimize Potential for ID Theft</vt:lpstr>
      <vt:lpstr>Minimize Potential for ID Theft (cont’d)</vt:lpstr>
      <vt:lpstr>Laws to Protect  Consumer’s Personal Information</vt:lpstr>
      <vt:lpstr>What if it happens to you??</vt:lpstr>
      <vt:lpstr>What if it happens to you?? (cont’d)</vt:lpstr>
      <vt:lpstr>What is your Liability??</vt:lpstr>
      <vt:lpstr>What is your Liability??</vt:lpstr>
      <vt:lpstr>What is your Liability??</vt:lpstr>
      <vt:lpstr>ACTIVITY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– Understand Ways to Protect Personal and Family Resources</dc:title>
  <dc:creator>abehar</dc:creator>
  <cp:lastModifiedBy>abehar</cp:lastModifiedBy>
  <cp:revision>19</cp:revision>
  <dcterms:created xsi:type="dcterms:W3CDTF">2011-10-05T19:00:17Z</dcterms:created>
  <dcterms:modified xsi:type="dcterms:W3CDTF">2011-10-14T17:44:55Z</dcterms:modified>
</cp:coreProperties>
</file>