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85" r:id="rId3"/>
    <p:sldId id="289" r:id="rId4"/>
    <p:sldId id="290" r:id="rId5"/>
    <p:sldId id="256" r:id="rId6"/>
    <p:sldId id="257" r:id="rId7"/>
    <p:sldId id="284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71" r:id="rId18"/>
    <p:sldId id="267" r:id="rId19"/>
    <p:sldId id="277" r:id="rId20"/>
    <p:sldId id="276" r:id="rId21"/>
    <p:sldId id="275" r:id="rId22"/>
    <p:sldId id="268" r:id="rId23"/>
    <p:sldId id="278" r:id="rId24"/>
    <p:sldId id="279" r:id="rId25"/>
    <p:sldId id="280" r:id="rId26"/>
    <p:sldId id="269" r:id="rId27"/>
    <p:sldId id="281" r:id="rId28"/>
    <p:sldId id="272" r:id="rId29"/>
    <p:sldId id="282" r:id="rId30"/>
    <p:sldId id="270" r:id="rId31"/>
    <p:sldId id="283" r:id="rId32"/>
    <p:sldId id="286" r:id="rId33"/>
    <p:sldId id="28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0E44-D748-4A76-A19F-2C717392C3B4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C7CED36-6381-4714-AA6C-64689F4F2E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0E44-D748-4A76-A19F-2C717392C3B4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ED36-6381-4714-AA6C-64689F4F2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0E44-D748-4A76-A19F-2C717392C3B4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ED36-6381-4714-AA6C-64689F4F2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0E44-D748-4A76-A19F-2C717392C3B4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ED36-6381-4714-AA6C-64689F4F2E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0E44-D748-4A76-A19F-2C717392C3B4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C7CED36-6381-4714-AA6C-64689F4F2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0E44-D748-4A76-A19F-2C717392C3B4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ED36-6381-4714-AA6C-64689F4F2E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0E44-D748-4A76-A19F-2C717392C3B4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ED36-6381-4714-AA6C-64689F4F2E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0E44-D748-4A76-A19F-2C717392C3B4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ED36-6381-4714-AA6C-64689F4F2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0E44-D748-4A76-A19F-2C717392C3B4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ED36-6381-4714-AA6C-64689F4F2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0E44-D748-4A76-A19F-2C717392C3B4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ED36-6381-4714-AA6C-64689F4F2E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0E44-D748-4A76-A19F-2C717392C3B4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C7CED36-6381-4714-AA6C-64689F4F2E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9710E44-D748-4A76-A19F-2C717392C3B4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C7CED36-6381-4714-AA6C-64689F4F2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Wednesday, October 17th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00600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/>
              <a:t>Warm up – </a:t>
            </a:r>
          </a:p>
          <a:p>
            <a:pPr lvl="1"/>
            <a:r>
              <a:rPr lang="en-US" sz="3600" dirty="0" smtClean="0"/>
              <a:t>5.01 Vocabulary quiz – </a:t>
            </a:r>
            <a:r>
              <a:rPr lang="en-US" sz="3600" b="1" dirty="0" smtClean="0">
                <a:solidFill>
                  <a:srgbClr val="FF0000"/>
                </a:solidFill>
              </a:rPr>
              <a:t>NO NOTES!!</a:t>
            </a:r>
          </a:p>
          <a:p>
            <a:pPr lvl="1"/>
            <a:r>
              <a:rPr lang="en-US" sz="3600" dirty="0" smtClean="0"/>
              <a:t>7.04 Vocabulary – write terms and definitions (warning – it’s a long list!)</a:t>
            </a:r>
          </a:p>
          <a:p>
            <a:r>
              <a:rPr lang="en-US" sz="4000" dirty="0" smtClean="0"/>
              <a:t>Obj. 7.04 – Advertising</a:t>
            </a:r>
          </a:p>
          <a:p>
            <a:pPr lvl="1"/>
            <a:r>
              <a:rPr lang="en-US" sz="3800" dirty="0" smtClean="0"/>
              <a:t>Slide show/notes </a:t>
            </a:r>
          </a:p>
          <a:p>
            <a:pPr lvl="1"/>
            <a:endParaRPr lang="en-US" sz="3800" dirty="0" smtClean="0"/>
          </a:p>
          <a:p>
            <a:r>
              <a:rPr lang="en-US" sz="4000" dirty="0" smtClean="0"/>
              <a:t>No 3</a:t>
            </a:r>
            <a:r>
              <a:rPr lang="en-US" sz="4000" baseline="30000" dirty="0" smtClean="0"/>
              <a:t>rd</a:t>
            </a:r>
            <a:r>
              <a:rPr lang="en-US" sz="4000" dirty="0" smtClean="0"/>
              <a:t> Period Meeting</a:t>
            </a:r>
          </a:p>
          <a:p>
            <a:endParaRPr lang="en-US" sz="3800" dirty="0" smtClean="0"/>
          </a:p>
          <a:p>
            <a:pPr lvl="1"/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Advertising (cont’)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Forms of: </a:t>
            </a:r>
          </a:p>
          <a:p>
            <a:pPr lvl="1"/>
            <a:r>
              <a:rPr lang="en-US" sz="4000" dirty="0" smtClean="0"/>
              <a:t>Commercials – </a:t>
            </a:r>
          </a:p>
          <a:p>
            <a:pPr lvl="2"/>
            <a:r>
              <a:rPr lang="en-US" sz="3600" dirty="0" smtClean="0"/>
              <a:t>Radio</a:t>
            </a:r>
          </a:p>
          <a:p>
            <a:pPr lvl="2"/>
            <a:r>
              <a:rPr lang="en-US" sz="3600" dirty="0" smtClean="0"/>
              <a:t>TV</a:t>
            </a:r>
          </a:p>
          <a:p>
            <a:pPr lvl="2"/>
            <a:r>
              <a:rPr lang="en-US" sz="3600" dirty="0" smtClean="0"/>
              <a:t>Movies</a:t>
            </a:r>
          </a:p>
          <a:p>
            <a:pPr lvl="1"/>
            <a:r>
              <a:rPr lang="en-US" sz="4000" dirty="0" smtClean="0"/>
              <a:t>Infomercials - </a:t>
            </a:r>
          </a:p>
          <a:p>
            <a:pPr lvl="2"/>
            <a:r>
              <a:rPr lang="en-US" sz="3600" dirty="0" smtClean="0"/>
              <a:t>30 minute ads with demonstrations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Advertising (cont’)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Forms of: </a:t>
            </a:r>
          </a:p>
          <a:p>
            <a:pPr lvl="1"/>
            <a:r>
              <a:rPr lang="en-US" sz="4000" dirty="0" smtClean="0"/>
              <a:t>Pop-Up Ads</a:t>
            </a:r>
          </a:p>
          <a:p>
            <a:pPr lvl="2"/>
            <a:r>
              <a:rPr lang="en-US" sz="3200" dirty="0" smtClean="0"/>
              <a:t>Web pages</a:t>
            </a:r>
          </a:p>
          <a:p>
            <a:pPr lvl="2"/>
            <a:r>
              <a:rPr lang="en-US" sz="3200" dirty="0" smtClean="0"/>
              <a:t>Emails</a:t>
            </a:r>
          </a:p>
          <a:p>
            <a:pPr lvl="1"/>
            <a:r>
              <a:rPr lang="en-US" sz="3600" dirty="0" smtClean="0"/>
              <a:t>Billboards and Signs</a:t>
            </a:r>
          </a:p>
          <a:p>
            <a:pPr lvl="2"/>
            <a:r>
              <a:rPr lang="en-US" sz="3200" dirty="0" smtClean="0"/>
              <a:t>Along the highway</a:t>
            </a:r>
          </a:p>
          <a:p>
            <a:pPr lvl="2"/>
            <a:r>
              <a:rPr lang="en-US" sz="3200" dirty="0" smtClean="0"/>
              <a:t>In subways</a:t>
            </a:r>
          </a:p>
          <a:p>
            <a:pPr lvl="2"/>
            <a:r>
              <a:rPr lang="en-US" sz="3200" dirty="0" smtClean="0"/>
              <a:t>On buses and trucks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Benefits for Consumers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Helps save money by informing about sales</a:t>
            </a:r>
          </a:p>
          <a:p>
            <a:r>
              <a:rPr lang="en-US" sz="3200" dirty="0" smtClean="0"/>
              <a:t>Helps save time by preventing unnecessary trips to store</a:t>
            </a:r>
          </a:p>
          <a:p>
            <a:r>
              <a:rPr lang="en-US" sz="3200" dirty="0" smtClean="0"/>
              <a:t>Provide information to help make better purchase choices</a:t>
            </a:r>
          </a:p>
          <a:p>
            <a:r>
              <a:rPr lang="en-US" sz="3200" dirty="0" smtClean="0"/>
              <a:t>Promote health and safety through public service ads</a:t>
            </a:r>
          </a:p>
          <a:p>
            <a:r>
              <a:rPr lang="en-US" sz="3200" dirty="0" smtClean="0"/>
              <a:t>Helps pay for the costs of publishing and broadcasting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Drawbacks for Consumers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Annoying ads</a:t>
            </a:r>
          </a:p>
          <a:p>
            <a:r>
              <a:rPr lang="en-US" sz="3200" dirty="0" smtClean="0"/>
              <a:t>Commercials interrupt programs</a:t>
            </a:r>
          </a:p>
          <a:p>
            <a:r>
              <a:rPr lang="en-US" sz="3200" dirty="0" smtClean="0"/>
              <a:t>Billboards spoil views</a:t>
            </a:r>
          </a:p>
          <a:p>
            <a:r>
              <a:rPr lang="en-US" sz="3200" dirty="0" smtClean="0"/>
              <a:t>Consumers may be influenced to spend money on unneeded items</a:t>
            </a:r>
          </a:p>
          <a:p>
            <a:r>
              <a:rPr lang="en-US" sz="3200" dirty="0" smtClean="0"/>
              <a:t>May contain misleading information or statements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Regulation of ads by </a:t>
            </a:r>
            <a:br>
              <a:rPr lang="en-US" dirty="0" smtClean="0"/>
            </a:br>
            <a:r>
              <a:rPr lang="en-US" dirty="0" smtClean="0"/>
              <a:t>Federal Trade Commission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Insures that ads are fair and accurate</a:t>
            </a:r>
          </a:p>
          <a:p>
            <a:r>
              <a:rPr lang="en-US" sz="3200" dirty="0" smtClean="0"/>
              <a:t>Defines advertising standards for publishers and broadcasters</a:t>
            </a:r>
          </a:p>
          <a:p>
            <a:r>
              <a:rPr lang="en-US" sz="3200" dirty="0" smtClean="0"/>
              <a:t>Pay special attention to health and safety claims and ads aimed at children</a:t>
            </a:r>
          </a:p>
          <a:p>
            <a:r>
              <a:rPr lang="en-US" sz="3200" dirty="0" smtClean="0"/>
              <a:t>Monitors national advertising only</a:t>
            </a:r>
          </a:p>
          <a:p>
            <a:r>
              <a:rPr lang="en-US" sz="3200" dirty="0" smtClean="0"/>
              <a:t>Discontinues false/inaccurate ads; order monetary damages be paid to customers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 and Sales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Incentive and promotions</a:t>
            </a:r>
          </a:p>
          <a:p>
            <a:r>
              <a:rPr lang="en-US" sz="3600" dirty="0" smtClean="0"/>
              <a:t>Personal selling</a:t>
            </a:r>
          </a:p>
          <a:p>
            <a:r>
              <a:rPr lang="en-US" sz="3600" dirty="0" smtClean="0"/>
              <a:t>Store facilities</a:t>
            </a:r>
          </a:p>
          <a:p>
            <a:r>
              <a:rPr lang="en-US" sz="3600" dirty="0" smtClean="0"/>
              <a:t>Advertising Techniques</a:t>
            </a:r>
          </a:p>
          <a:p>
            <a:r>
              <a:rPr lang="en-US" sz="3600" dirty="0" smtClean="0"/>
              <a:t>Deceptive Advertising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 and Sales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10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Incentive and promotions</a:t>
            </a:r>
          </a:p>
          <a:p>
            <a:pPr lvl="1"/>
            <a:r>
              <a:rPr lang="en-US" sz="3600" dirty="0" smtClean="0"/>
              <a:t>Clearance Sales – to reduce existing inventories of products</a:t>
            </a:r>
          </a:p>
          <a:p>
            <a:pPr lvl="1"/>
            <a:r>
              <a:rPr lang="en-US" sz="3600" dirty="0" smtClean="0"/>
              <a:t>Seasonal Sales – back to school; January white sales</a:t>
            </a:r>
          </a:p>
          <a:p>
            <a:pPr lvl="1"/>
            <a:r>
              <a:rPr lang="en-US" sz="3600" dirty="0" smtClean="0"/>
              <a:t>Going out of business Sales – also called liquidation sales</a:t>
            </a:r>
          </a:p>
          <a:p>
            <a:pPr lvl="1"/>
            <a:r>
              <a:rPr lang="en-US" sz="3600" dirty="0" smtClean="0"/>
              <a:t>Holiday and Misc Sales – Christmas, Labor Day, etc</a:t>
            </a:r>
          </a:p>
          <a:p>
            <a:pPr lvl="1"/>
            <a:r>
              <a:rPr lang="en-US" sz="3600" dirty="0" smtClean="0"/>
              <a:t>Other price reductions – “special value” and other terms used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 and Sales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10600" cy="4525963"/>
          </a:xfrm>
        </p:spPr>
        <p:txBody>
          <a:bodyPr/>
          <a:lstStyle/>
          <a:p>
            <a:r>
              <a:rPr lang="en-US" sz="3600" dirty="0" smtClean="0"/>
              <a:t>Incentive and promotions (cont’d)</a:t>
            </a:r>
          </a:p>
          <a:p>
            <a:pPr lvl="1"/>
            <a:r>
              <a:rPr lang="en-US" sz="3600" dirty="0" smtClean="0"/>
              <a:t>Coupons – entitles bearer to savings on a product</a:t>
            </a:r>
          </a:p>
          <a:p>
            <a:pPr lvl="1"/>
            <a:r>
              <a:rPr lang="en-US" sz="3600" dirty="0" smtClean="0"/>
              <a:t>Rebates – partial refund of a product’s purchase price</a:t>
            </a:r>
          </a:p>
          <a:p>
            <a:pPr lvl="1"/>
            <a:r>
              <a:rPr lang="en-US" sz="3600" dirty="0" smtClean="0"/>
              <a:t>Sweepstakes and Contests – effective way to grab consumers’ attention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 and Sales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Personal selling</a:t>
            </a:r>
          </a:p>
          <a:p>
            <a:pPr lvl="1"/>
            <a:r>
              <a:rPr lang="en-US" sz="3600" dirty="0" smtClean="0"/>
              <a:t>Sales associates in stores</a:t>
            </a:r>
          </a:p>
          <a:p>
            <a:pPr lvl="1"/>
            <a:r>
              <a:rPr lang="en-US" sz="3600" dirty="0" smtClean="0"/>
              <a:t>Telemarketers</a:t>
            </a:r>
          </a:p>
          <a:p>
            <a:pPr lvl="1"/>
            <a:r>
              <a:rPr lang="en-US" sz="3600" dirty="0" smtClean="0"/>
              <a:t>Door-to-door sales representatives</a:t>
            </a:r>
          </a:p>
          <a:p>
            <a:pPr lvl="1"/>
            <a:endParaRPr lang="en-US" sz="3600" dirty="0" smtClean="0"/>
          </a:p>
          <a:p>
            <a:pPr lvl="1"/>
            <a:endParaRPr lang="en-US" sz="3600" dirty="0" smtClean="0"/>
          </a:p>
          <a:p>
            <a:pPr lvl="1"/>
            <a:r>
              <a:rPr lang="en-US" sz="3600" dirty="0" smtClean="0"/>
              <a:t>(Cont’d)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 and Sales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Personal selling</a:t>
            </a:r>
          </a:p>
          <a:p>
            <a:pPr lvl="1"/>
            <a:r>
              <a:rPr lang="en-US" sz="3600" b="1" dirty="0" smtClean="0">
                <a:solidFill>
                  <a:srgbClr val="0070C0"/>
                </a:solidFill>
              </a:rPr>
              <a:t>Sales associates in stores</a:t>
            </a:r>
          </a:p>
          <a:p>
            <a:pPr lvl="2"/>
            <a:r>
              <a:rPr lang="en-US" sz="3200" dirty="0" smtClean="0"/>
              <a:t>Answer questions, help locate items</a:t>
            </a:r>
          </a:p>
          <a:p>
            <a:pPr lvl="2"/>
            <a:r>
              <a:rPr lang="en-US" sz="3200" dirty="0" smtClean="0"/>
              <a:t>Work on straight salary, commission or combination of both</a:t>
            </a:r>
          </a:p>
          <a:p>
            <a:pPr lvl="2"/>
            <a:r>
              <a:rPr lang="en-US" sz="3200" dirty="0" smtClean="0"/>
              <a:t>May encourage “trading up”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Thursday, October 18</a:t>
            </a:r>
            <a:r>
              <a:rPr lang="en-US" sz="4800" baseline="30000" dirty="0" smtClean="0"/>
              <a:t>th</a:t>
            </a:r>
            <a:r>
              <a:rPr lang="en-US" sz="4800" dirty="0" smtClean="0"/>
              <a:t>  2</a:t>
            </a:r>
            <a:r>
              <a:rPr lang="en-US" sz="4800" baseline="30000" dirty="0" smtClean="0"/>
              <a:t>nd</a:t>
            </a:r>
            <a:r>
              <a:rPr lang="en-US" sz="4800" dirty="0" smtClean="0"/>
              <a:t> Period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752600"/>
            <a:ext cx="8305800" cy="4572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Warm up – </a:t>
            </a:r>
          </a:p>
          <a:p>
            <a:pPr lvl="1"/>
            <a:r>
              <a:rPr lang="en-US" sz="3800" dirty="0" smtClean="0"/>
              <a:t>7.04 - Vocabulary quiz – no notes</a:t>
            </a:r>
          </a:p>
          <a:p>
            <a:r>
              <a:rPr lang="en-US" sz="4000" dirty="0" smtClean="0"/>
              <a:t>Obj. 7.04 – Review Advertising</a:t>
            </a:r>
          </a:p>
          <a:p>
            <a:pPr lvl="1"/>
            <a:r>
              <a:rPr lang="en-US" sz="3800" dirty="0" smtClean="0"/>
              <a:t>Slide show/notes </a:t>
            </a:r>
          </a:p>
          <a:p>
            <a:r>
              <a:rPr lang="en-US" sz="4000" dirty="0" smtClean="0"/>
              <a:t>Create an Advertisement Activity</a:t>
            </a:r>
          </a:p>
          <a:p>
            <a:pPr lvl="1"/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 and Sales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05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Personal selling</a:t>
            </a:r>
          </a:p>
          <a:p>
            <a:pPr lvl="1"/>
            <a:r>
              <a:rPr lang="en-US" sz="3600" b="1" dirty="0" smtClean="0">
                <a:solidFill>
                  <a:srgbClr val="0070C0"/>
                </a:solidFill>
              </a:rPr>
              <a:t>Telemarketers</a:t>
            </a:r>
          </a:p>
          <a:p>
            <a:pPr lvl="2"/>
            <a:r>
              <a:rPr lang="en-US" sz="3200" dirty="0" smtClean="0"/>
              <a:t>Required by law to make it clear they are selling something</a:t>
            </a:r>
          </a:p>
          <a:p>
            <a:pPr lvl="2"/>
            <a:r>
              <a:rPr lang="en-US" sz="3200" dirty="0" smtClean="0"/>
              <a:t>Must tell name of company avoid deception</a:t>
            </a:r>
          </a:p>
          <a:p>
            <a:pPr lvl="2"/>
            <a:r>
              <a:rPr lang="en-US" sz="3200" dirty="0" smtClean="0"/>
              <a:t>Limits set on times of day they may call</a:t>
            </a:r>
          </a:p>
          <a:p>
            <a:pPr lvl="2"/>
            <a:r>
              <a:rPr lang="en-US" sz="3200" dirty="0" smtClean="0"/>
              <a:t>Must honor “do not call” list requests</a:t>
            </a:r>
          </a:p>
          <a:p>
            <a:pPr lvl="2"/>
            <a:r>
              <a:rPr lang="en-US" sz="3200" dirty="0" smtClean="0"/>
              <a:t>Never give out personal “numbers” or info</a:t>
            </a:r>
          </a:p>
          <a:p>
            <a:pPr lvl="2"/>
            <a:r>
              <a:rPr lang="en-US" sz="3200" dirty="0" smtClean="0"/>
              <a:t>Ask for information to be sent in mail</a:t>
            </a:r>
          </a:p>
          <a:p>
            <a:pPr lvl="2"/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 and Sales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Personal selling</a:t>
            </a:r>
          </a:p>
          <a:p>
            <a:pPr lvl="1"/>
            <a:r>
              <a:rPr lang="en-US" sz="3600" b="1" dirty="0" smtClean="0">
                <a:solidFill>
                  <a:srgbClr val="0070C0"/>
                </a:solidFill>
              </a:rPr>
              <a:t>Door-to-door sales representatives</a:t>
            </a:r>
          </a:p>
          <a:p>
            <a:pPr lvl="2"/>
            <a:r>
              <a:rPr lang="en-US" sz="3200" dirty="0" smtClean="0"/>
              <a:t>In their own homes or a location outside seller’s normal place of business</a:t>
            </a:r>
          </a:p>
          <a:p>
            <a:pPr lvl="2"/>
            <a:r>
              <a:rPr lang="en-US" sz="3200" dirty="0" smtClean="0"/>
              <a:t>Includes “home selling” parties</a:t>
            </a:r>
          </a:p>
          <a:p>
            <a:pPr lvl="2"/>
            <a:r>
              <a:rPr lang="en-US" sz="3200" dirty="0" smtClean="0"/>
              <a:t>FTC allows consumers 3 days to cancel purchases of $25 or more</a:t>
            </a:r>
          </a:p>
          <a:p>
            <a:pPr lvl="2"/>
            <a:r>
              <a:rPr lang="en-US" sz="3200" dirty="0" smtClean="0"/>
              <a:t>Must provide customer with cancellation form</a:t>
            </a:r>
          </a:p>
          <a:p>
            <a:pPr lvl="2"/>
            <a:r>
              <a:rPr lang="en-US" sz="3200" dirty="0" smtClean="0"/>
              <a:t>Ask for business card for future contact</a:t>
            </a:r>
          </a:p>
          <a:p>
            <a:pPr lvl="2"/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 and Sales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STORE FACILITIES</a:t>
            </a:r>
          </a:p>
          <a:p>
            <a:pPr lvl="1"/>
            <a:r>
              <a:rPr lang="en-US" sz="3600" dirty="0" smtClean="0"/>
              <a:t>Arrangement</a:t>
            </a:r>
          </a:p>
          <a:p>
            <a:pPr lvl="1"/>
            <a:r>
              <a:rPr lang="en-US" sz="3600" dirty="0" smtClean="0"/>
              <a:t>Ambience (atmosphere)</a:t>
            </a:r>
          </a:p>
          <a:p>
            <a:pPr lvl="1"/>
            <a:r>
              <a:rPr lang="en-US" sz="3600" dirty="0" smtClean="0"/>
              <a:t>Exterior</a:t>
            </a:r>
          </a:p>
          <a:p>
            <a:pPr lvl="1"/>
            <a:endParaRPr lang="en-US" sz="3600" dirty="0" smtClean="0"/>
          </a:p>
          <a:p>
            <a:pPr lvl="1"/>
            <a:endParaRPr lang="en-US" sz="3600" dirty="0" smtClean="0"/>
          </a:p>
          <a:p>
            <a:pPr lvl="1"/>
            <a:r>
              <a:rPr lang="en-US" sz="3600" dirty="0" smtClean="0"/>
              <a:t>(cont’d)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 and Sales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STORE FACILITIES</a:t>
            </a:r>
          </a:p>
          <a:p>
            <a:pPr lvl="1"/>
            <a:r>
              <a:rPr lang="en-US" sz="3600" b="1" dirty="0" smtClean="0">
                <a:solidFill>
                  <a:srgbClr val="0070C0"/>
                </a:solidFill>
              </a:rPr>
              <a:t>Arrangement</a:t>
            </a:r>
          </a:p>
          <a:p>
            <a:pPr lvl="2"/>
            <a:r>
              <a:rPr lang="en-US" sz="3200" dirty="0" smtClean="0"/>
              <a:t>Locate frequently purchased items in far corners of store</a:t>
            </a:r>
          </a:p>
          <a:p>
            <a:pPr lvl="2"/>
            <a:r>
              <a:rPr lang="en-US" sz="3200" dirty="0" smtClean="0"/>
              <a:t>High profit items in prominent positions/checkout areas to encourage impulse purchases</a:t>
            </a:r>
          </a:p>
          <a:p>
            <a:pPr lvl="1"/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 and Sales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STORE FACILITIES</a:t>
            </a:r>
          </a:p>
          <a:p>
            <a:pPr lvl="1"/>
            <a:r>
              <a:rPr lang="en-US" sz="3600" b="1" dirty="0" smtClean="0">
                <a:solidFill>
                  <a:srgbClr val="0070C0"/>
                </a:solidFill>
              </a:rPr>
              <a:t>Ambience (atmosphere)</a:t>
            </a:r>
          </a:p>
          <a:p>
            <a:pPr lvl="2"/>
            <a:r>
              <a:rPr lang="en-US" sz="3200" dirty="0" smtClean="0"/>
              <a:t>Store décor to promote an image</a:t>
            </a:r>
          </a:p>
          <a:p>
            <a:pPr lvl="2"/>
            <a:r>
              <a:rPr lang="en-US" sz="3200" dirty="0" smtClean="0"/>
              <a:t>Attract targeted customers</a:t>
            </a:r>
          </a:p>
          <a:p>
            <a:pPr lvl="2"/>
            <a:r>
              <a:rPr lang="en-US" sz="3200" dirty="0" smtClean="0"/>
              <a:t>Relaxed music to encourage lingering</a:t>
            </a:r>
          </a:p>
          <a:p>
            <a:pPr lvl="2"/>
            <a:r>
              <a:rPr lang="en-US" sz="3200" dirty="0" smtClean="0"/>
              <a:t>lighting</a:t>
            </a:r>
          </a:p>
          <a:p>
            <a:pPr lvl="1"/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 and Sales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STORE FACILITIES</a:t>
            </a:r>
          </a:p>
          <a:p>
            <a:pPr lvl="1"/>
            <a:r>
              <a:rPr lang="en-US" sz="3600" b="1" dirty="0" smtClean="0">
                <a:solidFill>
                  <a:srgbClr val="0070C0"/>
                </a:solidFill>
              </a:rPr>
              <a:t>Exterior</a:t>
            </a:r>
          </a:p>
          <a:p>
            <a:pPr lvl="2"/>
            <a:r>
              <a:rPr lang="en-US" sz="3200" dirty="0" smtClean="0"/>
              <a:t>Appealing</a:t>
            </a:r>
          </a:p>
          <a:p>
            <a:pPr lvl="2"/>
            <a:r>
              <a:rPr lang="en-US" sz="3200" dirty="0" smtClean="0"/>
              <a:t>Encourage </a:t>
            </a:r>
            <a:r>
              <a:rPr lang="en-US" sz="3200" dirty="0" err="1" smtClean="0"/>
              <a:t>passerbyers</a:t>
            </a:r>
            <a:r>
              <a:rPr lang="en-US" sz="3200" dirty="0" smtClean="0"/>
              <a:t> to stop and come in</a:t>
            </a:r>
          </a:p>
          <a:p>
            <a:pPr lvl="2"/>
            <a:r>
              <a:rPr lang="en-US" sz="3200" dirty="0" smtClean="0"/>
              <a:t>Clean</a:t>
            </a:r>
          </a:p>
          <a:p>
            <a:pPr lvl="2"/>
            <a:r>
              <a:rPr lang="en-US" sz="3200" dirty="0" smtClean="0"/>
              <a:t>Safe</a:t>
            </a:r>
          </a:p>
          <a:p>
            <a:pPr lvl="2"/>
            <a:r>
              <a:rPr lang="en-US" sz="3200" dirty="0" smtClean="0"/>
              <a:t>Well-lit</a:t>
            </a:r>
          </a:p>
          <a:p>
            <a:pPr lvl="2"/>
            <a:endParaRPr lang="en-US" sz="3200" dirty="0" smtClean="0"/>
          </a:p>
          <a:p>
            <a:pPr lvl="1"/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 and Sales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Advertising Techniques</a:t>
            </a:r>
          </a:p>
          <a:p>
            <a:pPr lvl="1"/>
            <a:r>
              <a:rPr lang="en-US" sz="3200" b="1" i="1" dirty="0" smtClean="0"/>
              <a:t>Slogans and jingles </a:t>
            </a:r>
            <a:r>
              <a:rPr lang="en-US" sz="3200" dirty="0" smtClean="0"/>
              <a:t>– catchy songs/rhymes to help consumers remember products</a:t>
            </a:r>
          </a:p>
          <a:p>
            <a:pPr lvl="1"/>
            <a:r>
              <a:rPr lang="en-US" sz="3200" b="1" i="1" dirty="0" smtClean="0"/>
              <a:t>Logos</a:t>
            </a:r>
            <a:r>
              <a:rPr lang="en-US" sz="3200" dirty="0" smtClean="0"/>
              <a:t> – graphics or symbols that represent  company, used to identify products</a:t>
            </a:r>
          </a:p>
          <a:p>
            <a:pPr lvl="1"/>
            <a:r>
              <a:rPr lang="en-US" sz="3200" b="1" i="1" dirty="0" smtClean="0"/>
              <a:t>Beauty appeal </a:t>
            </a:r>
            <a:r>
              <a:rPr lang="en-US" sz="3200" dirty="0" smtClean="0"/>
              <a:t>– product makes you this beautiful, makes you like this person</a:t>
            </a:r>
          </a:p>
          <a:p>
            <a:pPr lvl="1"/>
            <a:r>
              <a:rPr lang="en-US" sz="3200" b="1" i="1" dirty="0" smtClean="0"/>
              <a:t>Testimonial</a:t>
            </a:r>
            <a:r>
              <a:rPr lang="en-US" sz="3200" dirty="0" smtClean="0"/>
              <a:t> – positive comments, usually by a famous person, about a product or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Advertising and Sales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90600"/>
            <a:ext cx="8610600" cy="56388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Advertising Techniques </a:t>
            </a:r>
            <a:r>
              <a:rPr lang="en-US" sz="3200" dirty="0" smtClean="0"/>
              <a:t>(cont’d)</a:t>
            </a:r>
          </a:p>
          <a:p>
            <a:pPr lvl="1"/>
            <a:r>
              <a:rPr lang="en-US" sz="3200" b="1" i="1" dirty="0" smtClean="0"/>
              <a:t>Endorsement</a:t>
            </a:r>
            <a:r>
              <a:rPr lang="en-US" sz="3200" dirty="0" smtClean="0"/>
              <a:t> – statement of support for a product from a person other than the advertiser</a:t>
            </a:r>
          </a:p>
          <a:p>
            <a:pPr lvl="1"/>
            <a:r>
              <a:rPr lang="en-US" sz="3200" b="1" i="1" dirty="0" smtClean="0"/>
              <a:t>Escape</a:t>
            </a:r>
            <a:r>
              <a:rPr lang="en-US" sz="3200" dirty="0" smtClean="0"/>
              <a:t> – associating products with beautiful; adventurous settings to create the illusion of escape for viewers</a:t>
            </a:r>
          </a:p>
          <a:p>
            <a:pPr lvl="1"/>
            <a:r>
              <a:rPr lang="en-US" sz="3200" b="1" i="1" dirty="0" smtClean="0"/>
              <a:t>Lifestyle</a:t>
            </a:r>
            <a:r>
              <a:rPr lang="en-US" sz="3200" dirty="0" smtClean="0"/>
              <a:t> – associating a product with a desirable style of living</a:t>
            </a:r>
          </a:p>
          <a:p>
            <a:pPr lvl="1"/>
            <a:r>
              <a:rPr lang="en-US" sz="3200" b="1" i="1" dirty="0" smtClean="0"/>
              <a:t>Bandwagon</a:t>
            </a:r>
            <a:r>
              <a:rPr lang="en-US" sz="3200" dirty="0" smtClean="0"/>
              <a:t> – attempting to sell a product by convincing consumers that EVERYONE wants this product; peer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Advertising and Sales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Advertising Techniques</a:t>
            </a:r>
            <a:r>
              <a:rPr lang="en-US" sz="4000" dirty="0" smtClean="0">
                <a:solidFill>
                  <a:srgbClr val="0070C0"/>
                </a:solidFill>
              </a:rPr>
              <a:t> (cont’d)</a:t>
            </a:r>
          </a:p>
          <a:p>
            <a:pPr lvl="1"/>
            <a:r>
              <a:rPr lang="en-US" sz="3200" b="1" i="1" dirty="0" smtClean="0"/>
              <a:t>Rebel</a:t>
            </a:r>
            <a:r>
              <a:rPr lang="en-US" sz="3200" dirty="0" smtClean="0"/>
              <a:t> – associating products with behaviors that contradict societal norms</a:t>
            </a:r>
          </a:p>
          <a:p>
            <a:pPr lvl="1"/>
            <a:r>
              <a:rPr lang="en-US" sz="3200" b="1" i="1" dirty="0" smtClean="0"/>
              <a:t>Unfinished comparisons </a:t>
            </a:r>
            <a:r>
              <a:rPr lang="en-US" sz="3200" dirty="0" smtClean="0"/>
              <a:t>– claiming a product “works better”  -----  Better than what??</a:t>
            </a:r>
          </a:p>
          <a:p>
            <a:pPr lvl="1"/>
            <a:r>
              <a:rPr lang="en-US" sz="3200" b="1" i="1" dirty="0" smtClean="0"/>
              <a:t>Group Identification </a:t>
            </a:r>
            <a:r>
              <a:rPr lang="en-US" sz="3200" dirty="0" smtClean="0"/>
              <a:t>– message that if you use this product, you will fit in with a certain group</a:t>
            </a:r>
          </a:p>
          <a:p>
            <a:pPr lvl="1"/>
            <a:r>
              <a:rPr lang="en-US" sz="3200" b="1" i="1" dirty="0" smtClean="0"/>
              <a:t>Trendsetter </a:t>
            </a:r>
            <a:r>
              <a:rPr lang="en-US" sz="3200" dirty="0" smtClean="0"/>
              <a:t>– if you use this product, you will stand out from the crowd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Advertising and Sales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Advertising Techniques </a:t>
            </a:r>
            <a:r>
              <a:rPr lang="en-US" sz="4000" dirty="0" smtClean="0">
                <a:solidFill>
                  <a:srgbClr val="0070C0"/>
                </a:solidFill>
              </a:rPr>
              <a:t>(cont’d)</a:t>
            </a:r>
          </a:p>
          <a:p>
            <a:pPr lvl="1"/>
            <a:r>
              <a:rPr lang="en-US" sz="3200" b="1" i="1" dirty="0" smtClean="0"/>
              <a:t>Hidden fears </a:t>
            </a:r>
            <a:r>
              <a:rPr lang="en-US" sz="3200" dirty="0" smtClean="0"/>
              <a:t>– playing on fears of consumers – “no embarrassing dandruff”</a:t>
            </a:r>
          </a:p>
          <a:p>
            <a:pPr lvl="1"/>
            <a:r>
              <a:rPr lang="en-US" sz="3200" b="1" i="1" dirty="0" smtClean="0"/>
              <a:t>Before and After Comparison </a:t>
            </a:r>
            <a:r>
              <a:rPr lang="en-US" sz="3200" dirty="0" smtClean="0"/>
              <a:t>– “before/after” pictures show results of a product</a:t>
            </a:r>
          </a:p>
          <a:p>
            <a:pPr lvl="1"/>
            <a:r>
              <a:rPr lang="en-US" sz="3200" b="1" i="1" dirty="0" smtClean="0"/>
              <a:t>Traditional values </a:t>
            </a:r>
            <a:r>
              <a:rPr lang="en-US" sz="3200" dirty="0" smtClean="0"/>
              <a:t>– associating with home and family</a:t>
            </a:r>
          </a:p>
          <a:p>
            <a:pPr lvl="1"/>
            <a:r>
              <a:rPr lang="en-US" sz="3200" b="1" i="1" dirty="0" smtClean="0"/>
              <a:t>Puffery</a:t>
            </a:r>
            <a:r>
              <a:rPr lang="en-US" sz="3200" dirty="0" smtClean="0"/>
              <a:t> – exaggerated claims or descriptions intended to increase product’s reputation  or appeal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Thursday, October 18</a:t>
            </a:r>
            <a:r>
              <a:rPr lang="en-US" sz="4800" baseline="30000" dirty="0" smtClean="0"/>
              <a:t>th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3</a:t>
            </a:r>
            <a:r>
              <a:rPr lang="en-US" sz="4800" baseline="30000" dirty="0" smtClean="0"/>
              <a:t>rd</a:t>
            </a:r>
            <a:r>
              <a:rPr lang="en-US" sz="4800" dirty="0" smtClean="0"/>
              <a:t> Period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76400"/>
            <a:ext cx="8305800" cy="4572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Warm up – </a:t>
            </a:r>
          </a:p>
          <a:p>
            <a:pPr lvl="1"/>
            <a:r>
              <a:rPr lang="en-US" sz="3600" dirty="0" smtClean="0"/>
              <a:t>5.01 Vocabulary quiz – </a:t>
            </a:r>
            <a:r>
              <a:rPr lang="en-US" sz="3600" b="1" dirty="0" smtClean="0">
                <a:solidFill>
                  <a:srgbClr val="FF0000"/>
                </a:solidFill>
              </a:rPr>
              <a:t>NO NOTES!!</a:t>
            </a:r>
          </a:p>
          <a:p>
            <a:pPr lvl="1"/>
            <a:r>
              <a:rPr lang="en-US" sz="3600" dirty="0" smtClean="0"/>
              <a:t>7.04 Vocabulary – write terms and definitions (warning – it’s a long list!)</a:t>
            </a:r>
          </a:p>
          <a:p>
            <a:r>
              <a:rPr lang="en-US" sz="4000" dirty="0" smtClean="0"/>
              <a:t>Obj. 7.04 – Advertising</a:t>
            </a:r>
          </a:p>
          <a:p>
            <a:pPr lvl="1"/>
            <a:r>
              <a:rPr lang="en-US" sz="3800" dirty="0" smtClean="0"/>
              <a:t>Slide show/notes </a:t>
            </a:r>
          </a:p>
          <a:p>
            <a:pPr lvl="1"/>
            <a:r>
              <a:rPr lang="en-US" sz="3800" dirty="0" smtClean="0"/>
              <a:t>Activity</a:t>
            </a:r>
          </a:p>
          <a:p>
            <a:pPr lvl="1"/>
            <a:endParaRPr lang="en-US" sz="3800" dirty="0" smtClean="0"/>
          </a:p>
          <a:p>
            <a:endParaRPr lang="en-US" sz="3800" dirty="0" smtClean="0"/>
          </a:p>
          <a:p>
            <a:pPr lvl="1"/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Advertising and Sales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686800" cy="54102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Deceptive Advertising</a:t>
            </a:r>
          </a:p>
          <a:p>
            <a:pPr lvl="1"/>
            <a:r>
              <a:rPr lang="en-US" sz="3600" b="1" i="1" dirty="0" smtClean="0"/>
              <a:t>Loss leader </a:t>
            </a:r>
            <a:r>
              <a:rPr lang="en-US" sz="3600" dirty="0" smtClean="0"/>
              <a:t>– item priced below retailer’s costs to attract customers to store; often used in food stores</a:t>
            </a:r>
          </a:p>
          <a:p>
            <a:pPr lvl="1"/>
            <a:r>
              <a:rPr lang="en-US" sz="3600" b="1" i="1" dirty="0" smtClean="0"/>
              <a:t>Price comparison </a:t>
            </a:r>
            <a:r>
              <a:rPr lang="en-US" sz="3600" dirty="0" smtClean="0"/>
              <a:t>– implying prices are below retail or lower than at other stores</a:t>
            </a:r>
          </a:p>
          <a:p>
            <a:pPr lvl="1"/>
            <a:r>
              <a:rPr lang="en-US" sz="3600" b="1" i="1" dirty="0" smtClean="0"/>
              <a:t>Bait and switch </a:t>
            </a:r>
            <a:r>
              <a:rPr lang="en-US" sz="3600" dirty="0" smtClean="0"/>
              <a:t>– advertising one product, hoping to persuade customers to come in and buy another product at a higher price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838200"/>
          </a:xfrm>
        </p:spPr>
        <p:txBody>
          <a:bodyPr/>
          <a:lstStyle/>
          <a:p>
            <a:r>
              <a:rPr lang="en-US" dirty="0" smtClean="0"/>
              <a:t>Advertising and Sales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686800" cy="54864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Deceptive Advertising</a:t>
            </a:r>
          </a:p>
          <a:p>
            <a:pPr lvl="1"/>
            <a:r>
              <a:rPr lang="en-US" sz="3600" b="1" i="1" dirty="0" smtClean="0"/>
              <a:t>False promise of free gift </a:t>
            </a:r>
            <a:r>
              <a:rPr lang="en-US" sz="3600" dirty="0" smtClean="0"/>
              <a:t>– customer must “buy” something to get gift</a:t>
            </a:r>
          </a:p>
          <a:p>
            <a:pPr lvl="1"/>
            <a:r>
              <a:rPr lang="en-US" sz="3600" b="1" i="1" dirty="0" smtClean="0"/>
              <a:t>Introductory Offer </a:t>
            </a:r>
            <a:r>
              <a:rPr lang="en-US" sz="3600" dirty="0" smtClean="0"/>
              <a:t>– new merchandise selling at special price – will increase after a time</a:t>
            </a:r>
          </a:p>
          <a:p>
            <a:pPr lvl="1"/>
            <a:r>
              <a:rPr lang="en-US" sz="3600" b="1" i="1" dirty="0" smtClean="0"/>
              <a:t>Deceptive pricing </a:t>
            </a:r>
            <a:r>
              <a:rPr lang="en-US" sz="3600" dirty="0" smtClean="0"/>
              <a:t>– advertising a “sale” price that is really everyday price</a:t>
            </a:r>
          </a:p>
          <a:p>
            <a:pPr lvl="1"/>
            <a:r>
              <a:rPr lang="en-US" sz="3600" b="1" i="1" dirty="0" smtClean="0"/>
              <a:t>Hidden catches </a:t>
            </a:r>
            <a:r>
              <a:rPr lang="en-US" sz="3600" dirty="0" smtClean="0"/>
              <a:t>– details not clear – extra charges, processing fees, restrictions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Create an Advertisement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Select an Advertising Method (one per person!)</a:t>
            </a:r>
          </a:p>
          <a:p>
            <a:r>
              <a:rPr lang="en-US" sz="3600" dirty="0" smtClean="0"/>
              <a:t>Create an Advertisement demonstrating your advertising method</a:t>
            </a:r>
          </a:p>
          <a:p>
            <a:pPr lvl="1"/>
            <a:r>
              <a:rPr lang="en-US" sz="3400" dirty="0" smtClean="0"/>
              <a:t>Advertisement can be on paper, </a:t>
            </a:r>
            <a:r>
              <a:rPr lang="en-US" sz="3400" dirty="0" err="1" smtClean="0"/>
              <a:t>powerpoint</a:t>
            </a:r>
            <a:r>
              <a:rPr lang="en-US" sz="3400" dirty="0" smtClean="0"/>
              <a:t> or in person (one person pitch or commercial with multiple people!) (each person is responsible for their own ad – even if they appear in someone else’s skit)</a:t>
            </a:r>
          </a:p>
          <a:p>
            <a:pPr lvl="1"/>
            <a:r>
              <a:rPr lang="en-US" sz="3400" dirty="0" smtClean="0"/>
              <a:t>Due by end of class! – Class should be able to view your commercial/advertisement and tell which ad method it is illustrating</a:t>
            </a:r>
            <a:endParaRPr 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Wednesday, October 19th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400" dirty="0" smtClean="0"/>
              <a:t>Complete Advertising Activity</a:t>
            </a:r>
          </a:p>
          <a:p>
            <a:r>
              <a:rPr lang="en-US" sz="4400" dirty="0" smtClean="0"/>
              <a:t>View Advertising Activity Results – Determine which ad represents which type!!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Friday, </a:t>
            </a:r>
            <a:r>
              <a:rPr lang="en-US" sz="4800" dirty="0" smtClean="0"/>
              <a:t>October </a:t>
            </a:r>
            <a:r>
              <a:rPr lang="en-US" sz="4800" dirty="0" smtClean="0"/>
              <a:t>19th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76400"/>
            <a:ext cx="8305800" cy="4572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Warm up – </a:t>
            </a:r>
          </a:p>
          <a:p>
            <a:pPr lvl="1"/>
            <a:r>
              <a:rPr lang="en-US" sz="3600" dirty="0" smtClean="0"/>
              <a:t>Vocabulary Quiz – no notes</a:t>
            </a:r>
          </a:p>
          <a:p>
            <a:pPr lvl="1"/>
            <a:r>
              <a:rPr lang="en-US" sz="3600" dirty="0" smtClean="0"/>
              <a:t>Current Event</a:t>
            </a:r>
          </a:p>
          <a:p>
            <a:pPr lvl="1"/>
            <a:r>
              <a:rPr lang="en-US" sz="3600" dirty="0" smtClean="0"/>
              <a:t>Complete Advertising Activity</a:t>
            </a:r>
            <a:endParaRPr lang="en-US" sz="3600" dirty="0" smtClean="0"/>
          </a:p>
          <a:p>
            <a:r>
              <a:rPr lang="en-US" sz="4000" dirty="0" smtClean="0"/>
              <a:t>Obj. 7.04 – Advertising</a:t>
            </a:r>
          </a:p>
          <a:p>
            <a:pPr lvl="1"/>
            <a:r>
              <a:rPr lang="en-US" sz="3800" dirty="0" smtClean="0"/>
              <a:t>Present Ads – fill </a:t>
            </a:r>
            <a:r>
              <a:rPr lang="en-US" sz="3800" smtClean="0"/>
              <a:t>out worksheet</a:t>
            </a:r>
            <a:endParaRPr lang="en-US" sz="3800" dirty="0" smtClean="0"/>
          </a:p>
          <a:p>
            <a:pPr lvl="1"/>
            <a:endParaRPr lang="en-US" sz="3800" dirty="0" smtClean="0"/>
          </a:p>
          <a:p>
            <a:endParaRPr lang="en-US" sz="3800" dirty="0" smtClean="0"/>
          </a:p>
          <a:p>
            <a:pPr lvl="1"/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7.04 Exemplify persuasive methods used in advertising and sales.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Unit 7 - Understand ways to protect personal and family resources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Essential Questions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What is the role of advertising?</a:t>
            </a:r>
          </a:p>
          <a:p>
            <a:endParaRPr lang="en-US" sz="4400" dirty="0"/>
          </a:p>
          <a:p>
            <a:endParaRPr lang="en-US" sz="4400" dirty="0"/>
          </a:p>
          <a:p>
            <a:r>
              <a:rPr lang="en-US" sz="4400" dirty="0" smtClean="0"/>
              <a:t>What methods of persuasion are used in advertising and sales?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Fefe</a:t>
            </a:r>
            <a:r>
              <a:rPr lang="en-US" dirty="0" smtClean="0"/>
              <a:t> </a:t>
            </a:r>
            <a:r>
              <a:rPr lang="en-US" smtClean="0"/>
              <a:t>Slide Show 1.2.3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Advertising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Purpose – </a:t>
            </a:r>
          </a:p>
          <a:p>
            <a:pPr lvl="1"/>
            <a:r>
              <a:rPr lang="en-US" sz="4400" dirty="0" smtClean="0"/>
              <a:t>to inform consumers about goods and service; to encourage them to purchase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Advertising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Forms of: </a:t>
            </a:r>
          </a:p>
          <a:p>
            <a:pPr lvl="1"/>
            <a:r>
              <a:rPr lang="en-US" sz="3600" dirty="0" smtClean="0"/>
              <a:t>Print Ads – </a:t>
            </a:r>
          </a:p>
          <a:p>
            <a:pPr lvl="2"/>
            <a:r>
              <a:rPr lang="en-US" sz="3200" dirty="0" smtClean="0"/>
              <a:t>Newspapers</a:t>
            </a:r>
          </a:p>
          <a:p>
            <a:pPr lvl="2"/>
            <a:r>
              <a:rPr lang="en-US" sz="3200" dirty="0" smtClean="0"/>
              <a:t>Magazines</a:t>
            </a:r>
          </a:p>
          <a:p>
            <a:pPr lvl="2"/>
            <a:r>
              <a:rPr lang="en-US" sz="3200" dirty="0" smtClean="0"/>
              <a:t>Telephone directories</a:t>
            </a:r>
          </a:p>
          <a:p>
            <a:pPr lvl="1"/>
            <a:r>
              <a:rPr lang="en-US" sz="3600" dirty="0" smtClean="0"/>
              <a:t>Direct Mail Advertising</a:t>
            </a:r>
          </a:p>
          <a:p>
            <a:pPr lvl="2"/>
            <a:r>
              <a:rPr lang="en-US" sz="3200" dirty="0" smtClean="0"/>
              <a:t>Catalogues</a:t>
            </a:r>
          </a:p>
          <a:p>
            <a:pPr lvl="2"/>
            <a:r>
              <a:rPr lang="en-US" sz="3200" dirty="0" smtClean="0"/>
              <a:t>Flyers</a:t>
            </a:r>
          </a:p>
          <a:p>
            <a:pPr lvl="2"/>
            <a:r>
              <a:rPr lang="en-US" sz="3200" dirty="0" smtClean="0"/>
              <a:t>Newsletters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1335</TotalTime>
  <Words>1224</Words>
  <Application>Microsoft Office PowerPoint</Application>
  <PresentationFormat>On-screen Show (4:3)</PresentationFormat>
  <Paragraphs>206</Paragraphs>
  <Slides>33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Equity</vt:lpstr>
      <vt:lpstr>Wednesday, October 17th</vt:lpstr>
      <vt:lpstr>Thursday, October 18th  2nd Period</vt:lpstr>
      <vt:lpstr>Thursday, October 18th 3rd Period</vt:lpstr>
      <vt:lpstr>Friday, October 19th</vt:lpstr>
      <vt:lpstr>Unit 7 - Understand ways to protect personal and family resources</vt:lpstr>
      <vt:lpstr>Essential Questions</vt:lpstr>
      <vt:lpstr>Fefe Slide Show 1.2.3</vt:lpstr>
      <vt:lpstr>Role of Advertising</vt:lpstr>
      <vt:lpstr>Role of Advertising</vt:lpstr>
      <vt:lpstr>Role of Advertising (cont’)</vt:lpstr>
      <vt:lpstr>Role of Advertising (cont’)</vt:lpstr>
      <vt:lpstr>Benefits for Consumers</vt:lpstr>
      <vt:lpstr>Drawbacks for Consumers</vt:lpstr>
      <vt:lpstr>Regulation of ads by  Federal Trade Commission</vt:lpstr>
      <vt:lpstr>Advertising and Sales Methods</vt:lpstr>
      <vt:lpstr>Advertising and Sales Methods</vt:lpstr>
      <vt:lpstr>Advertising and Sales Methods</vt:lpstr>
      <vt:lpstr>Advertising and Sales Methods</vt:lpstr>
      <vt:lpstr>Advertising and Sales Methods</vt:lpstr>
      <vt:lpstr>Advertising and Sales Methods</vt:lpstr>
      <vt:lpstr>Advertising and Sales Methods</vt:lpstr>
      <vt:lpstr>Advertising and Sales Methods</vt:lpstr>
      <vt:lpstr>Advertising and Sales Methods</vt:lpstr>
      <vt:lpstr>Advertising and Sales Methods</vt:lpstr>
      <vt:lpstr>Advertising and Sales Methods</vt:lpstr>
      <vt:lpstr>Advertising and Sales Methods</vt:lpstr>
      <vt:lpstr>Advertising and Sales Methods</vt:lpstr>
      <vt:lpstr>Advertising and Sales Methods</vt:lpstr>
      <vt:lpstr>Advertising and Sales Methods</vt:lpstr>
      <vt:lpstr>Advertising and Sales Methods</vt:lpstr>
      <vt:lpstr>Advertising and Sales Methods</vt:lpstr>
      <vt:lpstr>Activity – Create an Advertisement</vt:lpstr>
      <vt:lpstr>Wednesday, October 19th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7 - Understand ways to protect personal and family resources</dc:title>
  <dc:creator>abehar</dc:creator>
  <cp:lastModifiedBy>abehar</cp:lastModifiedBy>
  <cp:revision>48</cp:revision>
  <dcterms:created xsi:type="dcterms:W3CDTF">2011-10-13T19:17:17Z</dcterms:created>
  <dcterms:modified xsi:type="dcterms:W3CDTF">2012-10-18T18:38:35Z</dcterms:modified>
</cp:coreProperties>
</file>