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tags/tag38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tags/tag2.xml" ContentType="application/vnd.openxmlformats-officedocument.presentationml.tags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tags/tag29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0" r:id="rId4"/>
    <p:sldId id="259" r:id="rId5"/>
    <p:sldId id="258" r:id="rId6"/>
    <p:sldId id="269" r:id="rId7"/>
    <p:sldId id="267" r:id="rId8"/>
    <p:sldId id="279" r:id="rId9"/>
    <p:sldId id="262" r:id="rId10"/>
    <p:sldId id="278" r:id="rId11"/>
    <p:sldId id="277" r:id="rId12"/>
    <p:sldId id="276" r:id="rId13"/>
    <p:sldId id="270" r:id="rId14"/>
    <p:sldId id="274" r:id="rId15"/>
    <p:sldId id="272" r:id="rId16"/>
    <p:sldId id="281" r:id="rId17"/>
    <p:sldId id="280" r:id="rId18"/>
    <p:sldId id="271" r:id="rId19"/>
    <p:sldId id="263" r:id="rId20"/>
    <p:sldId id="264" r:id="rId21"/>
    <p:sldId id="265" r:id="rId22"/>
    <p:sldId id="282" r:id="rId23"/>
    <p:sldId id="284" r:id="rId24"/>
    <p:sldId id="266" r:id="rId25"/>
    <p:sldId id="310" r:id="rId26"/>
    <p:sldId id="283" r:id="rId27"/>
    <p:sldId id="311" r:id="rId28"/>
    <p:sldId id="286" r:id="rId29"/>
    <p:sldId id="312" r:id="rId30"/>
    <p:sldId id="287" r:id="rId31"/>
    <p:sldId id="313" r:id="rId32"/>
    <p:sldId id="288" r:id="rId33"/>
    <p:sldId id="314" r:id="rId34"/>
    <p:sldId id="289" r:id="rId35"/>
    <p:sldId id="315" r:id="rId36"/>
    <p:sldId id="290" r:id="rId37"/>
    <p:sldId id="291" r:id="rId38"/>
    <p:sldId id="316" r:id="rId39"/>
    <p:sldId id="295" r:id="rId40"/>
    <p:sldId id="296" r:id="rId41"/>
    <p:sldId id="317" r:id="rId42"/>
    <p:sldId id="297" r:id="rId43"/>
    <p:sldId id="298" r:id="rId44"/>
    <p:sldId id="300" r:id="rId45"/>
    <p:sldId id="299" r:id="rId46"/>
    <p:sldId id="318" r:id="rId47"/>
    <p:sldId id="319" r:id="rId48"/>
    <p:sldId id="320" r:id="rId49"/>
    <p:sldId id="321" r:id="rId50"/>
    <p:sldId id="322" r:id="rId51"/>
    <p:sldId id="304" r:id="rId52"/>
    <p:sldId id="307" r:id="rId53"/>
    <p:sldId id="305" r:id="rId54"/>
    <p:sldId id="308" r:id="rId55"/>
    <p:sldId id="309" r:id="rId5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Bookman Old Style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Bookman Old Style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Bookman Old Style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Bookman Old Style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Bookman Old Styl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66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B07C8-1D1E-4225-A5F5-D159D37834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842990-DCBE-47F3-97A3-DFFDDAEB49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BCDA3-89A1-4E89-8E4D-E49596C8D4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097DD-99DE-45A7-A6CA-FE1711C2A1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515CCA-FA6A-4CC4-ADAF-8052CFE35B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406AD-315E-4BE8-B58C-14D7ECBDB3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ABEC4-A9EE-41B4-AD93-62D33C2AC6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BEECF-6907-4E77-8B20-A13EC430CF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CF35D8-4694-4537-8AB1-94043FF30C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ECE28-E3E5-4957-A8D0-0D6DFA3F9C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C4A79-D95D-47F0-BAF1-21B8149CB9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33A5F61F-4E20-4458-8FC9-C91575F5741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tc.gov/bcp/edu/microsites/idtheft/" TargetMode="External"/><Relationship Id="rId7" Type="http://schemas.openxmlformats.org/officeDocument/2006/relationships/hyperlink" Target="http://www.noscamnc.gov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Relationship Id="rId6" Type="http://schemas.openxmlformats.org/officeDocument/2006/relationships/hyperlink" Target="http://www.ssa.gov/pubs/idtheft.htm" TargetMode="External"/><Relationship Id="rId5" Type="http://schemas.openxmlformats.org/officeDocument/2006/relationships/hyperlink" Target="http://www.usps.com/postalinspectors/idthft_ncpw.htm" TargetMode="External"/><Relationship Id="rId4" Type="http://schemas.openxmlformats.org/officeDocument/2006/relationships/hyperlink" Target="http://www.irs.gov/newsroom/article/0,,id=155682,00.html" TargetMode="Externa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9600">
                <a:solidFill>
                  <a:schemeClr val="bg1"/>
                </a:solidFill>
                <a:latin typeface="Bookman Old Style" pitchFamily="18" charset="0"/>
              </a:rPr>
              <a:t>You</a:t>
            </a:r>
          </a:p>
        </p:txBody>
      </p:sp>
    </p:spTree>
    <p:custDataLst>
      <p:tags r:id="rId1"/>
    </p:custDataLst>
  </p:cSld>
  <p:clrMapOvr>
    <a:masterClrMapping/>
  </p:clrMapOvr>
  <p:transition advTm="478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743200" y="3124200"/>
            <a:ext cx="35052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in</a:t>
            </a:r>
          </a:p>
        </p:txBody>
      </p:sp>
    </p:spTree>
  </p:cSld>
  <p:clrMapOvr>
    <a:masterClrMapping/>
  </p:clrMapOvr>
  <p:transition advTm="1488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743200" y="3124200"/>
            <a:ext cx="35052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the</a:t>
            </a:r>
          </a:p>
        </p:txBody>
      </p:sp>
    </p:spTree>
  </p:cSld>
  <p:clrMapOvr>
    <a:masterClrMapping/>
  </p:clrMapOvr>
  <p:transition advTm="1264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743200" y="2362200"/>
            <a:ext cx="35052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nation</a:t>
            </a:r>
          </a:p>
        </p:txBody>
      </p:sp>
    </p:spTree>
  </p:cSld>
  <p:clrMapOvr>
    <a:masterClrMapping/>
  </p:clrMapOvr>
  <p:transition advTm="144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600200" y="1447800"/>
            <a:ext cx="62484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9600">
                <a:solidFill>
                  <a:schemeClr val="bg1"/>
                </a:solidFill>
                <a:latin typeface="Baskerville Old Face" pitchFamily="18" charset="0"/>
              </a:rPr>
              <a:t>Identity Theft</a:t>
            </a:r>
          </a:p>
        </p:txBody>
      </p:sp>
    </p:spTree>
  </p:cSld>
  <p:clrMapOvr>
    <a:masterClrMapping/>
  </p:clrMapOvr>
  <p:transition advTm="1776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990600" y="762000"/>
            <a:ext cx="7620000" cy="411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Identity theft</a:t>
            </a:r>
          </a:p>
          <a:p>
            <a:pPr algn="ctr"/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steals who YOU are</a:t>
            </a:r>
            <a:r>
              <a:rPr lang="en-US" sz="6600">
                <a:latin typeface="Baskerville Old Face" pitchFamily="18" charset="0"/>
              </a:rPr>
              <a:t>  </a:t>
            </a:r>
          </a:p>
          <a:p>
            <a:pPr algn="ctr"/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and </a:t>
            </a:r>
          </a:p>
          <a:p>
            <a:pPr algn="ctr"/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who YOU want to be.</a:t>
            </a:r>
          </a:p>
        </p:txBody>
      </p:sp>
    </p:spTree>
  </p:cSld>
  <p:clrMapOvr>
    <a:masterClrMapping/>
  </p:clrMapOvr>
  <p:transition advTm="4864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371600" y="762000"/>
            <a:ext cx="6781800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A recent national survey of college students found that:</a:t>
            </a:r>
          </a:p>
          <a:p>
            <a:pPr algn="ctr"/>
            <a:endParaRPr lang="en-US" sz="4400">
              <a:solidFill>
                <a:schemeClr val="bg1"/>
              </a:solidFill>
              <a:latin typeface="Baskerville Old Face" pitchFamily="18" charset="0"/>
            </a:endParaRPr>
          </a:p>
          <a:p>
            <a:pPr algn="ctr"/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Almost ½ of all college students receive credit card applications on a daily or weekly basis. </a:t>
            </a:r>
          </a:p>
        </p:txBody>
      </p:sp>
    </p:spTree>
  </p:cSld>
  <p:clrMapOvr>
    <a:masterClrMapping/>
  </p:clrMapOvr>
  <p:transition advTm="7072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914400"/>
            <a:ext cx="6553200" cy="35814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Almost 1/2 of all college students receive credit card applications on a daily or weekly basis.</a:t>
            </a:r>
          </a:p>
        </p:txBody>
      </p:sp>
    </p:spTree>
    <p:custDataLst>
      <p:tags r:id="rId1"/>
    </p:custDataLst>
  </p:cSld>
  <p:clrMapOvr>
    <a:masterClrMapping/>
  </p:clrMapOvr>
  <p:transition advTm="5104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Many of these students THROW OUT card applications without destroying them.</a:t>
            </a:r>
          </a:p>
        </p:txBody>
      </p:sp>
    </p:spTree>
    <p:custDataLst>
      <p:tags r:id="rId1"/>
    </p:custDataLst>
  </p:cSld>
  <p:clrMapOvr>
    <a:masterClrMapping/>
  </p:clrMapOvr>
  <p:transition advTm="4704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524000" y="1066800"/>
            <a:ext cx="6400800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Nearly a 1/3 of students rarely, if ever, reconcile their credit card and checking account</a:t>
            </a:r>
          </a:p>
          <a:p>
            <a:pPr algn="ctr"/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balances. </a:t>
            </a:r>
          </a:p>
          <a:p>
            <a:endParaRPr lang="en-US" sz="4400">
              <a:solidFill>
                <a:schemeClr val="bg1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p:transition advTm="2656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Almost 50% of students have had grades posted by Social Security number.</a:t>
            </a:r>
            <a:r>
              <a:rPr lang="en-US">
                <a:solidFill>
                  <a:schemeClr val="bg1"/>
                </a:solidFill>
              </a:rPr>
              <a:t/>
            </a:r>
            <a:br>
              <a:rPr lang="en-US">
                <a:solidFill>
                  <a:schemeClr val="bg1"/>
                </a:solidFill>
              </a:rPr>
            </a:br>
            <a:endParaRPr lang="en-US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414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9600">
                <a:solidFill>
                  <a:schemeClr val="bg1"/>
                </a:solidFill>
                <a:latin typeface="Bookman Old Style" pitchFamily="18" charset="0"/>
              </a:rPr>
              <a:t>are </a:t>
            </a:r>
          </a:p>
        </p:txBody>
      </p:sp>
    </p:spTree>
    <p:custDataLst>
      <p:tags r:id="rId1"/>
    </p:custDataLst>
  </p:cSld>
  <p:clrMapOvr>
    <a:masterClrMapping/>
  </p:clrMapOvr>
  <p:transition advTm="44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Many of your daily activities expose you to this crime. </a:t>
            </a:r>
          </a:p>
        </p:txBody>
      </p:sp>
    </p:spTree>
    <p:custDataLst>
      <p:tags r:id="rId1"/>
    </p:custDataLst>
  </p:cSld>
  <p:clrMapOvr>
    <a:masterClrMapping/>
  </p:clrMapOvr>
  <p:transition advTm="384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447800"/>
            <a:ext cx="7620000" cy="2590800"/>
          </a:xfrm>
        </p:spPr>
        <p:txBody>
          <a:bodyPr/>
          <a:lstStyle/>
          <a:p>
            <a:r>
              <a:rPr lang="en-US" sz="6000">
                <a:solidFill>
                  <a:schemeClr val="bg1"/>
                </a:solidFill>
                <a:latin typeface="Baskerville Old Face" pitchFamily="18" charset="0"/>
              </a:rPr>
              <a:t>Are you doing anything to put YOUR identity </a:t>
            </a:r>
            <a:br>
              <a:rPr lang="en-US" sz="6000">
                <a:solidFill>
                  <a:schemeClr val="bg1"/>
                </a:solidFill>
                <a:latin typeface="Baskerville Old Face" pitchFamily="18" charset="0"/>
              </a:rPr>
            </a:br>
            <a:r>
              <a:rPr lang="en-US" sz="6000">
                <a:solidFill>
                  <a:schemeClr val="bg1"/>
                </a:solidFill>
                <a:latin typeface="Baskerville Old Face" pitchFamily="18" charset="0"/>
              </a:rPr>
              <a:t>at risk?</a:t>
            </a:r>
          </a:p>
        </p:txBody>
      </p:sp>
    </p:spTree>
    <p:custDataLst>
      <p:tags r:id="rId1"/>
    </p:custDataLst>
  </p:cSld>
  <p:clrMapOvr>
    <a:masterClrMapping/>
  </p:clrMapOvr>
  <p:transition advTm="2368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828800" y="914400"/>
            <a:ext cx="579120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Do you use your personal computer for online banking transactions?</a:t>
            </a:r>
          </a:p>
        </p:txBody>
      </p:sp>
    </p:spTree>
  </p:cSld>
  <p:clrMapOvr>
    <a:masterClrMapping/>
  </p:clrMapOvr>
  <p:transition advTm="1776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229600" cy="1143000"/>
          </a:xfrm>
        </p:spPr>
        <p:txBody>
          <a:bodyPr/>
          <a:lstStyle/>
          <a:p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Do YOU . . . ?</a:t>
            </a:r>
          </a:p>
        </p:txBody>
      </p:sp>
    </p:spTree>
    <p:custDataLst>
      <p:tags r:id="rId1"/>
    </p:custDataLst>
  </p:cSld>
  <p:clrMapOvr>
    <a:masterClrMapping/>
  </p:clrMapOvr>
  <p:transition advTm="2368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685800"/>
            <a:ext cx="6019800" cy="4572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 Do YOU use YOUR personal computer to buy merchandise, purchase tickets, or other services?</a:t>
            </a:r>
            <a:r>
              <a:rPr lang="en-US"/>
              <a:t> </a:t>
            </a:r>
          </a:p>
        </p:txBody>
      </p:sp>
    </p:spTree>
    <p:custDataLst>
      <p:tags r:id="rId1"/>
    </p:custDataLst>
  </p:cSld>
  <p:clrMapOvr>
    <a:masterClrMapping/>
  </p:clrMapOvr>
  <p:transition advTm="5728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229600" cy="1143000"/>
          </a:xfrm>
        </p:spPr>
        <p:txBody>
          <a:bodyPr/>
          <a:lstStyle/>
          <a:p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Do YOU . . . ?</a:t>
            </a:r>
          </a:p>
        </p:txBody>
      </p:sp>
    </p:spTree>
    <p:custDataLst>
      <p:tags r:id="rId1"/>
    </p:custDataLst>
  </p:cSld>
  <p:clrMapOvr>
    <a:masterClrMapping/>
  </p:clrMapOvr>
  <p:transition advTm="2368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295400"/>
            <a:ext cx="5791200" cy="43434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Do YOU receive credit card offers in the mail?</a:t>
            </a:r>
            <a:r>
              <a:rPr lang="en-US">
                <a:solidFill>
                  <a:schemeClr val="bg1"/>
                </a:solidFill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ransition advTm="3504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229600" cy="1143000"/>
          </a:xfrm>
        </p:spPr>
        <p:txBody>
          <a:bodyPr/>
          <a:lstStyle/>
          <a:p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Do YOU . . . ?</a:t>
            </a:r>
          </a:p>
        </p:txBody>
      </p:sp>
    </p:spTree>
    <p:custDataLst>
      <p:tags r:id="rId1"/>
    </p:custDataLst>
  </p:cSld>
  <p:clrMapOvr>
    <a:masterClrMapping/>
  </p:clrMapOvr>
  <p:transition advTm="2368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209800" y="1371600"/>
            <a:ext cx="48768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Do YOU discard these documents without</a:t>
            </a:r>
          </a:p>
          <a:p>
            <a:pPr algn="ctr">
              <a:spcBef>
                <a:spcPct val="20000"/>
              </a:spcBef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shredding them?</a:t>
            </a:r>
            <a:r>
              <a:rPr lang="en-US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advTm="2576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229600" cy="1143000"/>
          </a:xfrm>
        </p:spPr>
        <p:txBody>
          <a:bodyPr/>
          <a:lstStyle/>
          <a:p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Do YOU . . . ?</a:t>
            </a:r>
          </a:p>
        </p:txBody>
      </p:sp>
    </p:spTree>
    <p:custDataLst>
      <p:tags r:id="rId1"/>
    </p:custDataLst>
  </p:cSld>
  <p:clrMapOvr>
    <a:masterClrMapping/>
  </p:clrMapOvr>
  <p:transition advTm="2368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9600">
                <a:solidFill>
                  <a:schemeClr val="bg1"/>
                </a:solidFill>
                <a:latin typeface="Bookman Old Style" pitchFamily="18" charset="0"/>
              </a:rPr>
              <a:t>at</a:t>
            </a:r>
          </a:p>
        </p:txBody>
      </p:sp>
    </p:spTree>
    <p:custDataLst>
      <p:tags r:id="rId1"/>
    </p:custDataLst>
  </p:cSld>
  <p:clrMapOvr>
    <a:masterClrMapping/>
  </p:clrMapOvr>
  <p:transition advTm="2512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 Do YOU store personal information in your computer? </a:t>
            </a:r>
          </a:p>
        </p:txBody>
      </p:sp>
    </p:spTree>
    <p:custDataLst>
      <p:tags r:id="rId1"/>
    </p:custDataLst>
  </p:cSld>
  <p:clrMapOvr>
    <a:masterClrMapping/>
  </p:clrMapOvr>
  <p:transition advTm="3584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229600" cy="1143000"/>
          </a:xfrm>
        </p:spPr>
        <p:txBody>
          <a:bodyPr/>
          <a:lstStyle/>
          <a:p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Do YOU . . . ?</a:t>
            </a:r>
          </a:p>
        </p:txBody>
      </p:sp>
    </p:spTree>
    <p:custDataLst>
      <p:tags r:id="rId1"/>
    </p:custDataLst>
  </p:cSld>
  <p:clrMapOvr>
    <a:masterClrMapping/>
  </p:clrMapOvr>
  <p:transition advTm="2368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 Do YOU use a cell phone?</a:t>
            </a:r>
            <a:r>
              <a:rPr lang="en-US"/>
              <a:t> </a:t>
            </a:r>
          </a:p>
        </p:txBody>
      </p:sp>
    </p:spTree>
    <p:custDataLst>
      <p:tags r:id="rId1"/>
    </p:custDataLst>
  </p:cSld>
  <p:clrMapOvr>
    <a:masterClrMapping/>
  </p:clrMapOvr>
  <p:transition advTm="3472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229600" cy="1143000"/>
          </a:xfrm>
        </p:spPr>
        <p:txBody>
          <a:bodyPr/>
          <a:lstStyle/>
          <a:p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Do YOU . . . ?</a:t>
            </a:r>
          </a:p>
        </p:txBody>
      </p:sp>
    </p:spTree>
    <p:custDataLst>
      <p:tags r:id="rId1"/>
    </p:custDataLst>
  </p:cSld>
  <p:clrMapOvr>
    <a:masterClrMapping/>
  </p:clrMapOvr>
  <p:transition advTm="2368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Do YOU use your </a:t>
            </a:r>
          </a:p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Social Security number </a:t>
            </a:r>
          </a:p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for identification?</a:t>
            </a:r>
            <a:r>
              <a:rPr lang="en-US"/>
              <a:t> </a:t>
            </a:r>
          </a:p>
        </p:txBody>
      </p:sp>
    </p:spTree>
    <p:custDataLst>
      <p:tags r:id="rId1"/>
    </p:custDataLst>
  </p:cSld>
  <p:clrMapOvr>
    <a:masterClrMapping/>
  </p:clrMapOvr>
  <p:transition advTm="3248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229600" cy="1143000"/>
          </a:xfrm>
        </p:spPr>
        <p:txBody>
          <a:bodyPr/>
          <a:lstStyle/>
          <a:p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Do YOU . . . ?</a:t>
            </a:r>
          </a:p>
        </p:txBody>
      </p:sp>
    </p:spTree>
    <p:custDataLst>
      <p:tags r:id="rId1"/>
    </p:custDataLst>
  </p:cSld>
  <p:clrMapOvr>
    <a:masterClrMapping/>
  </p:clrMapOvr>
  <p:transition advTm="2368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28800"/>
            <a:ext cx="8229600" cy="11430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latin typeface="Baskerville Old Face" pitchFamily="18" charset="0"/>
              </a:rPr>
              <a:t>If you answered YES to at least ONE of these questions, . . .</a:t>
            </a:r>
          </a:p>
        </p:txBody>
      </p:sp>
    </p:spTree>
    <p:custDataLst>
      <p:tags r:id="rId1"/>
    </p:custDataLst>
  </p:cSld>
  <p:clrMapOvr>
    <a:masterClrMapping/>
  </p:clrMapOvr>
  <p:transition advTm="2624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219200"/>
            <a:ext cx="8229600" cy="1143000"/>
          </a:xfrm>
        </p:spPr>
        <p:txBody>
          <a:bodyPr/>
          <a:lstStyle/>
          <a:p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YOU ARE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286000"/>
            <a:ext cx="8229600" cy="2362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at risk.</a:t>
            </a:r>
          </a:p>
        </p:txBody>
      </p:sp>
    </p:spTree>
    <p:custDataLst>
      <p:tags r:id="rId1"/>
    </p:custDataLst>
  </p:cSld>
  <p:clrMapOvr>
    <a:masterClrMapping/>
  </p:clrMapOvr>
  <p:transition advTm="3408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Baskerville Old Face" pitchFamily="18" charset="0"/>
              </a:rPr>
              <a:t>Identity Theft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524000"/>
            <a:ext cx="6553200" cy="4267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occurs when someone else uses YOUR personal identifying information without YOUR knowledge or permission</a:t>
            </a:r>
          </a:p>
        </p:txBody>
      </p:sp>
    </p:spTree>
    <p:custDataLst>
      <p:tags r:id="rId1"/>
    </p:custDataLst>
  </p:cSld>
  <p:clrMapOvr>
    <a:masterClrMapping/>
  </p:clrMapOvr>
  <p:transition advTm="14656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latin typeface="Baskerville Old Face" pitchFamily="18" charset="0"/>
              </a:rPr>
              <a:t>Motives for Identity Theft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latin typeface="Baskerville Old Face" pitchFamily="18" charset="0"/>
              </a:rPr>
              <a:t>To obtain credit cards</a:t>
            </a:r>
          </a:p>
          <a:p>
            <a:r>
              <a:rPr lang="en-US">
                <a:solidFill>
                  <a:schemeClr val="bg1"/>
                </a:solidFill>
                <a:latin typeface="Baskerville Old Face" pitchFamily="18" charset="0"/>
              </a:rPr>
              <a:t>To get wireless Internet</a:t>
            </a:r>
          </a:p>
          <a:p>
            <a:r>
              <a:rPr lang="en-US">
                <a:solidFill>
                  <a:schemeClr val="bg1"/>
                </a:solidFill>
                <a:latin typeface="Baskerville Old Face" pitchFamily="18" charset="0"/>
              </a:rPr>
              <a:t>To get cell phone products and services</a:t>
            </a:r>
          </a:p>
          <a:p>
            <a:r>
              <a:rPr lang="en-US">
                <a:solidFill>
                  <a:schemeClr val="bg1"/>
                </a:solidFill>
                <a:latin typeface="Baskerville Old Face" pitchFamily="18" charset="0"/>
              </a:rPr>
              <a:t>To obtain loans and mortgages</a:t>
            </a:r>
          </a:p>
          <a:p>
            <a:r>
              <a:rPr lang="en-US">
                <a:solidFill>
                  <a:schemeClr val="bg1"/>
                </a:solidFill>
                <a:latin typeface="Baskerville Old Face" pitchFamily="18" charset="0"/>
              </a:rPr>
              <a:t>To get a job</a:t>
            </a:r>
          </a:p>
          <a:p>
            <a:r>
              <a:rPr lang="en-US">
                <a:solidFill>
                  <a:schemeClr val="bg1"/>
                </a:solidFill>
                <a:latin typeface="Baskerville Old Face" pitchFamily="18" charset="0"/>
              </a:rPr>
              <a:t>To commit fraudulent and criminal acts, </a:t>
            </a:r>
            <a:r>
              <a:rPr lang="en-US" b="1">
                <a:solidFill>
                  <a:schemeClr val="bg1"/>
                </a:solidFill>
                <a:latin typeface="Baskerville Old Face" pitchFamily="18" charset="0"/>
              </a:rPr>
              <a:t>in YOUR NAME</a:t>
            </a:r>
            <a:r>
              <a:rPr lang="en-US">
                <a:solidFill>
                  <a:schemeClr val="bg1"/>
                </a:solidFill>
                <a:latin typeface="Baskerville Old Face" pitchFamily="18" charset="0"/>
              </a:rPr>
              <a:t> . . . GUESS WHO’S RESPONSIBLE???</a:t>
            </a:r>
          </a:p>
        </p:txBody>
      </p:sp>
    </p:spTree>
    <p:custDataLst>
      <p:tags r:id="rId1"/>
    </p:custDataLst>
  </p:cSld>
  <p:clrMapOvr>
    <a:masterClrMapping/>
  </p:clrMapOvr>
  <p:transition advTm="14656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9600">
                <a:solidFill>
                  <a:schemeClr val="bg1"/>
                </a:solidFill>
                <a:latin typeface="Bookman Old Style" pitchFamily="18" charset="0"/>
              </a:rPr>
              <a:t>risk</a:t>
            </a:r>
          </a:p>
        </p:txBody>
      </p:sp>
    </p:spTree>
    <p:custDataLst>
      <p:tags r:id="rId1"/>
    </p:custDataLst>
  </p:cSld>
  <p:clrMapOvr>
    <a:masterClrMapping/>
  </p:clrMapOvr>
  <p:transition advTm="2336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r>
              <a:rPr lang="en-US" sz="5400">
                <a:solidFill>
                  <a:schemeClr val="bg1"/>
                </a:solidFill>
                <a:latin typeface="Baskerville Old Face" pitchFamily="18" charset="0"/>
              </a:rPr>
              <a:t>What information should YOU protect?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229600" cy="3459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Social Security number</a:t>
            </a:r>
          </a:p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Driver's license number</a:t>
            </a:r>
          </a:p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Credit card numbers</a:t>
            </a:r>
          </a:p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And even your E-mail address . . .</a:t>
            </a:r>
          </a:p>
          <a:p>
            <a:pPr algn="ctr">
              <a:buFontTx/>
              <a:buNone/>
            </a:pPr>
            <a:endParaRPr lang="en-US"/>
          </a:p>
        </p:txBody>
      </p:sp>
    </p:spTree>
    <p:custDataLst>
      <p:tags r:id="rId1"/>
    </p:custDataLst>
  </p:cSld>
  <p:clrMapOvr>
    <a:masterClrMapping/>
  </p:clrMapOvr>
  <p:transition advTm="5584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53400" cy="5973762"/>
          </a:xfrm>
        </p:spPr>
        <p:txBody>
          <a:bodyPr/>
          <a:lstStyle/>
          <a:p>
            <a:r>
              <a:rPr lang="en-US" sz="6000">
                <a:solidFill>
                  <a:schemeClr val="bg1"/>
                </a:solidFill>
                <a:latin typeface="Baskerville Old Face" pitchFamily="18" charset="0"/>
              </a:rPr>
              <a:t>Your E-mail address can be an invitation to come into your computer and access your personal information.</a:t>
            </a:r>
          </a:p>
        </p:txBody>
      </p:sp>
    </p:spTree>
    <p:custDataLst>
      <p:tags r:id="rId1"/>
    </p:custDataLst>
  </p:cSld>
  <p:clrMapOvr>
    <a:masterClrMapping/>
  </p:clrMapOvr>
  <p:transition advTm="5584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If YOUR identity is stolen, YOU may spend months or EVEN YEARS repairing the damage thieves have caused to YOUR reputation and YOUR credit record.</a:t>
            </a:r>
            <a:r>
              <a:rPr lang="en-US" sz="360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endParaRPr lang="en-US" sz="4400">
              <a:solidFill>
                <a:schemeClr val="bg1"/>
              </a:solidFill>
              <a:latin typeface="Baskerville Old Face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6672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1371600" y="1066800"/>
            <a:ext cx="662940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In the time it takes to resolve these issues, YOU may lose job opportunities and be refused loans for education, housing, or a car.</a:t>
            </a:r>
            <a:r>
              <a:rPr lang="en-US"/>
              <a:t> </a:t>
            </a:r>
          </a:p>
        </p:txBody>
      </p:sp>
    </p:spTree>
  </p:cSld>
  <p:clrMapOvr>
    <a:masterClrMapping/>
  </p:clrMapOvr>
  <p:transition advTm="7168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57400"/>
            <a:ext cx="8229600" cy="11430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latin typeface="Baskerville Old Face" pitchFamily="18" charset="0"/>
              </a:rPr>
              <a:t>What can YOU do?</a:t>
            </a:r>
          </a:p>
        </p:txBody>
      </p:sp>
    </p:spTree>
    <p:custDataLst>
      <p:tags r:id="rId1"/>
    </p:custDataLst>
  </p:cSld>
  <p:clrMapOvr>
    <a:masterClrMapping/>
  </p:clrMapOvr>
  <p:transition advTm="2416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90800"/>
            <a:ext cx="7162800" cy="10668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Memorize your passwords</a:t>
            </a:r>
          </a:p>
          <a:p>
            <a:pPr>
              <a:buFont typeface="Wingdings" pitchFamily="2" charset="2"/>
              <a:buChar char="Ø"/>
            </a:pPr>
            <a:endParaRPr lang="en-US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762000" y="457200"/>
            <a:ext cx="7772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Memorize your Social Security number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914400" y="4191000"/>
            <a:ext cx="7772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Don’t carry your Social Security card or birth certificate with you</a:t>
            </a:r>
          </a:p>
        </p:txBody>
      </p:sp>
    </p:spTree>
    <p:custDataLst>
      <p:tags r:id="rId1"/>
    </p:custDataLst>
  </p:cSld>
  <p:clrMapOvr>
    <a:masterClrMapping/>
  </p:clrMapOvr>
  <p:transition advTm="9344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762000" y="457200"/>
            <a:ext cx="7772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Don’t use your date of birth as your password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762000" y="2590800"/>
            <a:ext cx="7772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Don’t record your passwords on papers you carry with you</a:t>
            </a:r>
          </a:p>
        </p:txBody>
      </p:sp>
    </p:spTree>
    <p:custDataLst>
      <p:tags r:id="rId1"/>
    </p:custDataLst>
  </p:cSld>
  <p:clrMapOvr>
    <a:masterClrMapping/>
  </p:clrMapOvr>
  <p:transition advTm="9344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1295400"/>
            <a:ext cx="7162800" cy="10668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4000">
                <a:solidFill>
                  <a:schemeClr val="bg1"/>
                </a:solidFill>
                <a:latin typeface="Baskerville Old Face" pitchFamily="18" charset="0"/>
              </a:rPr>
              <a:t>Order a credit report each year</a:t>
            </a:r>
          </a:p>
          <a:p>
            <a:pPr>
              <a:buFont typeface="Wingdings" pitchFamily="2" charset="2"/>
              <a:buNone/>
            </a:pPr>
            <a:endParaRPr lang="en-US" sz="4000">
              <a:solidFill>
                <a:schemeClr val="bg1"/>
              </a:solidFill>
              <a:latin typeface="Baskerville Old Face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sz="2800"/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914400" y="28194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Thoroughly review for accuracy</a:t>
            </a:r>
          </a:p>
        </p:txBody>
      </p:sp>
    </p:spTree>
    <p:custDataLst>
      <p:tags r:id="rId1"/>
    </p:custDataLst>
  </p:cSld>
  <p:clrMapOvr>
    <a:masterClrMapping/>
  </p:clrMapOvr>
  <p:transition advTm="9344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685800" y="914400"/>
            <a:ext cx="7772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Shred pre-approved credit applications that come in the mail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685800" y="3429000"/>
            <a:ext cx="77724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Shred other financial documents before throwing them away</a:t>
            </a:r>
          </a:p>
        </p:txBody>
      </p:sp>
    </p:spTree>
    <p:custDataLst>
      <p:tags r:id="rId1"/>
    </p:custDataLst>
  </p:cSld>
  <p:clrMapOvr>
    <a:masterClrMapping/>
  </p:clrMapOvr>
  <p:transition advTm="9344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685800" y="914400"/>
            <a:ext cx="7772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Report lost or stolen credit cards immediately</a:t>
            </a: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685800" y="3429000"/>
            <a:ext cx="77724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Check your monthly credit card and bank statements for unusual activity.</a:t>
            </a:r>
          </a:p>
        </p:txBody>
      </p:sp>
    </p:spTree>
    <p:custDataLst>
      <p:tags r:id="rId1"/>
    </p:custDataLst>
  </p:cSld>
  <p:clrMapOvr>
    <a:masterClrMapping/>
  </p:clrMapOvr>
  <p:transition advTm="934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743200" y="2209800"/>
            <a:ext cx="35052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8800">
                <a:solidFill>
                  <a:schemeClr val="bg1"/>
                </a:solidFill>
                <a:latin typeface="Baskerville Old Face" pitchFamily="18" charset="0"/>
              </a:rPr>
              <a:t>for</a:t>
            </a:r>
          </a:p>
        </p:txBody>
      </p:sp>
    </p:spTree>
  </p:cSld>
  <p:clrMapOvr>
    <a:masterClrMapping/>
  </p:clrMapOvr>
  <p:transition advTm="1952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685800" y="914400"/>
            <a:ext cx="7772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Use a firewall program on your computer</a:t>
            </a: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685800" y="2895600"/>
            <a:ext cx="77724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Do not open emails or download files sent to you by people you do not know</a:t>
            </a:r>
          </a:p>
        </p:txBody>
      </p:sp>
    </p:spTree>
    <p:custDataLst>
      <p:tags r:id="rId1"/>
    </p:custDataLst>
  </p:cSld>
  <p:clrMapOvr>
    <a:masterClrMapping/>
  </p:clrMapOvr>
  <p:transition advTm="9344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4343400" y="3276600"/>
            <a:ext cx="5667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at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3783013" y="2092325"/>
            <a:ext cx="15319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5400">
                <a:solidFill>
                  <a:schemeClr val="bg1"/>
                </a:solidFill>
                <a:latin typeface="Baskerville Old Face" pitchFamily="18" charset="0"/>
              </a:rPr>
              <a:t>ARE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3470275" y="4083050"/>
            <a:ext cx="227012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RISK!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3810000" y="949325"/>
            <a:ext cx="17065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>
                <a:solidFill>
                  <a:schemeClr val="bg1"/>
                </a:solidFill>
                <a:latin typeface="Baskerville Old Face" pitchFamily="18" charset="0"/>
              </a:rPr>
              <a:t>YOU</a:t>
            </a:r>
          </a:p>
        </p:txBody>
      </p:sp>
    </p:spTree>
  </p:cSld>
  <p:clrMapOvr>
    <a:masterClrMapping/>
  </p:clrMapOvr>
  <p:transition advTm="2464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latin typeface="Baskerville Old Face" pitchFamily="18" charset="0"/>
              </a:rPr>
              <a:t>WHERE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Can YOU</a:t>
            </a:r>
            <a:r>
              <a:rPr lang="en-US"/>
              <a:t> 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4114800" y="3048000"/>
            <a:ext cx="8937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Go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2133600" y="4343400"/>
            <a:ext cx="5029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000">
                <a:solidFill>
                  <a:schemeClr val="bg1"/>
                </a:solidFill>
                <a:latin typeface="Baskerville Old Face" pitchFamily="18" charset="0"/>
              </a:rPr>
              <a:t>For Help?</a:t>
            </a:r>
          </a:p>
        </p:txBody>
      </p:sp>
    </p:spTree>
    <p:custDataLst>
      <p:tags r:id="rId1"/>
    </p:custDataLst>
  </p:cSld>
  <p:clrMapOvr>
    <a:masterClrMapping/>
  </p:clrMapOvr>
  <p:transition advTm="3968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hlinkClick r:id="rId3"/>
              </a:rPr>
              <a:t>http://www.ftc.gov/bcp/edu/microsites/idtheft/</a:t>
            </a:r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  <a:hlinkClick r:id="rId4"/>
              </a:rPr>
              <a:t>http://www.irs.gov/newsroom/article/0,,id=155682,00.html</a:t>
            </a:r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  <a:hlinkClick r:id="rId5"/>
              </a:rPr>
              <a:t>http://www.usps.com/postalinspectors/idthft_ncpw.htm</a:t>
            </a:r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  <a:hlinkClick r:id="rId6"/>
              </a:rPr>
              <a:t>http://www.ssa.gov/pubs/idtheft.htm</a:t>
            </a:r>
            <a:r>
              <a:rPr lang="en-US">
                <a:solidFill>
                  <a:schemeClr val="bg1"/>
                </a:solidFill>
              </a:rPr>
              <a:t> </a:t>
            </a:r>
          </a:p>
          <a:p>
            <a:r>
              <a:rPr lang="en-US">
                <a:solidFill>
                  <a:schemeClr val="bg1"/>
                </a:solidFill>
                <a:hlinkClick r:id="rId7"/>
              </a:rPr>
              <a:t>http://www.noscamnc.gov</a:t>
            </a:r>
            <a:r>
              <a:rPr lang="en-US">
                <a:solidFill>
                  <a:schemeClr val="bg1"/>
                </a:solidFill>
              </a:rPr>
              <a:t>  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20384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868362"/>
          </a:xfrm>
        </p:spPr>
        <p:txBody>
          <a:bodyPr/>
          <a:lstStyle/>
          <a:p>
            <a:r>
              <a:rPr lang="en-US" sz="4000">
                <a:solidFill>
                  <a:schemeClr val="bg1"/>
                </a:solidFill>
                <a:latin typeface="Baskerville Old Face" pitchFamily="18" charset="0"/>
              </a:rPr>
              <a:t>Now that YOU know, YOU can help . . .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001000" cy="3048000"/>
          </a:xfrm>
        </p:spPr>
        <p:txBody>
          <a:bodyPr/>
          <a:lstStyle/>
          <a:p>
            <a:pPr algn="ctr"/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Write to your peers to help them become aware. </a:t>
            </a:r>
          </a:p>
          <a:p>
            <a:pPr algn="ctr"/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Design a poster to inform others of the risk of identity theft.</a:t>
            </a:r>
          </a:p>
          <a:p>
            <a:pPr algn="ctr">
              <a:buFontTx/>
              <a:buNone/>
            </a:pPr>
            <a:endParaRPr lang="en-US" sz="4400">
              <a:solidFill>
                <a:schemeClr val="bg1"/>
              </a:solidFill>
              <a:latin typeface="Baskerville Old Face" pitchFamily="18" charset="0"/>
            </a:endParaRP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381000" y="53340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600">
                <a:solidFill>
                  <a:schemeClr val="bg1"/>
                </a:solidFill>
                <a:latin typeface="Baskerville Old Face" pitchFamily="18" charset="0"/>
              </a:rPr>
              <a:t>. . . Let others know that</a:t>
            </a:r>
            <a:r>
              <a:rPr lang="en-US" sz="4400">
                <a:solidFill>
                  <a:schemeClr val="bg1"/>
                </a:solidFill>
                <a:latin typeface="Baskerville Old Face" pitchFamily="18" charset="0"/>
              </a:rPr>
              <a:t> THEY ARE . .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AT </a:t>
            </a:r>
          </a:p>
          <a:p>
            <a:pPr algn="ctr">
              <a:buFontTx/>
              <a:buNone/>
            </a:pPr>
            <a:r>
              <a:rPr lang="en-US" sz="8000">
                <a:solidFill>
                  <a:schemeClr val="bg1"/>
                </a:solidFill>
                <a:latin typeface="Baskerville Old Face" pitchFamily="18" charset="0"/>
              </a:rPr>
              <a:t>RISK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743200" y="2209800"/>
            <a:ext cx="35052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8800">
                <a:solidFill>
                  <a:schemeClr val="bg1"/>
                </a:solidFill>
                <a:latin typeface="Baskerville Old Face" pitchFamily="18" charset="0"/>
              </a:rPr>
              <a:t>the</a:t>
            </a:r>
          </a:p>
        </p:txBody>
      </p:sp>
    </p:spTree>
  </p:cSld>
  <p:clrMapOvr>
    <a:masterClrMapping/>
  </p:clrMapOvr>
  <p:transition advTm="1824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743200" y="3124200"/>
            <a:ext cx="35052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fastest</a:t>
            </a:r>
          </a:p>
        </p:txBody>
      </p:sp>
    </p:spTree>
  </p:cSld>
  <p:clrMapOvr>
    <a:masterClrMapping/>
  </p:clrMapOvr>
  <p:transition advTm="164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743200" y="3124200"/>
            <a:ext cx="35052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growing</a:t>
            </a:r>
          </a:p>
        </p:txBody>
      </p:sp>
    </p:spTree>
  </p:cSld>
  <p:clrMapOvr>
    <a:masterClrMapping/>
  </p:clrMapOvr>
  <p:transition advTm="176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growing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251325" y="3240088"/>
            <a:ext cx="108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crimes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581400" y="2895600"/>
            <a:ext cx="20764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600">
                <a:solidFill>
                  <a:schemeClr val="bg1"/>
                </a:solidFill>
                <a:latin typeface="Baskerville Old Face" pitchFamily="18" charset="0"/>
              </a:rPr>
              <a:t>crime</a:t>
            </a:r>
          </a:p>
        </p:txBody>
      </p:sp>
    </p:spTree>
    <p:custDataLst>
      <p:tags r:id="rId1"/>
    </p:custDataLst>
  </p:cSld>
  <p:clrMapOvr>
    <a:masterClrMapping/>
  </p:clrMapOvr>
  <p:transition advTm="472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7|0.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|1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|1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4.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4.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4.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4.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4.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|4.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4.3|3.|2.4|2.2|1.8|1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|1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0.9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622</Words>
  <Application>Microsoft Office PowerPoint</Application>
  <PresentationFormat>On-screen Show (4:3)</PresentationFormat>
  <Paragraphs>99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0" baseType="lpstr">
      <vt:lpstr>Arial</vt:lpstr>
      <vt:lpstr>Bookman Old Style</vt:lpstr>
      <vt:lpstr>Baskerville Old Face</vt:lpstr>
      <vt:lpstr>Wingdings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Are you doing anything to put YOUR identity  at risk?</vt:lpstr>
      <vt:lpstr>Slide 22</vt:lpstr>
      <vt:lpstr>Do YOU . . . ?</vt:lpstr>
      <vt:lpstr>Slide 24</vt:lpstr>
      <vt:lpstr>Do YOU . . . ?</vt:lpstr>
      <vt:lpstr>Slide 26</vt:lpstr>
      <vt:lpstr>Do YOU . . . ?</vt:lpstr>
      <vt:lpstr>Slide 28</vt:lpstr>
      <vt:lpstr>Do YOU . . . ?</vt:lpstr>
      <vt:lpstr>Slide 30</vt:lpstr>
      <vt:lpstr>Do YOU . . . ?</vt:lpstr>
      <vt:lpstr>Slide 32</vt:lpstr>
      <vt:lpstr>Do YOU . . . ?</vt:lpstr>
      <vt:lpstr>Slide 34</vt:lpstr>
      <vt:lpstr>Do YOU . . . ?</vt:lpstr>
      <vt:lpstr>If you answered YES to at least ONE of these questions, . . .</vt:lpstr>
      <vt:lpstr>YOU ARE</vt:lpstr>
      <vt:lpstr>Identity Theft</vt:lpstr>
      <vt:lpstr>Motives for Identity Theft</vt:lpstr>
      <vt:lpstr>What information should YOU protect?</vt:lpstr>
      <vt:lpstr>Your E-mail address can be an invitation to come into your computer and access your personal information.</vt:lpstr>
      <vt:lpstr>Slide 42</vt:lpstr>
      <vt:lpstr>Slide 43</vt:lpstr>
      <vt:lpstr>What can YOU do?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WHERE</vt:lpstr>
      <vt:lpstr>Slide 53</vt:lpstr>
      <vt:lpstr>Now that YOU know, YOU can help . . .</vt:lpstr>
      <vt:lpstr>Slide 55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2.02 Risks and Threats </dc:title>
  <dc:creator>wsfcs</dc:creator>
  <cp:lastModifiedBy>abehar</cp:lastModifiedBy>
  <cp:revision>8</cp:revision>
  <dcterms:created xsi:type="dcterms:W3CDTF">2008-02-18T19:43:28Z</dcterms:created>
  <dcterms:modified xsi:type="dcterms:W3CDTF">2011-10-05T19:15:31Z</dcterms:modified>
</cp:coreProperties>
</file>