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67" r:id="rId14"/>
    <p:sldId id="273" r:id="rId15"/>
    <p:sldId id="274" r:id="rId16"/>
    <p:sldId id="275" r:id="rId17"/>
    <p:sldId id="276" r:id="rId18"/>
    <p:sldId id="268" r:id="rId19"/>
    <p:sldId id="27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72E79-181F-4884-8669-DEF63F89B88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83CDD-9A7F-4C9F-9368-8C57ACC60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8 – Apply procedures for managing personal finances.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Obj. 8.01 – Understand options for saving and investing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RISK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Usually little risk of losing money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Usually more risk; but risks may be necessary to make a profit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Don’t/Can’t We Save??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able to meet current needs and or wants</a:t>
            </a:r>
          </a:p>
          <a:p>
            <a:r>
              <a:rPr lang="en-US" dirty="0" smtClean="0"/>
              <a:t>Not aware of how much needs to be saved for future goals</a:t>
            </a:r>
          </a:p>
          <a:p>
            <a:r>
              <a:rPr lang="en-US" dirty="0" smtClean="0"/>
              <a:t>Over-relying on credit for emergencies</a:t>
            </a:r>
          </a:p>
          <a:p>
            <a:r>
              <a:rPr lang="en-US" dirty="0" smtClean="0"/>
              <a:t>Over-relying on job security and insurance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SAVING/INVESTMENT 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Find the Rule which helps </a:t>
            </a:r>
          </a:p>
          <a:p>
            <a:pPr>
              <a:buNone/>
            </a:pPr>
            <a:r>
              <a:rPr lang="en-US" sz="4800" b="1" i="1" dirty="0" smtClean="0">
                <a:solidFill>
                  <a:srgbClr val="FF0000"/>
                </a:solidFill>
              </a:rPr>
              <a:t>   YOU</a:t>
            </a:r>
            <a:r>
              <a:rPr lang="en-US" sz="4800" dirty="0" smtClean="0"/>
              <a:t> save/Invest!!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View saving and investing as </a:t>
            </a:r>
            <a:r>
              <a:rPr lang="en-US" sz="4400" b="1" i="1" dirty="0" smtClean="0"/>
              <a:t>FIXED</a:t>
            </a:r>
            <a:r>
              <a:rPr lang="en-US" sz="4400" dirty="0" smtClean="0"/>
              <a:t> expenses</a:t>
            </a:r>
          </a:p>
          <a:p>
            <a:pPr lvl="1"/>
            <a:r>
              <a:rPr lang="en-US" sz="4000" dirty="0" smtClean="0"/>
              <a:t>Like rent or car payment: </a:t>
            </a:r>
          </a:p>
          <a:p>
            <a:pPr lvl="2"/>
            <a:r>
              <a:rPr lang="en-US" sz="3600" dirty="0" smtClean="0"/>
              <a:t>MUST be made</a:t>
            </a:r>
          </a:p>
          <a:p>
            <a:pPr lvl="2"/>
            <a:r>
              <a:rPr lang="en-US" sz="3600" dirty="0" smtClean="0"/>
              <a:t>MUST be budgeted amount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Rule of Saving: Pay yourself first; take a portion of your earnings for saving/investing before spending ANY of your paycheck</a:t>
            </a:r>
          </a:p>
          <a:p>
            <a:r>
              <a:rPr lang="en-US" sz="4000" dirty="0" smtClean="0"/>
              <a:t>Easiest way to follow is payroll deduction or automatic bank draft!!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70-20-10 Saving and Investing Rule: for any money earned, spend 70%, save 20% and invest 10%</a:t>
            </a:r>
          </a:p>
          <a:p>
            <a:r>
              <a:rPr lang="en-US" dirty="0" smtClean="0"/>
              <a:t>Tough Rule – but will help you get wealthy </a:t>
            </a:r>
            <a:r>
              <a:rPr lang="en-US" b="1" i="1" dirty="0" smtClean="0">
                <a:solidFill>
                  <a:srgbClr val="FF0000"/>
                </a:solidFill>
              </a:rPr>
              <a:t>FAST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Savings and Investing Plan: If your values or lifestyles make saving 30% unrealistic, start a plan to continually save/invest a fixed amount</a:t>
            </a:r>
          </a:p>
          <a:p>
            <a:r>
              <a:rPr lang="en-US" dirty="0" smtClean="0"/>
              <a:t>Use a “step” approach; aim to increase % each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“RULES”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Rule of 72: Divide 72 by the rate of interest earned on an investment to find the number of years needed to double an amount of money invested.</a:t>
            </a:r>
          </a:p>
          <a:p>
            <a:r>
              <a:rPr lang="en-US" sz="3600" dirty="0" smtClean="0"/>
              <a:t>Easy way to tell if your plan will meet your financial goal!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choosing saving and investing options:</a:t>
            </a:r>
          </a:p>
          <a:p>
            <a:pPr lvl="1"/>
            <a:r>
              <a:rPr lang="en-US" sz="3600" dirty="0" smtClean="0"/>
              <a:t>Liquidity</a:t>
            </a:r>
          </a:p>
          <a:p>
            <a:pPr lvl="1"/>
            <a:r>
              <a:rPr lang="en-US" sz="3600" dirty="0" smtClean="0"/>
              <a:t>Minimum deposit/balance</a:t>
            </a:r>
          </a:p>
          <a:p>
            <a:pPr lvl="1"/>
            <a:r>
              <a:rPr lang="en-US" sz="3600" dirty="0" smtClean="0"/>
              <a:t>Interest rate/rate of return</a:t>
            </a:r>
          </a:p>
          <a:p>
            <a:pPr lvl="1"/>
            <a:r>
              <a:rPr lang="en-US" sz="3600" dirty="0" smtClean="0"/>
              <a:t>Risk factors</a:t>
            </a:r>
          </a:p>
          <a:p>
            <a:pPr lvl="1"/>
            <a:r>
              <a:rPr lang="en-US" sz="3600" dirty="0" smtClean="0"/>
              <a:t>Transactions</a:t>
            </a:r>
          </a:p>
          <a:p>
            <a:pPr lvl="1"/>
            <a:r>
              <a:rPr lang="en-US" sz="3600" dirty="0" smtClean="0"/>
              <a:t>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Research your assigned option and present why you would recommend your option  Include the following information about your option:</a:t>
            </a:r>
          </a:p>
          <a:p>
            <a:pPr lvl="1"/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Minimums</a:t>
            </a:r>
          </a:p>
          <a:p>
            <a:pPr lvl="1"/>
            <a:r>
              <a:rPr lang="en-US" dirty="0" smtClean="0"/>
              <a:t>Withdrawals or liquidity</a:t>
            </a:r>
          </a:p>
          <a:p>
            <a:pPr lvl="1"/>
            <a:r>
              <a:rPr lang="en-US" dirty="0" smtClean="0"/>
              <a:t>Interest rates/rates of return</a:t>
            </a:r>
          </a:p>
          <a:p>
            <a:pPr lvl="1"/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Security and risk factors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saving and investing similar and how are they different?</a:t>
            </a:r>
          </a:p>
          <a:p>
            <a:r>
              <a:rPr lang="en-US" dirty="0" smtClean="0"/>
              <a:t>Why do some people find it so difficult to save and invest?</a:t>
            </a:r>
          </a:p>
          <a:p>
            <a:r>
              <a:rPr lang="en-US" dirty="0" smtClean="0"/>
              <a:t>What “rules” can help build smart saving and investing habits?</a:t>
            </a:r>
          </a:p>
          <a:p>
            <a:r>
              <a:rPr lang="en-US" dirty="0" smtClean="0"/>
              <a:t>What factors should be considered when selecting saving and investing options.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Savings Accounts</a:t>
            </a:r>
          </a:p>
          <a:p>
            <a:r>
              <a:rPr lang="en-US" dirty="0" smtClean="0"/>
              <a:t>Money Market Accounts</a:t>
            </a:r>
          </a:p>
          <a:p>
            <a:r>
              <a:rPr lang="en-US" dirty="0" smtClean="0"/>
              <a:t>Certificates of Deposit</a:t>
            </a:r>
          </a:p>
          <a:p>
            <a:r>
              <a:rPr lang="en-US" dirty="0" smtClean="0"/>
              <a:t>Individual Retirement Accounts (IRAs)</a:t>
            </a:r>
          </a:p>
          <a:p>
            <a:r>
              <a:rPr lang="en-US" dirty="0" smtClean="0"/>
              <a:t>Stocks</a:t>
            </a:r>
          </a:p>
          <a:p>
            <a:r>
              <a:rPr lang="en-US" dirty="0" smtClean="0"/>
              <a:t>Bonds</a:t>
            </a:r>
          </a:p>
          <a:p>
            <a:r>
              <a:rPr lang="en-US" dirty="0" smtClean="0"/>
              <a:t>Mutual Funds</a:t>
            </a:r>
          </a:p>
          <a:p>
            <a:r>
              <a:rPr lang="en-US" dirty="0" smtClean="0"/>
              <a:t>Collectibles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DEFINITION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Setting</a:t>
                      </a:r>
                      <a:r>
                        <a:rPr lang="en-US" sz="3200" baseline="0" dirty="0" smtClean="0"/>
                        <a:t> aside present income for future use.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baseline="0" dirty="0" smtClean="0"/>
                        <a:t>Portion of income NOT spent on consumption.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Purchasing assets that earn interest over time.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Investments are assets purchased with the goal of increasing</a:t>
                      </a:r>
                      <a:r>
                        <a:rPr lang="en-US" sz="3200" baseline="0" dirty="0" smtClean="0"/>
                        <a:t> income.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PRIMARY PURPOSE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 make money available for future needs.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 make a profit over time.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REASONS</a:t>
                      </a:r>
                      <a:r>
                        <a:rPr lang="en-US" sz="2400" baseline="0" dirty="0" smtClean="0"/>
                        <a:t> FOR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 prepare for emergencies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 prepare for major purchases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 achieve financial goals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To</a:t>
                      </a:r>
                      <a:r>
                        <a:rPr lang="en-US" sz="3200" baseline="0" dirty="0" smtClean="0"/>
                        <a:t> pay for recurring expenses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baseline="0" dirty="0" smtClean="0"/>
                        <a:t>To prepare for the future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baseline="0" dirty="0" smtClean="0"/>
                        <a:t>To prepare for retirement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INTEREST EARNINGS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A bonus or side benefit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The main focus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RETURN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Usually earns lower rates of interest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Usually earns higher rates of interest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LIQUIDITY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Money may be withdrawn at any time.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Money may not be easily accessible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vs. INVESTING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53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76400"/>
                <a:gridCol w="3048000"/>
                <a:gridCol w="3505200"/>
              </a:tblGrid>
              <a:tr h="12670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SAVING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INVESTING</a:t>
                      </a:r>
                      <a:endParaRPr lang="en-US" sz="4400" dirty="0"/>
                    </a:p>
                  </a:txBody>
                  <a:tcPr/>
                </a:tc>
              </a:tr>
              <a:tr h="368595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VOLATILITY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Usually not volatile;</a:t>
                      </a:r>
                      <a:r>
                        <a:rPr lang="en-US" sz="3200" baseline="0" dirty="0" smtClean="0"/>
                        <a:t> rates are fixed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/>
                        <a:t>Rate of return and value may change suddenly</a:t>
                      </a:r>
                      <a:r>
                        <a:rPr lang="en-US" sz="3200" baseline="0" dirty="0" smtClean="0"/>
                        <a:t> and significantly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586</Words>
  <Application>Microsoft Office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Unit 8 – Apply procedures for managing personal finances.</vt:lpstr>
      <vt:lpstr>Essential Questions</vt:lpstr>
      <vt:lpstr>SAVING vs. INVESTING</vt:lpstr>
      <vt:lpstr>SAVING vs. INVESTING</vt:lpstr>
      <vt:lpstr>SAVING vs. INVESTING</vt:lpstr>
      <vt:lpstr>SAVING vs. INVESTING</vt:lpstr>
      <vt:lpstr>SAVING vs. INVESTING</vt:lpstr>
      <vt:lpstr>SAVING vs. INVESTING</vt:lpstr>
      <vt:lpstr>SAVING vs. INVESTING</vt:lpstr>
      <vt:lpstr>SAVING vs. INVESTING</vt:lpstr>
      <vt:lpstr>WHY Don’t/Can’t We Save??</vt:lpstr>
      <vt:lpstr>SAVING/INVESTMENT “RULES”</vt:lpstr>
      <vt:lpstr>“RULES”</vt:lpstr>
      <vt:lpstr>“RULES”</vt:lpstr>
      <vt:lpstr>“RULES”</vt:lpstr>
      <vt:lpstr>“RULES”</vt:lpstr>
      <vt:lpstr>“RULES”</vt:lpstr>
      <vt:lpstr>FACTORS to CONSIDER</vt:lpstr>
      <vt:lpstr>Research Project</vt:lpstr>
      <vt:lpstr>OPTIONS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– Apply procedures for managing personal finances.</dc:title>
  <dc:creator>abehar</dc:creator>
  <cp:lastModifiedBy>abehar</cp:lastModifiedBy>
  <cp:revision>20</cp:revision>
  <dcterms:created xsi:type="dcterms:W3CDTF">2011-09-19T18:09:32Z</dcterms:created>
  <dcterms:modified xsi:type="dcterms:W3CDTF">2011-10-14T17:42:11Z</dcterms:modified>
</cp:coreProperties>
</file>