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0B6A454-E407-4850-BA1D-76B90E4EB427}" type="datetimeFigureOut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9F26B97-F397-49BD-86E2-0B5EF524E8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8 – apply procedures for managing personal finances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Obj. 8.03 Apply procedures to manage personal income and expenses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Set </a:t>
            </a:r>
            <a:r>
              <a:rPr lang="en-US" sz="4000" b="1" dirty="0" smtClean="0">
                <a:solidFill>
                  <a:srgbClr val="0070C0"/>
                </a:solidFill>
              </a:rPr>
              <a:t>SMART</a:t>
            </a:r>
            <a:r>
              <a:rPr lang="en-US" sz="4000" dirty="0" smtClean="0"/>
              <a:t> financial goals</a:t>
            </a:r>
          </a:p>
          <a:p>
            <a:r>
              <a:rPr lang="en-US" sz="4000" dirty="0" smtClean="0"/>
              <a:t>Organize</a:t>
            </a:r>
          </a:p>
          <a:p>
            <a:r>
              <a:rPr lang="en-US" sz="4000" dirty="0" smtClean="0"/>
              <a:t>Decide</a:t>
            </a:r>
          </a:p>
          <a:p>
            <a:r>
              <a:rPr lang="en-US" sz="4000" dirty="0" smtClean="0"/>
              <a:t>Implement</a:t>
            </a:r>
          </a:p>
          <a:p>
            <a:r>
              <a:rPr lang="en-US" sz="4000" dirty="0" smtClean="0"/>
              <a:t>Control</a:t>
            </a:r>
          </a:p>
          <a:p>
            <a:r>
              <a:rPr lang="en-US" sz="4000" dirty="0" smtClean="0"/>
              <a:t>Evaluate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Set </a:t>
            </a:r>
            <a:r>
              <a:rPr lang="en-US" sz="4000" b="1" dirty="0" smtClean="0">
                <a:solidFill>
                  <a:srgbClr val="0070C0"/>
                </a:solidFill>
              </a:rPr>
              <a:t>SMART</a:t>
            </a:r>
            <a:r>
              <a:rPr lang="en-US" sz="4000" dirty="0" smtClean="0"/>
              <a:t> financial goals</a:t>
            </a:r>
          </a:p>
          <a:p>
            <a:pPr lvl="2"/>
            <a:r>
              <a:rPr lang="en-US" sz="4000" b="1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pecific</a:t>
            </a:r>
          </a:p>
          <a:p>
            <a:pPr lvl="2"/>
            <a:r>
              <a:rPr lang="en-US" sz="4000" b="1" dirty="0" smtClean="0">
                <a:solidFill>
                  <a:srgbClr val="0070C0"/>
                </a:solidFill>
              </a:rPr>
              <a:t>M</a:t>
            </a:r>
            <a:r>
              <a:rPr lang="en-US" sz="4000" dirty="0" smtClean="0"/>
              <a:t>easurable</a:t>
            </a:r>
          </a:p>
          <a:p>
            <a:pPr lvl="2"/>
            <a:r>
              <a:rPr lang="en-US" sz="4000" b="1" dirty="0" smtClean="0">
                <a:solidFill>
                  <a:srgbClr val="0070C0"/>
                </a:solidFill>
              </a:rPr>
              <a:t>A</a:t>
            </a:r>
            <a:r>
              <a:rPr lang="en-US" sz="4000" dirty="0" smtClean="0"/>
              <a:t>ttainable</a:t>
            </a:r>
          </a:p>
          <a:p>
            <a:pPr lvl="2"/>
            <a:r>
              <a:rPr lang="en-US" sz="4000" b="1" dirty="0" smtClean="0">
                <a:solidFill>
                  <a:srgbClr val="0070C0"/>
                </a:solidFill>
              </a:rPr>
              <a:t>R</a:t>
            </a:r>
            <a:r>
              <a:rPr lang="en-US" sz="4000" dirty="0" smtClean="0"/>
              <a:t>ealistic</a:t>
            </a:r>
          </a:p>
          <a:p>
            <a:pPr lvl="2"/>
            <a:r>
              <a:rPr lang="en-US" sz="4000" b="1" dirty="0" smtClean="0">
                <a:solidFill>
                  <a:srgbClr val="0070C0"/>
                </a:solidFill>
              </a:rPr>
              <a:t>T</a:t>
            </a:r>
            <a:r>
              <a:rPr lang="en-US" sz="4000" dirty="0" smtClean="0"/>
              <a:t>ime-Bound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Organize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Determine format to use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Select categories for the spending plan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Select a time period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Decide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Make realistic decisions and estimates for categories of spending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If income is less than expenses, decide whether to earn more income, decrease expenses, or a combination of these.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Implement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Put the spending plan into action</a:t>
            </a:r>
          </a:p>
          <a:p>
            <a:pPr lvl="1"/>
            <a:endParaRPr lang="en-US" sz="3600" dirty="0" smtClean="0"/>
          </a:p>
          <a:p>
            <a:pPr lvl="1"/>
            <a:endParaRPr lang="en-US" sz="3600" dirty="0" smtClean="0"/>
          </a:p>
          <a:p>
            <a:pPr lvl="1"/>
            <a:endParaRPr lang="en-US" sz="3600" dirty="0" smtClean="0"/>
          </a:p>
          <a:p>
            <a:r>
              <a:rPr lang="en-US" sz="4000" i="1" dirty="0" smtClean="0">
                <a:solidFill>
                  <a:srgbClr val="0070C0"/>
                </a:solidFill>
              </a:rPr>
              <a:t>Note: Implement </a:t>
            </a:r>
            <a:r>
              <a:rPr lang="en-US" sz="4000" i="1" dirty="0" smtClean="0"/>
              <a:t>and</a:t>
            </a:r>
            <a:r>
              <a:rPr lang="en-US" sz="4000" i="1" dirty="0" smtClean="0">
                <a:solidFill>
                  <a:srgbClr val="0070C0"/>
                </a:solidFill>
              </a:rPr>
              <a:t> control </a:t>
            </a:r>
            <a:r>
              <a:rPr lang="en-US" sz="4000" i="1" dirty="0" smtClean="0"/>
              <a:t>are to be done at the</a:t>
            </a:r>
            <a:r>
              <a:rPr lang="en-US" sz="4000" i="1" dirty="0" smtClean="0">
                <a:solidFill>
                  <a:srgbClr val="0070C0"/>
                </a:solidFill>
              </a:rPr>
              <a:t>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Control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Records kept as the spending plan is implemented reveal potential problems early, such as overspending in one category.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Use computer or calculator to check records for accuracy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Keep a credit spreadsheet to log all credit transactions; including both charges and payments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Control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Types of Control Systems</a:t>
            </a:r>
          </a:p>
          <a:p>
            <a:pPr lvl="2"/>
            <a:r>
              <a:rPr lang="en-US" sz="3200" dirty="0" smtClean="0"/>
              <a:t>Envelope System</a:t>
            </a:r>
          </a:p>
          <a:p>
            <a:pPr lvl="2"/>
            <a:r>
              <a:rPr lang="en-US" sz="3200" dirty="0" smtClean="0"/>
              <a:t>Spending Plan</a:t>
            </a:r>
          </a:p>
          <a:p>
            <a:pPr lvl="2"/>
            <a:r>
              <a:rPr lang="en-US" sz="3200" dirty="0" smtClean="0"/>
              <a:t>Check Register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Evaluate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Determine if the spending plan process has worked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Compare estimated income and expenses to actual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Assess progress towards financial goals</a:t>
            </a:r>
          </a:p>
          <a:p>
            <a:pPr lvl="1"/>
            <a:r>
              <a:rPr lang="en-US" sz="3600" dirty="0" smtClean="0">
                <a:solidFill>
                  <a:schemeClr val="tx1"/>
                </a:solidFill>
              </a:rPr>
              <a:t>Revise the spending plan (including financial goals) as needed and recycle to beginning of process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Life of… CASE STUDIES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are the principles of financial planning?</a:t>
            </a:r>
          </a:p>
          <a:p>
            <a:endParaRPr lang="en-US" sz="3200" dirty="0"/>
          </a:p>
          <a:p>
            <a:r>
              <a:rPr lang="en-US" sz="3200" dirty="0" smtClean="0"/>
              <a:t>What are the elements of spending plans?</a:t>
            </a:r>
          </a:p>
          <a:p>
            <a:endParaRPr lang="en-US" sz="3200" dirty="0"/>
          </a:p>
          <a:p>
            <a:r>
              <a:rPr lang="en-US" sz="3200" dirty="0" smtClean="0"/>
              <a:t>What are the steps in the spending plan process, and how is each used?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 Principles of Financial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Money doubles by “rule of 72”</a:t>
            </a:r>
          </a:p>
          <a:p>
            <a:r>
              <a:rPr lang="en-US" sz="3600" dirty="0" smtClean="0"/>
              <a:t>Your credit past is your credit future</a:t>
            </a:r>
          </a:p>
          <a:p>
            <a:r>
              <a:rPr lang="en-US" sz="3600" dirty="0" smtClean="0"/>
              <a:t>Start saving young</a:t>
            </a:r>
          </a:p>
          <a:p>
            <a:r>
              <a:rPr lang="en-US" sz="3600" dirty="0" smtClean="0"/>
              <a:t>Stay insured</a:t>
            </a:r>
          </a:p>
          <a:p>
            <a:r>
              <a:rPr lang="en-US" sz="3600" dirty="0" smtClean="0"/>
              <a:t>Budget your money</a:t>
            </a:r>
          </a:p>
          <a:p>
            <a:r>
              <a:rPr lang="en-US" sz="3600" dirty="0" smtClean="0"/>
              <a:t>Don’t borrow what you can’t repay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dirty="0" smtClean="0"/>
              <a:t>Cont’d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 Principles of Financial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Map your financial future</a:t>
            </a:r>
          </a:p>
          <a:p>
            <a:r>
              <a:rPr lang="en-US" sz="3600" dirty="0" smtClean="0"/>
              <a:t>Don’t expect something for nothing</a:t>
            </a:r>
          </a:p>
          <a:p>
            <a:r>
              <a:rPr lang="en-US" sz="3600" dirty="0" smtClean="0"/>
              <a:t>High returns = high risk</a:t>
            </a:r>
          </a:p>
          <a:p>
            <a:r>
              <a:rPr lang="en-US" sz="3600" dirty="0" smtClean="0"/>
              <a:t>Know your take home pay</a:t>
            </a:r>
          </a:p>
          <a:p>
            <a:r>
              <a:rPr lang="en-US" sz="3600" dirty="0" smtClean="0"/>
              <a:t>Compare interest rates</a:t>
            </a:r>
          </a:p>
          <a:p>
            <a:r>
              <a:rPr lang="en-US" sz="3600" dirty="0" smtClean="0"/>
              <a:t>Pay yourself first!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Choose one Principle &amp; Write a persuasive paragraph (convince me!)</a:t>
            </a:r>
          </a:p>
          <a:p>
            <a:r>
              <a:rPr lang="en-US" sz="3200" dirty="0" smtClean="0"/>
              <a:t>Answer the following questions:</a:t>
            </a:r>
          </a:p>
          <a:p>
            <a:pPr lvl="1"/>
            <a:r>
              <a:rPr lang="en-US" sz="2800" dirty="0" smtClean="0"/>
              <a:t>Why do you believe this principle is true?</a:t>
            </a:r>
          </a:p>
          <a:p>
            <a:pPr lvl="1"/>
            <a:r>
              <a:rPr lang="en-US" sz="2800" dirty="0" smtClean="0"/>
              <a:t>How can NOT following this principle lead to problems?</a:t>
            </a:r>
          </a:p>
          <a:p>
            <a:pPr lvl="1"/>
            <a:r>
              <a:rPr lang="en-US" sz="2800" dirty="0" smtClean="0"/>
              <a:t>What happens when the principle IS followed?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Spending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Income – </a:t>
            </a:r>
          </a:p>
          <a:p>
            <a:r>
              <a:rPr lang="en-US" sz="4000" dirty="0" smtClean="0"/>
              <a:t>Expenses</a:t>
            </a:r>
          </a:p>
          <a:p>
            <a:pPr lvl="1"/>
            <a:r>
              <a:rPr lang="en-US" sz="3600" dirty="0" smtClean="0"/>
              <a:t>Fixed expenses-</a:t>
            </a:r>
          </a:p>
          <a:p>
            <a:pPr lvl="1"/>
            <a:r>
              <a:rPr lang="en-US" sz="3600" dirty="0" smtClean="0"/>
              <a:t>Flexible expenses</a:t>
            </a:r>
          </a:p>
          <a:p>
            <a:r>
              <a:rPr lang="en-US" sz="4000" dirty="0" smtClean="0"/>
              <a:t>Net Gain or Net Loss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Spending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Income </a:t>
            </a:r>
            <a:r>
              <a:rPr lang="en-US" sz="4000" dirty="0" smtClean="0"/>
              <a:t>– money earned from wages, salaries, tips, withdrawals from savings and investments, interest earnings, scholarships, sales of properties, and gifts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Spending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Expenses</a:t>
            </a:r>
          </a:p>
          <a:p>
            <a:pPr lvl="1"/>
            <a:r>
              <a:rPr lang="en-US" sz="3200" dirty="0" smtClean="0">
                <a:solidFill>
                  <a:srgbClr val="0070C0"/>
                </a:solidFill>
              </a:rPr>
              <a:t>Fixed expenses</a:t>
            </a:r>
            <a:r>
              <a:rPr lang="en-US" sz="3200" dirty="0" smtClean="0"/>
              <a:t>- </a:t>
            </a:r>
            <a:r>
              <a:rPr lang="en-US" sz="3200" dirty="0" smtClean="0">
                <a:solidFill>
                  <a:schemeClr val="tx1"/>
                </a:solidFill>
              </a:rPr>
              <a:t>due by a specified date, often agreed upon in a contract, difficult to change in a short time</a:t>
            </a:r>
          </a:p>
          <a:p>
            <a:pPr lvl="1"/>
            <a:r>
              <a:rPr lang="en-US" sz="3200" dirty="0" smtClean="0">
                <a:solidFill>
                  <a:srgbClr val="0070C0"/>
                </a:solidFill>
              </a:rPr>
              <a:t>Flexible expenses </a:t>
            </a:r>
            <a:r>
              <a:rPr lang="en-US" sz="3200" dirty="0" smtClean="0"/>
              <a:t>– </a:t>
            </a:r>
            <a:r>
              <a:rPr lang="en-US" sz="3200" dirty="0" smtClean="0">
                <a:solidFill>
                  <a:srgbClr val="92D050"/>
                </a:solidFill>
              </a:rPr>
              <a:t>not due by a specified date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chemeClr val="tx1"/>
                </a:solidFill>
              </a:rPr>
              <a:t>(I DISAGREE!!) usually easier than fixed to reduce or eliminate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of Spending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Net Gain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When one has more income than expenses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Net Loss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When one has more expenses than income</a:t>
            </a:r>
          </a:p>
          <a:p>
            <a:pPr lvl="1"/>
            <a:endParaRPr lang="en-US" sz="3200" dirty="0" smtClean="0"/>
          </a:p>
          <a:p>
            <a:r>
              <a:rPr lang="en-US" dirty="0" smtClean="0"/>
              <a:t>Either way – calculated by:</a:t>
            </a:r>
          </a:p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INCOME minus EXPENSES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1522</TotalTime>
  <Words>504</Words>
  <Application>Microsoft Office PowerPoint</Application>
  <PresentationFormat>On-screen Show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Opulent</vt:lpstr>
      <vt:lpstr>Unit 8 – apply procedures for managing personal finances</vt:lpstr>
      <vt:lpstr>Essential Questions</vt:lpstr>
      <vt:lpstr>12 Principles of Financial Planning</vt:lpstr>
      <vt:lpstr>12 Principles of Financial Planning</vt:lpstr>
      <vt:lpstr>Activity</vt:lpstr>
      <vt:lpstr>Elements of Spending Plans</vt:lpstr>
      <vt:lpstr>Elements of Spending Plans</vt:lpstr>
      <vt:lpstr>Elements of Spending Plans</vt:lpstr>
      <vt:lpstr>Elements of Spending Plans</vt:lpstr>
      <vt:lpstr>SPENDING PLAN PROCESS</vt:lpstr>
      <vt:lpstr>SPENDING PLAN PROCESS</vt:lpstr>
      <vt:lpstr>SPENDING PLAN PROCESS</vt:lpstr>
      <vt:lpstr>SPENDING PLAN PROCESS</vt:lpstr>
      <vt:lpstr>SPENDING PLAN PROCESS</vt:lpstr>
      <vt:lpstr>SPENDING PLAN PROCESS</vt:lpstr>
      <vt:lpstr>SPENDING PLAN PROCESS</vt:lpstr>
      <vt:lpstr>SPENDING PLAN PROCESS</vt:lpstr>
      <vt:lpstr>Activity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8 – apply procedures for managing personal finances</dc:title>
  <dc:creator>abehar</dc:creator>
  <cp:lastModifiedBy>abehar</cp:lastModifiedBy>
  <cp:revision>29</cp:revision>
  <dcterms:created xsi:type="dcterms:W3CDTF">2011-10-18T19:16:21Z</dcterms:created>
  <dcterms:modified xsi:type="dcterms:W3CDTF">2012-01-19T15:02:42Z</dcterms:modified>
</cp:coreProperties>
</file>