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9"/>
  </p:notesMasterIdLst>
  <p:handoutMasterIdLst>
    <p:handoutMasterId r:id="rId60"/>
  </p:handoutMasterIdLst>
  <p:sldIdLst>
    <p:sldId id="289" r:id="rId2"/>
    <p:sldId id="290" r:id="rId3"/>
    <p:sldId id="291" r:id="rId4"/>
    <p:sldId id="292" r:id="rId5"/>
    <p:sldId id="258" r:id="rId6"/>
    <p:sldId id="334" r:id="rId7"/>
    <p:sldId id="328" r:id="rId8"/>
    <p:sldId id="330" r:id="rId9"/>
    <p:sldId id="329" r:id="rId10"/>
    <p:sldId id="265" r:id="rId11"/>
    <p:sldId id="274" r:id="rId12"/>
    <p:sldId id="331" r:id="rId13"/>
    <p:sldId id="275" r:id="rId14"/>
    <p:sldId id="332" r:id="rId15"/>
    <p:sldId id="263" r:id="rId16"/>
    <p:sldId id="333" r:id="rId17"/>
    <p:sldId id="293" r:id="rId18"/>
    <p:sldId id="335" r:id="rId19"/>
    <p:sldId id="299" r:id="rId20"/>
    <p:sldId id="294" r:id="rId21"/>
    <p:sldId id="295" r:id="rId22"/>
    <p:sldId id="336" r:id="rId23"/>
    <p:sldId id="297" r:id="rId24"/>
    <p:sldId id="337" r:id="rId25"/>
    <p:sldId id="338" r:id="rId26"/>
    <p:sldId id="300" r:id="rId27"/>
    <p:sldId id="283" r:id="rId28"/>
    <p:sldId id="341" r:id="rId29"/>
    <p:sldId id="340" r:id="rId30"/>
    <p:sldId id="284" r:id="rId31"/>
    <p:sldId id="342" r:id="rId32"/>
    <p:sldId id="286" r:id="rId33"/>
    <p:sldId id="302" r:id="rId34"/>
    <p:sldId id="303" r:id="rId35"/>
    <p:sldId id="352" r:id="rId36"/>
    <p:sldId id="343" r:id="rId37"/>
    <p:sldId id="304" r:id="rId38"/>
    <p:sldId id="344" r:id="rId39"/>
    <p:sldId id="307" r:id="rId40"/>
    <p:sldId id="308" r:id="rId41"/>
    <p:sldId id="309" r:id="rId42"/>
    <p:sldId id="310" r:id="rId43"/>
    <p:sldId id="311" r:id="rId44"/>
    <p:sldId id="313" r:id="rId45"/>
    <p:sldId id="315" r:id="rId46"/>
    <p:sldId id="345" r:id="rId47"/>
    <p:sldId id="346" r:id="rId48"/>
    <p:sldId id="316" r:id="rId49"/>
    <p:sldId id="349" r:id="rId50"/>
    <p:sldId id="348" r:id="rId51"/>
    <p:sldId id="351" r:id="rId52"/>
    <p:sldId id="317" r:id="rId53"/>
    <p:sldId id="319" r:id="rId54"/>
    <p:sldId id="320" r:id="rId55"/>
    <p:sldId id="326" r:id="rId56"/>
    <p:sldId id="347" r:id="rId57"/>
    <p:sldId id="350" r:id="rId5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674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A857FCD-6023-4EF8-BAF6-6442170C93FA}" type="datetimeFigureOut">
              <a:rPr lang="en-US"/>
              <a:pPr>
                <a:defRPr/>
              </a:pPr>
              <a:t>12/13/2011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33B78F5-C772-428B-8AF8-B552C1FA0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76528C0-3851-488D-97DB-738D43C572A0}" type="datetimeFigureOut">
              <a:rPr lang="en-US"/>
              <a:pPr>
                <a:defRPr/>
              </a:pPr>
              <a:t>12/13/2011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F037649-BA1A-47FC-A5C0-9CB6C6FEB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What is risk?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The possibility of incurring a loss.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What is risk management?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It</a:t>
            </a:r>
            <a:r>
              <a:rPr lang="en-US" b="1" smtClean="0"/>
              <a:t> </a:t>
            </a:r>
            <a:r>
              <a:rPr lang="en-US" smtClean="0"/>
              <a:t>is a systematic process of managing risk to achieve set objectives.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What is risk?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The possibility of incurring a loss.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What is risk management?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It</a:t>
            </a:r>
            <a:r>
              <a:rPr lang="en-US" b="1" smtClean="0"/>
              <a:t> </a:t>
            </a:r>
            <a:r>
              <a:rPr lang="en-US" smtClean="0"/>
              <a:t>is a systematic process of managing risk to achieve set objectives.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What is risk?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The possibility of incurring a loss.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What is risk management?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It</a:t>
            </a:r>
            <a:r>
              <a:rPr lang="en-US" b="1" smtClean="0"/>
              <a:t> </a:t>
            </a:r>
            <a:r>
              <a:rPr lang="en-US" smtClean="0"/>
              <a:t>is a systematic process of managing risk to achieve set objectives.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What is risk?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The possibility of incurring a loss.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What is risk management?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It</a:t>
            </a:r>
            <a:r>
              <a:rPr lang="en-US" b="1" smtClean="0"/>
              <a:t> </a:t>
            </a:r>
            <a:r>
              <a:rPr lang="en-US" smtClean="0"/>
              <a:t>is a systematic process of managing risk to achieve set objectives.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What is risk?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The possibility of incurring a loss.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What is risk management?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It</a:t>
            </a:r>
            <a:r>
              <a:rPr lang="en-US" b="1" smtClean="0"/>
              <a:t> </a:t>
            </a:r>
            <a:r>
              <a:rPr lang="en-US" smtClean="0"/>
              <a:t>is a systematic process of managing risk to achieve set objectives.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5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C704A-292D-4315-A65D-6D8AAC005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6B214-C8BE-4C6A-B8E5-1524526BF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DBD9-FFC9-48D1-8076-08BCF8E29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A84B4-1309-4022-AB99-B414CF4B96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5B307-6A1B-4BAF-9766-4C24194AC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71B61-5D72-4726-9D61-44B71EBE2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E0BAA-89F2-4F66-A4FE-EE57CCB02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D6428-F9DF-48FE-8A5C-D317BD50A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D27B4-25FB-4DF4-B3A6-A4E72D790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063A3-E33A-4702-B99D-86CAFECBD8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CF06A-1162-4A04-AA56-CEDF71584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5123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1F78C8A4-E8C4-4A7F-8D71-3ABC11309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Essential Standard 5.00</a:t>
            </a: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Understand business credit and risk management.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DC9BE7-E8E2-4A75-B11F-7F6E84A508CC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Risk continued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44196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3600" smtClean="0"/>
              <a:t>Economic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200" smtClean="0"/>
              <a:t>Results in financial loss.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200" smtClean="0"/>
              <a:t>Three categories of economic loss:</a:t>
            </a:r>
          </a:p>
          <a:p>
            <a:pPr lvl="3" eaLnBrk="1" hangingPunct="1">
              <a:buFont typeface="Wingdings" pitchFamily="2" charset="2"/>
              <a:buChar char="Ø"/>
            </a:pPr>
            <a:r>
              <a:rPr lang="en-US" sz="2400" b="1" smtClean="0"/>
              <a:t>Personal risk </a:t>
            </a:r>
            <a:r>
              <a:rPr lang="en-US" sz="2400" smtClean="0"/>
              <a:t>– Result in personal losses</a:t>
            </a:r>
          </a:p>
          <a:p>
            <a:pPr lvl="3" eaLnBrk="1" hangingPunct="1">
              <a:buFont typeface="Wingdings" pitchFamily="2" charset="2"/>
              <a:buChar char="Ø"/>
            </a:pPr>
            <a:r>
              <a:rPr lang="en-US" sz="2400" b="1" smtClean="0"/>
              <a:t>Property risk </a:t>
            </a:r>
            <a:r>
              <a:rPr lang="en-US" sz="2400" smtClean="0"/>
              <a:t>– Loss of personal or business property including money, buildings and vehicles.</a:t>
            </a:r>
          </a:p>
          <a:p>
            <a:pPr lvl="3" eaLnBrk="1" hangingPunct="1">
              <a:buFont typeface="Wingdings" pitchFamily="2" charset="2"/>
              <a:buChar char="Ø"/>
            </a:pPr>
            <a:r>
              <a:rPr lang="en-US" sz="2400" b="1" smtClean="0"/>
              <a:t>Liability risk </a:t>
            </a:r>
            <a:r>
              <a:rPr lang="en-US" sz="2400" smtClean="0"/>
              <a:t>– Harm or injury to other people or their property because of your actions.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200" smtClean="0"/>
              <a:t>Example: </a:t>
            </a:r>
            <a:r>
              <a:rPr lang="en-US" sz="2400" smtClean="0"/>
              <a:t>Fred’s Diner incurred a loss due to a fire.</a:t>
            </a: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FE173B-607D-4FBA-9A8D-2C8F003A824B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Risk continued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 </a:t>
            </a:r>
            <a:r>
              <a:rPr lang="en-US" sz="3600" smtClean="0"/>
              <a:t>Non-economic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200" smtClean="0"/>
              <a:t>May result in embarrassment or inconvenience without financial impact.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200" smtClean="0"/>
              <a:t>Example: Requesting for customers to move to another check-out lane. </a:t>
            </a:r>
          </a:p>
          <a:p>
            <a:pPr lvl="1" eaLnBrk="1" hangingPunct="1">
              <a:buFont typeface="Arial" charset="0"/>
              <a:buChar char="•"/>
            </a:pPr>
            <a:endParaRPr lang="en-US" smtClean="0"/>
          </a:p>
          <a:p>
            <a:pPr lvl="1" eaLnBrk="1" hangingPunct="1">
              <a:buFont typeface="Arial" charset="0"/>
              <a:buChar char="•"/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92F14B-6DBF-4598-84AE-E32CD9562119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Risk continued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4000" smtClean="0"/>
              <a:t>Pure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600" smtClean="0"/>
              <a:t>Threat of a loss without an opportunity for gain.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600" smtClean="0"/>
              <a:t>Example: Frost damages a strawberry patch.</a:t>
            </a:r>
          </a:p>
          <a:p>
            <a:pPr lvl="1" eaLnBrk="1" hangingPunct="1">
              <a:buFont typeface="Arial" charset="0"/>
              <a:buChar char="•"/>
            </a:pPr>
            <a:endParaRPr lang="en-US" smtClean="0"/>
          </a:p>
          <a:p>
            <a:pPr lvl="1" eaLnBrk="1" hangingPunct="1">
              <a:buFont typeface="Arial" charset="0"/>
              <a:buChar char="•"/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23F7D1-EE02-414E-B68D-E827B2994CD4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Risk continued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4000" smtClean="0"/>
              <a:t>Speculative Risk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600" smtClean="0"/>
              <a:t>Offers the chance of gain or loss.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3200" smtClean="0"/>
              <a:t>Example: Mary opened a shoe store that operated for only six months.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DA5F00-BE88-46C3-9259-0B67F4A475F9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Risk continued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3600" smtClean="0"/>
              <a:t>Controllable Risk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200" smtClean="0"/>
              <a:t>Occurs when conditions can be controlled to lessen the chance of harm.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2800" smtClean="0"/>
              <a:t>Example: Sears installed centralized customer service stations in order to increase convenience.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1DF4C6-3359-47FE-9E3D-DA98477A93EA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015288" cy="914400"/>
          </a:xfrm>
        </p:spPr>
        <p:txBody>
          <a:bodyPr/>
          <a:lstStyle/>
          <a:p>
            <a:pPr eaLnBrk="1" hangingPunct="1"/>
            <a:r>
              <a:rPr lang="en-US" smtClean="0"/>
              <a:t>Types of Risk continued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4000" smtClean="0"/>
              <a:t>Uncontrollable Risk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600" smtClean="0"/>
              <a:t>Cannot be controlled or reduced by your actions.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3200" smtClean="0"/>
              <a:t>Example: Riding along a highway with other speeding automobiles.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E3C8A5-2C6B-483C-B5A9-CF7003ED9F58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015288" cy="914400"/>
          </a:xfrm>
        </p:spPr>
        <p:txBody>
          <a:bodyPr/>
          <a:lstStyle/>
          <a:p>
            <a:pPr eaLnBrk="1" hangingPunct="1"/>
            <a:r>
              <a:rPr lang="en-US" smtClean="0"/>
              <a:t>Types of Risk continued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4000" smtClean="0"/>
              <a:t>Insurable Risk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600" smtClean="0"/>
              <a:t>Meets criteria of an insurance company for coverage.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3200" smtClean="0"/>
              <a:t>Example: An artist purchased insurance to cover his collection.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EF6CB9-9974-4895-BC34-E20F451C71D5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Risk continued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4000" smtClean="0"/>
              <a:t>Uninsurable Risk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/>
              <a:t>Unpredictable amount of loss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600" smtClean="0"/>
              <a:t>Example: A competitor of Staples, an office supply store, moved right across the street.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E1E629-DC72-4701-A636-6D36B76C9422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Activity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Examples of Types of Risks Worksheet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CF09FA-792D-497B-9E2F-81AE09B937EE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Ways to handle risks</a:t>
            </a:r>
            <a:br>
              <a:rPr lang="en-US" smtClean="0"/>
            </a:br>
            <a:endParaRPr lang="en-US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6A7D5-6EAF-4C4A-A53F-D4F4083278D1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 5.02</a:t>
            </a:r>
          </a:p>
        </p:txBody>
      </p:sp>
      <p:sp>
        <p:nvSpPr>
          <p:cNvPr id="5123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Understand risk management and insurance.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ABB704-E861-4CA4-9FDA-FB23B6D934E3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Ways to Handle Risks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4000" smtClean="0"/>
              <a:t>Avoid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4000" smtClean="0"/>
              <a:t>Transfer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4000" smtClean="0"/>
              <a:t>Insure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4000" smtClean="0"/>
              <a:t>Assume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48BE83-4773-45C4-BB29-700D2805E6C1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Ways to Handle Risks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3600" smtClean="0"/>
              <a:t>Avoid the risk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200" smtClean="0"/>
              <a:t>Declining to engage in particular activities.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2800" smtClean="0"/>
              <a:t>Example: A book company declines an order to produce 6000 books in one day.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9CCCBA-210C-4A80-822F-5B940DDE6419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Ways to Handle Risks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3600" smtClean="0"/>
              <a:t>Transfer the risk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200" smtClean="0"/>
              <a:t>Allowing someone else to assume the risk.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2800" smtClean="0"/>
              <a:t>Example: A book company has a contract for a trucking company to transport its books.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9D21A1-663B-4DA0-889B-FC6393BE56EF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Ways to Handle Risks continued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4000" smtClean="0"/>
              <a:t>Insure the risk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600" smtClean="0"/>
              <a:t>Purchasing insurance to cover risk.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3200" smtClean="0"/>
              <a:t>Example: General Electric sells insurance to customers to cover their appliances.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671BDA-6B89-4D7E-B678-CC7AB0E30B66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Ways to Handle Risks continued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Assume risk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200" smtClean="0"/>
              <a:t>Finishing an activity and</a:t>
            </a:r>
            <a:r>
              <a:rPr lang="en-US" sz="3200" smtClean="0">
                <a:solidFill>
                  <a:srgbClr val="FF0000"/>
                </a:solidFill>
              </a:rPr>
              <a:t> </a:t>
            </a:r>
            <a:r>
              <a:rPr lang="en-US" sz="3200" smtClean="0"/>
              <a:t>accepting full responsibility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2800" smtClean="0"/>
              <a:t>Example: Mary runs a coffee shop and offers a variety of services.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CC5AFB-B574-48FA-8ECC-93B1B4B4AEBE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Activity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Handling Risks issues Activity Worksheet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9EC1A0-9587-4E9A-989E-8619BC8F353B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Business insurance</a:t>
            </a:r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8200A9-2BDB-4BC1-A16D-164D9737A90F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Business Insurable Risks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4000" smtClean="0"/>
              <a:t>Insurance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/>
              <a:t>Businesses share risks with other businesses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/>
              <a:t>obtain financial protection of their assets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CE8ABA-5769-4956-B4EB-CEC578894A1A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Business Insurable Risks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4000" smtClean="0"/>
              <a:t>3 Main Categories of Business Insurance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/>
              <a:t>Personnel Insurance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/>
              <a:t>Property Insurance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3600" smtClean="0"/>
              <a:t>Business Operations Insurance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2EDDBC-1DCA-4018-8F2F-CB7435387C1C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Business Insurable Risks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458200" cy="44196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3600" smtClean="0"/>
              <a:t>Personnel insurance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b="1" i="1" smtClean="0"/>
              <a:t>Health insurance </a:t>
            </a:r>
            <a:r>
              <a:rPr lang="en-US" smtClean="0"/>
              <a:t>provides protection against the high costs of individual health care.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110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en-US" b="1" i="1" smtClean="0"/>
              <a:t>Disability insurance </a:t>
            </a:r>
            <a:r>
              <a:rPr lang="en-US" smtClean="0"/>
              <a:t>provides payments to employees who are unable to work for an extended period due to serious illness or injury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140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en-US" b="1" i="1" smtClean="0"/>
              <a:t>Life insurance </a:t>
            </a:r>
            <a:r>
              <a:rPr lang="en-US" smtClean="0"/>
              <a:t>pays the amount of the insurance policy upon the death of the insured.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B8892E-A35F-4133-A2E4-5EF559695EE9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Topics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Types of risk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Ways to handle risks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Business Insurance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Uninsurable risks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860F5C-F8FC-4CC1-9208-B769A7B74E70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Business Insurable Risks continued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4000" smtClean="0"/>
              <a:t>Property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600" smtClean="0"/>
              <a:t>Insurance is purchased to protect business</a:t>
            </a:r>
            <a:r>
              <a:rPr lang="en-US" sz="3600" smtClean="0">
                <a:solidFill>
                  <a:srgbClr val="FF0000"/>
                </a:solidFill>
              </a:rPr>
              <a:t> </a:t>
            </a:r>
            <a:r>
              <a:rPr lang="en-US" sz="3600" smtClean="0"/>
              <a:t>from financial loss due unsuspectingly damages to their buildings, equipment, and building contents, including inventory.</a:t>
            </a:r>
          </a:p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E064B6-D2B9-48E3-A75E-35F949A3C36B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Business Insurable Risks continued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4000" smtClean="0"/>
              <a:t>Business Operations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600" smtClean="0"/>
              <a:t>Coverage as a result of accidents, injuries, and property damage.</a:t>
            </a:r>
          </a:p>
          <a:p>
            <a:pPr eaLnBrk="1" hangingPunct="1"/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01268D-0534-48ED-AD35-D281832CACB3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Uninsurable Risks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Economic Conditions</a:t>
            </a:r>
          </a:p>
          <a:p>
            <a:pPr eaLnBrk="1" hangingPunct="1"/>
            <a:r>
              <a:rPr lang="en-US" smtClean="0"/>
              <a:t>Consumer Demand</a:t>
            </a:r>
          </a:p>
          <a:p>
            <a:pPr eaLnBrk="1" hangingPunct="1"/>
            <a:r>
              <a:rPr lang="en-US" smtClean="0"/>
              <a:t>Action of Competitors</a:t>
            </a:r>
          </a:p>
          <a:p>
            <a:pPr eaLnBrk="1" hangingPunct="1"/>
            <a:r>
              <a:rPr lang="en-US" smtClean="0"/>
              <a:t>Technology Changes</a:t>
            </a:r>
          </a:p>
          <a:p>
            <a:pPr eaLnBrk="1" hangingPunct="1"/>
            <a:r>
              <a:rPr lang="en-US" smtClean="0"/>
              <a:t>Local Factors</a:t>
            </a:r>
          </a:p>
          <a:p>
            <a:pPr eaLnBrk="1" hangingPunct="1"/>
            <a:r>
              <a:rPr lang="en-US" smtClean="0"/>
              <a:t>Business Operations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6B975E-125E-4854-8D24-8E665A8EA082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Health insurance coverage</a:t>
            </a:r>
          </a:p>
        </p:txBody>
      </p:sp>
      <p:sp>
        <p:nvSpPr>
          <p:cNvPr id="37891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F0E47B-FE51-46F4-B01F-8332AB8DF252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Health Insurance Coverage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Read Money 101 lesson on Health Insurance (all 5 pages)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Take online test – show me your score!!</a:t>
            </a:r>
          </a:p>
          <a:p>
            <a:pPr eaLnBrk="1" hangingPunct="1">
              <a:buFont typeface="Arial" charset="0"/>
              <a:buChar char="•"/>
            </a:pPr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D4D13B-AB75-4BDD-9789-9AED70FC8C69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Health Insurance Coverage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Hospital insurance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Classified as medical insurance.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Covers for most or all of the charges during a stay in the hospital. 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E66339-157B-4E11-A9F2-EE42597D13D8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Health Insurance Coverage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Surgical Insurance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Covers all or part of the surgeon’s fees for an operation.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651900-4261-4DE4-9698-D5419DACE15E}" type="slidenum">
              <a:rPr lang="en-US" smtClean="0"/>
              <a:pPr/>
              <a:t>36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Health Insurance Coverage continued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800" smtClean="0"/>
              <a:t>Regular medical insurance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Covers fees for nonsurgical care given in the doctor’s office, the patient’s home, or a hospital.</a:t>
            </a:r>
          </a:p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63AF71-76CE-4C12-BE4A-470007FB3C8D}" type="slidenum">
              <a:rPr lang="en-US" smtClean="0"/>
              <a:pPr/>
              <a:t>37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Health Insurance Coverage continued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 eaLnBrk="1" hangingPunct="1">
              <a:buClr>
                <a:schemeClr val="hlink"/>
              </a:buClr>
              <a:buSzPct val="80000"/>
              <a:buFont typeface="Arial" charset="0"/>
              <a:buChar char="•"/>
            </a:pPr>
            <a:r>
              <a:rPr lang="en-US" smtClean="0"/>
              <a:t>Major medical insurance</a:t>
            </a:r>
          </a:p>
          <a:p>
            <a:pPr marL="742950" lvl="2" indent="-342900" eaLnBrk="1" hangingPunct="1"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r>
              <a:rPr lang="en-US" sz="2800" smtClean="0"/>
              <a:t>Covers cost of extended and specialized care out of the hospital such as medicine and special nursing care.</a:t>
            </a:r>
          </a:p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D2395B-505E-4E66-B426-DC5CA1D9BDA1}" type="slidenum">
              <a:rPr lang="en-US" smtClean="0"/>
              <a:pPr/>
              <a:t>38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Health Insurance Coverage continued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Comprehensive Medical Policy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Combines the features of hospital, surgical, regular, and major medical insurance.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B7D6C2-94C6-4125-99D1-833B6CF80F0D}" type="slidenum">
              <a:rPr lang="en-US" smtClean="0"/>
              <a:pPr/>
              <a:t>39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ctrTitle"/>
          </p:nvPr>
        </p:nvSpPr>
        <p:spPr>
          <a:xfrm>
            <a:off x="0" y="1447800"/>
            <a:ext cx="8077200" cy="1609725"/>
          </a:xfrm>
        </p:spPr>
        <p:txBody>
          <a:bodyPr/>
          <a:lstStyle/>
          <a:p>
            <a:pPr eaLnBrk="1" hangingPunct="1"/>
            <a:r>
              <a:rPr lang="en-US" smtClean="0"/>
              <a:t>Types of risk</a:t>
            </a:r>
          </a:p>
        </p:txBody>
      </p:sp>
      <p:sp>
        <p:nvSpPr>
          <p:cNvPr id="717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12E522-9C94-45E6-87AF-D426CE4C9206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Health Insurance Coverage continued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Dental Insurance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Contains deductible and coinsurance to reduce the cost of premiums.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Covers examinations, X rays, cleaning and filling.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Covers dental injuries resulting from accidents.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Covers part or all of complicated dental work such as crowns or bridges.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41A0B2-B6CA-45AE-89B2-9BCF8080231C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Health Insurance Coverage continued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Vision Care Insurance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Cover eye examinations, prescription lenses, frames, and contact lenses.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Some plans cover the cost of laser eye surgery that eliminates the need for glasses.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901E8F-5690-4D72-9076-518E7734A778}" type="slidenum">
              <a:rPr lang="en-US" smtClean="0"/>
              <a:pPr/>
              <a:t>41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186737" cy="914400"/>
          </a:xfrm>
        </p:spPr>
        <p:txBody>
          <a:bodyPr/>
          <a:lstStyle/>
          <a:p>
            <a:pPr eaLnBrk="1" hangingPunct="1"/>
            <a:r>
              <a:rPr lang="en-US" sz="3800" smtClean="0"/>
              <a:t>HEALTH INSURANCE PROVIDERS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Health insurance may be obtained  through employer related groups. They include: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2800" smtClean="0"/>
              <a:t>Group health insurance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2800" smtClean="0"/>
              <a:t>Managed care plans</a:t>
            </a:r>
          </a:p>
          <a:p>
            <a:pPr lvl="3" eaLnBrk="1" hangingPunct="1">
              <a:buFont typeface="Wingdings" pitchFamily="2" charset="2"/>
              <a:buChar char="Ø"/>
            </a:pPr>
            <a:r>
              <a:rPr lang="en-US" sz="2400" smtClean="0"/>
              <a:t>Health Maintenance Organizations (HMO)</a:t>
            </a:r>
          </a:p>
          <a:p>
            <a:pPr lvl="3" eaLnBrk="1" hangingPunct="1">
              <a:buFont typeface="Wingdings" pitchFamily="2" charset="2"/>
              <a:buChar char="Ø"/>
            </a:pPr>
            <a:r>
              <a:rPr lang="en-US" sz="2400" smtClean="0"/>
              <a:t>Preferred Provider Organizations (PPO)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2800" smtClean="0"/>
              <a:t>State Government Programs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64EBA0-07BF-4599-A66E-4A63503DF89E}" type="slidenum">
              <a:rPr lang="en-US" smtClean="0"/>
              <a:pPr/>
              <a:t>42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HEALTH INSURANCE PROVIDERS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Group Health Insurance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Most popular way to buy health insurance.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Companies pay part or all of the premium for their employees.</a:t>
            </a:r>
            <a:r>
              <a:rPr lang="en-US" sz="2400" smtClean="0"/>
              <a:t>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Usually cheaper because they are buying in volume.</a:t>
            </a:r>
          </a:p>
          <a:p>
            <a:pPr lvl="1" eaLnBrk="1" hangingPunct="1">
              <a:buFont typeface="Arial" charset="0"/>
              <a:buChar char="•"/>
            </a:pPr>
            <a:endParaRPr lang="en-US" smtClean="0"/>
          </a:p>
          <a:p>
            <a:pPr lvl="1" eaLnBrk="1" hangingPunct="1">
              <a:buFont typeface="Arial" charset="0"/>
              <a:buChar char="•"/>
            </a:pPr>
            <a:endParaRPr lang="en-US" smtClean="0"/>
          </a:p>
          <a:p>
            <a:pPr lvl="1" eaLnBrk="1" hangingPunct="1">
              <a:buFont typeface="Arial" charset="0"/>
              <a:buChar char="•"/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CE7918-FC7A-40D7-B27E-F045D5170216}" type="slidenum">
              <a:rPr lang="en-US" smtClean="0"/>
              <a:pPr/>
              <a:t>43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HEALTH INSURANCE PROVIDERS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Managed Care Plans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b="1" smtClean="0"/>
              <a:t>Health Maintenance Organization (HMO)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1800" smtClean="0"/>
              <a:t>Consists of a staffed medical clinic to serve members.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1800" smtClean="0"/>
              <a:t>Members are entitled to a wide range of prepaid health care services, including hospitalization.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b="1" smtClean="0"/>
              <a:t>Preferred Provider Organization (PPO)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1800" smtClean="0"/>
              <a:t>Provides a group of physicians, a clinic, or a hospital that contract with an insurance company.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1800" smtClean="0"/>
              <a:t>Providers agree to charge a set fee for services.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1800" smtClean="0"/>
              <a:t>Members are encouraged but not required to use the PPO services.</a:t>
            </a:r>
          </a:p>
          <a:p>
            <a:pPr eaLnBrk="1" hangingPunct="1">
              <a:buFont typeface="Arial" charset="0"/>
              <a:buChar char="•"/>
            </a:pPr>
            <a:endParaRPr lang="en-US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8203F4-A5B2-4546-B368-D47650816A8A}" type="slidenum">
              <a:rPr lang="en-US" smtClean="0"/>
              <a:pPr/>
              <a:t>44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HEALTH INSURANCE PROVIDERS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State Government Assistance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Workers Compensation that provides medical and survivor benefits for people injured, disabled, or killed on the job.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55A76A-00B8-4AE8-AC90-5F4196F3BED0}" type="slidenum">
              <a:rPr lang="en-US" smtClean="0"/>
              <a:pPr/>
              <a:t>45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HEALTH INSURANCE PROVIDERS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Federal Government Assistance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200" smtClean="0"/>
              <a:t>Medicare – health insurance for people of 65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320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200" smtClean="0"/>
              <a:t>Medicaid – health insurance for poor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56F979-260D-4A5E-80BB-6E3767BB4617}" type="slidenum">
              <a:rPr lang="en-US" smtClean="0"/>
              <a:pPr/>
              <a:t>46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HEALTH INSURANCE PROVIDERS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Individual Health Insurance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Purchased by people who do not have health insurance through their employer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Self-employed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endParaRPr lang="en-US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Typically costs much more than group plans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Problems with pre-existing conditions.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14BE64-8E0F-4206-9677-6681956E4778}" type="slidenum">
              <a:rPr lang="en-US" smtClean="0"/>
              <a:pPr/>
              <a:t>47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Property insurance</a:t>
            </a:r>
          </a:p>
        </p:txBody>
      </p:sp>
      <p:sp>
        <p:nvSpPr>
          <p:cNvPr id="5427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352733-1386-415E-8292-60C6129EB233}" type="slidenum">
              <a:rPr lang="en-US" smtClean="0"/>
              <a:pPr/>
              <a:t>48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Property Insurance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Read Money 101 regarding home insurance</a:t>
            </a:r>
          </a:p>
          <a:p>
            <a:r>
              <a:rPr lang="en-US" smtClean="0"/>
              <a:t>Take Quiz</a:t>
            </a:r>
          </a:p>
          <a:p>
            <a:r>
              <a:rPr lang="en-US" smtClean="0"/>
              <a:t>Show me your results</a:t>
            </a:r>
          </a:p>
          <a:p>
            <a:r>
              <a:rPr lang="en-US" smtClean="0"/>
              <a:t>Complete personal property inventory for your bedroom &amp; turn in!!</a:t>
            </a:r>
          </a:p>
          <a:p>
            <a:r>
              <a:rPr lang="en-US" i="1" smtClean="0"/>
              <a:t>Make it complete!!! – Floor to ceiling – everything in room!!</a:t>
            </a:r>
          </a:p>
          <a:p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B97C67-D9A3-414E-A5BC-810F535F1E28}" type="slidenum">
              <a:rPr lang="en-US" smtClean="0"/>
              <a:pPr/>
              <a:t>49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Risk</a:t>
            </a:r>
            <a:endParaRPr lang="en-US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4800" smtClean="0"/>
              <a:t>What is risk?</a:t>
            </a:r>
          </a:p>
          <a:p>
            <a:pPr eaLnBrk="1" hangingPunct="1"/>
            <a:r>
              <a:rPr lang="en-US" sz="4400" smtClean="0"/>
              <a:t>Possibility of incurring a loss</a:t>
            </a: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57DF66-D1BC-4840-A836-4E02CAB44AF5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Life insurance</a:t>
            </a:r>
          </a:p>
        </p:txBody>
      </p:sp>
      <p:sp>
        <p:nvSpPr>
          <p:cNvPr id="5734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CBE4D9-FCA9-489C-B3D1-44C4B3652433}" type="slidenum">
              <a:rPr lang="en-US" smtClean="0"/>
              <a:pPr/>
              <a:t>50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Life Insurance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Read Money 101 regarding life insurance</a:t>
            </a:r>
          </a:p>
          <a:p>
            <a:r>
              <a:rPr lang="en-US" smtClean="0"/>
              <a:t>Take Quiz</a:t>
            </a:r>
          </a:p>
          <a:p>
            <a:r>
              <a:rPr lang="en-US" smtClean="0"/>
              <a:t>Show me your results!!</a:t>
            </a:r>
          </a:p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EFB192-95FB-49A3-BEBE-42EA750B60B6}" type="slidenum">
              <a:rPr lang="en-US" smtClean="0"/>
              <a:pPr/>
              <a:t>51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Life Insurance Principles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800" smtClean="0"/>
              <a:t>Life insurance protects survivors against financial loss associated with death.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/>
              <a:t>Two basic types: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Term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Permanent or Whole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C23246-3A59-4D9F-924D-16438D6EBA4C}" type="slidenum">
              <a:rPr lang="en-US" smtClean="0"/>
              <a:pPr/>
              <a:t>52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Life Insurance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 Life Insurance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Provides financial protection from losses resulting from a death during a definite period or term.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Least expensive form of life insurance.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Only life insurance that is purely life insurance without savings and investments.</a:t>
            </a:r>
          </a:p>
          <a:p>
            <a:pPr lvl="1" eaLnBrk="1" hangingPunct="1"/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0E9F5A-8C89-4E84-A5E3-303E4653EF80}" type="slidenum">
              <a:rPr lang="en-US" smtClean="0"/>
              <a:pPr/>
              <a:t>53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Life Insurance continued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Permanent Life (Whole Life) Insurance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Has cash value and an investment feature.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Part of the premium paid is used for insurance that provides protection.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The insurance company invests part of the premium. 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EDFCAC-B383-474D-9165-3030980C2827}" type="slidenum">
              <a:rPr lang="en-US" smtClean="0"/>
              <a:pPr/>
              <a:t>54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Life Insurance continued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Life Insurance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Covers a group of people.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Offers term rather than permanent insurance.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Individual is covered by their employer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E62F6D-B426-4FB0-B4DB-D8A9A7646B46}" type="slidenum">
              <a:rPr lang="en-US" smtClean="0"/>
              <a:pPr/>
              <a:t>55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Auto insurance</a:t>
            </a:r>
          </a:p>
        </p:txBody>
      </p:sp>
      <p:sp>
        <p:nvSpPr>
          <p:cNvPr id="6349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E2702-120F-40CA-B509-4BD8CDDA27C6}" type="slidenum">
              <a:rPr lang="en-US" smtClean="0"/>
              <a:pPr/>
              <a:t>56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 Insurance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Read Money 101 regarding auto insurance</a:t>
            </a:r>
          </a:p>
          <a:p>
            <a:r>
              <a:rPr lang="en-US" smtClean="0"/>
              <a:t>Take Quiz</a:t>
            </a:r>
          </a:p>
          <a:p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E1078B-0BC1-433A-A48F-B16243E3A467}" type="slidenum">
              <a:rPr lang="en-US" smtClean="0"/>
              <a:pPr/>
              <a:t>57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Risk</a:t>
            </a:r>
            <a:endParaRPr lang="en-US" b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are some risks we encounter daily?</a:t>
            </a:r>
          </a:p>
          <a:p>
            <a:pPr eaLnBrk="1" hangingPunct="1"/>
            <a:endParaRPr lang="en-US" sz="2000" smtClean="0"/>
          </a:p>
          <a:p>
            <a:pPr eaLnBrk="1" hangingPunct="1"/>
            <a:endParaRPr lang="en-US" sz="1200" smtClean="0"/>
          </a:p>
          <a:p>
            <a:pPr eaLnBrk="1" hangingPunct="1"/>
            <a:r>
              <a:rPr lang="en-US" smtClean="0"/>
              <a:t>What are some possible outcomes of risks?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What are some risks related to business?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BA96D4-B3DD-482D-9288-E7E1969886E0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Risk</a:t>
            </a:r>
            <a:endParaRPr lang="en-US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4000" smtClean="0"/>
              <a:t>Can we avoid risk?</a:t>
            </a:r>
          </a:p>
          <a:p>
            <a:pPr eaLnBrk="1" hangingPunct="1">
              <a:buFont typeface="Arial" charset="0"/>
              <a:buChar char="•"/>
            </a:pPr>
            <a:r>
              <a:rPr lang="en-US" sz="4000" smtClean="0"/>
              <a:t>No – so we have to prepare for it!</a:t>
            </a:r>
          </a:p>
          <a:p>
            <a:pPr eaLnBrk="1" hangingPunct="1">
              <a:buFont typeface="Arial" charset="0"/>
              <a:buChar char="•"/>
            </a:pPr>
            <a:endParaRPr lang="en-US" sz="1600" smtClean="0"/>
          </a:p>
          <a:p>
            <a:pPr eaLnBrk="1" hangingPunct="1">
              <a:buFont typeface="Arial" charset="0"/>
              <a:buChar char="•"/>
            </a:pPr>
            <a:r>
              <a:rPr lang="en-US" sz="4000" smtClean="0"/>
              <a:t>Businesses face risks of unsuspected events and losses occurring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356A43-8C77-4526-96BD-C6AB8BAC3330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Risk</a:t>
            </a:r>
            <a:endParaRPr lang="en-US" b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4000" smtClean="0"/>
              <a:t>What is risk management?</a:t>
            </a:r>
          </a:p>
          <a:p>
            <a:pPr eaLnBrk="1" hangingPunct="1">
              <a:buFont typeface="Arial" charset="0"/>
              <a:buChar char="•"/>
            </a:pPr>
            <a:r>
              <a:rPr lang="en-US" sz="4000" smtClean="0"/>
              <a:t>Systematic process of managing risk to achieve set objectives</a:t>
            </a:r>
          </a:p>
          <a:p>
            <a:pPr eaLnBrk="1" hangingPunct="1">
              <a:buFont typeface="Arial" charset="0"/>
              <a:buChar char="•"/>
            </a:pPr>
            <a:endParaRPr lang="en-US" sz="160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CF2B44-CCE6-49C8-8F2C-AF704898BED6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Risk</a:t>
            </a:r>
            <a:endParaRPr lang="en-US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 </a:t>
            </a:r>
            <a:r>
              <a:rPr lang="en-US" sz="4000" smtClean="0"/>
              <a:t>Different types of risk: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600" b="1" i="1" smtClean="0"/>
              <a:t>Economic and non-economic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600" b="1" i="1" smtClean="0"/>
              <a:t>Pure risk and speculative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600" b="1" i="1" smtClean="0"/>
              <a:t>Controllable risk and uncontrollable risk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600" b="1" i="1" smtClean="0"/>
              <a:t>Insurable risk and uninsurable risk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BEC400-1F01-4A1A-A375-2C6FB0EDE9CA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2826</TotalTime>
  <Words>1565</Words>
  <Application>Microsoft Office PowerPoint</Application>
  <PresentationFormat>On-screen Show (4:3)</PresentationFormat>
  <Paragraphs>314</Paragraphs>
  <Slides>57</Slides>
  <Notes>57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3" baseType="lpstr">
      <vt:lpstr>Arial</vt:lpstr>
      <vt:lpstr>Wingdings</vt:lpstr>
      <vt:lpstr>Calibri</vt:lpstr>
      <vt:lpstr>Times New Roman</vt:lpstr>
      <vt:lpstr>Arial Black</vt:lpstr>
      <vt:lpstr>Radial</vt:lpstr>
      <vt:lpstr>Essential Standard 5.00</vt:lpstr>
      <vt:lpstr>Objective 5.02</vt:lpstr>
      <vt:lpstr>Topics</vt:lpstr>
      <vt:lpstr>Types of risk</vt:lpstr>
      <vt:lpstr>Types of Risk</vt:lpstr>
      <vt:lpstr>Types of Risk</vt:lpstr>
      <vt:lpstr>Types of Risk</vt:lpstr>
      <vt:lpstr>Types of Risk</vt:lpstr>
      <vt:lpstr>Types of Risk</vt:lpstr>
      <vt:lpstr>Types of Risk continued</vt:lpstr>
      <vt:lpstr>Types of Risk continued</vt:lpstr>
      <vt:lpstr>Types of Risk continued</vt:lpstr>
      <vt:lpstr>Types of Risk continued</vt:lpstr>
      <vt:lpstr>Types of Risk continued</vt:lpstr>
      <vt:lpstr>Types of Risk continued</vt:lpstr>
      <vt:lpstr>Types of Risk continued</vt:lpstr>
      <vt:lpstr>Types of Risk continued</vt:lpstr>
      <vt:lpstr>Activity</vt:lpstr>
      <vt:lpstr>Ways to handle risks </vt:lpstr>
      <vt:lpstr>Ways to Handle Risks</vt:lpstr>
      <vt:lpstr>Ways to Handle Risks</vt:lpstr>
      <vt:lpstr>Ways to Handle Risks</vt:lpstr>
      <vt:lpstr>Ways to Handle Risks continued</vt:lpstr>
      <vt:lpstr>Ways to Handle Risks continued</vt:lpstr>
      <vt:lpstr>Activity</vt:lpstr>
      <vt:lpstr>Business insurance</vt:lpstr>
      <vt:lpstr>Business Insurable Risks</vt:lpstr>
      <vt:lpstr>Business Insurable Risks</vt:lpstr>
      <vt:lpstr>Business Insurable Risks</vt:lpstr>
      <vt:lpstr>Business Insurable Risks continued</vt:lpstr>
      <vt:lpstr>Business Insurable Risks continued</vt:lpstr>
      <vt:lpstr>Types of Uninsurable Risks</vt:lpstr>
      <vt:lpstr>Health insurance coverage</vt:lpstr>
      <vt:lpstr>Health Insurance Coverage</vt:lpstr>
      <vt:lpstr>Health Insurance Coverage</vt:lpstr>
      <vt:lpstr>Health Insurance Coverage</vt:lpstr>
      <vt:lpstr>Health Insurance Coverage continued</vt:lpstr>
      <vt:lpstr>Health Insurance Coverage continued</vt:lpstr>
      <vt:lpstr>Health Insurance Coverage continued</vt:lpstr>
      <vt:lpstr>Health Insurance Coverage continued</vt:lpstr>
      <vt:lpstr>Health Insurance Coverage continued</vt:lpstr>
      <vt:lpstr>HEALTH INSURANCE PROVIDERS</vt:lpstr>
      <vt:lpstr>HEALTH INSURANCE PROVIDERS</vt:lpstr>
      <vt:lpstr>HEALTH INSURANCE PROVIDERS</vt:lpstr>
      <vt:lpstr>HEALTH INSURANCE PROVIDERS</vt:lpstr>
      <vt:lpstr>HEALTH INSURANCE PROVIDERS</vt:lpstr>
      <vt:lpstr>HEALTH INSURANCE PROVIDERS</vt:lpstr>
      <vt:lpstr>Property insurance</vt:lpstr>
      <vt:lpstr>Property Insurance</vt:lpstr>
      <vt:lpstr>Life insurance</vt:lpstr>
      <vt:lpstr>Life Insurance</vt:lpstr>
      <vt:lpstr>Life Insurance Principles</vt:lpstr>
      <vt:lpstr>Types of Life Insurance</vt:lpstr>
      <vt:lpstr>Types of Life Insurance continued</vt:lpstr>
      <vt:lpstr>Types of Life Insurance continued</vt:lpstr>
      <vt:lpstr>Auto insurance</vt:lpstr>
      <vt:lpstr>Auto Insurance</vt:lpstr>
    </vt:vector>
  </TitlesOfParts>
  <Company>North Lenoir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</dc:title>
  <dc:creator>Wanda</dc:creator>
  <cp:lastModifiedBy>Lenovo User</cp:lastModifiedBy>
  <cp:revision>72</cp:revision>
  <dcterms:created xsi:type="dcterms:W3CDTF">2010-01-31T19:15:27Z</dcterms:created>
  <dcterms:modified xsi:type="dcterms:W3CDTF">2011-12-13T11:42:16Z</dcterms:modified>
</cp:coreProperties>
</file>