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84" r:id="rId3"/>
    <p:sldId id="262" r:id="rId4"/>
    <p:sldId id="288" r:id="rId5"/>
    <p:sldId id="281" r:id="rId6"/>
    <p:sldId id="290" r:id="rId7"/>
    <p:sldId id="282" r:id="rId8"/>
    <p:sldId id="291" r:id="rId9"/>
    <p:sldId id="283" r:id="rId10"/>
    <p:sldId id="292" r:id="rId11"/>
    <p:sldId id="286" r:id="rId12"/>
    <p:sldId id="293" r:id="rId13"/>
    <p:sldId id="287" r:id="rId14"/>
    <p:sldId id="267" r:id="rId15"/>
    <p:sldId id="268" r:id="rId16"/>
    <p:sldId id="270" r:id="rId17"/>
    <p:sldId id="294" r:id="rId18"/>
    <p:sldId id="269" r:id="rId19"/>
    <p:sldId id="272" r:id="rId20"/>
    <p:sldId id="274" r:id="rId21"/>
    <p:sldId id="277" r:id="rId22"/>
    <p:sldId id="275" r:id="rId23"/>
    <p:sldId id="278" r:id="rId24"/>
    <p:sldId id="27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4"/>
            <p14:sldId id="262"/>
            <p14:sldId id="288"/>
            <p14:sldId id="281"/>
            <p14:sldId id="290"/>
            <p14:sldId id="282"/>
            <p14:sldId id="291"/>
            <p14:sldId id="283"/>
            <p14:sldId id="292"/>
            <p14:sldId id="286"/>
            <p14:sldId id="293"/>
            <p14:sldId id="287"/>
          </p14:sldIdLst>
        </p14:section>
        <p14:section name="Topic 1" id="{6D9936A3-3945-4757-BC8B-B5C252D8E036}">
          <p14:sldIdLst>
            <p14:sldId id="267"/>
          </p14:sldIdLst>
        </p14:section>
        <p14:section name="Sample Slides for Visuals" id="{BAB3A466-96C9-4230-9978-795378D75699}">
          <p14:sldIdLst>
            <p14:sldId id="268"/>
            <p14:sldId id="270"/>
            <p14:sldId id="294"/>
            <p14:sldId id="269"/>
          </p14:sldIdLst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7"/>
            <p14:sldId id="275"/>
          </p14:sldIdLst>
        </p14:section>
        <p14:section name="References" id="{3F78B471-41DA-46F2-A8E4-97E471896AB3}">
          <p14:sldIdLst>
            <p14:sldId id="278"/>
            <p14:sldId id="276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Definitions of Pragmatics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Abstract to Contextual Meaning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Pragmatics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9E034902-CCE6-4CC8-931B-3ED6933FB68D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2A30A-DA1D-4141-BB30-552C70B2ABD9}" type="parTrans" cxnId="{3B526C75-DB80-4E0E-9D9A-067FB1B872F4}">
      <dgm:prSet/>
      <dgm:spPr/>
      <dgm:t>
        <a:bodyPr/>
        <a:lstStyle/>
        <a:p>
          <a:endParaRPr lang="en-US"/>
        </a:p>
      </dgm:t>
    </dgm:pt>
    <dgm:pt modelId="{B0A2E35C-AB06-4A6A-9625-1C4823793C09}" type="sibTrans" cxnId="{3B526C75-DB80-4E0E-9D9A-067FB1B872F4}">
      <dgm:prSet/>
      <dgm:spPr/>
      <dgm:t>
        <a:bodyPr/>
        <a:lstStyle/>
        <a:p>
          <a:endParaRPr lang="en-US"/>
        </a:p>
      </dgm:t>
    </dgm:pt>
    <dgm:pt modelId="{7D9F95EE-1249-46AD-A2FD-BC2EE228A61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 &amp; Answers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00688-D94C-4B01-A9A4-7BCB07070E0F}" type="parTrans" cxnId="{F64774B7-707B-4B48-B68D-ECD3974F0BA3}">
      <dgm:prSet/>
      <dgm:spPr/>
      <dgm:t>
        <a:bodyPr/>
        <a:lstStyle/>
        <a:p>
          <a:endParaRPr lang="en-US"/>
        </a:p>
      </dgm:t>
    </dgm:pt>
    <dgm:pt modelId="{0938C013-8124-440E-8182-E836D91C1895}" type="sibTrans" cxnId="{F64774B7-707B-4B48-B68D-ECD3974F0BA3}">
      <dgm:prSet/>
      <dgm:spPr/>
      <dgm:t>
        <a:bodyPr/>
        <a:lstStyle/>
        <a:p>
          <a:endParaRPr lang="en-US"/>
        </a:p>
      </dgm:t>
    </dgm:pt>
    <dgm:pt modelId="{E47D6D88-2EEA-46A3-987D-A72A93165C9C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743E-F5F5-4392-9104-C97702992E3D}" type="parTrans" cxnId="{E5D336D1-9370-4BE6-ADDF-FE842FA3BB24}">
      <dgm:prSet/>
      <dgm:spPr/>
      <dgm:t>
        <a:bodyPr/>
        <a:lstStyle/>
        <a:p>
          <a:endParaRPr lang="en-US"/>
        </a:p>
      </dgm:t>
    </dgm:pt>
    <dgm:pt modelId="{B2DAFE90-EB4A-4167-8298-A1FB98013B2D}" type="sibTrans" cxnId="{E5D336D1-9370-4BE6-ADDF-FE842FA3BB24}">
      <dgm:prSet/>
      <dgm:spPr/>
      <dgm:t>
        <a:bodyPr/>
        <a:lstStyle/>
        <a:p>
          <a:endParaRPr lang="en-US"/>
        </a:p>
      </dgm:t>
    </dgm:pt>
    <dgm:pt modelId="{B3485913-20BD-4BD4-924D-60D8381DCDA7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Utterance and Force Meaning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95ED5-62C7-4B34-B07A-286F18BBFCF2}" type="parTrans" cxnId="{8C1AAE09-7C00-4CC5-94A4-4184BDA13EAC}">
      <dgm:prSet/>
      <dgm:spPr/>
      <dgm:t>
        <a:bodyPr/>
        <a:lstStyle/>
        <a:p>
          <a:endParaRPr lang="en-US"/>
        </a:p>
      </dgm:t>
    </dgm:pt>
    <dgm:pt modelId="{E905D322-6330-4274-94B4-ECBB966DFDCD}" type="sibTrans" cxnId="{8C1AAE09-7C00-4CC5-94A4-4184BDA13EAC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25F0A3-904A-4368-9D74-158E4982F774}" type="pres">
      <dgm:prSet presAssocID="{88B75C29-8054-417D-BCE3-878A55118F6D}" presName="sp" presStyleCnt="0"/>
      <dgm:spPr/>
    </dgm:pt>
    <dgm:pt modelId="{F31512BB-FAD5-4E51-B137-18A4D41607CD}" type="pres">
      <dgm:prSet presAssocID="{E47D6D88-2EEA-46A3-987D-A72A93165C9C}" presName="linNode" presStyleCnt="0"/>
      <dgm:spPr/>
    </dgm:pt>
    <dgm:pt modelId="{69E6E84E-A66F-4739-99F1-895E1CE2AE04}" type="pres">
      <dgm:prSet presAssocID="{E47D6D88-2EEA-46A3-987D-A72A93165C9C}" presName="parentText" presStyleLbl="node1" presStyleIdx="3" presStyleCnt="5" custScaleX="505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56D8C-91A3-4898-B022-7996F5809CF6}" type="pres">
      <dgm:prSet presAssocID="{E47D6D88-2EEA-46A3-987D-A72A93165C9C}" presName="descendantText" presStyleLbl="alignAccFollowNode1" presStyleIdx="3" presStyleCnt="5" custScaleX="135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EF8B-C397-4BE9-849C-301AFD60A86C}" type="pres">
      <dgm:prSet presAssocID="{B2DAFE90-EB4A-4167-8298-A1FB98013B2D}" presName="sp" presStyleCnt="0"/>
      <dgm:spPr/>
    </dgm:pt>
    <dgm:pt modelId="{EA281C47-8FCE-4389-8F2E-FB48D5527CDA}" type="pres">
      <dgm:prSet presAssocID="{9E034902-CCE6-4CC8-931B-3ED6933FB68D}" presName="linNode" presStyleCnt="0"/>
      <dgm:spPr/>
    </dgm:pt>
    <dgm:pt modelId="{712AAA54-5AD0-4F97-AECB-4AA5FE536585}" type="pres">
      <dgm:prSet presAssocID="{9E034902-CCE6-4CC8-931B-3ED6933FB68D}" presName="parentText" presStyleLbl="node1" presStyleIdx="4" presStyleCnt="5" custScaleX="47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36B4-08E2-4571-967B-5D83CA5D97C5}" type="pres">
      <dgm:prSet presAssocID="{9E034902-CCE6-4CC8-931B-3ED6933FB68D}" presName="descendantText" presStyleLbl="alignAccFollowNode1" presStyleIdx="4" presStyleCnt="5" custAng="0" custScaleX="13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CB2D854F-65FF-4ECD-9A74-7FC741D75617}" type="presOf" srcId="{B3485913-20BD-4BD4-924D-60D8381DCDA7}" destId="{EBD56D8C-91A3-4898-B022-7996F5809CF6}" srcOrd="0" destOrd="0" presId="urn:microsoft.com/office/officeart/2005/8/layout/vList5"/>
    <dgm:cxn modelId="{F92DAADC-FD60-40A5-9A97-A54CCC3C9018}" type="presOf" srcId="{9E034902-CCE6-4CC8-931B-3ED6933FB68D}" destId="{712AAA54-5AD0-4F97-AECB-4AA5FE536585}" srcOrd="0" destOrd="0" presId="urn:microsoft.com/office/officeart/2005/8/layout/vList5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B526C75-DB80-4E0E-9D9A-067FB1B872F4}" srcId="{F6FEADD9-F67D-41F5-BA4C-3C84956E7F46}" destId="{9E034902-CCE6-4CC8-931B-3ED6933FB68D}" srcOrd="4" destOrd="0" parTransId="{81D2A30A-DA1D-4141-BB30-552C70B2ABD9}" sibTransId="{B0A2E35C-AB06-4A6A-9625-1C4823793C09}"/>
    <dgm:cxn modelId="{E5D336D1-9370-4BE6-ADDF-FE842FA3BB24}" srcId="{F6FEADD9-F67D-41F5-BA4C-3C84956E7F46}" destId="{E47D6D88-2EEA-46A3-987D-A72A93165C9C}" srcOrd="3" destOrd="0" parTransId="{732A743E-F5F5-4392-9104-C97702992E3D}" sibTransId="{B2DAFE90-EB4A-4167-8298-A1FB98013B2D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8C1AAE09-7C00-4CC5-94A4-4184BDA13EAC}" srcId="{E47D6D88-2EEA-46A3-987D-A72A93165C9C}" destId="{B3485913-20BD-4BD4-924D-60D8381DCDA7}" srcOrd="0" destOrd="0" parTransId="{39C95ED5-62C7-4B34-B07A-286F18BBFCF2}" sibTransId="{E905D322-6330-4274-94B4-ECBB966DFDCD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64774B7-707B-4B48-B68D-ECD3974F0BA3}" srcId="{9E034902-CCE6-4CC8-931B-3ED6933FB68D}" destId="{7D9F95EE-1249-46AD-A2FD-BC2EE228A615}" srcOrd="0" destOrd="0" parTransId="{EF800688-D94C-4B01-A9A4-7BCB07070E0F}" sibTransId="{0938C013-8124-440E-8182-E836D91C1895}"/>
    <dgm:cxn modelId="{0A6C35D7-0E46-43F8-B4FA-08AC675EE929}" type="presOf" srcId="{7D9F95EE-1249-46AD-A2FD-BC2EE228A615}" destId="{1A7936B4-08E2-4571-967B-5D83CA5D97C5}" srcOrd="0" destOrd="0" presId="urn:microsoft.com/office/officeart/2005/8/layout/vList5"/>
    <dgm:cxn modelId="{E4D606CA-2FBF-4EE6-9FB1-56380A49127C}" type="presOf" srcId="{E47D6D88-2EEA-46A3-987D-A72A93165C9C}" destId="{69E6E84E-A66F-4739-99F1-895E1CE2AE04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6ECA5DA8-44F5-4AE0-B393-750C34D0E6EF}" type="presParOf" srcId="{AAE7A1E6-6847-453D-B55B-8A82BF138C1D}" destId="{0125F0A3-904A-4368-9D74-158E4982F774}" srcOrd="5" destOrd="0" presId="urn:microsoft.com/office/officeart/2005/8/layout/vList5"/>
    <dgm:cxn modelId="{67B37D34-5093-4E11-BB62-0D3D0C49CDD8}" type="presParOf" srcId="{AAE7A1E6-6847-453D-B55B-8A82BF138C1D}" destId="{F31512BB-FAD5-4E51-B137-18A4D41607CD}" srcOrd="6" destOrd="0" presId="urn:microsoft.com/office/officeart/2005/8/layout/vList5"/>
    <dgm:cxn modelId="{2620D6E6-8D35-4EDD-B6B4-4DE30D60B7D6}" type="presParOf" srcId="{F31512BB-FAD5-4E51-B137-18A4D41607CD}" destId="{69E6E84E-A66F-4739-99F1-895E1CE2AE04}" srcOrd="0" destOrd="0" presId="urn:microsoft.com/office/officeart/2005/8/layout/vList5"/>
    <dgm:cxn modelId="{BEE2CD59-76A2-4F68-A0A5-2095D3035046}" type="presParOf" srcId="{F31512BB-FAD5-4E51-B137-18A4D41607CD}" destId="{EBD56D8C-91A3-4898-B022-7996F5809CF6}" srcOrd="1" destOrd="0" presId="urn:microsoft.com/office/officeart/2005/8/layout/vList5"/>
    <dgm:cxn modelId="{4A437CA2-B73C-4094-B08D-41781AA2E676}" type="presParOf" srcId="{AAE7A1E6-6847-453D-B55B-8A82BF138C1D}" destId="{72D2EF8B-C397-4BE9-849C-301AFD60A86C}" srcOrd="7" destOrd="0" presId="urn:microsoft.com/office/officeart/2005/8/layout/vList5"/>
    <dgm:cxn modelId="{CF8CB459-AD1D-4D45-874E-09DB52E257DB}" type="presParOf" srcId="{AAE7A1E6-6847-453D-B55B-8A82BF138C1D}" destId="{EA281C47-8FCE-4389-8F2E-FB48D5527CDA}" srcOrd="8" destOrd="0" presId="urn:microsoft.com/office/officeart/2005/8/layout/vList5"/>
    <dgm:cxn modelId="{1B1B7918-F501-48C5-8A5B-F9576E07063A}" type="presParOf" srcId="{EA281C47-8FCE-4389-8F2E-FB48D5527CDA}" destId="{712AAA54-5AD0-4F97-AECB-4AA5FE536585}" srcOrd="0" destOrd="0" presId="urn:microsoft.com/office/officeart/2005/8/layout/vList5"/>
    <dgm:cxn modelId="{1EEF89B5-6A30-4C99-A51C-5225015C71C6}" type="presParOf" srcId="{EA281C47-8FCE-4389-8F2E-FB48D5527CDA}" destId="{1A7936B4-08E2-4571-967B-5D83CA5D97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47280" y="-2627562"/>
          <a:ext cx="702766" cy="61376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Pragmatics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9862" y="89856"/>
        <a:ext cx="6137602" cy="702766"/>
      </dsp:txXfrm>
    </dsp:sp>
    <dsp:sp modelId="{7E429971-BC57-430F-BB25-C0574E5E39E3}">
      <dsp:nvSpPr>
        <dsp:cNvPr id="0" name=""/>
        <dsp:cNvSpPr/>
      </dsp:nvSpPr>
      <dsp:spPr>
        <a:xfrm>
          <a:off x="134" y="0"/>
          <a:ext cx="1329728" cy="8784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43017" y="42883"/>
        <a:ext cx="1243962" cy="792692"/>
      </dsp:txXfrm>
    </dsp:sp>
    <dsp:sp modelId="{B37A5355-225B-4C6F-AED7-6C620F99EECC}">
      <dsp:nvSpPr>
        <dsp:cNvPr id="0" name=""/>
        <dsp:cNvSpPr/>
      </dsp:nvSpPr>
      <dsp:spPr>
        <a:xfrm rot="5400000">
          <a:off x="4047280" y="-1705181"/>
          <a:ext cx="702766" cy="6137602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Definitions of Pragmatics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9862" y="1012237"/>
        <a:ext cx="6137602" cy="702766"/>
      </dsp:txXfrm>
    </dsp:sp>
    <dsp:sp modelId="{C04276DC-EE64-470A-B8BC-09067B8045FA}">
      <dsp:nvSpPr>
        <dsp:cNvPr id="0" name=""/>
        <dsp:cNvSpPr/>
      </dsp:nvSpPr>
      <dsp:spPr>
        <a:xfrm>
          <a:off x="134" y="924390"/>
          <a:ext cx="1329728" cy="878458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43017" y="967273"/>
        <a:ext cx="1243962" cy="792692"/>
      </dsp:txXfrm>
    </dsp:sp>
    <dsp:sp modelId="{C7C3E6FD-D83F-4BDA-907E-B5EE041DA931}">
      <dsp:nvSpPr>
        <dsp:cNvPr id="0" name=""/>
        <dsp:cNvSpPr/>
      </dsp:nvSpPr>
      <dsp:spPr>
        <a:xfrm rot="5400000">
          <a:off x="4047280" y="-782801"/>
          <a:ext cx="702766" cy="6137602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Abstract to Contextual Meaning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29862" y="1934617"/>
        <a:ext cx="6137602" cy="702766"/>
      </dsp:txXfrm>
    </dsp:sp>
    <dsp:sp modelId="{F5034101-5B7D-4FE7-B47A-5A48CF39606B}">
      <dsp:nvSpPr>
        <dsp:cNvPr id="0" name=""/>
        <dsp:cNvSpPr/>
      </dsp:nvSpPr>
      <dsp:spPr>
        <a:xfrm>
          <a:off x="134" y="1846770"/>
          <a:ext cx="1329728" cy="87845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43017" y="1889653"/>
        <a:ext cx="1243962" cy="792692"/>
      </dsp:txXfrm>
    </dsp:sp>
    <dsp:sp modelId="{EBD56D8C-91A3-4898-B022-7996F5809CF6}">
      <dsp:nvSpPr>
        <dsp:cNvPr id="0" name=""/>
        <dsp:cNvSpPr/>
      </dsp:nvSpPr>
      <dsp:spPr>
        <a:xfrm rot="5400000">
          <a:off x="4029987" y="122298"/>
          <a:ext cx="702766" cy="6172163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Utterance and Force Meaning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95289" y="2891302"/>
        <a:ext cx="6137857" cy="634154"/>
      </dsp:txXfrm>
    </dsp:sp>
    <dsp:sp modelId="{69E6E84E-A66F-4739-99F1-895E1CE2AE04}">
      <dsp:nvSpPr>
        <dsp:cNvPr id="0" name=""/>
        <dsp:cNvSpPr/>
      </dsp:nvSpPr>
      <dsp:spPr>
        <a:xfrm>
          <a:off x="134" y="2769151"/>
          <a:ext cx="1295154" cy="878458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17" y="2812034"/>
        <a:ext cx="1209388" cy="792692"/>
      </dsp:txXfrm>
    </dsp:sp>
    <dsp:sp modelId="{1A7936B4-08E2-4571-967B-5D83CA5D97C5}">
      <dsp:nvSpPr>
        <dsp:cNvPr id="0" name=""/>
        <dsp:cNvSpPr/>
      </dsp:nvSpPr>
      <dsp:spPr>
        <a:xfrm rot="5400000">
          <a:off x="3996945" y="1011624"/>
          <a:ext cx="702766" cy="6238273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 &amp; Answers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29192" y="3813683"/>
        <a:ext cx="6203967" cy="634154"/>
      </dsp:txXfrm>
    </dsp:sp>
    <dsp:sp modelId="{712AAA54-5AD0-4F97-AECB-4AA5FE536585}">
      <dsp:nvSpPr>
        <dsp:cNvPr id="0" name=""/>
        <dsp:cNvSpPr/>
      </dsp:nvSpPr>
      <dsp:spPr>
        <a:xfrm>
          <a:off x="134" y="3691532"/>
          <a:ext cx="1229057" cy="87845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17" y="3734415"/>
        <a:ext cx="1143291" cy="79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0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rts.monash.edu.au/linguistics/staff/kallan.php" TargetMode="External"/><Relationship Id="rId3" Type="http://schemas.openxmlformats.org/officeDocument/2006/relationships/tags" Target="../tags/tag40.xml"/><Relationship Id="rId7" Type="http://schemas.openxmlformats.org/officeDocument/2006/relationships/hyperlink" Target="http://plato.stanford.edu/entries/pragmatics/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hyperlink" Target="http://arts.monash.edu.au/linguistics/" TargetMode="External"/><Relationship Id="rId5" Type="http://schemas.openxmlformats.org/officeDocument/2006/relationships/notesSlide" Target="../notesSlides/notesSlide21.xml"/><Relationship Id="rId10" Type="http://schemas.openxmlformats.org/officeDocument/2006/relationships/hyperlink" Target="http://www.gxnu.edu.cn/Personal/szliu/definition.html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://www.textetc.com/theory/linguistic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2035175"/>
            <a:ext cx="6180224" cy="1470025"/>
          </a:xfrm>
        </p:spPr>
        <p:txBody>
          <a:bodyPr/>
          <a:lstStyle/>
          <a:p>
            <a:r>
              <a:rPr lang="en-US" sz="5400" dirty="0" smtClean="0"/>
              <a:t>What is Pragmatics?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43200" y="2971800"/>
            <a:ext cx="5991728" cy="1600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Group 1</a:t>
            </a:r>
          </a:p>
          <a:p>
            <a:r>
              <a:rPr lang="en-US" sz="2400" dirty="0" err="1" smtClean="0">
                <a:latin typeface="+mn-lt"/>
              </a:rPr>
              <a:t>Asep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Aprianto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Bobby Sander</a:t>
            </a:r>
          </a:p>
          <a:p>
            <a:r>
              <a:rPr lang="en-US" sz="2400" dirty="0" err="1" smtClean="0">
                <a:latin typeface="+mn-lt"/>
              </a:rPr>
              <a:t>Richo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Arifianto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Sandi Juandi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English Language and Literature Studies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Indonesia University of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50228"/>
            <a:ext cx="1836092" cy="198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950660"/>
            <a:ext cx="5257800" cy="12497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Pragmatics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3002340"/>
            <a:ext cx="5257800" cy="2468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dirty="0" smtClean="0"/>
              <a:t>…the </a:t>
            </a:r>
            <a:r>
              <a:rPr lang="en-US" sz="3600" dirty="0"/>
              <a:t>study 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sz="3600" dirty="0"/>
              <a:t> as communicated by a speaker and interpreted</a:t>
            </a:r>
          </a:p>
          <a:p>
            <a:r>
              <a:rPr lang="en-US" sz="3600" dirty="0"/>
              <a:t>by a </a:t>
            </a:r>
            <a:r>
              <a:rPr lang="en-US" sz="3600" dirty="0" smtClean="0"/>
              <a:t>listener… (Yule, 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412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467600" cy="75247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Definition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Pragmatics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4304"/>
              </p:ext>
            </p:extLst>
          </p:nvPr>
        </p:nvGraphicFramePr>
        <p:xfrm>
          <a:off x="609600" y="3352800"/>
          <a:ext cx="8077200" cy="243840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/>
                        <a:t>When a diplomat says </a:t>
                      </a:r>
                      <a:r>
                        <a:rPr lang="en-US" sz="2000" b="1" i="1" dirty="0"/>
                        <a:t>yes</a:t>
                      </a:r>
                      <a:r>
                        <a:rPr lang="en-US" sz="2000" b="1" dirty="0"/>
                        <a:t>, he means ‘perhaps’;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When he says </a:t>
                      </a:r>
                      <a:r>
                        <a:rPr lang="en-US" sz="2000" b="1" i="1" dirty="0"/>
                        <a:t>perhaps</a:t>
                      </a:r>
                      <a:r>
                        <a:rPr lang="en-US" sz="2000" b="1" dirty="0"/>
                        <a:t>, he means ‘no’;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When he says </a:t>
                      </a:r>
                      <a:r>
                        <a:rPr lang="en-US" sz="2000" b="1" i="1" dirty="0"/>
                        <a:t>no</a:t>
                      </a:r>
                      <a:r>
                        <a:rPr lang="en-US" sz="2000" b="1" dirty="0"/>
                        <a:t>, he is not a diplomat.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2000" b="1" dirty="0"/>
                        <a:t>      </a:t>
                      </a:r>
                      <a:r>
                        <a:rPr lang="it-IT" sz="2000" b="1" i="1" dirty="0"/>
                        <a:t>Voltaire</a:t>
                      </a:r>
                      <a:r>
                        <a:rPr lang="it-IT" sz="2000" b="1" dirty="0"/>
                        <a:t> (Quoted, in Spanish, in Escandell 1993.)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Definition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Pragmatics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Morris, </a:t>
            </a:r>
            <a:r>
              <a:rPr lang="en-US" b="1" dirty="0"/>
              <a:t>1938</a:t>
            </a:r>
            <a:r>
              <a:rPr lang="en-US" dirty="0" smtClean="0"/>
              <a:t>. </a:t>
            </a:r>
            <a:r>
              <a:rPr lang="en-US" dirty="0"/>
              <a:t>Pragmatics concerns the relation of signs to their </a:t>
            </a:r>
            <a:r>
              <a:rPr lang="en-US" b="1" dirty="0"/>
              <a:t>interpreters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Gazdar</a:t>
            </a:r>
            <a:r>
              <a:rPr lang="en-US" b="1" dirty="0" smtClean="0"/>
              <a:t>, </a:t>
            </a:r>
            <a:r>
              <a:rPr lang="en-US" b="1" dirty="0"/>
              <a:t>1979</a:t>
            </a:r>
            <a:r>
              <a:rPr lang="en-US" dirty="0"/>
              <a:t>. </a:t>
            </a:r>
            <a:r>
              <a:rPr lang="en-US" dirty="0" smtClean="0"/>
              <a:t>Pragmatics = </a:t>
            </a:r>
            <a:r>
              <a:rPr lang="en-US" b="1" dirty="0" smtClean="0"/>
              <a:t>Meaning</a:t>
            </a:r>
            <a:r>
              <a:rPr lang="en-US" dirty="0" smtClean="0"/>
              <a:t>-Truth conditions.</a:t>
            </a:r>
          </a:p>
          <a:p>
            <a:r>
              <a:rPr lang="en-US" b="1" dirty="0" smtClean="0"/>
              <a:t>Thomas, 1995. </a:t>
            </a:r>
            <a:r>
              <a:rPr lang="en-US" dirty="0" smtClean="0"/>
              <a:t>Pragmatics is meaning in use or meaning in context.</a:t>
            </a:r>
          </a:p>
          <a:p>
            <a:r>
              <a:rPr lang="en-US" b="1" dirty="0" smtClean="0"/>
              <a:t>Yule</a:t>
            </a:r>
            <a:r>
              <a:rPr lang="en-US" b="1" dirty="0"/>
              <a:t>, </a:t>
            </a:r>
            <a:r>
              <a:rPr lang="en-US" b="1" dirty="0" smtClean="0"/>
              <a:t>1996. </a:t>
            </a:r>
            <a:r>
              <a:rPr lang="en-US" dirty="0" smtClean="0"/>
              <a:t>The </a:t>
            </a:r>
            <a:r>
              <a:rPr lang="en-US" dirty="0"/>
              <a:t>study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/>
              <a:t> as </a:t>
            </a:r>
            <a:r>
              <a:rPr lang="en-US" dirty="0" smtClean="0"/>
              <a:t>communicated </a:t>
            </a:r>
            <a:r>
              <a:rPr lang="en-US" dirty="0"/>
              <a:t>by a speaker and </a:t>
            </a:r>
            <a:r>
              <a:rPr lang="en-US" b="1" dirty="0" smtClean="0"/>
              <a:t>interpreted </a:t>
            </a:r>
            <a:r>
              <a:rPr lang="en-US" dirty="0" smtClean="0"/>
              <a:t>by </a:t>
            </a:r>
            <a:r>
              <a:rPr lang="en-US" dirty="0"/>
              <a:t>a </a:t>
            </a:r>
            <a:r>
              <a:rPr lang="en-US" dirty="0" smtClean="0"/>
              <a:t>listener.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7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to Contextual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xisting </a:t>
            </a:r>
            <a:r>
              <a:rPr lang="en-US" sz="2800" dirty="0"/>
              <a:t>as an idea, feeling or quality, not as a material </a:t>
            </a:r>
            <a:r>
              <a:rPr lang="en-US" sz="2800" dirty="0" smtClean="0"/>
              <a:t>object.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</a:t>
            </a:r>
          </a:p>
          <a:p>
            <a:pPr lvl="1"/>
            <a:r>
              <a:rPr lang="en-US" sz="2800" dirty="0" smtClean="0"/>
              <a:t>Related </a:t>
            </a:r>
            <a:r>
              <a:rPr lang="en-US" sz="2800" dirty="0"/>
              <a:t>to the context of </a:t>
            </a:r>
            <a:r>
              <a:rPr lang="en-US" sz="2800" dirty="0" smtClean="0"/>
              <a:t>something.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pPr algn="ctr"/>
            <a:r>
              <a:rPr lang="en-US" b="1" dirty="0" smtClean="0"/>
              <a:t>In the Context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52578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Sense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Reference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Structural Ambiguity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Interaction Sense, Reference and Structural Ambiguity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Ambiguity and Intentionality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29972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Utterance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Force Meaning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“She wasn’t came…”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6118"/>
            <a:ext cx="6324600" cy="469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Utterance Versus Force Meaning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dirty="0" smtClean="0"/>
              <a:t>Utterance Meaning</a:t>
            </a:r>
            <a:endParaRPr lang="en-US" b="1" dirty="0" smtClean="0"/>
          </a:p>
          <a:p>
            <a:r>
              <a:rPr lang="en-US" dirty="0" smtClean="0"/>
              <a:t>The first level of speaking meaning.</a:t>
            </a:r>
          </a:p>
          <a:p>
            <a:r>
              <a:rPr lang="en-US" dirty="0" smtClean="0"/>
              <a:t>A sentence context pairing.</a:t>
            </a:r>
          </a:p>
          <a:p>
            <a:endParaRPr lang="en-US" dirty="0"/>
          </a:p>
          <a:p>
            <a:pPr lvl="1"/>
            <a:r>
              <a:rPr lang="en-US" sz="3200" b="1" dirty="0" smtClean="0"/>
              <a:t>Force Meaning</a:t>
            </a:r>
          </a:p>
          <a:p>
            <a:r>
              <a:rPr lang="en-US" dirty="0" smtClean="0"/>
              <a:t>The speaker communicative intention.</a:t>
            </a:r>
          </a:p>
        </p:txBody>
      </p:sp>
    </p:spTree>
    <p:extLst>
      <p:ext uri="{BB962C8B-B14F-4D97-AF65-F5344CB8AC3E}">
        <p14:creationId xmlns:p14="http://schemas.microsoft.com/office/powerpoint/2010/main" val="2413262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Paradigm of speaking in  pragmatics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692437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Speech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Force Meaning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Understanding Speech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Utterance Meaning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Freeform 15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21240482">
            <a:off x="2616409" y="3082127"/>
            <a:ext cx="2166975" cy="1016675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nimBg="1"/>
      <p:bldP spid="627715" grpId="0" animBg="1"/>
      <p:bldP spid="22532" grpId="0"/>
      <p:bldP spid="22533" grpId="0"/>
      <p:bldP spid="627722" grpId="0" animBg="1"/>
      <p:bldP spid="627725" grpId="0" animBg="1"/>
      <p:bldP spid="627728" grpId="0"/>
      <p:bldP spid="17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en-US" dirty="0" smtClean="0"/>
              <a:t>Jeremy</a:t>
            </a:r>
          </a:p>
          <a:p>
            <a:pPr lvl="1"/>
            <a:r>
              <a:rPr lang="en-US" dirty="0" smtClean="0"/>
              <a:t>His first day</a:t>
            </a:r>
          </a:p>
          <a:p>
            <a:pPr lvl="1"/>
            <a:r>
              <a:rPr lang="en-US" dirty="0" smtClean="0"/>
              <a:t>Mistakes made</a:t>
            </a:r>
          </a:p>
          <a:p>
            <a:pPr lvl="1"/>
            <a:r>
              <a:rPr lang="en-US" dirty="0" smtClean="0"/>
              <a:t>Successes achieved</a:t>
            </a:r>
          </a:p>
          <a:p>
            <a:pPr lvl="1"/>
            <a:r>
              <a:rPr lang="en-US" dirty="0" smtClean="0"/>
              <a:t>The moral of the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1447800"/>
            <a:ext cx="3711465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World of Meaning!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r>
              <a:rPr lang="en-US" dirty="0" smtClean="0"/>
              <a:t>What we can learn from Jeremy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Take-aways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2971800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your challenges</a:t>
            </a:r>
          </a:p>
          <a:p>
            <a:pPr lvl="1"/>
            <a:r>
              <a:rPr lang="en-US" dirty="0" smtClean="0"/>
              <a:t>Technological</a:t>
            </a:r>
            <a:r>
              <a:rPr lang="en-US" dirty="0"/>
              <a:t> </a:t>
            </a:r>
            <a:r>
              <a:rPr lang="en-US" dirty="0" smtClean="0"/>
              <a:t>as well as personal</a:t>
            </a:r>
          </a:p>
          <a:p>
            <a:r>
              <a:rPr lang="en-US" dirty="0" smtClean="0"/>
              <a:t>Set realistic expectation</a:t>
            </a:r>
          </a:p>
          <a:p>
            <a:pPr lvl="1"/>
            <a:r>
              <a:rPr lang="en-US" dirty="0" smtClean="0"/>
              <a:t>Mastery is not achieved overnight</a:t>
            </a:r>
          </a:p>
          <a:p>
            <a:r>
              <a:rPr lang="en-US" dirty="0" smtClean="0"/>
              <a:t>Keep your eye on the goal</a:t>
            </a:r>
          </a:p>
          <a:p>
            <a:pPr lvl="1"/>
            <a:r>
              <a:rPr lang="en-US" dirty="0" smtClean="0"/>
              <a:t>Mentorship programs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</a:t>
            </a:r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066800" y="4267200"/>
            <a:ext cx="7315200" cy="167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endParaRPr lang="en-US" sz="2400" dirty="0" smtClean="0"/>
          </a:p>
          <a:p>
            <a:pPr algn="just">
              <a:defRPr/>
            </a:pPr>
            <a:r>
              <a:rPr lang="en-US" sz="2400" dirty="0" smtClean="0"/>
              <a:t>Thomas, J. (1995). </a:t>
            </a:r>
            <a:r>
              <a:rPr lang="en-US" sz="2400" i="1" dirty="0" smtClean="0"/>
              <a:t>Meaning in Interaction: An Introduction  to     	Pragmatics.</a:t>
            </a:r>
            <a:r>
              <a:rPr lang="en-US" sz="2400" dirty="0" smtClean="0"/>
              <a:t> London: Longman</a:t>
            </a:r>
          </a:p>
          <a:p>
            <a:pPr algn="just">
              <a:defRPr/>
            </a:pPr>
            <a:r>
              <a:rPr lang="en-US" sz="2400" dirty="0" smtClean="0"/>
              <a:t>Yule, G. (1996). </a:t>
            </a:r>
            <a:r>
              <a:rPr lang="en-US" sz="2400" i="1" dirty="0" smtClean="0"/>
              <a:t>Pragmatics</a:t>
            </a:r>
            <a:r>
              <a:rPr lang="en-US" sz="2400" dirty="0" smtClean="0"/>
              <a:t>. Oxford: Oxford University Press.</a:t>
            </a:r>
          </a:p>
          <a:p>
            <a:pPr algn="just">
              <a:defRPr/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Online 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 smtClean="0"/>
              <a:t>MONASH University, Linguistics Program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600" dirty="0" smtClean="0">
                <a:hlinkClick r:id="rId6"/>
              </a:rPr>
              <a:t>http</a:t>
            </a:r>
            <a:r>
              <a:rPr lang="en-US" sz="2600" dirty="0">
                <a:hlinkClick r:id="rId6"/>
              </a:rPr>
              <a:t>://arts.monash.edu.au/linguistics</a:t>
            </a:r>
            <a:r>
              <a:rPr lang="en-US" sz="2600" dirty="0" smtClean="0">
                <a:hlinkClick r:id="rId6"/>
              </a:rPr>
              <a:t>/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800" b="1" dirty="0" smtClean="0"/>
              <a:t>Stanford Encyclopedia of Philosophy</a:t>
            </a:r>
            <a:endParaRPr lang="en-US" sz="2800" dirty="0"/>
          </a:p>
          <a:p>
            <a:pPr marL="0" indent="0">
              <a:buNone/>
              <a:defRPr/>
            </a:pPr>
            <a:r>
              <a:rPr lang="en-US" sz="2400" dirty="0"/>
              <a:t>    </a:t>
            </a:r>
            <a:r>
              <a:rPr lang="en-US" sz="2600" dirty="0">
                <a:hlinkClick r:id="rId7"/>
              </a:rPr>
              <a:t>http://plato.stanford.edu/entries/pragmatics</a:t>
            </a:r>
            <a:r>
              <a:rPr lang="en-US" sz="2600" dirty="0" smtClean="0">
                <a:hlinkClick r:id="rId7"/>
              </a:rPr>
              <a:t>/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600" dirty="0" smtClean="0"/>
              <a:t>&lt;</a:t>
            </a:r>
            <a:r>
              <a:rPr lang="en-US" sz="2600" b="1" dirty="0" smtClean="0"/>
              <a:t>Emeritus Professor Keith Allan</a:t>
            </a:r>
            <a:r>
              <a:rPr lang="en-US" sz="2600" dirty="0" smtClean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8"/>
              </a:rPr>
              <a:t>http://arts.monash.edu.au/linguistics/staff/kallan.php</a:t>
            </a:r>
            <a:endParaRPr lang="en-US" u="sng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Other Resources</a:t>
            </a:r>
            <a:endParaRPr lang="en-US" dirty="0" smtClean="0">
              <a:hlinkClick r:id="rId9"/>
            </a:endParaRPr>
          </a:p>
          <a:p>
            <a:pPr>
              <a:defRPr/>
            </a:pPr>
            <a:r>
              <a:rPr lang="en-US" sz="2400" dirty="0" smtClean="0">
                <a:hlinkClick r:id="rId9"/>
              </a:rPr>
              <a:t>http</a:t>
            </a:r>
            <a:r>
              <a:rPr lang="en-US" sz="2400" dirty="0">
                <a:hlinkClick r:id="rId9"/>
              </a:rPr>
              <a:t>://</a:t>
            </a:r>
            <a:r>
              <a:rPr lang="en-US" sz="2400" dirty="0" smtClean="0">
                <a:hlinkClick r:id="rId9"/>
              </a:rPr>
              <a:t>www.textetc.com/theory/linguistics.html</a:t>
            </a:r>
            <a:endParaRPr lang="en-US" sz="2400" dirty="0"/>
          </a:p>
          <a:p>
            <a:pPr>
              <a:defRPr/>
            </a:pPr>
            <a:r>
              <a:rPr lang="en-US" sz="2400" dirty="0" smtClean="0">
                <a:hlinkClick r:id="rId10"/>
              </a:rPr>
              <a:t>http</a:t>
            </a:r>
            <a:r>
              <a:rPr lang="en-US" sz="2400" dirty="0">
                <a:hlinkClick r:id="rId10"/>
              </a:rPr>
              <a:t>://</a:t>
            </a:r>
            <a:r>
              <a:rPr lang="en-US" sz="2400" dirty="0" smtClean="0">
                <a:hlinkClick r:id="rId10"/>
              </a:rPr>
              <a:t>www.gxnu.edu.cn/Personal/szliu/definition.html</a:t>
            </a: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4400" u="sng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/>
      <p:bldP spid="6184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2286000"/>
            <a:ext cx="6180224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You…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5741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2664315"/>
              </p:ext>
            </p:extLst>
          </p:nvPr>
        </p:nvGraphicFramePr>
        <p:xfrm>
          <a:off x="990600" y="13716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4452"/>
            <a:ext cx="7258507" cy="102714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Discussion</a:t>
            </a:r>
            <a:endParaRPr lang="en-US" sz="5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E6E84E-A66F-4739-99F1-895E1CE2A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9E6E84E-A66F-4739-99F1-895E1CE2A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D56D8C-91A3-4898-B022-7996F580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EBD56D8C-91A3-4898-B022-7996F5809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2AAA54-5AD0-4F97-AECB-4AA5FE53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712AAA54-5AD0-4F97-AECB-4AA5FE536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7936B4-08E2-4571-967B-5D83CA5D9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1A7936B4-08E2-4571-967B-5D83CA5D9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6866024" cy="1470025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History of Pragmatics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886200"/>
            <a:ext cx="57912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The weather is nice, isn’t it?</a:t>
            </a:r>
            <a:endParaRPr lang="en-US" sz="2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70775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04800"/>
            <a:ext cx="4876800" cy="2590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600" dirty="0"/>
              <a:t>Classical </a:t>
            </a:r>
            <a:endParaRPr lang="en-US" sz="6600" dirty="0" smtClean="0"/>
          </a:p>
          <a:p>
            <a:r>
              <a:rPr lang="en-US" sz="6600" dirty="0" smtClean="0"/>
              <a:t>Pragmatics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46165"/>
            <a:ext cx="8534400" cy="278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 smtClean="0"/>
              <a:t>1. Far-side </a:t>
            </a:r>
            <a:r>
              <a:rPr lang="en-US" sz="3600" b="1" dirty="0"/>
              <a:t>Pragmatics: Beyond </a:t>
            </a:r>
            <a:r>
              <a:rPr lang="en-US" sz="3600" b="1" dirty="0" smtClean="0"/>
              <a:t>Saying</a:t>
            </a:r>
          </a:p>
          <a:p>
            <a:r>
              <a:rPr lang="en-US" sz="3600" dirty="0" smtClean="0"/>
              <a:t>	</a:t>
            </a:r>
            <a:r>
              <a:rPr lang="en-US" sz="3500" dirty="0" smtClean="0"/>
              <a:t>a. </a:t>
            </a:r>
            <a:r>
              <a:rPr lang="en-US" sz="3500" dirty="0"/>
              <a:t>Austin, Searle, and Speech Acts</a:t>
            </a:r>
          </a:p>
          <a:p>
            <a:r>
              <a:rPr lang="en-US" sz="3500" dirty="0" smtClean="0"/>
              <a:t>	b. </a:t>
            </a:r>
            <a:r>
              <a:rPr lang="en-US" sz="3500" dirty="0"/>
              <a:t>Grice and Conversational </a:t>
            </a:r>
            <a:r>
              <a:rPr lang="en-US" sz="3500" dirty="0" err="1" smtClean="0"/>
              <a:t>Implicatures</a:t>
            </a:r>
            <a:endParaRPr lang="en-US" sz="3500" dirty="0"/>
          </a:p>
          <a:p>
            <a:r>
              <a:rPr lang="en-US" sz="3500" dirty="0" smtClean="0"/>
              <a:t>	c. </a:t>
            </a:r>
            <a:r>
              <a:rPr lang="en-US" sz="3500" dirty="0"/>
              <a:t>Bach, </a:t>
            </a:r>
            <a:r>
              <a:rPr lang="en-US" sz="3500" dirty="0" err="1"/>
              <a:t>Harnish</a:t>
            </a:r>
            <a:r>
              <a:rPr lang="en-US" sz="3500" dirty="0"/>
              <a:t>, and a Unified </a:t>
            </a:r>
            <a:r>
              <a:rPr lang="en-US" sz="3500" dirty="0" smtClean="0"/>
              <a:t>Theory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9812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942010"/>
            <a:ext cx="5257800" cy="24681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dirty="0" smtClean="0"/>
              <a:t>…the </a:t>
            </a:r>
            <a:r>
              <a:rPr lang="en-US" sz="3600" dirty="0"/>
              <a:t>study of </a:t>
            </a:r>
            <a:r>
              <a:rPr lang="en-US" sz="3600" dirty="0" smtClean="0"/>
              <a:t>the relationship between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linguistics forms</a:t>
            </a:r>
            <a:r>
              <a:rPr lang="en-US" sz="3600" dirty="0" smtClean="0"/>
              <a:t>, how they arranged… (Yule, 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72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33400"/>
            <a:ext cx="4343400" cy="2362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600" dirty="0"/>
              <a:t>Classical </a:t>
            </a:r>
            <a:endParaRPr lang="en-US" sz="6600" dirty="0" smtClean="0"/>
          </a:p>
          <a:p>
            <a:r>
              <a:rPr lang="en-US" sz="6600" dirty="0" smtClean="0"/>
              <a:t>Pragmatics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514600"/>
            <a:ext cx="7315200" cy="278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b="1" dirty="0"/>
              <a:t>2. Near-side Pragmatics</a:t>
            </a:r>
          </a:p>
          <a:p>
            <a:r>
              <a:rPr lang="en-US" sz="3200" dirty="0" smtClean="0"/>
              <a:t>a</a:t>
            </a:r>
            <a:r>
              <a:rPr lang="en-US" sz="3200" dirty="0"/>
              <a:t>. Kaplan on Indexical </a:t>
            </a:r>
            <a:r>
              <a:rPr lang="en-US" sz="3200" dirty="0" smtClean="0"/>
              <a:t>and Demonstratives</a:t>
            </a:r>
            <a:endParaRPr lang="en-US" sz="3200" dirty="0"/>
          </a:p>
          <a:p>
            <a:r>
              <a:rPr lang="en-US" sz="3200" dirty="0" smtClean="0"/>
              <a:t>b</a:t>
            </a:r>
            <a:r>
              <a:rPr lang="en-US" sz="3200" dirty="0"/>
              <a:t>. Pragmatic Puzzles of </a:t>
            </a:r>
            <a:r>
              <a:rPr lang="en-US" sz="3200" dirty="0" err="1"/>
              <a:t>Referentialism</a:t>
            </a:r>
            <a:endParaRPr lang="en-US" sz="3200" dirty="0"/>
          </a:p>
          <a:p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err="1"/>
              <a:t>Stalnaker</a:t>
            </a:r>
            <a:r>
              <a:rPr lang="en-US" sz="3200" dirty="0"/>
              <a:t> on Context and Content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02340"/>
            <a:ext cx="5257800" cy="246819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3600" dirty="0" smtClean="0"/>
              <a:t>…the </a:t>
            </a:r>
            <a:r>
              <a:rPr lang="en-US" sz="3600" dirty="0"/>
              <a:t>study of </a:t>
            </a:r>
            <a:r>
              <a:rPr lang="en-US" sz="3600" dirty="0" smtClean="0"/>
              <a:t>the relationship between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linguistics forms and entities in the world</a:t>
            </a:r>
            <a:r>
              <a:rPr lang="en-US" sz="3600" dirty="0" smtClean="0"/>
              <a:t>… (Yule, 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1555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1066800"/>
            <a:ext cx="5257800" cy="167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/>
              <a:t>Contemporary </a:t>
            </a:r>
            <a:r>
              <a:rPr lang="en-US" sz="5400" dirty="0"/>
              <a:t>Pragmatic </a:t>
            </a:r>
            <a:r>
              <a:rPr lang="en-US" sz="5400" dirty="0" smtClean="0"/>
              <a:t>Theory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620" y="2895600"/>
            <a:ext cx="7707580" cy="2574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1. </a:t>
            </a:r>
            <a:r>
              <a:rPr lang="en-US" sz="2800" dirty="0"/>
              <a:t>Two models of Linguistic Communication</a:t>
            </a:r>
          </a:p>
          <a:p>
            <a:r>
              <a:rPr lang="en-US" sz="2800" dirty="0" smtClean="0"/>
              <a:t>2. </a:t>
            </a:r>
            <a:r>
              <a:rPr lang="en-US" sz="2800" dirty="0"/>
              <a:t>Relevance </a:t>
            </a:r>
            <a:r>
              <a:rPr lang="en-US" sz="2800" dirty="0" smtClean="0"/>
              <a:t>Theory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2.1 </a:t>
            </a:r>
            <a:r>
              <a:rPr lang="en-US" sz="2800" dirty="0"/>
              <a:t>The Principles of Relevance</a:t>
            </a:r>
          </a:p>
          <a:p>
            <a:r>
              <a:rPr lang="en-US" sz="2800" dirty="0" smtClean="0"/>
              <a:t>	2.2 </a:t>
            </a:r>
            <a:r>
              <a:rPr lang="en-US" sz="2800" dirty="0"/>
              <a:t>Implicated Premises and Conclusions</a:t>
            </a:r>
          </a:p>
          <a:p>
            <a:r>
              <a:rPr lang="en-US" sz="2800" dirty="0" smtClean="0"/>
              <a:t>3. </a:t>
            </a:r>
            <a:r>
              <a:rPr lang="en-US" sz="2800" dirty="0"/>
              <a:t>Levinson's Theory of Utterance-Type-Meaning</a:t>
            </a:r>
          </a:p>
          <a:p>
            <a:r>
              <a:rPr lang="en-US" sz="2800" dirty="0" smtClean="0"/>
              <a:t>4. </a:t>
            </a:r>
            <a:r>
              <a:rPr lang="en-US" sz="2800" dirty="0"/>
              <a:t>Literalists, Minimalists, </a:t>
            </a:r>
            <a:r>
              <a:rPr lang="en-US" sz="2800" dirty="0" err="1"/>
              <a:t>Contextualists</a:t>
            </a:r>
            <a:r>
              <a:rPr lang="en-US" sz="2800" dirty="0"/>
              <a:t> and Others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964</Words>
  <Application>Microsoft Office PowerPoint</Application>
  <PresentationFormat>On-screen Show (4:3)</PresentationFormat>
  <Paragraphs>185</Paragraphs>
  <Slides>25</Slides>
  <Notes>21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</vt:lpstr>
      <vt:lpstr>What is Pragmatics?</vt:lpstr>
      <vt:lpstr>PowerPoint Presentation</vt:lpstr>
      <vt:lpstr>The Discussion</vt:lpstr>
      <vt:lpstr>1. History of Pragmatics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Definition of Pragmatics</vt:lpstr>
      <vt:lpstr>Some Definition of Pragmatics</vt:lpstr>
      <vt:lpstr>3. Abstract to Contextual Meaning</vt:lpstr>
      <vt:lpstr>In the Context</vt:lpstr>
      <vt:lpstr>4. Utterance and Force Meaning</vt:lpstr>
      <vt:lpstr>“She wasn’t came…”</vt:lpstr>
      <vt:lpstr>Utterance Versus Force Meaning</vt:lpstr>
      <vt:lpstr>Understanding Speech</vt:lpstr>
      <vt:lpstr>Case Study</vt:lpstr>
      <vt:lpstr>Discussion</vt:lpstr>
      <vt:lpstr>Questions?</vt:lpstr>
      <vt:lpstr>Summary</vt:lpstr>
      <vt:lpstr>References</vt:lpstr>
      <vt:lpstr>Online Resources</vt:lpstr>
      <vt:lpstr>Thank You…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2011-09-24T14:09:55Z</dcterms:created>
  <dcterms:modified xsi:type="dcterms:W3CDTF">2011-09-28T16:32:34Z</dcterms:modified>
</cp:coreProperties>
</file>