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317" r:id="rId4"/>
    <p:sldId id="318" r:id="rId5"/>
    <p:sldId id="258" r:id="rId6"/>
    <p:sldId id="259" r:id="rId7"/>
    <p:sldId id="260" r:id="rId8"/>
    <p:sldId id="261" r:id="rId9"/>
    <p:sldId id="262" r:id="rId10"/>
    <p:sldId id="320" r:id="rId11"/>
    <p:sldId id="263" r:id="rId12"/>
    <p:sldId id="264" r:id="rId13"/>
    <p:sldId id="265" r:id="rId14"/>
    <p:sldId id="266" r:id="rId15"/>
    <p:sldId id="267" r:id="rId16"/>
    <p:sldId id="268"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269" r:id="rId34"/>
    <p:sldId id="270" r:id="rId35"/>
    <p:sldId id="271" r:id="rId36"/>
    <p:sldId id="272" r:id="rId37"/>
    <p:sldId id="273" r:id="rId38"/>
    <p:sldId id="274" r:id="rId39"/>
    <p:sldId id="275" r:id="rId40"/>
    <p:sldId id="276" r:id="rId41"/>
    <p:sldId id="277" r:id="rId42"/>
    <p:sldId id="278" r:id="rId43"/>
    <p:sldId id="316" r:id="rId44"/>
    <p:sldId id="279" r:id="rId45"/>
    <p:sldId id="280" r:id="rId46"/>
    <p:sldId id="281" r:id="rId47"/>
    <p:sldId id="282" r:id="rId48"/>
    <p:sldId id="283" r:id="rId49"/>
    <p:sldId id="289" r:id="rId50"/>
    <p:sldId id="296" r:id="rId51"/>
    <p:sldId id="297" r:id="rId52"/>
    <p:sldId id="298" r:id="rId53"/>
    <p:sldId id="299" r:id="rId54"/>
    <p:sldId id="300" r:id="rId55"/>
    <p:sldId id="301" r:id="rId56"/>
    <p:sldId id="302" r:id="rId57"/>
    <p:sldId id="321" r:id="rId58"/>
    <p:sldId id="303" r:id="rId59"/>
    <p:sldId id="304" r:id="rId60"/>
    <p:sldId id="305" r:id="rId61"/>
    <p:sldId id="306" r:id="rId62"/>
    <p:sldId id="307" r:id="rId63"/>
    <p:sldId id="308" r:id="rId64"/>
    <p:sldId id="314" r:id="rId65"/>
    <p:sldId id="315" r:id="rId66"/>
    <p:sldId id="295" r:id="rId6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7" autoAdjust="0"/>
    <p:restoredTop sz="93671" autoAdjust="0"/>
  </p:normalViewPr>
  <p:slideViewPr>
    <p:cSldViewPr>
      <p:cViewPr varScale="1">
        <p:scale>
          <a:sx n="86" d="100"/>
          <a:sy n="86" d="100"/>
        </p:scale>
        <p:origin x="516" y="60"/>
      </p:cViewPr>
      <p:guideLst>
        <p:guide orient="horz" pos="2160"/>
        <p:guide pos="2880"/>
      </p:guideLst>
    </p:cSldViewPr>
  </p:slideViewPr>
  <p:outlineViewPr>
    <p:cViewPr>
      <p:scale>
        <a:sx n="33" d="100"/>
        <a:sy n="33" d="100"/>
      </p:scale>
      <p:origin x="0" y="-34266"/>
    </p:cViewPr>
  </p:outlineViewPr>
  <p:notesTextViewPr>
    <p:cViewPr>
      <p:scale>
        <a:sx n="100" d="100"/>
        <a:sy n="100" d="100"/>
      </p:scale>
      <p:origin x="0" y="0"/>
    </p:cViewPr>
  </p:notesTextViewPr>
  <p:notesViewPr>
    <p:cSldViewPr>
      <p:cViewPr varScale="1">
        <p:scale>
          <a:sx n="53" d="100"/>
          <a:sy n="53" d="100"/>
        </p:scale>
        <p:origin x="-184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9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A0D9602-A64E-4220-B52F-87A687F76D9D}" type="datetimeFigureOut">
              <a:rPr lang="en-US" smtClean="0"/>
              <a:pPr/>
              <a:t>12/12/2016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9C3A6EC-8942-4CFA-8812-5C31752DBCFE}" type="slidenum">
              <a:rPr lang="en-US" smtClean="0"/>
              <a:pPr/>
              <a:t>‹#›</a:t>
            </a:fld>
            <a:endParaRPr lang="en-US" dirty="0"/>
          </a:p>
        </p:txBody>
      </p:sp>
    </p:spTree>
    <p:extLst>
      <p:ext uri="{BB962C8B-B14F-4D97-AF65-F5344CB8AC3E}">
        <p14:creationId xmlns:p14="http://schemas.microsoft.com/office/powerpoint/2010/main" val="155044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a:t>
            </a:fld>
            <a:endParaRPr lang="en-US" dirty="0"/>
          </a:p>
        </p:txBody>
      </p:sp>
    </p:spTree>
    <p:extLst>
      <p:ext uri="{BB962C8B-B14F-4D97-AF65-F5344CB8AC3E}">
        <p14:creationId xmlns:p14="http://schemas.microsoft.com/office/powerpoint/2010/main" val="83315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13</a:t>
            </a:fld>
            <a:endParaRPr lang="en-US" dirty="0"/>
          </a:p>
        </p:txBody>
      </p:sp>
    </p:spTree>
    <p:extLst>
      <p:ext uri="{BB962C8B-B14F-4D97-AF65-F5344CB8AC3E}">
        <p14:creationId xmlns:p14="http://schemas.microsoft.com/office/powerpoint/2010/main" val="276002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14</a:t>
            </a:fld>
            <a:endParaRPr lang="en-US" dirty="0"/>
          </a:p>
        </p:txBody>
      </p:sp>
    </p:spTree>
    <p:extLst>
      <p:ext uri="{BB962C8B-B14F-4D97-AF65-F5344CB8AC3E}">
        <p14:creationId xmlns:p14="http://schemas.microsoft.com/office/powerpoint/2010/main" val="2157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15</a:t>
            </a:fld>
            <a:endParaRPr lang="en-US" dirty="0"/>
          </a:p>
        </p:txBody>
      </p:sp>
    </p:spTree>
    <p:extLst>
      <p:ext uri="{BB962C8B-B14F-4D97-AF65-F5344CB8AC3E}">
        <p14:creationId xmlns:p14="http://schemas.microsoft.com/office/powerpoint/2010/main" val="39455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16</a:t>
            </a:fld>
            <a:endParaRPr lang="en-US" dirty="0"/>
          </a:p>
        </p:txBody>
      </p:sp>
    </p:spTree>
    <p:extLst>
      <p:ext uri="{BB962C8B-B14F-4D97-AF65-F5344CB8AC3E}">
        <p14:creationId xmlns:p14="http://schemas.microsoft.com/office/powerpoint/2010/main" val="51262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17</a:t>
            </a:fld>
            <a:endParaRPr lang="en-US" dirty="0"/>
          </a:p>
        </p:txBody>
      </p:sp>
    </p:spTree>
    <p:extLst>
      <p:ext uri="{BB962C8B-B14F-4D97-AF65-F5344CB8AC3E}">
        <p14:creationId xmlns:p14="http://schemas.microsoft.com/office/powerpoint/2010/main" val="170333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18</a:t>
            </a:fld>
            <a:endParaRPr lang="en-US" dirty="0"/>
          </a:p>
        </p:txBody>
      </p:sp>
    </p:spTree>
    <p:extLst>
      <p:ext uri="{BB962C8B-B14F-4D97-AF65-F5344CB8AC3E}">
        <p14:creationId xmlns:p14="http://schemas.microsoft.com/office/powerpoint/2010/main" val="215337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21</a:t>
            </a:fld>
            <a:endParaRPr lang="en-US" dirty="0"/>
          </a:p>
        </p:txBody>
      </p:sp>
    </p:spTree>
    <p:extLst>
      <p:ext uri="{BB962C8B-B14F-4D97-AF65-F5344CB8AC3E}">
        <p14:creationId xmlns:p14="http://schemas.microsoft.com/office/powerpoint/2010/main" val="1128774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22</a:t>
            </a:fld>
            <a:endParaRPr lang="en-US" dirty="0"/>
          </a:p>
        </p:txBody>
      </p:sp>
    </p:spTree>
    <p:extLst>
      <p:ext uri="{BB962C8B-B14F-4D97-AF65-F5344CB8AC3E}">
        <p14:creationId xmlns:p14="http://schemas.microsoft.com/office/powerpoint/2010/main" val="119741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23</a:t>
            </a:fld>
            <a:endParaRPr lang="en-US" dirty="0"/>
          </a:p>
        </p:txBody>
      </p:sp>
    </p:spTree>
    <p:extLst>
      <p:ext uri="{BB962C8B-B14F-4D97-AF65-F5344CB8AC3E}">
        <p14:creationId xmlns:p14="http://schemas.microsoft.com/office/powerpoint/2010/main" val="204345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24</a:t>
            </a:fld>
            <a:endParaRPr lang="en-US" dirty="0"/>
          </a:p>
        </p:txBody>
      </p:sp>
    </p:spTree>
    <p:extLst>
      <p:ext uri="{BB962C8B-B14F-4D97-AF65-F5344CB8AC3E}">
        <p14:creationId xmlns:p14="http://schemas.microsoft.com/office/powerpoint/2010/main" val="1718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a:t>
            </a:fld>
            <a:endParaRPr lang="en-US" dirty="0"/>
          </a:p>
        </p:txBody>
      </p:sp>
    </p:spTree>
    <p:extLst>
      <p:ext uri="{BB962C8B-B14F-4D97-AF65-F5344CB8AC3E}">
        <p14:creationId xmlns:p14="http://schemas.microsoft.com/office/powerpoint/2010/main" val="80802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25</a:t>
            </a:fld>
            <a:endParaRPr lang="en-US" dirty="0"/>
          </a:p>
        </p:txBody>
      </p:sp>
    </p:spTree>
    <p:extLst>
      <p:ext uri="{BB962C8B-B14F-4D97-AF65-F5344CB8AC3E}">
        <p14:creationId xmlns:p14="http://schemas.microsoft.com/office/powerpoint/2010/main" val="1468857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27</a:t>
            </a:fld>
            <a:endParaRPr lang="en-US" dirty="0"/>
          </a:p>
        </p:txBody>
      </p:sp>
    </p:spTree>
    <p:extLst>
      <p:ext uri="{BB962C8B-B14F-4D97-AF65-F5344CB8AC3E}">
        <p14:creationId xmlns:p14="http://schemas.microsoft.com/office/powerpoint/2010/main" val="3045059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28</a:t>
            </a:fld>
            <a:endParaRPr lang="en-US" dirty="0"/>
          </a:p>
        </p:txBody>
      </p:sp>
    </p:spTree>
    <p:extLst>
      <p:ext uri="{BB962C8B-B14F-4D97-AF65-F5344CB8AC3E}">
        <p14:creationId xmlns:p14="http://schemas.microsoft.com/office/powerpoint/2010/main" val="1847321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29</a:t>
            </a:fld>
            <a:endParaRPr lang="en-US" dirty="0"/>
          </a:p>
        </p:txBody>
      </p:sp>
    </p:spTree>
    <p:extLst>
      <p:ext uri="{BB962C8B-B14F-4D97-AF65-F5344CB8AC3E}">
        <p14:creationId xmlns:p14="http://schemas.microsoft.com/office/powerpoint/2010/main" val="1284535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30</a:t>
            </a:fld>
            <a:endParaRPr lang="en-US" dirty="0"/>
          </a:p>
        </p:txBody>
      </p:sp>
    </p:spTree>
    <p:extLst>
      <p:ext uri="{BB962C8B-B14F-4D97-AF65-F5344CB8AC3E}">
        <p14:creationId xmlns:p14="http://schemas.microsoft.com/office/powerpoint/2010/main" val="1051456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31</a:t>
            </a:fld>
            <a:endParaRPr lang="en-US" dirty="0"/>
          </a:p>
        </p:txBody>
      </p:sp>
    </p:spTree>
    <p:extLst>
      <p:ext uri="{BB962C8B-B14F-4D97-AF65-F5344CB8AC3E}">
        <p14:creationId xmlns:p14="http://schemas.microsoft.com/office/powerpoint/2010/main" val="1827382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32</a:t>
            </a:fld>
            <a:endParaRPr lang="en-US" dirty="0"/>
          </a:p>
        </p:txBody>
      </p:sp>
    </p:spTree>
    <p:extLst>
      <p:ext uri="{BB962C8B-B14F-4D97-AF65-F5344CB8AC3E}">
        <p14:creationId xmlns:p14="http://schemas.microsoft.com/office/powerpoint/2010/main" val="1923315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33</a:t>
            </a:fld>
            <a:endParaRPr lang="en-US" dirty="0"/>
          </a:p>
        </p:txBody>
      </p:sp>
    </p:spTree>
    <p:extLst>
      <p:ext uri="{BB962C8B-B14F-4D97-AF65-F5344CB8AC3E}">
        <p14:creationId xmlns:p14="http://schemas.microsoft.com/office/powerpoint/2010/main" val="1097025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34</a:t>
            </a:fld>
            <a:endParaRPr lang="en-US" dirty="0"/>
          </a:p>
        </p:txBody>
      </p:sp>
    </p:spTree>
    <p:extLst>
      <p:ext uri="{BB962C8B-B14F-4D97-AF65-F5344CB8AC3E}">
        <p14:creationId xmlns:p14="http://schemas.microsoft.com/office/powerpoint/2010/main" val="3555594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35</a:t>
            </a:fld>
            <a:endParaRPr lang="en-US" dirty="0"/>
          </a:p>
        </p:txBody>
      </p:sp>
    </p:spTree>
    <p:extLst>
      <p:ext uri="{BB962C8B-B14F-4D97-AF65-F5344CB8AC3E}">
        <p14:creationId xmlns:p14="http://schemas.microsoft.com/office/powerpoint/2010/main" val="158852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a:t>
            </a:fld>
            <a:endParaRPr lang="en-US" dirty="0"/>
          </a:p>
        </p:txBody>
      </p:sp>
    </p:spTree>
    <p:extLst>
      <p:ext uri="{BB962C8B-B14F-4D97-AF65-F5344CB8AC3E}">
        <p14:creationId xmlns:p14="http://schemas.microsoft.com/office/powerpoint/2010/main" val="512915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36</a:t>
            </a:fld>
            <a:endParaRPr lang="en-US" dirty="0"/>
          </a:p>
        </p:txBody>
      </p:sp>
    </p:spTree>
    <p:extLst>
      <p:ext uri="{BB962C8B-B14F-4D97-AF65-F5344CB8AC3E}">
        <p14:creationId xmlns:p14="http://schemas.microsoft.com/office/powerpoint/2010/main" val="2256616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37</a:t>
            </a:fld>
            <a:endParaRPr lang="en-US" dirty="0"/>
          </a:p>
        </p:txBody>
      </p:sp>
    </p:spTree>
    <p:extLst>
      <p:ext uri="{BB962C8B-B14F-4D97-AF65-F5344CB8AC3E}">
        <p14:creationId xmlns:p14="http://schemas.microsoft.com/office/powerpoint/2010/main" val="788586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38</a:t>
            </a:fld>
            <a:endParaRPr lang="en-US" dirty="0"/>
          </a:p>
        </p:txBody>
      </p:sp>
    </p:spTree>
    <p:extLst>
      <p:ext uri="{BB962C8B-B14F-4D97-AF65-F5344CB8AC3E}">
        <p14:creationId xmlns:p14="http://schemas.microsoft.com/office/powerpoint/2010/main" val="1390580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39</a:t>
            </a:fld>
            <a:endParaRPr lang="en-US" dirty="0"/>
          </a:p>
        </p:txBody>
      </p:sp>
    </p:spTree>
    <p:extLst>
      <p:ext uri="{BB962C8B-B14F-4D97-AF65-F5344CB8AC3E}">
        <p14:creationId xmlns:p14="http://schemas.microsoft.com/office/powerpoint/2010/main" val="123439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40</a:t>
            </a:fld>
            <a:endParaRPr lang="en-US" dirty="0"/>
          </a:p>
        </p:txBody>
      </p:sp>
    </p:spTree>
    <p:extLst>
      <p:ext uri="{BB962C8B-B14F-4D97-AF65-F5344CB8AC3E}">
        <p14:creationId xmlns:p14="http://schemas.microsoft.com/office/powerpoint/2010/main" val="2507283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41</a:t>
            </a:fld>
            <a:endParaRPr lang="en-US" dirty="0"/>
          </a:p>
        </p:txBody>
      </p:sp>
    </p:spTree>
    <p:extLst>
      <p:ext uri="{BB962C8B-B14F-4D97-AF65-F5344CB8AC3E}">
        <p14:creationId xmlns:p14="http://schemas.microsoft.com/office/powerpoint/2010/main" val="3864800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42</a:t>
            </a:fld>
            <a:endParaRPr lang="en-US" dirty="0"/>
          </a:p>
        </p:txBody>
      </p:sp>
    </p:spTree>
    <p:extLst>
      <p:ext uri="{BB962C8B-B14F-4D97-AF65-F5344CB8AC3E}">
        <p14:creationId xmlns:p14="http://schemas.microsoft.com/office/powerpoint/2010/main" val="489654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43</a:t>
            </a:fld>
            <a:endParaRPr lang="en-US" dirty="0"/>
          </a:p>
        </p:txBody>
      </p:sp>
    </p:spTree>
    <p:extLst>
      <p:ext uri="{BB962C8B-B14F-4D97-AF65-F5344CB8AC3E}">
        <p14:creationId xmlns:p14="http://schemas.microsoft.com/office/powerpoint/2010/main" val="2238536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44</a:t>
            </a:fld>
            <a:endParaRPr lang="en-US" dirty="0"/>
          </a:p>
        </p:txBody>
      </p:sp>
    </p:spTree>
    <p:extLst>
      <p:ext uri="{BB962C8B-B14F-4D97-AF65-F5344CB8AC3E}">
        <p14:creationId xmlns:p14="http://schemas.microsoft.com/office/powerpoint/2010/main" val="2125465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45</a:t>
            </a:fld>
            <a:endParaRPr lang="en-US" dirty="0"/>
          </a:p>
        </p:txBody>
      </p:sp>
    </p:spTree>
    <p:extLst>
      <p:ext uri="{BB962C8B-B14F-4D97-AF65-F5344CB8AC3E}">
        <p14:creationId xmlns:p14="http://schemas.microsoft.com/office/powerpoint/2010/main" val="293847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6</a:t>
            </a:fld>
            <a:endParaRPr lang="en-US" dirty="0"/>
          </a:p>
        </p:txBody>
      </p:sp>
    </p:spTree>
    <p:extLst>
      <p:ext uri="{BB962C8B-B14F-4D97-AF65-F5344CB8AC3E}">
        <p14:creationId xmlns:p14="http://schemas.microsoft.com/office/powerpoint/2010/main" val="1840619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46</a:t>
            </a:fld>
            <a:endParaRPr lang="en-US" dirty="0"/>
          </a:p>
        </p:txBody>
      </p:sp>
    </p:spTree>
    <p:extLst>
      <p:ext uri="{BB962C8B-B14F-4D97-AF65-F5344CB8AC3E}">
        <p14:creationId xmlns:p14="http://schemas.microsoft.com/office/powerpoint/2010/main" val="665464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47</a:t>
            </a:fld>
            <a:endParaRPr lang="en-US" dirty="0"/>
          </a:p>
        </p:txBody>
      </p:sp>
    </p:spTree>
    <p:extLst>
      <p:ext uri="{BB962C8B-B14F-4D97-AF65-F5344CB8AC3E}">
        <p14:creationId xmlns:p14="http://schemas.microsoft.com/office/powerpoint/2010/main" val="1004653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48</a:t>
            </a:fld>
            <a:endParaRPr lang="en-US" dirty="0"/>
          </a:p>
        </p:txBody>
      </p:sp>
    </p:spTree>
    <p:extLst>
      <p:ext uri="{BB962C8B-B14F-4D97-AF65-F5344CB8AC3E}">
        <p14:creationId xmlns:p14="http://schemas.microsoft.com/office/powerpoint/2010/main" val="133243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49</a:t>
            </a:fld>
            <a:endParaRPr lang="en-US" dirty="0"/>
          </a:p>
        </p:txBody>
      </p:sp>
    </p:spTree>
    <p:extLst>
      <p:ext uri="{BB962C8B-B14F-4D97-AF65-F5344CB8AC3E}">
        <p14:creationId xmlns:p14="http://schemas.microsoft.com/office/powerpoint/2010/main" val="221009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50</a:t>
            </a:fld>
            <a:endParaRPr lang="en-US" dirty="0"/>
          </a:p>
        </p:txBody>
      </p:sp>
    </p:spTree>
    <p:extLst>
      <p:ext uri="{BB962C8B-B14F-4D97-AF65-F5344CB8AC3E}">
        <p14:creationId xmlns:p14="http://schemas.microsoft.com/office/powerpoint/2010/main" val="322268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51</a:t>
            </a:fld>
            <a:endParaRPr lang="en-US" dirty="0"/>
          </a:p>
        </p:txBody>
      </p:sp>
    </p:spTree>
    <p:extLst>
      <p:ext uri="{BB962C8B-B14F-4D97-AF65-F5344CB8AC3E}">
        <p14:creationId xmlns:p14="http://schemas.microsoft.com/office/powerpoint/2010/main" val="1706806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52</a:t>
            </a:fld>
            <a:endParaRPr lang="en-US" dirty="0"/>
          </a:p>
        </p:txBody>
      </p:sp>
    </p:spTree>
    <p:extLst>
      <p:ext uri="{BB962C8B-B14F-4D97-AF65-F5344CB8AC3E}">
        <p14:creationId xmlns:p14="http://schemas.microsoft.com/office/powerpoint/2010/main" val="253788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53</a:t>
            </a:fld>
            <a:endParaRPr lang="en-US" dirty="0"/>
          </a:p>
        </p:txBody>
      </p:sp>
    </p:spTree>
    <p:extLst>
      <p:ext uri="{BB962C8B-B14F-4D97-AF65-F5344CB8AC3E}">
        <p14:creationId xmlns:p14="http://schemas.microsoft.com/office/powerpoint/2010/main" val="1718579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54</a:t>
            </a:fld>
            <a:endParaRPr lang="en-US" dirty="0"/>
          </a:p>
        </p:txBody>
      </p:sp>
    </p:spTree>
    <p:extLst>
      <p:ext uri="{BB962C8B-B14F-4D97-AF65-F5344CB8AC3E}">
        <p14:creationId xmlns:p14="http://schemas.microsoft.com/office/powerpoint/2010/main" val="4131930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55</a:t>
            </a:fld>
            <a:endParaRPr lang="en-US" dirty="0"/>
          </a:p>
        </p:txBody>
      </p:sp>
    </p:spTree>
    <p:extLst>
      <p:ext uri="{BB962C8B-B14F-4D97-AF65-F5344CB8AC3E}">
        <p14:creationId xmlns:p14="http://schemas.microsoft.com/office/powerpoint/2010/main" val="42748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7</a:t>
            </a:fld>
            <a:endParaRPr lang="en-US" dirty="0"/>
          </a:p>
        </p:txBody>
      </p:sp>
    </p:spTree>
    <p:extLst>
      <p:ext uri="{BB962C8B-B14F-4D97-AF65-F5344CB8AC3E}">
        <p14:creationId xmlns:p14="http://schemas.microsoft.com/office/powerpoint/2010/main" val="600265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56</a:t>
            </a:fld>
            <a:endParaRPr lang="en-US" dirty="0"/>
          </a:p>
        </p:txBody>
      </p:sp>
    </p:spTree>
    <p:extLst>
      <p:ext uri="{BB962C8B-B14F-4D97-AF65-F5344CB8AC3E}">
        <p14:creationId xmlns:p14="http://schemas.microsoft.com/office/powerpoint/2010/main" val="2537078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58</a:t>
            </a:fld>
            <a:endParaRPr lang="en-US" dirty="0"/>
          </a:p>
        </p:txBody>
      </p:sp>
    </p:spTree>
    <p:extLst>
      <p:ext uri="{BB962C8B-B14F-4D97-AF65-F5344CB8AC3E}">
        <p14:creationId xmlns:p14="http://schemas.microsoft.com/office/powerpoint/2010/main" val="4244821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59</a:t>
            </a:fld>
            <a:endParaRPr lang="en-US" dirty="0"/>
          </a:p>
        </p:txBody>
      </p:sp>
    </p:spTree>
    <p:extLst>
      <p:ext uri="{BB962C8B-B14F-4D97-AF65-F5344CB8AC3E}">
        <p14:creationId xmlns:p14="http://schemas.microsoft.com/office/powerpoint/2010/main" val="768990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60</a:t>
            </a:fld>
            <a:endParaRPr lang="en-US" dirty="0"/>
          </a:p>
        </p:txBody>
      </p:sp>
    </p:spTree>
    <p:extLst>
      <p:ext uri="{BB962C8B-B14F-4D97-AF65-F5344CB8AC3E}">
        <p14:creationId xmlns:p14="http://schemas.microsoft.com/office/powerpoint/2010/main" val="2027862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61</a:t>
            </a:fld>
            <a:endParaRPr lang="en-US" dirty="0"/>
          </a:p>
        </p:txBody>
      </p:sp>
    </p:spTree>
    <p:extLst>
      <p:ext uri="{BB962C8B-B14F-4D97-AF65-F5344CB8AC3E}">
        <p14:creationId xmlns:p14="http://schemas.microsoft.com/office/powerpoint/2010/main" val="3160265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62</a:t>
            </a:fld>
            <a:endParaRPr lang="en-US" dirty="0"/>
          </a:p>
        </p:txBody>
      </p:sp>
    </p:spTree>
    <p:extLst>
      <p:ext uri="{BB962C8B-B14F-4D97-AF65-F5344CB8AC3E}">
        <p14:creationId xmlns:p14="http://schemas.microsoft.com/office/powerpoint/2010/main" val="639475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63</a:t>
            </a:fld>
            <a:endParaRPr lang="en-US" dirty="0"/>
          </a:p>
        </p:txBody>
      </p:sp>
    </p:spTree>
    <p:extLst>
      <p:ext uri="{BB962C8B-B14F-4D97-AF65-F5344CB8AC3E}">
        <p14:creationId xmlns:p14="http://schemas.microsoft.com/office/powerpoint/2010/main" val="2395647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64</a:t>
            </a:fld>
            <a:endParaRPr lang="en-US" dirty="0"/>
          </a:p>
        </p:txBody>
      </p:sp>
    </p:spTree>
    <p:extLst>
      <p:ext uri="{BB962C8B-B14F-4D97-AF65-F5344CB8AC3E}">
        <p14:creationId xmlns:p14="http://schemas.microsoft.com/office/powerpoint/2010/main" val="30872359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65</a:t>
            </a:fld>
            <a:endParaRPr lang="en-US" dirty="0"/>
          </a:p>
        </p:txBody>
      </p:sp>
    </p:spTree>
    <p:extLst>
      <p:ext uri="{BB962C8B-B14F-4D97-AF65-F5344CB8AC3E}">
        <p14:creationId xmlns:p14="http://schemas.microsoft.com/office/powerpoint/2010/main" val="2693178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66</a:t>
            </a:fld>
            <a:endParaRPr lang="en-US" dirty="0"/>
          </a:p>
        </p:txBody>
      </p:sp>
    </p:spTree>
    <p:extLst>
      <p:ext uri="{BB962C8B-B14F-4D97-AF65-F5344CB8AC3E}">
        <p14:creationId xmlns:p14="http://schemas.microsoft.com/office/powerpoint/2010/main" val="396210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8</a:t>
            </a:fld>
            <a:endParaRPr lang="en-US" dirty="0"/>
          </a:p>
        </p:txBody>
      </p:sp>
    </p:spTree>
    <p:extLst>
      <p:ext uri="{BB962C8B-B14F-4D97-AF65-F5344CB8AC3E}">
        <p14:creationId xmlns:p14="http://schemas.microsoft.com/office/powerpoint/2010/main" val="260344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9</a:t>
            </a:fld>
            <a:endParaRPr lang="en-US" dirty="0"/>
          </a:p>
        </p:txBody>
      </p:sp>
    </p:spTree>
    <p:extLst>
      <p:ext uri="{BB962C8B-B14F-4D97-AF65-F5344CB8AC3E}">
        <p14:creationId xmlns:p14="http://schemas.microsoft.com/office/powerpoint/2010/main" val="162680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11</a:t>
            </a:fld>
            <a:endParaRPr lang="en-US" dirty="0"/>
          </a:p>
        </p:txBody>
      </p:sp>
    </p:spTree>
    <p:extLst>
      <p:ext uri="{BB962C8B-B14F-4D97-AF65-F5344CB8AC3E}">
        <p14:creationId xmlns:p14="http://schemas.microsoft.com/office/powerpoint/2010/main" val="91861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3A6EC-8942-4CFA-8812-5C31752DBCFE}" type="slidenum">
              <a:rPr lang="en-US" smtClean="0"/>
              <a:pPr/>
              <a:t>12</a:t>
            </a:fld>
            <a:endParaRPr lang="en-US" dirty="0"/>
          </a:p>
        </p:txBody>
      </p:sp>
    </p:spTree>
    <p:extLst>
      <p:ext uri="{BB962C8B-B14F-4D97-AF65-F5344CB8AC3E}">
        <p14:creationId xmlns:p14="http://schemas.microsoft.com/office/powerpoint/2010/main" val="3037660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R:\Current Productions\iCEV30119 Web Authoring Software &amp; Languages\Web Authoring Software &amp; Languages\Web Authoring Software &amp; Langu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B73FEA2-1392-41EE-B67F-821175071ECE}" type="datetime1">
              <a:rPr lang="en-US" smtClean="0"/>
              <a:pPr/>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45CAB-E5CD-413E-80F9-6164FC606CA9}" type="slidenum">
              <a:rPr lang="en-US" smtClean="0"/>
              <a:pPr/>
              <a:t>‹#›</a:t>
            </a:fld>
            <a:endParaRPr lang="en-US" dirty="0"/>
          </a:p>
        </p:txBody>
      </p:sp>
      <p:pic>
        <p:nvPicPr>
          <p:cNvPr id="8" name="Picture 7" descr="CEV Logo.png"/>
          <p:cNvPicPr>
            <a:picLocks noChangeAspect="1"/>
          </p:cNvPicPr>
          <p:nvPr userDrawn="1"/>
        </p:nvPicPr>
        <p:blipFill>
          <a:blip r:embed="rId3" cstate="print"/>
          <a:stretch>
            <a:fillRect/>
          </a:stretch>
        </p:blipFill>
        <p:spPr>
          <a:xfrm>
            <a:off x="8015592" y="0"/>
            <a:ext cx="1037615" cy="35493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855"/>
            <a:ext cx="8686800" cy="105294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838200" y="1143000"/>
            <a:ext cx="7543800" cy="5334000"/>
          </a:xfrm>
        </p:spPr>
        <p:txBody>
          <a:bodyPr>
            <a:noAutofit/>
          </a:bodyPr>
          <a:lstStyle>
            <a:lvl1pPr>
              <a:spcBef>
                <a:spcPts val="0"/>
              </a:spcBef>
              <a:defRPr sz="2600"/>
            </a:lvl1pPr>
            <a:lvl2pPr>
              <a:spcBef>
                <a:spcPts val="0"/>
              </a:spcBef>
              <a:defRPr sz="2400"/>
            </a:lvl2pPr>
            <a:lvl3pPr>
              <a:spcBef>
                <a:spcPts val="0"/>
              </a:spcBef>
              <a:defRPr sz="2200"/>
            </a:lvl3pPr>
            <a:lvl4pPr>
              <a:spcBef>
                <a:spcPts val="0"/>
              </a:spcBef>
              <a:defRPr sz="2000"/>
            </a:lvl4pPr>
            <a:lvl5pPr marL="2057400" indent="-228600">
              <a:spcBef>
                <a:spcPts val="0"/>
              </a:spcBef>
              <a:buFont typeface="Arial" panose="020B0604020202020204"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p>
            <a:fld id="{EE645CAB-E5CD-413E-80F9-6164FC606CA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Current Productions\iCEV30119 Web Authoring Software &amp; Languages\Web Authoring Software &amp; Languages\Web Authoring Software &amp; Languages info slid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13855"/>
            <a:ext cx="8229600" cy="1143000"/>
          </a:xfrm>
          <a:prstGeom prst="rect">
            <a:avLst/>
          </a:prstGeom>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p>
            <a:r>
              <a:rPr lang="en-US" dirty="0" smtClean="0"/>
              <a:t>Click to edit Master</a:t>
            </a:r>
            <a:endParaRPr lang="en-US" dirty="0"/>
          </a:p>
        </p:txBody>
      </p:sp>
      <p:sp>
        <p:nvSpPr>
          <p:cNvPr id="3" name="Text Placeholder 2"/>
          <p:cNvSpPr>
            <a:spLocks noGrp="1"/>
          </p:cNvSpPr>
          <p:nvPr>
            <p:ph type="body" idx="1"/>
          </p:nvPr>
        </p:nvSpPr>
        <p:spPr>
          <a:xfrm>
            <a:off x="685800" y="1066800"/>
            <a:ext cx="7772400" cy="5334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1C93B-8824-4A5B-A55D-F11EF0A92889}" type="datetime1">
              <a:rPr lang="en-US" smtClean="0"/>
              <a:pPr/>
              <a:t>12/12/2016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42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EE645CAB-E5CD-413E-80F9-6164FC606CA9}" type="slidenum">
              <a:rPr lang="en-US" smtClean="0"/>
              <a:pPr/>
              <a:t>‹#›</a:t>
            </a:fld>
            <a:endParaRPr lang="en-US" dirty="0"/>
          </a:p>
        </p:txBody>
      </p:sp>
      <p:pic>
        <p:nvPicPr>
          <p:cNvPr id="9" name="Picture 8" descr="CEV Logo.png"/>
          <p:cNvPicPr>
            <a:picLocks noChangeAspect="1"/>
          </p:cNvPicPr>
          <p:nvPr userDrawn="1"/>
        </p:nvPicPr>
        <p:blipFill>
          <a:blip r:embed="rId5" cstate="print"/>
          <a:stretch>
            <a:fillRect/>
          </a:stretch>
        </p:blipFill>
        <p:spPr>
          <a:xfrm>
            <a:off x="16858" y="6503067"/>
            <a:ext cx="1037615" cy="3549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5400" b="1" kern="1200" cap="none" spc="150">
          <a:ln w="11430"/>
          <a:solidFill>
            <a:srgbClr val="FFC000"/>
          </a:solidFill>
          <a:effectLst>
            <a:outerShdw blurRad="25400" algn="tl" rotWithShape="0">
              <a:srgbClr val="000000">
                <a:alpha val="43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645CAB-E5CD-413E-80F9-6164FC606CA9}"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645CAB-E5CD-413E-80F9-6164FC606CA9}" type="slidenum">
              <a:rPr lang="en-US" smtClean="0"/>
              <a:pPr/>
              <a:t>10</a:t>
            </a:fld>
            <a:endParaRPr lang="en-US" dirty="0"/>
          </a:p>
        </p:txBody>
      </p:sp>
      <p:sp>
        <p:nvSpPr>
          <p:cNvPr id="5" name="TextBox 4"/>
          <p:cNvSpPr txBox="1"/>
          <p:nvPr/>
        </p:nvSpPr>
        <p:spPr>
          <a:xfrm>
            <a:off x="914400" y="5818632"/>
            <a:ext cx="7315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Markup Language</a:t>
            </a:r>
            <a:endParaRPr lang="en-US"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Markup Languages</a:t>
            </a:r>
            <a:endParaRPr lang="en-US" dirty="0"/>
          </a:p>
        </p:txBody>
      </p:sp>
      <p:sp>
        <p:nvSpPr>
          <p:cNvPr id="3" name="Content Placeholder 2"/>
          <p:cNvSpPr>
            <a:spLocks noGrp="1"/>
          </p:cNvSpPr>
          <p:nvPr>
            <p:ph idx="1"/>
          </p:nvPr>
        </p:nvSpPr>
        <p:spPr/>
        <p:txBody>
          <a:bodyPr/>
          <a:lstStyle/>
          <a:p>
            <a:pPr lvl="0"/>
            <a:r>
              <a:rPr lang="en-US" smtClean="0"/>
              <a:t>Are a series of symbols combined with text to encode or format plain text in a document so a web browser can interpret the text and display it as a web page  </a:t>
            </a:r>
          </a:p>
          <a:p>
            <a:pPr lvl="0"/>
            <a:r>
              <a:rPr lang="en-US" smtClean="0"/>
              <a:t>Include:</a:t>
            </a:r>
          </a:p>
          <a:p>
            <a:pPr lvl="1"/>
            <a:r>
              <a:rPr lang="en-US" smtClean="0"/>
              <a:t>HTML</a:t>
            </a:r>
          </a:p>
          <a:p>
            <a:pPr lvl="1"/>
            <a:r>
              <a:rPr lang="en-US" smtClean="0"/>
              <a:t>XML</a:t>
            </a:r>
          </a:p>
          <a:p>
            <a:pPr lvl="1"/>
            <a:r>
              <a:rPr lang="en-US" smtClean="0"/>
              <a:t>PHP</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11</a:t>
            </a:fld>
            <a:endParaRPr lang="en-US" dirty="0"/>
          </a:p>
        </p:txBody>
      </p:sp>
      <p:pic>
        <p:nvPicPr>
          <p:cNvPr id="5" name="Picture 4" descr="slide 8.jpg"/>
          <p:cNvPicPr>
            <a:picLocks noChangeAspect="1"/>
          </p:cNvPicPr>
          <p:nvPr/>
        </p:nvPicPr>
        <p:blipFill>
          <a:blip r:embed="rId3" cstate="print"/>
          <a:stretch>
            <a:fillRect/>
          </a:stretch>
        </p:blipFill>
        <p:spPr>
          <a:xfrm>
            <a:off x="3886200" y="3810000"/>
            <a:ext cx="3124200" cy="20798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Markup Languages</a:t>
            </a:r>
            <a:endParaRPr lang="en-US" dirty="0"/>
          </a:p>
        </p:txBody>
      </p:sp>
      <p:sp>
        <p:nvSpPr>
          <p:cNvPr id="3" name="Content Placeholder 2"/>
          <p:cNvSpPr>
            <a:spLocks noGrp="1"/>
          </p:cNvSpPr>
          <p:nvPr>
            <p:ph idx="1"/>
          </p:nvPr>
        </p:nvSpPr>
        <p:spPr/>
        <p:txBody>
          <a:bodyPr/>
          <a:lstStyle/>
          <a:p>
            <a:pPr lvl="0"/>
            <a:r>
              <a:rPr lang="en-US" smtClean="0"/>
              <a:t>Are document based</a:t>
            </a:r>
          </a:p>
          <a:p>
            <a:pPr lvl="1"/>
            <a:r>
              <a:rPr lang="en-US" smtClean="0"/>
              <a:t>this means the markup languages interpret plain text documents</a:t>
            </a:r>
          </a:p>
          <a:p>
            <a:pPr lvl="2"/>
            <a:r>
              <a:rPr lang="en-US" smtClean="0"/>
              <a:t>such as WordPad®</a:t>
            </a:r>
          </a:p>
          <a:p>
            <a:pPr lvl="1"/>
            <a:r>
              <a:rPr lang="en-US" smtClean="0"/>
              <a:t>this means they will only be translated into a web page if written in a text-based document</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12</a:t>
            </a:fld>
            <a:endParaRPr lang="en-US" dirty="0"/>
          </a:p>
        </p:txBody>
      </p:sp>
      <p:pic>
        <p:nvPicPr>
          <p:cNvPr id="5" name="Picture 4" descr="slide 9.jpg"/>
          <p:cNvPicPr>
            <a:picLocks noChangeAspect="1"/>
          </p:cNvPicPr>
          <p:nvPr/>
        </p:nvPicPr>
        <p:blipFill>
          <a:blip r:embed="rId3" cstate="print"/>
          <a:stretch>
            <a:fillRect/>
          </a:stretch>
        </p:blipFill>
        <p:spPr>
          <a:xfrm>
            <a:off x="3124200" y="4800600"/>
            <a:ext cx="2540000" cy="16909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Hypertext Markup Language</a:t>
            </a:r>
            <a:endParaRPr lang="en-US" dirty="0"/>
          </a:p>
        </p:txBody>
      </p:sp>
      <p:sp>
        <p:nvSpPr>
          <p:cNvPr id="3" name="Content Placeholder 2"/>
          <p:cNvSpPr>
            <a:spLocks noGrp="1"/>
          </p:cNvSpPr>
          <p:nvPr>
            <p:ph idx="1"/>
          </p:nvPr>
        </p:nvSpPr>
        <p:spPr/>
        <p:txBody>
          <a:bodyPr/>
          <a:lstStyle/>
          <a:p>
            <a:pPr lvl="0"/>
            <a:r>
              <a:rPr lang="en-US" dirty="0" smtClean="0"/>
              <a:t>Commonly known as HTML</a:t>
            </a:r>
          </a:p>
          <a:p>
            <a:pPr lvl="0"/>
            <a:r>
              <a:rPr lang="en-US" dirty="0" smtClean="0"/>
              <a:t>Is a markup language</a:t>
            </a:r>
          </a:p>
          <a:p>
            <a:pPr lvl="0"/>
            <a:r>
              <a:rPr lang="en-US" dirty="0" smtClean="0"/>
              <a:t>Was created in 1991 as a solution to web presentation challenges SGML could not cover</a:t>
            </a:r>
          </a:p>
          <a:p>
            <a:pPr lvl="1"/>
            <a:r>
              <a:rPr lang="en-US" dirty="0" smtClean="0"/>
              <a:t>SGML was not compatible with the concept of the Internet and moving information across different channels</a:t>
            </a:r>
          </a:p>
          <a:p>
            <a:pPr lvl="0"/>
            <a:r>
              <a:rPr lang="en-US" dirty="0" smtClean="0"/>
              <a:t>Is “client side”</a:t>
            </a:r>
          </a:p>
          <a:p>
            <a:pPr lvl="1"/>
            <a:r>
              <a:rPr lang="en-US" dirty="0" smtClean="0"/>
              <a:t>this means it is translated through the web browser</a:t>
            </a:r>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13</a:t>
            </a:fld>
            <a:endParaRPr lang="en-US" dirty="0"/>
          </a:p>
        </p:txBody>
      </p:sp>
      <p:sp>
        <p:nvSpPr>
          <p:cNvPr id="63489" name="Rectangle 1"/>
          <p:cNvSpPr>
            <a:spLocks noChangeArrowheads="1"/>
          </p:cNvSpPr>
          <p:nvPr/>
        </p:nvSpPr>
        <p:spPr bwMode="auto">
          <a:xfrm>
            <a:off x="304800" y="5410200"/>
            <a:ext cx="8382000" cy="101566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Standard Generalized Markup Language (SGML):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an international standard markup language giving the browser the ability to read a text file and display it to other users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Hypertext Markup Language</a:t>
            </a:r>
            <a:endParaRPr lang="en-US" dirty="0"/>
          </a:p>
        </p:txBody>
      </p:sp>
      <p:sp>
        <p:nvSpPr>
          <p:cNvPr id="3" name="Content Placeholder 2"/>
          <p:cNvSpPr>
            <a:spLocks noGrp="1"/>
          </p:cNvSpPr>
          <p:nvPr>
            <p:ph idx="1"/>
          </p:nvPr>
        </p:nvSpPr>
        <p:spPr/>
        <p:txBody>
          <a:bodyPr/>
          <a:lstStyle/>
          <a:p>
            <a:pPr lvl="0"/>
            <a:r>
              <a:rPr lang="en-US" smtClean="0"/>
              <a:t>Was created by the web community to facilitate the transfer of text documents to web pages </a:t>
            </a:r>
          </a:p>
          <a:p>
            <a:pPr lvl="0"/>
            <a:r>
              <a:rPr lang="en-US" smtClean="0"/>
              <a:t>Is a simplified form of SGML</a:t>
            </a:r>
          </a:p>
          <a:p>
            <a:pPr lvl="0"/>
            <a:r>
              <a:rPr lang="en-US" smtClean="0"/>
              <a:t>Can be used to develop a web page</a:t>
            </a:r>
          </a:p>
          <a:p>
            <a:pPr lvl="0"/>
            <a:r>
              <a:rPr lang="en-US" smtClean="0"/>
              <a:t>Requires a parser to be installed in a web browser</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14</a:t>
            </a:fld>
            <a:endParaRPr lang="en-US" dirty="0"/>
          </a:p>
        </p:txBody>
      </p:sp>
      <p:sp>
        <p:nvSpPr>
          <p:cNvPr id="61441" name="Rectangle 1"/>
          <p:cNvSpPr>
            <a:spLocks noChangeArrowheads="1"/>
          </p:cNvSpPr>
          <p:nvPr/>
        </p:nvSpPr>
        <p:spPr bwMode="auto">
          <a:xfrm>
            <a:off x="304800" y="5769114"/>
            <a:ext cx="8534400" cy="70788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Example: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You can use HTML to specify which words you want to be bolded. The word </a:t>
            </a: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bold</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in HTML would look like this: &lt;b&gt;bold&lt;/b&gt;.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Parsers</a:t>
            </a:r>
            <a:endParaRPr lang="en-US" dirty="0"/>
          </a:p>
        </p:txBody>
      </p:sp>
      <p:sp>
        <p:nvSpPr>
          <p:cNvPr id="3" name="Content Placeholder 2"/>
          <p:cNvSpPr>
            <a:spLocks noGrp="1"/>
          </p:cNvSpPr>
          <p:nvPr>
            <p:ph idx="1"/>
          </p:nvPr>
        </p:nvSpPr>
        <p:spPr/>
        <p:txBody>
          <a:bodyPr/>
          <a:lstStyle/>
          <a:p>
            <a:pPr lvl="0"/>
            <a:r>
              <a:rPr lang="en-US" dirty="0" smtClean="0"/>
              <a:t>Interpret the marked up text document and display it as a web page</a:t>
            </a:r>
          </a:p>
          <a:p>
            <a:pPr lvl="0"/>
            <a:r>
              <a:rPr lang="en-US" dirty="0" smtClean="0"/>
              <a:t>Check the document to ensure the markup or encoding is done correctly </a:t>
            </a:r>
          </a:p>
          <a:p>
            <a:pPr lvl="0"/>
            <a:r>
              <a:rPr lang="en-US" dirty="0" smtClean="0"/>
              <a:t>Are generally built into browsers</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15</a:t>
            </a:fld>
            <a:endParaRPr lang="en-US" dirty="0"/>
          </a:p>
        </p:txBody>
      </p:sp>
      <p:sp>
        <p:nvSpPr>
          <p:cNvPr id="59393" name="Rectangle 1"/>
          <p:cNvSpPr>
            <a:spLocks noChangeArrowheads="1"/>
          </p:cNvSpPr>
          <p:nvPr/>
        </p:nvSpPr>
        <p:spPr bwMode="auto">
          <a:xfrm>
            <a:off x="533400" y="5385137"/>
            <a:ext cx="8153400" cy="101566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parser or processor: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computer program interpreting web page code and then separating it into the functional components, usually built into a browser</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HTML Files </a:t>
            </a:r>
            <a:endParaRPr lang="en-US" dirty="0"/>
          </a:p>
        </p:txBody>
      </p:sp>
      <p:sp>
        <p:nvSpPr>
          <p:cNvPr id="3" name="Content Placeholder 2"/>
          <p:cNvSpPr>
            <a:spLocks noGrp="1"/>
          </p:cNvSpPr>
          <p:nvPr>
            <p:ph idx="1"/>
          </p:nvPr>
        </p:nvSpPr>
        <p:spPr/>
        <p:txBody>
          <a:bodyPr/>
          <a:lstStyle/>
          <a:p>
            <a:pPr lvl="0"/>
            <a:r>
              <a:rPr lang="en-US" dirty="0" smtClean="0"/>
              <a:t>Are plain text documents encoded for interpretation by a browser into a web page</a:t>
            </a:r>
          </a:p>
          <a:p>
            <a:pPr lvl="0"/>
            <a:r>
              <a:rPr lang="en-US" dirty="0" smtClean="0"/>
              <a:t>Are embedded with code </a:t>
            </a:r>
          </a:p>
          <a:p>
            <a:pPr lvl="1"/>
            <a:r>
              <a:rPr lang="en-US" dirty="0" smtClean="0"/>
              <a:t>the code indicates different elements, tags, attributes</a:t>
            </a:r>
          </a:p>
          <a:p>
            <a:pPr lvl="1"/>
            <a:r>
              <a:rPr lang="en-US" dirty="0" smtClean="0"/>
              <a:t>HTML files are documents comprised of HTML elements </a:t>
            </a:r>
          </a:p>
          <a:p>
            <a:pPr lvl="1"/>
            <a:r>
              <a:rPr lang="en-US" dirty="0" smtClean="0"/>
              <a:t>HTML elements are comprised of HTML tags</a:t>
            </a:r>
          </a:p>
          <a:p>
            <a:pPr lvl="1"/>
            <a:r>
              <a:rPr lang="en-US" dirty="0" smtClean="0"/>
              <a:t>a tag is therefore the basic ‘item,’ and an attribute is some extra detail such as how to align the content</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16</a:t>
            </a:fld>
            <a:endParaRPr lang="en-US" dirty="0"/>
          </a:p>
        </p:txBody>
      </p:sp>
      <p:pic>
        <p:nvPicPr>
          <p:cNvPr id="5" name="Picture 4" descr="slide 13.jpg"/>
          <p:cNvPicPr>
            <a:picLocks noChangeAspect="1"/>
          </p:cNvPicPr>
          <p:nvPr/>
        </p:nvPicPr>
        <p:blipFill>
          <a:blip r:embed="rId3" cstate="print"/>
          <a:stretch>
            <a:fillRect/>
          </a:stretch>
        </p:blipFill>
        <p:spPr>
          <a:xfrm>
            <a:off x="4800600" y="5380037"/>
            <a:ext cx="1723917"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645CAB-E5CD-413E-80F9-6164FC606CA9}" type="slidenum">
              <a:rPr lang="en-US" smtClean="0"/>
              <a:pPr/>
              <a:t>17</a:t>
            </a:fld>
            <a:endParaRPr lang="en-US" dirty="0"/>
          </a:p>
        </p:txBody>
      </p:sp>
    </p:spTree>
    <p:extLst>
      <p:ext uri="{BB962C8B-B14F-4D97-AF65-F5344CB8AC3E}">
        <p14:creationId xmlns:p14="http://schemas.microsoft.com/office/powerpoint/2010/main" val="1022244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p:txBody>
          <a:bodyPr/>
          <a:lstStyle/>
          <a:p>
            <a:pPr lvl="0"/>
            <a:r>
              <a:rPr lang="en-US" sz="3200" dirty="0" smtClean="0"/>
              <a:t>To examine the basics of Web authoring tools (text-based editing or graphical-based editing programs).</a:t>
            </a:r>
          </a:p>
          <a:p>
            <a:pPr lvl="0"/>
            <a:r>
              <a:rPr lang="en-US" sz="3200" dirty="0" smtClean="0"/>
              <a:t>To discover which web authoring software is best suited for each user’s needs.</a:t>
            </a:r>
          </a:p>
          <a:p>
            <a:pPr lvl="0"/>
            <a:r>
              <a:rPr lang="en-US" sz="3200" dirty="0" smtClean="0"/>
              <a:t>To learn the basics of the various web languages.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18</a:t>
            </a:fld>
            <a:endParaRPr lang="en-US" dirty="0"/>
          </a:p>
        </p:txBody>
      </p:sp>
    </p:spTree>
    <p:extLst>
      <p:ext uri="{BB962C8B-B14F-4D97-AF65-F5344CB8AC3E}">
        <p14:creationId xmlns:p14="http://schemas.microsoft.com/office/powerpoint/2010/main" val="1290782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Menu</a:t>
            </a:r>
            <a:endParaRPr lang="en-US" dirty="0"/>
          </a:p>
        </p:txBody>
      </p:sp>
      <p:sp>
        <p:nvSpPr>
          <p:cNvPr id="3" name="Content Placeholder 2"/>
          <p:cNvSpPr>
            <a:spLocks noGrp="1"/>
          </p:cNvSpPr>
          <p:nvPr>
            <p:ph idx="1"/>
          </p:nvPr>
        </p:nvSpPr>
        <p:spPr/>
        <p:txBody>
          <a:bodyPr/>
          <a:lstStyle/>
          <a:p>
            <a:pPr marL="1600200">
              <a:spcBef>
                <a:spcPts val="2400"/>
              </a:spcBef>
            </a:pPr>
            <a:endParaRPr lang="en-US" dirty="0" smtClean="0"/>
          </a:p>
          <a:p>
            <a:pPr marL="1600200">
              <a:spcBef>
                <a:spcPts val="2400"/>
              </a:spcBef>
            </a:pPr>
            <a:r>
              <a:rPr lang="en-US" sz="3200" dirty="0" smtClean="0"/>
              <a:t>Web Publishing</a:t>
            </a:r>
          </a:p>
          <a:p>
            <a:pPr marL="1600200">
              <a:spcBef>
                <a:spcPts val="2400"/>
              </a:spcBef>
            </a:pPr>
            <a:r>
              <a:rPr lang="en-US" sz="3200" dirty="0" smtClean="0"/>
              <a:t>Markup Language</a:t>
            </a:r>
          </a:p>
          <a:p>
            <a:pPr marL="1600200">
              <a:spcBef>
                <a:spcPts val="2400"/>
              </a:spcBef>
            </a:pPr>
            <a:r>
              <a:rPr lang="en-US" sz="3200" dirty="0" smtClean="0"/>
              <a:t>Web Authoring Software</a:t>
            </a:r>
            <a:endParaRPr lang="en-US" sz="3200"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19</a:t>
            </a:fld>
            <a:endParaRPr lang="en-US" dirty="0"/>
          </a:p>
        </p:txBody>
      </p:sp>
      <p:sp>
        <p:nvSpPr>
          <p:cNvPr id="5" name="Rectangle 4">
            <a:hlinkClick r:id="rId2" action="ppaction://hlinksldjump"/>
          </p:cNvPr>
          <p:cNvSpPr/>
          <p:nvPr/>
        </p:nvSpPr>
        <p:spPr>
          <a:xfrm>
            <a:off x="1905000" y="1981200"/>
            <a:ext cx="457200" cy="381000"/>
          </a:xfrm>
          <a:prstGeom prst="rect">
            <a:avLst/>
          </a:prstGeom>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p:cNvPr>
          <p:cNvSpPr/>
          <p:nvPr/>
        </p:nvSpPr>
        <p:spPr>
          <a:xfrm>
            <a:off x="1905000" y="2743200"/>
            <a:ext cx="457200" cy="381000"/>
          </a:xfrm>
          <a:prstGeom prst="rect">
            <a:avLst/>
          </a:prstGeom>
          <a:ln/>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1905000" y="3505200"/>
            <a:ext cx="457200" cy="381000"/>
          </a:xfrm>
          <a:prstGeom prst="rect">
            <a:avLst/>
          </a:prstGeom>
          <a:ln/>
          <a:scene3d>
            <a:camera prst="orthographicFront"/>
            <a:lightRig rig="threePt" dir="t"/>
          </a:scene3d>
          <a:sp3d>
            <a:bevelT w="139700" prst="cross"/>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24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p:txBody>
          <a:bodyPr/>
          <a:lstStyle/>
          <a:p>
            <a:pPr lvl="0"/>
            <a:r>
              <a:rPr lang="en-US" sz="3200" dirty="0" smtClean="0"/>
              <a:t>To examine the basics of Web authoring tools (text-based editing or graphical-based editing programs).</a:t>
            </a:r>
          </a:p>
          <a:p>
            <a:pPr lvl="0"/>
            <a:r>
              <a:rPr lang="en-US" sz="3200" dirty="0" smtClean="0"/>
              <a:t>To discover which web authoring software is best suited for each user’s needs.</a:t>
            </a:r>
          </a:p>
          <a:p>
            <a:pPr lvl="0"/>
            <a:r>
              <a:rPr lang="en-US" sz="3200" dirty="0" smtClean="0"/>
              <a:t>To learn the basics of the various web languages.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645CAB-E5CD-413E-80F9-6164FC606CA9}" type="slidenum">
              <a:rPr lang="en-US" smtClean="0"/>
              <a:pPr/>
              <a:t>20</a:t>
            </a:fld>
            <a:endParaRPr lang="en-US" dirty="0"/>
          </a:p>
        </p:txBody>
      </p:sp>
      <p:pic>
        <p:nvPicPr>
          <p:cNvPr id="4" name="Picture 3" descr="Main Menu Button.png">
            <a:hlinkClick r:id="rId2" action="ppaction://hlinksldjump"/>
          </p:cNvPr>
          <p:cNvPicPr>
            <a:picLocks noChangeAspect="1"/>
          </p:cNvPicPr>
          <p:nvPr/>
        </p:nvPicPr>
        <p:blipFill>
          <a:blip r:embed="rId3" cstate="print"/>
          <a:stretch>
            <a:fillRect/>
          </a:stretch>
        </p:blipFill>
        <p:spPr>
          <a:xfrm>
            <a:off x="7315200" y="6144768"/>
            <a:ext cx="950976" cy="713232"/>
          </a:xfrm>
          <a:prstGeom prst="rect">
            <a:avLst/>
          </a:prstGeom>
        </p:spPr>
      </p:pic>
      <p:sp>
        <p:nvSpPr>
          <p:cNvPr id="5" name="TextBox 4"/>
          <p:cNvSpPr txBox="1"/>
          <p:nvPr/>
        </p:nvSpPr>
        <p:spPr>
          <a:xfrm>
            <a:off x="914400" y="5818632"/>
            <a:ext cx="7351776"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Web Publishing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294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Publishing</a:t>
            </a:r>
            <a:endParaRPr lang="en-US" dirty="0"/>
          </a:p>
        </p:txBody>
      </p:sp>
      <p:sp>
        <p:nvSpPr>
          <p:cNvPr id="3" name="Content Placeholder 2"/>
          <p:cNvSpPr>
            <a:spLocks noGrp="1"/>
          </p:cNvSpPr>
          <p:nvPr>
            <p:ph idx="1"/>
          </p:nvPr>
        </p:nvSpPr>
        <p:spPr/>
        <p:txBody>
          <a:bodyPr/>
          <a:lstStyle/>
          <a:p>
            <a:pPr lvl="0"/>
            <a:r>
              <a:rPr lang="en-US" dirty="0" smtClean="0"/>
              <a:t>Allows Internet users to view HTML through the use of a web browser</a:t>
            </a:r>
          </a:p>
          <a:p>
            <a:pPr lvl="0"/>
            <a:r>
              <a:rPr lang="en-US" dirty="0" smtClean="0"/>
              <a:t>Is the process of using a web browser to view a document stored on another computer or server</a:t>
            </a:r>
          </a:p>
          <a:p>
            <a:pPr lvl="1"/>
            <a:r>
              <a:rPr lang="en-US" dirty="0" smtClean="0"/>
              <a:t>web browsers are programs such as</a:t>
            </a:r>
          </a:p>
          <a:p>
            <a:pPr lvl="2"/>
            <a:r>
              <a:rPr lang="en-US" dirty="0" smtClean="0"/>
              <a:t>Internet Explorer®</a:t>
            </a:r>
          </a:p>
          <a:p>
            <a:pPr lvl="2"/>
            <a:r>
              <a:rPr lang="en-US" dirty="0" smtClean="0"/>
              <a:t>Safari®</a:t>
            </a:r>
          </a:p>
          <a:p>
            <a:pPr lvl="2"/>
            <a:r>
              <a:rPr lang="en-US" dirty="0" err="1" smtClean="0"/>
              <a:t>FireFox</a:t>
            </a:r>
            <a:r>
              <a:rPr lang="en-US" dirty="0" smtClean="0"/>
              <a:t>®</a:t>
            </a:r>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21</a:t>
            </a:fld>
            <a:endParaRPr lang="en-US" dirty="0"/>
          </a:p>
        </p:txBody>
      </p:sp>
      <p:pic>
        <p:nvPicPr>
          <p:cNvPr id="6" name="Picture 5" descr="slide 3.jpg"/>
          <p:cNvPicPr>
            <a:picLocks noChangeAspect="1"/>
          </p:cNvPicPr>
          <p:nvPr/>
        </p:nvPicPr>
        <p:blipFill>
          <a:blip r:embed="rId3" cstate="print"/>
          <a:stretch>
            <a:fillRect/>
          </a:stretch>
        </p:blipFill>
        <p:spPr>
          <a:xfrm>
            <a:off x="4495800" y="4191000"/>
            <a:ext cx="3657600" cy="2434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9160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Publishing </a:t>
            </a:r>
            <a:endParaRPr lang="en-US" dirty="0"/>
          </a:p>
        </p:txBody>
      </p:sp>
      <p:sp>
        <p:nvSpPr>
          <p:cNvPr id="3" name="Content Placeholder 2"/>
          <p:cNvSpPr>
            <a:spLocks noGrp="1"/>
          </p:cNvSpPr>
          <p:nvPr>
            <p:ph idx="1"/>
          </p:nvPr>
        </p:nvSpPr>
        <p:spPr/>
        <p:txBody>
          <a:bodyPr/>
          <a:lstStyle/>
          <a:p>
            <a:pPr lvl="0"/>
            <a:r>
              <a:rPr lang="en-US" dirty="0" smtClean="0"/>
              <a:t>Is usually accomplished by using two methods:</a:t>
            </a:r>
          </a:p>
          <a:p>
            <a:pPr lvl="1"/>
            <a:r>
              <a:rPr lang="en-US" dirty="0" smtClean="0"/>
              <a:t>designing a web page manually using a text editor</a:t>
            </a:r>
          </a:p>
          <a:p>
            <a:pPr lvl="2"/>
            <a:r>
              <a:rPr lang="en-US" dirty="0" smtClean="0"/>
              <a:t>user’s encode or markup the plain text in a document turning it into a markup language</a:t>
            </a:r>
          </a:p>
          <a:p>
            <a:pPr lvl="1"/>
            <a:r>
              <a:rPr lang="en-US" dirty="0" smtClean="0"/>
              <a:t>designing a web page authoring tool or software such as Adobe® Dreamweaver®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22</a:t>
            </a:fld>
            <a:endParaRPr lang="en-US" dirty="0"/>
          </a:p>
        </p:txBody>
      </p:sp>
      <p:sp>
        <p:nvSpPr>
          <p:cNvPr id="75777" name="Rectangle 1"/>
          <p:cNvSpPr>
            <a:spLocks noChangeArrowheads="1"/>
          </p:cNvSpPr>
          <p:nvPr/>
        </p:nvSpPr>
        <p:spPr bwMode="auto">
          <a:xfrm>
            <a:off x="228600" y="4845784"/>
            <a:ext cx="8686800" cy="163121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authoring tool: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software used in creating a web document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markup: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(or encoding) the symbols or characters added to plain text in a document to indicate different attributes and elements</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Arial" pitchFamily="34" charset="0"/>
                <a:ea typeface="Times New Roman" pitchFamily="18" charset="0"/>
                <a:cs typeface="Arial" pitchFamily="34" charset="0"/>
              </a:rPr>
              <a:t>m</a:t>
            </a: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arkup language: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coding system used to structure text files in a document translating it into a web document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597560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a:t>
            </a:r>
            <a:endParaRPr lang="en-US" dirty="0"/>
          </a:p>
        </p:txBody>
      </p:sp>
      <p:sp>
        <p:nvSpPr>
          <p:cNvPr id="13" name="Content Placeholder 12"/>
          <p:cNvSpPr>
            <a:spLocks noGrp="1"/>
          </p:cNvSpPr>
          <p:nvPr>
            <p:ph idx="1"/>
          </p:nvPr>
        </p:nvSpPr>
        <p:spPr/>
        <p:txBody>
          <a:bodyPr/>
          <a:lstStyle/>
          <a:p>
            <a:r>
              <a:rPr lang="en-US" dirty="0" smtClean="0"/>
              <a:t>Web Publishing </a:t>
            </a:r>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23</a:t>
            </a:fld>
            <a:endParaRPr lang="en-US" dirty="0"/>
          </a:p>
        </p:txBody>
      </p:sp>
      <p:sp>
        <p:nvSpPr>
          <p:cNvPr id="73730" name="Text Box 2"/>
          <p:cNvSpPr txBox="1">
            <a:spLocks noChangeArrowheads="1"/>
          </p:cNvSpPr>
          <p:nvPr/>
        </p:nvSpPr>
        <p:spPr bwMode="auto">
          <a:xfrm>
            <a:off x="1028700" y="3352801"/>
            <a:ext cx="1562100" cy="1219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Creating a web page</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3731" name="Text Box 3"/>
          <p:cNvSpPr txBox="1">
            <a:spLocks noChangeArrowheads="1"/>
          </p:cNvSpPr>
          <p:nvPr/>
        </p:nvSpPr>
        <p:spPr bwMode="auto">
          <a:xfrm>
            <a:off x="2819400" y="1981200"/>
            <a:ext cx="1600200" cy="1143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web authoring software</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3732" name="Text Box 4"/>
          <p:cNvSpPr txBox="1">
            <a:spLocks noChangeArrowheads="1"/>
          </p:cNvSpPr>
          <p:nvPr/>
        </p:nvSpPr>
        <p:spPr bwMode="auto">
          <a:xfrm>
            <a:off x="2819400" y="4191000"/>
            <a:ext cx="1752600" cy="1143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Using Markup language</a:t>
            </a:r>
          </a:p>
        </p:txBody>
      </p:sp>
      <p:sp>
        <p:nvSpPr>
          <p:cNvPr id="73733" name="Text Box 5"/>
          <p:cNvSpPr txBox="1">
            <a:spLocks noChangeArrowheads="1"/>
          </p:cNvSpPr>
          <p:nvPr/>
        </p:nvSpPr>
        <p:spPr bwMode="auto">
          <a:xfrm>
            <a:off x="5486400" y="4209184"/>
            <a:ext cx="2451100" cy="104861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Cascading Style Sheets</a:t>
            </a:r>
          </a:p>
        </p:txBody>
      </p:sp>
      <p:sp>
        <p:nvSpPr>
          <p:cNvPr id="73734" name="Text Box 6"/>
          <p:cNvSpPr txBox="1">
            <a:spLocks noChangeArrowheads="1"/>
          </p:cNvSpPr>
          <p:nvPr/>
        </p:nvSpPr>
        <p:spPr bwMode="auto">
          <a:xfrm>
            <a:off x="5490633" y="2057400"/>
            <a:ext cx="2434167" cy="11430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Adobe® Dreamweaver®</a:t>
            </a:r>
          </a:p>
        </p:txBody>
      </p:sp>
      <p:sp>
        <p:nvSpPr>
          <p:cNvPr id="73735" name="Line 7"/>
          <p:cNvSpPr>
            <a:spLocks noChangeShapeType="1"/>
          </p:cNvSpPr>
          <p:nvPr/>
        </p:nvSpPr>
        <p:spPr bwMode="auto">
          <a:xfrm flipV="1">
            <a:off x="2590800" y="3124200"/>
            <a:ext cx="273756" cy="597477"/>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
        <p:nvSpPr>
          <p:cNvPr id="73736" name="Line 8"/>
          <p:cNvSpPr>
            <a:spLocks noChangeShapeType="1"/>
          </p:cNvSpPr>
          <p:nvPr/>
        </p:nvSpPr>
        <p:spPr bwMode="auto">
          <a:xfrm>
            <a:off x="2590800" y="3581400"/>
            <a:ext cx="273756" cy="597477"/>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
        <p:nvSpPr>
          <p:cNvPr id="73737" name="Line 9"/>
          <p:cNvSpPr>
            <a:spLocks noChangeShapeType="1"/>
          </p:cNvSpPr>
          <p:nvPr/>
        </p:nvSpPr>
        <p:spPr bwMode="auto">
          <a:xfrm flipV="1">
            <a:off x="4419601" y="2514599"/>
            <a:ext cx="1066800" cy="45719"/>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
        <p:nvSpPr>
          <p:cNvPr id="73738" name="Line 10"/>
          <p:cNvSpPr>
            <a:spLocks noChangeShapeType="1"/>
          </p:cNvSpPr>
          <p:nvPr/>
        </p:nvSpPr>
        <p:spPr bwMode="auto">
          <a:xfrm flipV="1">
            <a:off x="4572000" y="4602480"/>
            <a:ext cx="914400" cy="45719"/>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60766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Publishing Technology</a:t>
            </a:r>
            <a:endParaRPr lang="en-US" dirty="0"/>
          </a:p>
        </p:txBody>
      </p:sp>
      <p:sp>
        <p:nvSpPr>
          <p:cNvPr id="3" name="Content Placeholder 2"/>
          <p:cNvSpPr>
            <a:spLocks noGrp="1"/>
          </p:cNvSpPr>
          <p:nvPr>
            <p:ph idx="1"/>
          </p:nvPr>
        </p:nvSpPr>
        <p:spPr/>
        <p:txBody>
          <a:bodyPr/>
          <a:lstStyle/>
          <a:p>
            <a:pPr lvl="0"/>
            <a:r>
              <a:rPr lang="en-US" dirty="0" smtClean="0"/>
              <a:t>Has advanced in the last decade making it easier to author web pages with software opposed to manually writing or coding</a:t>
            </a:r>
          </a:p>
          <a:p>
            <a:pPr lvl="1"/>
            <a:r>
              <a:rPr lang="en-US" dirty="0" smtClean="0"/>
              <a:t>this has created a decreasing reliance on using markup languages in a text-based document</a:t>
            </a:r>
          </a:p>
          <a:p>
            <a:pPr lvl="0"/>
            <a:r>
              <a:rPr lang="en-US" dirty="0" smtClean="0"/>
              <a:t>Has advanced with the creation of What You See Is What You Get (WYSIWYG) web page editors and software </a:t>
            </a:r>
          </a:p>
          <a:p>
            <a:pPr lvl="1"/>
            <a:r>
              <a:rPr lang="en-US" dirty="0" smtClean="0"/>
              <a:t>the most common approach to web page authoring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24</a:t>
            </a:fld>
            <a:endParaRPr lang="en-US" dirty="0"/>
          </a:p>
        </p:txBody>
      </p:sp>
      <p:sp>
        <p:nvSpPr>
          <p:cNvPr id="71681" name="Rectangle 1"/>
          <p:cNvSpPr>
            <a:spLocks noChangeArrowheads="1"/>
          </p:cNvSpPr>
          <p:nvPr/>
        </p:nvSpPr>
        <p:spPr bwMode="auto">
          <a:xfrm>
            <a:off x="304800" y="5461337"/>
            <a:ext cx="8534400"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HyperText</a:t>
            </a: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Markup Language (HTML):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complex authoring language which converts text to a language so one may display materials (text, graphics, video) on a web page</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739875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Publishing Software</a:t>
            </a:r>
            <a:endParaRPr lang="en-US" dirty="0"/>
          </a:p>
        </p:txBody>
      </p:sp>
      <p:sp>
        <p:nvSpPr>
          <p:cNvPr id="3" name="Content Placeholder 2"/>
          <p:cNvSpPr>
            <a:spLocks noGrp="1"/>
          </p:cNvSpPr>
          <p:nvPr>
            <p:ph idx="1"/>
          </p:nvPr>
        </p:nvSpPr>
        <p:spPr/>
        <p:txBody>
          <a:bodyPr/>
          <a:lstStyle/>
          <a:p>
            <a:pPr lvl="0"/>
            <a:r>
              <a:rPr lang="en-US" dirty="0" smtClean="0"/>
              <a:t>For Windows includes:</a:t>
            </a:r>
          </a:p>
          <a:p>
            <a:pPr lvl="1"/>
            <a:r>
              <a:rPr lang="en-US" dirty="0" smtClean="0"/>
              <a:t>Microsoft® Expression Web®</a:t>
            </a:r>
          </a:p>
          <a:p>
            <a:pPr lvl="1"/>
            <a:r>
              <a:rPr lang="en-US" dirty="0" smtClean="0"/>
              <a:t>Adobe® Dreamweaver®</a:t>
            </a:r>
          </a:p>
          <a:p>
            <a:pPr lvl="0"/>
            <a:r>
              <a:rPr lang="en-US" dirty="0" smtClean="0"/>
              <a:t>For Mac includes:</a:t>
            </a:r>
          </a:p>
          <a:p>
            <a:pPr lvl="1"/>
            <a:r>
              <a:rPr lang="en-US" dirty="0" err="1" smtClean="0"/>
              <a:t>iWeb</a:t>
            </a:r>
            <a:r>
              <a:rPr lang="en-US" dirty="0" smtClean="0"/>
              <a:t>®</a:t>
            </a:r>
          </a:p>
          <a:p>
            <a:pPr lvl="1"/>
            <a:r>
              <a:rPr lang="en-US" dirty="0" smtClean="0"/>
              <a:t>BBEdit®</a:t>
            </a:r>
          </a:p>
          <a:p>
            <a:pPr lvl="1"/>
            <a:r>
              <a:rPr lang="en-US" dirty="0" smtClean="0"/>
              <a:t>Aqua Data Studio®</a:t>
            </a:r>
          </a:p>
          <a:p>
            <a:pPr lvl="1"/>
            <a:r>
              <a:rPr lang="en-US" dirty="0" smtClean="0"/>
              <a:t>Microsoft® SharePoint®</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25</a:t>
            </a:fld>
            <a:endParaRPr lang="en-US" dirty="0"/>
          </a:p>
        </p:txBody>
      </p:sp>
      <p:sp>
        <p:nvSpPr>
          <p:cNvPr id="69633" name="Rectangle 1"/>
          <p:cNvSpPr>
            <a:spLocks noChangeArrowheads="1"/>
          </p:cNvSpPr>
          <p:nvPr/>
        </p:nvSpPr>
        <p:spPr bwMode="auto">
          <a:xfrm>
            <a:off x="990600" y="5464314"/>
            <a:ext cx="7162800"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Some free authoring tools include Beyond Press 3.0®</a:t>
            </a:r>
            <a:r>
              <a:rPr lang="en-US" sz="2000" dirty="0" smtClean="0">
                <a:solidFill>
                  <a:schemeClr val="bg1"/>
                </a:solidFill>
                <a:latin typeface="Arial" pitchFamily="34" charset="0"/>
                <a:ea typeface="Times New Roman" pitchFamily="18" charset="0"/>
                <a:cs typeface="Arial" pitchFamily="34" charset="0"/>
              </a:rPr>
              <a:t>, Composer®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and Freeway </a:t>
            </a:r>
            <a:r>
              <a:rPr lang="en-US" sz="2000" dirty="0" smtClean="0">
                <a:solidFill>
                  <a:schemeClr val="bg1"/>
                </a:solidFill>
                <a:latin typeface="Arial" pitchFamily="34" charset="0"/>
                <a:ea typeface="Times New Roman" pitchFamily="18" charset="0"/>
                <a:cs typeface="Arial" pitchFamily="34" charset="0"/>
              </a:rPr>
              <a:t>2.0®.</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7" name="Picture 6" descr="Main Menu Button.png">
            <a:hlinkClick r:id="rId3" action="ppaction://hlinksldjump"/>
          </p:cNvPr>
          <p:cNvPicPr>
            <a:picLocks noChangeAspect="1"/>
          </p:cNvPicPr>
          <p:nvPr/>
        </p:nvPicPr>
        <p:blipFill>
          <a:blip r:embed="rId4" cstate="print"/>
          <a:stretch>
            <a:fillRect/>
          </a:stretch>
        </p:blipFill>
        <p:spPr>
          <a:xfrm>
            <a:off x="7315200" y="6144768"/>
            <a:ext cx="950976" cy="713232"/>
          </a:xfrm>
          <a:prstGeom prst="rect">
            <a:avLst/>
          </a:prstGeom>
        </p:spPr>
      </p:pic>
    </p:spTree>
    <p:extLst>
      <p:ext uri="{BB962C8B-B14F-4D97-AF65-F5344CB8AC3E}">
        <p14:creationId xmlns:p14="http://schemas.microsoft.com/office/powerpoint/2010/main" val="4274160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645CAB-E5CD-413E-80F9-6164FC606CA9}" type="slidenum">
              <a:rPr lang="en-US" smtClean="0"/>
              <a:pPr/>
              <a:t>26</a:t>
            </a:fld>
            <a:endParaRPr lang="en-US" dirty="0"/>
          </a:p>
        </p:txBody>
      </p:sp>
      <p:sp>
        <p:nvSpPr>
          <p:cNvPr id="5" name="TextBox 4"/>
          <p:cNvSpPr txBox="1"/>
          <p:nvPr/>
        </p:nvSpPr>
        <p:spPr>
          <a:xfrm>
            <a:off x="914400" y="5818632"/>
            <a:ext cx="7315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Markup Language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417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Markup Languages</a:t>
            </a:r>
            <a:endParaRPr lang="en-US" dirty="0"/>
          </a:p>
        </p:txBody>
      </p:sp>
      <p:sp>
        <p:nvSpPr>
          <p:cNvPr id="3" name="Content Placeholder 2"/>
          <p:cNvSpPr>
            <a:spLocks noGrp="1"/>
          </p:cNvSpPr>
          <p:nvPr>
            <p:ph idx="1"/>
          </p:nvPr>
        </p:nvSpPr>
        <p:spPr/>
        <p:txBody>
          <a:bodyPr/>
          <a:lstStyle/>
          <a:p>
            <a:pPr lvl="0"/>
            <a:r>
              <a:rPr lang="en-US" smtClean="0"/>
              <a:t>Are a series of symbols combined with text to encode or format plain text in a document so a web browser can interpret the text and display it as a web page  </a:t>
            </a:r>
          </a:p>
          <a:p>
            <a:pPr lvl="0"/>
            <a:r>
              <a:rPr lang="en-US" smtClean="0"/>
              <a:t>Include:</a:t>
            </a:r>
          </a:p>
          <a:p>
            <a:pPr lvl="1"/>
            <a:r>
              <a:rPr lang="en-US" smtClean="0"/>
              <a:t>HTML</a:t>
            </a:r>
          </a:p>
          <a:p>
            <a:pPr lvl="1"/>
            <a:r>
              <a:rPr lang="en-US" smtClean="0"/>
              <a:t>XML</a:t>
            </a:r>
          </a:p>
          <a:p>
            <a:pPr lvl="1"/>
            <a:r>
              <a:rPr lang="en-US" smtClean="0"/>
              <a:t>PHP</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27</a:t>
            </a:fld>
            <a:endParaRPr lang="en-US" dirty="0"/>
          </a:p>
        </p:txBody>
      </p:sp>
      <p:pic>
        <p:nvPicPr>
          <p:cNvPr id="5" name="Picture 4" descr="slide 8.jpg"/>
          <p:cNvPicPr>
            <a:picLocks noChangeAspect="1"/>
          </p:cNvPicPr>
          <p:nvPr/>
        </p:nvPicPr>
        <p:blipFill>
          <a:blip r:embed="rId3" cstate="print"/>
          <a:stretch>
            <a:fillRect/>
          </a:stretch>
        </p:blipFill>
        <p:spPr>
          <a:xfrm>
            <a:off x="3886200" y="3810000"/>
            <a:ext cx="3124200" cy="2079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3729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Markup Languages</a:t>
            </a:r>
            <a:endParaRPr lang="en-US" dirty="0"/>
          </a:p>
        </p:txBody>
      </p:sp>
      <p:sp>
        <p:nvSpPr>
          <p:cNvPr id="3" name="Content Placeholder 2"/>
          <p:cNvSpPr>
            <a:spLocks noGrp="1"/>
          </p:cNvSpPr>
          <p:nvPr>
            <p:ph idx="1"/>
          </p:nvPr>
        </p:nvSpPr>
        <p:spPr/>
        <p:txBody>
          <a:bodyPr/>
          <a:lstStyle/>
          <a:p>
            <a:pPr lvl="0"/>
            <a:r>
              <a:rPr lang="en-US" smtClean="0"/>
              <a:t>Are document based</a:t>
            </a:r>
          </a:p>
          <a:p>
            <a:pPr lvl="1"/>
            <a:r>
              <a:rPr lang="en-US" smtClean="0"/>
              <a:t>this means the markup languages interpret plain text documents</a:t>
            </a:r>
          </a:p>
          <a:p>
            <a:pPr lvl="2"/>
            <a:r>
              <a:rPr lang="en-US" smtClean="0"/>
              <a:t>such as WordPad®</a:t>
            </a:r>
          </a:p>
          <a:p>
            <a:pPr lvl="1"/>
            <a:r>
              <a:rPr lang="en-US" smtClean="0"/>
              <a:t>this means they will only be translated into a web page if written in a text-based document</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28</a:t>
            </a:fld>
            <a:endParaRPr lang="en-US" dirty="0"/>
          </a:p>
        </p:txBody>
      </p:sp>
      <p:pic>
        <p:nvPicPr>
          <p:cNvPr id="5" name="Picture 4" descr="slide 9.jpg"/>
          <p:cNvPicPr>
            <a:picLocks noChangeAspect="1"/>
          </p:cNvPicPr>
          <p:nvPr/>
        </p:nvPicPr>
        <p:blipFill>
          <a:blip r:embed="rId3" cstate="print"/>
          <a:stretch>
            <a:fillRect/>
          </a:stretch>
        </p:blipFill>
        <p:spPr>
          <a:xfrm>
            <a:off x="3124200" y="4800600"/>
            <a:ext cx="2540000" cy="1690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5160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Hypertext Markup Language</a:t>
            </a:r>
            <a:endParaRPr lang="en-US" dirty="0"/>
          </a:p>
        </p:txBody>
      </p:sp>
      <p:sp>
        <p:nvSpPr>
          <p:cNvPr id="3" name="Content Placeholder 2"/>
          <p:cNvSpPr>
            <a:spLocks noGrp="1"/>
          </p:cNvSpPr>
          <p:nvPr>
            <p:ph idx="1"/>
          </p:nvPr>
        </p:nvSpPr>
        <p:spPr/>
        <p:txBody>
          <a:bodyPr/>
          <a:lstStyle/>
          <a:p>
            <a:pPr lvl="0"/>
            <a:r>
              <a:rPr lang="en-US" dirty="0" smtClean="0"/>
              <a:t>Commonly known as HTML</a:t>
            </a:r>
          </a:p>
          <a:p>
            <a:pPr lvl="0"/>
            <a:r>
              <a:rPr lang="en-US" dirty="0" smtClean="0"/>
              <a:t>Is a markup language</a:t>
            </a:r>
          </a:p>
          <a:p>
            <a:pPr lvl="0"/>
            <a:r>
              <a:rPr lang="en-US" dirty="0" smtClean="0"/>
              <a:t>Was created in 1991 as a solution to web presentation challenges SGML could not cover</a:t>
            </a:r>
          </a:p>
          <a:p>
            <a:pPr lvl="1"/>
            <a:r>
              <a:rPr lang="en-US" dirty="0" smtClean="0"/>
              <a:t>SGML was not compatible with the concept of the Internet and moving information across different channels</a:t>
            </a:r>
          </a:p>
          <a:p>
            <a:pPr lvl="0"/>
            <a:r>
              <a:rPr lang="en-US" dirty="0" smtClean="0"/>
              <a:t>Is “client side”</a:t>
            </a:r>
          </a:p>
          <a:p>
            <a:pPr lvl="1"/>
            <a:r>
              <a:rPr lang="en-US" dirty="0" smtClean="0"/>
              <a:t>this means it is translated through the web browser</a:t>
            </a:r>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29</a:t>
            </a:fld>
            <a:endParaRPr lang="en-US" dirty="0"/>
          </a:p>
        </p:txBody>
      </p:sp>
      <p:sp>
        <p:nvSpPr>
          <p:cNvPr id="63489" name="Rectangle 1"/>
          <p:cNvSpPr>
            <a:spLocks noChangeArrowheads="1"/>
          </p:cNvSpPr>
          <p:nvPr/>
        </p:nvSpPr>
        <p:spPr bwMode="auto">
          <a:xfrm>
            <a:off x="304800" y="5410200"/>
            <a:ext cx="8382000" cy="101566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Standard Generalized Markup Language (SGML):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an international standard markup language giving the browser the ability to read a text file and display it to other users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71321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Menu</a:t>
            </a:r>
            <a:endParaRPr lang="en-US" dirty="0"/>
          </a:p>
        </p:txBody>
      </p:sp>
      <p:sp>
        <p:nvSpPr>
          <p:cNvPr id="3" name="Content Placeholder 2"/>
          <p:cNvSpPr>
            <a:spLocks noGrp="1"/>
          </p:cNvSpPr>
          <p:nvPr>
            <p:ph idx="1"/>
          </p:nvPr>
        </p:nvSpPr>
        <p:spPr/>
        <p:txBody>
          <a:bodyPr/>
          <a:lstStyle/>
          <a:p>
            <a:pPr marL="1600200">
              <a:spcBef>
                <a:spcPts val="2400"/>
              </a:spcBef>
            </a:pPr>
            <a:endParaRPr lang="en-US" dirty="0" smtClean="0"/>
          </a:p>
          <a:p>
            <a:pPr marL="1600200">
              <a:spcBef>
                <a:spcPts val="2400"/>
              </a:spcBef>
            </a:pPr>
            <a:r>
              <a:rPr lang="en-US" sz="3200" dirty="0" smtClean="0"/>
              <a:t>Web Publishing</a:t>
            </a:r>
          </a:p>
          <a:p>
            <a:pPr marL="1600200">
              <a:spcBef>
                <a:spcPts val="2400"/>
              </a:spcBef>
            </a:pPr>
            <a:r>
              <a:rPr lang="en-US" sz="3200" dirty="0" smtClean="0"/>
              <a:t>Markup Language</a:t>
            </a:r>
          </a:p>
          <a:p>
            <a:pPr marL="1600200">
              <a:spcBef>
                <a:spcPts val="2400"/>
              </a:spcBef>
            </a:pPr>
            <a:r>
              <a:rPr lang="en-US" sz="3200" dirty="0" smtClean="0"/>
              <a:t>Web Authoring Software</a:t>
            </a:r>
            <a:endParaRPr lang="en-US" sz="3200"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a:t>
            </a:fld>
            <a:endParaRPr lang="en-US" dirty="0"/>
          </a:p>
        </p:txBody>
      </p:sp>
      <p:sp>
        <p:nvSpPr>
          <p:cNvPr id="5" name="Rectangle 4">
            <a:hlinkClick r:id="rId2" action="ppaction://hlinksldjump"/>
          </p:cNvPr>
          <p:cNvSpPr/>
          <p:nvPr/>
        </p:nvSpPr>
        <p:spPr>
          <a:xfrm>
            <a:off x="1905000" y="1981200"/>
            <a:ext cx="457200" cy="381000"/>
          </a:xfrm>
          <a:prstGeom prst="rect">
            <a:avLst/>
          </a:prstGeom>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p:cNvPr>
          <p:cNvSpPr/>
          <p:nvPr/>
        </p:nvSpPr>
        <p:spPr>
          <a:xfrm>
            <a:off x="1905000" y="2743200"/>
            <a:ext cx="457200" cy="381000"/>
          </a:xfrm>
          <a:prstGeom prst="rect">
            <a:avLst/>
          </a:prstGeom>
          <a:ln/>
          <a:scene3d>
            <a:camera prst="orthographicFront"/>
            <a:lightRig rig="threePt" dir="t"/>
          </a:scene3d>
          <a:sp3d>
            <a:bevelT w="139700" prst="cross"/>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1905000" y="3505200"/>
            <a:ext cx="457200" cy="381000"/>
          </a:xfrm>
          <a:prstGeom prst="rect">
            <a:avLst/>
          </a:prstGeom>
          <a:ln/>
          <a:scene3d>
            <a:camera prst="orthographicFront"/>
            <a:lightRig rig="threePt" dir="t"/>
          </a:scene3d>
          <a:sp3d>
            <a:bevelT w="139700" prst="cross"/>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Hypertext Markup Language</a:t>
            </a:r>
            <a:endParaRPr lang="en-US" dirty="0"/>
          </a:p>
        </p:txBody>
      </p:sp>
      <p:sp>
        <p:nvSpPr>
          <p:cNvPr id="3" name="Content Placeholder 2"/>
          <p:cNvSpPr>
            <a:spLocks noGrp="1"/>
          </p:cNvSpPr>
          <p:nvPr>
            <p:ph idx="1"/>
          </p:nvPr>
        </p:nvSpPr>
        <p:spPr/>
        <p:txBody>
          <a:bodyPr/>
          <a:lstStyle/>
          <a:p>
            <a:pPr lvl="0"/>
            <a:r>
              <a:rPr lang="en-US" smtClean="0"/>
              <a:t>Was created by the web community to facilitate the transfer of text documents to web pages </a:t>
            </a:r>
          </a:p>
          <a:p>
            <a:pPr lvl="0"/>
            <a:r>
              <a:rPr lang="en-US" smtClean="0"/>
              <a:t>Is a simplified form of SGML</a:t>
            </a:r>
          </a:p>
          <a:p>
            <a:pPr lvl="0"/>
            <a:r>
              <a:rPr lang="en-US" smtClean="0"/>
              <a:t>Can be used to develop a web page</a:t>
            </a:r>
          </a:p>
          <a:p>
            <a:pPr lvl="0"/>
            <a:r>
              <a:rPr lang="en-US" smtClean="0"/>
              <a:t>Requires a parser to be installed in a web browser</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30</a:t>
            </a:fld>
            <a:endParaRPr lang="en-US" dirty="0"/>
          </a:p>
        </p:txBody>
      </p:sp>
      <p:sp>
        <p:nvSpPr>
          <p:cNvPr id="61441" name="Rectangle 1"/>
          <p:cNvSpPr>
            <a:spLocks noChangeArrowheads="1"/>
          </p:cNvSpPr>
          <p:nvPr/>
        </p:nvSpPr>
        <p:spPr bwMode="auto">
          <a:xfrm>
            <a:off x="304800" y="5769114"/>
            <a:ext cx="8534400" cy="70788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Example: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You can use HTML to specify which words you want to be bolded. The word </a:t>
            </a: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bold</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in HTML would look like this: &lt;b&gt;bold&lt;/b&gt;.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246083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Parsers</a:t>
            </a:r>
            <a:endParaRPr lang="en-US" dirty="0"/>
          </a:p>
        </p:txBody>
      </p:sp>
      <p:sp>
        <p:nvSpPr>
          <p:cNvPr id="3" name="Content Placeholder 2"/>
          <p:cNvSpPr>
            <a:spLocks noGrp="1"/>
          </p:cNvSpPr>
          <p:nvPr>
            <p:ph idx="1"/>
          </p:nvPr>
        </p:nvSpPr>
        <p:spPr/>
        <p:txBody>
          <a:bodyPr/>
          <a:lstStyle/>
          <a:p>
            <a:pPr lvl="0"/>
            <a:r>
              <a:rPr lang="en-US" dirty="0" smtClean="0"/>
              <a:t>Interpret the marked up text document and display it as a web page</a:t>
            </a:r>
          </a:p>
          <a:p>
            <a:pPr lvl="0"/>
            <a:r>
              <a:rPr lang="en-US" dirty="0" smtClean="0"/>
              <a:t>Check the document to ensure the markup or encoding is done correctly </a:t>
            </a:r>
          </a:p>
          <a:p>
            <a:pPr lvl="0"/>
            <a:r>
              <a:rPr lang="en-US" dirty="0" smtClean="0"/>
              <a:t>Are generally built into browsers</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31</a:t>
            </a:fld>
            <a:endParaRPr lang="en-US" dirty="0"/>
          </a:p>
        </p:txBody>
      </p:sp>
      <p:sp>
        <p:nvSpPr>
          <p:cNvPr id="59393" name="Rectangle 1"/>
          <p:cNvSpPr>
            <a:spLocks noChangeArrowheads="1"/>
          </p:cNvSpPr>
          <p:nvPr/>
        </p:nvSpPr>
        <p:spPr bwMode="auto">
          <a:xfrm>
            <a:off x="533400" y="5385137"/>
            <a:ext cx="8153400" cy="101566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parser or processor: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computer program interpreting web page code and then separating it into the functional components, usually built into a browser</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321266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HTML Files </a:t>
            </a:r>
            <a:endParaRPr lang="en-US" dirty="0"/>
          </a:p>
        </p:txBody>
      </p:sp>
      <p:sp>
        <p:nvSpPr>
          <p:cNvPr id="3" name="Content Placeholder 2"/>
          <p:cNvSpPr>
            <a:spLocks noGrp="1"/>
          </p:cNvSpPr>
          <p:nvPr>
            <p:ph idx="1"/>
          </p:nvPr>
        </p:nvSpPr>
        <p:spPr/>
        <p:txBody>
          <a:bodyPr/>
          <a:lstStyle/>
          <a:p>
            <a:pPr lvl="0"/>
            <a:r>
              <a:rPr lang="en-US" dirty="0" smtClean="0"/>
              <a:t>Are plain text documents encoded for interpretation by a browser into a web page</a:t>
            </a:r>
          </a:p>
          <a:p>
            <a:pPr lvl="0"/>
            <a:r>
              <a:rPr lang="en-US" dirty="0" smtClean="0"/>
              <a:t>Are embedded with code </a:t>
            </a:r>
          </a:p>
          <a:p>
            <a:pPr lvl="1"/>
            <a:r>
              <a:rPr lang="en-US" dirty="0" smtClean="0"/>
              <a:t>the code indicates different elements, tags, attributes</a:t>
            </a:r>
          </a:p>
          <a:p>
            <a:pPr lvl="1"/>
            <a:r>
              <a:rPr lang="en-US" dirty="0" smtClean="0"/>
              <a:t>HTML files are documents comprised of HTML elements </a:t>
            </a:r>
          </a:p>
          <a:p>
            <a:pPr lvl="1"/>
            <a:r>
              <a:rPr lang="en-US" dirty="0" smtClean="0"/>
              <a:t>HTML elements are comprised of HTML tags</a:t>
            </a:r>
          </a:p>
          <a:p>
            <a:pPr lvl="1"/>
            <a:r>
              <a:rPr lang="en-US" dirty="0" smtClean="0"/>
              <a:t>a tag is therefore the basic ‘item,’ and an attribute is some extra detail such as how to align the content</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32</a:t>
            </a:fld>
            <a:endParaRPr lang="en-US" dirty="0"/>
          </a:p>
        </p:txBody>
      </p:sp>
      <p:pic>
        <p:nvPicPr>
          <p:cNvPr id="5" name="Picture 4" descr="slide 13.jpg"/>
          <p:cNvPicPr>
            <a:picLocks noChangeAspect="1"/>
          </p:cNvPicPr>
          <p:nvPr/>
        </p:nvPicPr>
        <p:blipFill>
          <a:blip r:embed="rId3" cstate="print"/>
          <a:stretch>
            <a:fillRect/>
          </a:stretch>
        </p:blipFill>
        <p:spPr>
          <a:xfrm>
            <a:off x="4800600" y="5380037"/>
            <a:ext cx="1723917"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0626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HTML Files </a:t>
            </a:r>
            <a:endParaRPr lang="en-US" dirty="0"/>
          </a:p>
        </p:txBody>
      </p:sp>
      <p:sp>
        <p:nvSpPr>
          <p:cNvPr id="3" name="Content Placeholder 2"/>
          <p:cNvSpPr>
            <a:spLocks noGrp="1"/>
          </p:cNvSpPr>
          <p:nvPr>
            <p:ph idx="1"/>
          </p:nvPr>
        </p:nvSpPr>
        <p:spPr/>
        <p:txBody>
          <a:bodyPr/>
          <a:lstStyle/>
          <a:p>
            <a:r>
              <a:rPr lang="en-US" dirty="0" smtClean="0"/>
              <a:t>Attributes: are combined with tags and further specify the tag, for example, the tag &lt;table&gt; (which would create a table) has several attributes such as height, border, width and cell spacing</a:t>
            </a:r>
          </a:p>
          <a:p>
            <a:r>
              <a:rPr lang="en-US" dirty="0" smtClean="0"/>
              <a:t>Tags: tags indicate different structural parts of a web page or different formatting elements, such as a heading or a table; they usually begin with a left-angle bracket &lt; and end with a right angle bracket &gt;</a:t>
            </a:r>
          </a:p>
          <a:p>
            <a:r>
              <a:rPr lang="en-US" dirty="0" smtClean="0"/>
              <a:t>Elements: are different objects in a text document such as the title and body of a page</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HTML Code </a:t>
            </a:r>
            <a:endParaRPr lang="en-US" dirty="0"/>
          </a:p>
        </p:txBody>
      </p:sp>
      <p:sp>
        <p:nvSpPr>
          <p:cNvPr id="3" name="Content Placeholder 2"/>
          <p:cNvSpPr>
            <a:spLocks noGrp="1"/>
          </p:cNvSpPr>
          <p:nvPr>
            <p:ph idx="1"/>
          </p:nvPr>
        </p:nvSpPr>
        <p:spPr/>
        <p:txBody>
          <a:bodyPr/>
          <a:lstStyle/>
          <a:p>
            <a:pPr lvl="0"/>
            <a:r>
              <a:rPr lang="en-US" dirty="0" smtClean="0"/>
              <a:t>Includes tags	 </a:t>
            </a:r>
          </a:p>
          <a:p>
            <a:pPr lvl="1"/>
            <a:r>
              <a:rPr lang="en-US" dirty="0" smtClean="0"/>
              <a:t>think of a tag as a core element and an attribute as an extra detail such as how the content of the web page is aligned </a:t>
            </a:r>
          </a:p>
          <a:p>
            <a:pPr lvl="0"/>
            <a:r>
              <a:rPr lang="en-US" dirty="0" smtClean="0"/>
              <a:t>Allows users to create a web page with predefined tags. </a:t>
            </a:r>
          </a:p>
          <a:p>
            <a:pPr lvl="1"/>
            <a:r>
              <a:rPr lang="en-US" dirty="0" smtClean="0"/>
              <a:t>users cannot make up their own</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34</a:t>
            </a:fld>
            <a:endParaRPr lang="en-US" dirty="0"/>
          </a:p>
        </p:txBody>
      </p:sp>
      <p:pic>
        <p:nvPicPr>
          <p:cNvPr id="5" name="Picture 4" descr="slide 15.jpg"/>
          <p:cNvPicPr>
            <a:picLocks noChangeAspect="1"/>
          </p:cNvPicPr>
          <p:nvPr/>
        </p:nvPicPr>
        <p:blipFill>
          <a:blip r:embed="rId3" cstate="print"/>
          <a:stretch>
            <a:fillRect/>
          </a:stretch>
        </p:blipFill>
        <p:spPr>
          <a:xfrm>
            <a:off x="4038600" y="4495800"/>
            <a:ext cx="198120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4"/>
          <p:cNvSpPr>
            <a:spLocks noChangeArrowheads="1"/>
          </p:cNvSpPr>
          <p:nvPr/>
        </p:nvSpPr>
        <p:spPr bwMode="auto">
          <a:xfrm>
            <a:off x="6934200" y="4572000"/>
            <a:ext cx="1447800" cy="9906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17" name="Oval 4"/>
          <p:cNvSpPr>
            <a:spLocks noChangeArrowheads="1"/>
          </p:cNvSpPr>
          <p:nvPr/>
        </p:nvSpPr>
        <p:spPr bwMode="auto">
          <a:xfrm>
            <a:off x="6705600" y="2438400"/>
            <a:ext cx="1828800" cy="990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HTML Example</a:t>
            </a:r>
            <a:endParaRPr lang="en-US" dirty="0"/>
          </a:p>
        </p:txBody>
      </p:sp>
      <p:sp>
        <p:nvSpPr>
          <p:cNvPr id="12" name="Content Placeholder 1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35</a:t>
            </a:fld>
            <a:endParaRPr lang="en-US" dirty="0"/>
          </a:p>
        </p:txBody>
      </p:sp>
      <p:sp>
        <p:nvSpPr>
          <p:cNvPr id="51203" name="Line 3"/>
          <p:cNvSpPr>
            <a:spLocks noChangeShapeType="1"/>
          </p:cNvSpPr>
          <p:nvPr/>
        </p:nvSpPr>
        <p:spPr bwMode="auto">
          <a:xfrm>
            <a:off x="5181600" y="4038600"/>
            <a:ext cx="17526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51204" name="Oval 4"/>
          <p:cNvSpPr>
            <a:spLocks noChangeArrowheads="1"/>
          </p:cNvSpPr>
          <p:nvPr/>
        </p:nvSpPr>
        <p:spPr bwMode="auto">
          <a:xfrm>
            <a:off x="7010400" y="3505200"/>
            <a:ext cx="1447800" cy="9906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51205" name="Line 5"/>
          <p:cNvSpPr>
            <a:spLocks noChangeShapeType="1"/>
          </p:cNvSpPr>
          <p:nvPr/>
        </p:nvSpPr>
        <p:spPr bwMode="auto">
          <a:xfrm>
            <a:off x="5029200" y="4724400"/>
            <a:ext cx="18288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51206" name="Text Box 6"/>
          <p:cNvSpPr txBox="1">
            <a:spLocks noChangeArrowheads="1"/>
          </p:cNvSpPr>
          <p:nvPr/>
        </p:nvSpPr>
        <p:spPr bwMode="auto">
          <a:xfrm>
            <a:off x="6781800" y="2590800"/>
            <a:ext cx="1714500" cy="744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indicates to the browser this is an HTML file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07" name="Text Box 7"/>
          <p:cNvSpPr txBox="1">
            <a:spLocks noChangeArrowheads="1"/>
          </p:cNvSpPr>
          <p:nvPr/>
        </p:nvSpPr>
        <p:spPr bwMode="auto">
          <a:xfrm>
            <a:off x="7315200" y="48006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a:t>
            </a:r>
            <a:r>
              <a:rPr kumimoji="0" lang="en-US" sz="1400" b="1" i="0" u="none" strike="noStrike" cap="none" normalizeH="0" baseline="0" dirty="0" smtClean="0">
                <a:ln>
                  <a:noFill/>
                </a:ln>
                <a:solidFill>
                  <a:srgbClr val="FF0000"/>
                </a:solidFill>
                <a:effectLst/>
                <a:latin typeface="Arial" pitchFamily="34" charset="0"/>
                <a:cs typeface="Arial" pitchFamily="34" charset="0"/>
              </a:rPr>
              <a:t>/</a:t>
            </a:r>
            <a:r>
              <a:rPr kumimoji="0" lang="en-US" sz="1400" b="1" i="0" u="none" strike="noStrike" cap="none" normalizeH="0" baseline="0" dirty="0" smtClean="0">
                <a:ln>
                  <a:noFill/>
                </a:ln>
                <a:solidFill>
                  <a:schemeClr val="tx1"/>
                </a:solidFill>
                <a:effectLst/>
                <a:latin typeface="Arial" pitchFamily="34" charset="0"/>
                <a:cs typeface="Arial" pitchFamily="34" charset="0"/>
              </a:rPr>
              <a:t> end tag</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08" name="Oval 8"/>
          <p:cNvSpPr>
            <a:spLocks noChangeArrowheads="1"/>
          </p:cNvSpPr>
          <p:nvPr/>
        </p:nvSpPr>
        <p:spPr bwMode="auto">
          <a:xfrm>
            <a:off x="381000" y="2590800"/>
            <a:ext cx="2819400" cy="23622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51209" name="Text Box 9"/>
          <p:cNvSpPr txBox="1">
            <a:spLocks noChangeArrowheads="1"/>
          </p:cNvSpPr>
          <p:nvPr/>
        </p:nvSpPr>
        <p:spPr bwMode="auto">
          <a:xfrm>
            <a:off x="609600" y="3276600"/>
            <a:ext cx="2362200" cy="744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indicates what structural element it is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7"/>
          <p:cNvSpPr txBox="1">
            <a:spLocks noChangeArrowheads="1"/>
          </p:cNvSpPr>
          <p:nvPr/>
        </p:nvSpPr>
        <p:spPr bwMode="auto">
          <a:xfrm>
            <a:off x="7270532" y="381000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Content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18"/>
          <p:cNvSpPr txBox="1"/>
          <p:nvPr/>
        </p:nvSpPr>
        <p:spPr>
          <a:xfrm>
            <a:off x="3124200" y="2667000"/>
            <a:ext cx="2209800" cy="2554545"/>
          </a:xfrm>
          <a:prstGeom prst="rect">
            <a:avLst/>
          </a:prstGeom>
          <a:noFill/>
        </p:spPr>
        <p:txBody>
          <a:bodyPr wrap="square" rtlCol="0">
            <a:spAutoFit/>
          </a:bodyPr>
          <a:lstStyle/>
          <a:p>
            <a:pPr marL="514350" lvl="0" indent="-514350">
              <a:buAutoNum type="arabicPeriod"/>
            </a:pPr>
            <a:r>
              <a:rPr lang="en-US" sz="3200" dirty="0" smtClean="0">
                <a:latin typeface="Arial" pitchFamily="34" charset="0"/>
                <a:cs typeface="Arial" pitchFamily="34" charset="0"/>
              </a:rPr>
              <a:t>&lt;html&gt;</a:t>
            </a:r>
          </a:p>
          <a:p>
            <a:pPr lvl="0"/>
            <a:r>
              <a:rPr lang="en-US" sz="3200" dirty="0" smtClean="0">
                <a:latin typeface="Arial" pitchFamily="34" charset="0"/>
                <a:cs typeface="Arial" pitchFamily="34" charset="0"/>
              </a:rPr>
              <a:t>2. &lt;body&gt;</a:t>
            </a:r>
          </a:p>
          <a:p>
            <a:pPr lvl="0"/>
            <a:r>
              <a:rPr lang="en-US" sz="3200" dirty="0" smtClean="0">
                <a:latin typeface="Arial" pitchFamily="34" charset="0"/>
                <a:cs typeface="Arial" pitchFamily="34" charset="0"/>
              </a:rPr>
              <a:t>3. Hello</a:t>
            </a:r>
          </a:p>
          <a:p>
            <a:pPr lvl="0"/>
            <a:r>
              <a:rPr lang="en-US" sz="3200" dirty="0" smtClean="0">
                <a:latin typeface="Arial" pitchFamily="34" charset="0"/>
                <a:cs typeface="Arial" pitchFamily="34" charset="0"/>
              </a:rPr>
              <a:t>4. &lt;</a:t>
            </a:r>
            <a:r>
              <a:rPr lang="en-US" sz="3200" b="1" dirty="0" smtClean="0">
                <a:latin typeface="Arial" pitchFamily="34" charset="0"/>
                <a:cs typeface="Arial" pitchFamily="34" charset="0"/>
              </a:rPr>
              <a:t>/</a:t>
            </a:r>
            <a:r>
              <a:rPr lang="en-US" sz="3200" dirty="0" smtClean="0">
                <a:latin typeface="Arial" pitchFamily="34" charset="0"/>
                <a:cs typeface="Arial" pitchFamily="34" charset="0"/>
              </a:rPr>
              <a:t>body&gt;</a:t>
            </a:r>
          </a:p>
          <a:p>
            <a:pPr lvl="0"/>
            <a:r>
              <a:rPr lang="en-US" sz="3200" dirty="0" smtClean="0">
                <a:latin typeface="Arial" pitchFamily="34" charset="0"/>
                <a:cs typeface="Arial" pitchFamily="34" charset="0"/>
              </a:rPr>
              <a:t>5. &lt;</a:t>
            </a:r>
            <a:r>
              <a:rPr lang="en-US" sz="3200" b="1" dirty="0" smtClean="0">
                <a:latin typeface="Arial" pitchFamily="34" charset="0"/>
                <a:cs typeface="Arial" pitchFamily="34" charset="0"/>
              </a:rPr>
              <a:t>/</a:t>
            </a:r>
            <a:r>
              <a:rPr lang="en-US" sz="3200" dirty="0" smtClean="0">
                <a:latin typeface="Arial" pitchFamily="34" charset="0"/>
                <a:cs typeface="Arial" pitchFamily="34" charset="0"/>
              </a:rPr>
              <a:t>html&gt;</a:t>
            </a:r>
            <a:endParaRPr lang="en-US" sz="3200" dirty="0">
              <a:latin typeface="Arial" pitchFamily="34" charset="0"/>
              <a:cs typeface="Arial" pitchFamily="34" charset="0"/>
            </a:endParaRPr>
          </a:p>
        </p:txBody>
      </p:sp>
      <p:sp>
        <p:nvSpPr>
          <p:cNvPr id="20" name="Line 3"/>
          <p:cNvSpPr>
            <a:spLocks noChangeShapeType="1"/>
          </p:cNvSpPr>
          <p:nvPr/>
        </p:nvSpPr>
        <p:spPr bwMode="auto">
          <a:xfrm>
            <a:off x="5029200" y="2971800"/>
            <a:ext cx="16002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21" name="Rectangle 20"/>
          <p:cNvSpPr/>
          <p:nvPr/>
        </p:nvSpPr>
        <p:spPr>
          <a:xfrm>
            <a:off x="838200" y="1219200"/>
            <a:ext cx="5323893" cy="461665"/>
          </a:xfrm>
          <a:prstGeom prst="rect">
            <a:avLst/>
          </a:prstGeom>
        </p:spPr>
        <p:txBody>
          <a:bodyPr wrap="none">
            <a:spAutoFit/>
          </a:bodyPr>
          <a:lstStyle/>
          <a:p>
            <a:r>
              <a:rPr lang="en-US" sz="2400" b="1" dirty="0" smtClean="0">
                <a:latin typeface="Arial" pitchFamily="34" charset="0"/>
                <a:cs typeface="Arial" pitchFamily="34" charset="0"/>
              </a:rPr>
              <a:t>Displaying the word Hello in HTML</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HTML Exercise</a:t>
            </a:r>
            <a:endParaRPr lang="en-US" dirty="0"/>
          </a:p>
        </p:txBody>
      </p:sp>
      <p:sp>
        <p:nvSpPr>
          <p:cNvPr id="3" name="Content Placeholder 2"/>
          <p:cNvSpPr>
            <a:spLocks noGrp="1"/>
          </p:cNvSpPr>
          <p:nvPr>
            <p:ph idx="1"/>
          </p:nvPr>
        </p:nvSpPr>
        <p:spPr/>
        <p:txBody>
          <a:bodyPr/>
          <a:lstStyle/>
          <a:p>
            <a:pPr marL="0" indent="0">
              <a:buNone/>
            </a:pPr>
            <a:r>
              <a:rPr lang="en-US" sz="2300" dirty="0" smtClean="0"/>
              <a:t>Exercise – Creating a document using HTML: </a:t>
            </a:r>
          </a:p>
          <a:p>
            <a:pPr marL="457200" indent="-457200">
              <a:buFont typeface="+mj-lt"/>
              <a:buAutoNum type="arabicPeriod"/>
            </a:pPr>
            <a:r>
              <a:rPr lang="en-US" sz="2300" dirty="0" smtClean="0"/>
              <a:t>Start Notepad by clicking on the start menu, then move your mouse over All Programs, then over Accessories, then click on Notepad. </a:t>
            </a:r>
          </a:p>
          <a:p>
            <a:pPr marL="457200" indent="-457200">
              <a:buFont typeface="+mj-lt"/>
              <a:buAutoNum type="arabicPeriod"/>
            </a:pPr>
            <a:r>
              <a:rPr lang="en-US" sz="2300" dirty="0" smtClean="0"/>
              <a:t>Type the following text into Notepad: &lt;html&gt;&lt;head&gt;&lt;title&gt;Title of page&lt;/title&gt;&lt;/head&gt;&lt;body&gt;This is my first homepage. &lt;b&gt;This text is bold&lt;/b&gt;&lt;/body&gt; &lt;/html&gt;</a:t>
            </a:r>
          </a:p>
          <a:p>
            <a:pPr marL="457200" indent="-457200">
              <a:buFont typeface="+mj-lt"/>
              <a:buAutoNum type="arabicPeriod"/>
            </a:pPr>
            <a:r>
              <a:rPr lang="en-US" sz="2300" dirty="0" smtClean="0"/>
              <a:t>Then save the file as mypage.htm</a:t>
            </a:r>
          </a:p>
          <a:p>
            <a:pPr marL="457200" indent="-457200">
              <a:buFont typeface="+mj-lt"/>
              <a:buAutoNum type="arabicPeriod"/>
            </a:pPr>
            <a:r>
              <a:rPr lang="en-US" sz="2300" dirty="0" smtClean="0"/>
              <a:t>Open your Internet browser</a:t>
            </a:r>
          </a:p>
          <a:p>
            <a:pPr marL="457200" indent="-457200">
              <a:buFont typeface="+mj-lt"/>
              <a:buAutoNum type="arabicPeriod"/>
            </a:pPr>
            <a:r>
              <a:rPr lang="en-US" sz="2300" dirty="0" smtClean="0"/>
              <a:t>Select “Open” in the File menu </a:t>
            </a:r>
          </a:p>
          <a:p>
            <a:pPr marL="457200" indent="-457200">
              <a:buFont typeface="+mj-lt"/>
              <a:buAutoNum type="arabicPeriod"/>
            </a:pPr>
            <a:r>
              <a:rPr lang="en-US" sz="2300" dirty="0" smtClean="0"/>
              <a:t>Click “Browse” or “Choose File” and find your document</a:t>
            </a:r>
          </a:p>
          <a:p>
            <a:pPr marL="457200" indent="-457200">
              <a:buFont typeface="+mj-lt"/>
              <a:buAutoNum type="arabicPeriod"/>
            </a:pPr>
            <a:r>
              <a:rPr lang="en-US" sz="2300" dirty="0" smtClean="0"/>
              <a:t>Select it and click “Open” and view your HTML document</a:t>
            </a:r>
          </a:p>
          <a:p>
            <a:endParaRPr lang="en-US" sz="2300"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Extensible Markup Language</a:t>
            </a:r>
            <a:endParaRPr lang="en-US" dirty="0"/>
          </a:p>
        </p:txBody>
      </p:sp>
      <p:sp>
        <p:nvSpPr>
          <p:cNvPr id="3" name="Content Placeholder 2"/>
          <p:cNvSpPr>
            <a:spLocks noGrp="1"/>
          </p:cNvSpPr>
          <p:nvPr>
            <p:ph idx="1"/>
          </p:nvPr>
        </p:nvSpPr>
        <p:spPr/>
        <p:txBody>
          <a:bodyPr/>
          <a:lstStyle/>
          <a:p>
            <a:pPr lvl="0"/>
            <a:r>
              <a:rPr lang="en-US" dirty="0" smtClean="0"/>
              <a:t>Also known as XML</a:t>
            </a:r>
          </a:p>
          <a:p>
            <a:pPr lvl="0"/>
            <a:r>
              <a:rPr lang="en-US" dirty="0" smtClean="0"/>
              <a:t>Is a series of guidelines allowing users to create their own language, creating custom tags and then allows them to share it on the World Wide Web</a:t>
            </a:r>
          </a:p>
          <a:p>
            <a:pPr lvl="0"/>
            <a:r>
              <a:rPr lang="en-US" dirty="0" smtClean="0"/>
              <a:t>Was created in 1996 to help send richly structured documents over the web</a:t>
            </a:r>
          </a:p>
          <a:p>
            <a:pPr lvl="1"/>
            <a:r>
              <a:rPr lang="en-US" dirty="0" smtClean="0"/>
              <a:t>HTML is very structured and provides limitations as to what and how things can be displayed</a:t>
            </a:r>
          </a:p>
          <a:p>
            <a:pPr lvl="0"/>
            <a:r>
              <a:rPr lang="en-US" dirty="0" smtClean="0"/>
              <a:t>Is a more simple, condensed and flexible version of HTML</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XML</a:t>
            </a:r>
            <a:endParaRPr lang="en-US" dirty="0"/>
          </a:p>
        </p:txBody>
      </p:sp>
      <p:sp>
        <p:nvSpPr>
          <p:cNvPr id="3" name="Content Placeholder 2"/>
          <p:cNvSpPr>
            <a:spLocks noGrp="1"/>
          </p:cNvSpPr>
          <p:nvPr>
            <p:ph idx="1"/>
          </p:nvPr>
        </p:nvSpPr>
        <p:spPr/>
        <p:txBody>
          <a:bodyPr/>
          <a:lstStyle/>
          <a:p>
            <a:pPr lvl="0"/>
            <a:r>
              <a:rPr lang="en-US" dirty="0" smtClean="0"/>
              <a:t>Is designed to structure, carry and store data</a:t>
            </a:r>
          </a:p>
          <a:p>
            <a:pPr lvl="1"/>
            <a:r>
              <a:rPr lang="en-US" dirty="0" smtClean="0"/>
              <a:t>HTML was designed to display data on a web page</a:t>
            </a:r>
          </a:p>
          <a:p>
            <a:pPr lvl="0"/>
            <a:r>
              <a:rPr lang="en-US" dirty="0" smtClean="0"/>
              <a:t>Concentrates on what data is</a:t>
            </a:r>
          </a:p>
          <a:p>
            <a:pPr lvl="1"/>
            <a:r>
              <a:rPr lang="en-US" dirty="0" smtClean="0"/>
              <a:t>HTML concentrates on how the data looks </a:t>
            </a:r>
          </a:p>
          <a:p>
            <a:pPr lvl="0"/>
            <a:r>
              <a:rPr lang="en-US" dirty="0" smtClean="0"/>
              <a:t>Contains tags not predefined like in HTML </a:t>
            </a:r>
          </a:p>
          <a:p>
            <a:pPr lvl="1"/>
            <a:r>
              <a:rPr lang="en-US" dirty="0" smtClean="0"/>
              <a:t>allows users to create their own tags</a:t>
            </a:r>
          </a:p>
          <a:p>
            <a:pPr lvl="0"/>
            <a:r>
              <a:rPr lang="en-US" dirty="0" smtClean="0"/>
              <a:t>Does not replace HTML, but is its counterpart</a:t>
            </a:r>
          </a:p>
          <a:p>
            <a:pPr lvl="0"/>
            <a:r>
              <a:rPr lang="en-US" dirty="0" smtClean="0"/>
              <a:t>Requires a processing application to translate and ensure all tags are the correct format</a:t>
            </a:r>
          </a:p>
          <a:p>
            <a:pPr lvl="1"/>
            <a:r>
              <a:rPr lang="en-US" dirty="0" smtClean="0"/>
              <a:t>such as a parser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XML Documents</a:t>
            </a:r>
            <a:endParaRPr lang="en-US" dirty="0"/>
          </a:p>
        </p:txBody>
      </p:sp>
      <p:sp>
        <p:nvSpPr>
          <p:cNvPr id="3" name="Content Placeholder 2"/>
          <p:cNvSpPr>
            <a:spLocks noGrp="1"/>
          </p:cNvSpPr>
          <p:nvPr>
            <p:ph idx="1"/>
          </p:nvPr>
        </p:nvSpPr>
        <p:spPr/>
        <p:txBody>
          <a:bodyPr/>
          <a:lstStyle/>
          <a:p>
            <a:pPr lvl="0"/>
            <a:r>
              <a:rPr lang="en-US" smtClean="0"/>
              <a:t>Have four basic components:</a:t>
            </a:r>
          </a:p>
          <a:p>
            <a:pPr lvl="1"/>
            <a:r>
              <a:rPr lang="en-US" smtClean="0"/>
              <a:t>XML Schema or Document Type Definition (DTD)</a:t>
            </a:r>
          </a:p>
          <a:p>
            <a:pPr lvl="1"/>
            <a:r>
              <a:rPr lang="en-US" smtClean="0"/>
              <a:t>Style sheets</a:t>
            </a:r>
          </a:p>
          <a:p>
            <a:pPr lvl="1"/>
            <a:r>
              <a:rPr lang="en-US" smtClean="0"/>
              <a:t>XML Parser</a:t>
            </a:r>
          </a:p>
          <a:p>
            <a:pPr lvl="1"/>
            <a:r>
              <a:rPr lang="en-US" smtClean="0"/>
              <a:t>a document marked up (or encoded) using XML language</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39</a:t>
            </a:fld>
            <a:endParaRPr lang="en-US" dirty="0"/>
          </a:p>
        </p:txBody>
      </p:sp>
      <p:pic>
        <p:nvPicPr>
          <p:cNvPr id="5" name="Picture 4" descr="slide 20.jpg"/>
          <p:cNvPicPr>
            <a:picLocks noChangeAspect="1"/>
          </p:cNvPicPr>
          <p:nvPr/>
        </p:nvPicPr>
        <p:blipFill>
          <a:blip r:embed="rId3" cstate="print"/>
          <a:stretch>
            <a:fillRect/>
          </a:stretch>
        </p:blipFill>
        <p:spPr>
          <a:xfrm>
            <a:off x="4419600" y="4876800"/>
            <a:ext cx="2590800" cy="17247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645CAB-E5CD-413E-80F9-6164FC606CA9}" type="slidenum">
              <a:rPr lang="en-US" smtClean="0"/>
              <a:pPr/>
              <a:t>4</a:t>
            </a:fld>
            <a:endParaRPr lang="en-US" dirty="0"/>
          </a:p>
        </p:txBody>
      </p:sp>
      <p:pic>
        <p:nvPicPr>
          <p:cNvPr id="4" name="Picture 3" descr="Main Menu Button.png">
            <a:hlinkClick r:id="rId2" action="ppaction://hlinksldjump"/>
          </p:cNvPr>
          <p:cNvPicPr>
            <a:picLocks noChangeAspect="1"/>
          </p:cNvPicPr>
          <p:nvPr/>
        </p:nvPicPr>
        <p:blipFill>
          <a:blip r:embed="rId3" cstate="print"/>
          <a:stretch>
            <a:fillRect/>
          </a:stretch>
        </p:blipFill>
        <p:spPr>
          <a:xfrm>
            <a:off x="7315200" y="6144768"/>
            <a:ext cx="950976" cy="713232"/>
          </a:xfrm>
          <a:prstGeom prst="rect">
            <a:avLst/>
          </a:prstGeom>
        </p:spPr>
      </p:pic>
      <p:sp>
        <p:nvSpPr>
          <p:cNvPr id="5" name="TextBox 4"/>
          <p:cNvSpPr txBox="1"/>
          <p:nvPr/>
        </p:nvSpPr>
        <p:spPr>
          <a:xfrm>
            <a:off x="914400" y="5818632"/>
            <a:ext cx="7351776"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Web Publishing</a:t>
            </a:r>
            <a:endParaRPr lang="en-US"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XML Schema or DTD</a:t>
            </a:r>
            <a:endParaRPr lang="en-US" dirty="0"/>
          </a:p>
        </p:txBody>
      </p:sp>
      <p:sp>
        <p:nvSpPr>
          <p:cNvPr id="3" name="Content Placeholder 2"/>
          <p:cNvSpPr>
            <a:spLocks noGrp="1"/>
          </p:cNvSpPr>
          <p:nvPr>
            <p:ph idx="1"/>
          </p:nvPr>
        </p:nvSpPr>
        <p:spPr/>
        <p:txBody>
          <a:bodyPr/>
          <a:lstStyle/>
          <a:p>
            <a:pPr lvl="0"/>
            <a:r>
              <a:rPr lang="en-US" smtClean="0"/>
              <a:t>Identify the elements and the rules for their use in the language</a:t>
            </a:r>
          </a:p>
          <a:p>
            <a:pPr lvl="1"/>
            <a:r>
              <a:rPr lang="en-US" smtClean="0"/>
              <a:t>only some XML languages use DTD</a:t>
            </a:r>
          </a:p>
          <a:p>
            <a:pPr lvl="2"/>
            <a:r>
              <a:rPr lang="en-US" smtClean="0"/>
              <a:t>a program defining all the elements of the document and the corresponding attributes, then checking the markup to make sure to follow its own code </a:t>
            </a:r>
          </a:p>
          <a:p>
            <a:pPr lvl="1"/>
            <a:r>
              <a:rPr lang="en-US" smtClean="0"/>
              <a:t>DTD is based on SGML</a:t>
            </a:r>
          </a:p>
          <a:p>
            <a:pPr lvl="1"/>
            <a:r>
              <a:rPr lang="en-US" smtClean="0"/>
              <a:t>some XML languages use XML schemas </a:t>
            </a:r>
          </a:p>
          <a:p>
            <a:pPr lvl="2"/>
            <a:r>
              <a:rPr lang="en-US" smtClean="0"/>
              <a:t>which have the same function as DTD but are based on XML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Style Sheets</a:t>
            </a:r>
            <a:endParaRPr lang="en-US" dirty="0"/>
          </a:p>
        </p:txBody>
      </p:sp>
      <p:sp>
        <p:nvSpPr>
          <p:cNvPr id="3" name="Content Placeholder 2"/>
          <p:cNvSpPr>
            <a:spLocks noGrp="1"/>
          </p:cNvSpPr>
          <p:nvPr>
            <p:ph idx="1"/>
          </p:nvPr>
        </p:nvSpPr>
        <p:spPr/>
        <p:txBody>
          <a:bodyPr/>
          <a:lstStyle/>
          <a:p>
            <a:pPr lvl="0"/>
            <a:r>
              <a:rPr lang="en-US" dirty="0" smtClean="0"/>
              <a:t>Are concerned with how the document looks</a:t>
            </a:r>
          </a:p>
          <a:p>
            <a:pPr lvl="1"/>
            <a:r>
              <a:rPr lang="en-US" dirty="0" smtClean="0"/>
              <a:t>markup languages only define the structure and different elements in the document</a:t>
            </a:r>
          </a:p>
          <a:p>
            <a:pPr lvl="0"/>
            <a:r>
              <a:rPr lang="en-US" dirty="0" smtClean="0"/>
              <a:t>Allow web page designers to design                     how a document is presented without                having to add several new tags to                    indicate different elements on the page</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41</a:t>
            </a:fld>
            <a:endParaRPr lang="en-US" dirty="0"/>
          </a:p>
        </p:txBody>
      </p:sp>
      <p:sp>
        <p:nvSpPr>
          <p:cNvPr id="38913" name="Rectangle 1"/>
          <p:cNvSpPr>
            <a:spLocks noChangeArrowheads="1"/>
          </p:cNvSpPr>
          <p:nvPr/>
        </p:nvSpPr>
        <p:spPr bwMode="auto">
          <a:xfrm>
            <a:off x="457200" y="5769114"/>
            <a:ext cx="8077200" cy="70788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style sheet</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sheet used by web designers describing how documents should be presented on a screen</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Picture 5" descr="63559057.jpg"/>
          <p:cNvPicPr>
            <a:picLocks noChangeAspect="1"/>
          </p:cNvPicPr>
          <p:nvPr/>
        </p:nvPicPr>
        <p:blipFill>
          <a:blip r:embed="rId3" cstate="print"/>
          <a:stretch>
            <a:fillRect/>
          </a:stretch>
        </p:blipFill>
        <p:spPr>
          <a:xfrm>
            <a:off x="7162800" y="2286000"/>
            <a:ext cx="1752600" cy="26305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23.jpg"/>
          <p:cNvPicPr>
            <a:picLocks noChangeAspect="1"/>
          </p:cNvPicPr>
          <p:nvPr/>
        </p:nvPicPr>
        <p:blipFill>
          <a:blip r:embed="rId3" cstate="print"/>
          <a:stretch>
            <a:fillRect/>
          </a:stretch>
        </p:blipFill>
        <p:spPr>
          <a:xfrm>
            <a:off x="3352800" y="4953000"/>
            <a:ext cx="2198914" cy="164185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mtClean="0"/>
              <a:t>PHP </a:t>
            </a:r>
            <a:endParaRPr lang="en-US" dirty="0"/>
          </a:p>
        </p:txBody>
      </p:sp>
      <p:sp>
        <p:nvSpPr>
          <p:cNvPr id="3" name="Content Placeholder 2"/>
          <p:cNvSpPr>
            <a:spLocks noGrp="1"/>
          </p:cNvSpPr>
          <p:nvPr>
            <p:ph idx="1"/>
          </p:nvPr>
        </p:nvSpPr>
        <p:spPr/>
        <p:txBody>
          <a:bodyPr/>
          <a:lstStyle/>
          <a:p>
            <a:pPr lvl="0"/>
            <a:r>
              <a:rPr lang="en-US" dirty="0" smtClean="0"/>
              <a:t>Is an acronym for Hypertext Preprocessor</a:t>
            </a:r>
          </a:p>
          <a:p>
            <a:pPr lvl="0"/>
            <a:r>
              <a:rPr lang="en-US" dirty="0" smtClean="0"/>
              <a:t>Is typically read by all browsers by a parser already installed in the browser </a:t>
            </a:r>
          </a:p>
          <a:p>
            <a:pPr lvl="0"/>
            <a:r>
              <a:rPr lang="en-US" dirty="0" smtClean="0"/>
              <a:t>Is referred to as middleware</a:t>
            </a:r>
          </a:p>
          <a:p>
            <a:pPr lvl="1"/>
            <a:r>
              <a:rPr lang="en-US" dirty="0" smtClean="0"/>
              <a:t>because it is a program allowing the web browser and the computer user to communicate</a:t>
            </a:r>
          </a:p>
        </p:txBody>
      </p:sp>
      <p:sp>
        <p:nvSpPr>
          <p:cNvPr id="4" name="Slide Number Placeholder 3"/>
          <p:cNvSpPr>
            <a:spLocks noGrp="1"/>
          </p:cNvSpPr>
          <p:nvPr>
            <p:ph type="sldNum" sz="quarter" idx="12"/>
          </p:nvPr>
        </p:nvSpPr>
        <p:spPr/>
        <p:txBody>
          <a:bodyPr/>
          <a:lstStyle/>
          <a:p>
            <a:fld id="{EE645CAB-E5CD-413E-80F9-6164FC606CA9}"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PHP </a:t>
            </a:r>
            <a:endParaRPr lang="en-US" dirty="0"/>
          </a:p>
        </p:txBody>
      </p:sp>
      <p:sp>
        <p:nvSpPr>
          <p:cNvPr id="3" name="Content Placeholder 2"/>
          <p:cNvSpPr>
            <a:spLocks noGrp="1"/>
          </p:cNvSpPr>
          <p:nvPr>
            <p:ph idx="1"/>
          </p:nvPr>
        </p:nvSpPr>
        <p:spPr/>
        <p:txBody>
          <a:bodyPr/>
          <a:lstStyle/>
          <a:p>
            <a:pPr lvl="0"/>
            <a:r>
              <a:rPr lang="en-US" smtClean="0"/>
              <a:t>Is server side</a:t>
            </a:r>
          </a:p>
          <a:p>
            <a:pPr lvl="1"/>
            <a:r>
              <a:rPr lang="en-US" smtClean="0"/>
              <a:t>this means it is preprocessed through the server before being displayed to the user  </a:t>
            </a:r>
          </a:p>
          <a:p>
            <a:pPr lvl="0"/>
            <a:r>
              <a:rPr lang="en-US" smtClean="0"/>
              <a:t>Is more flexible than HTML </a:t>
            </a:r>
          </a:p>
          <a:p>
            <a:pPr lvl="1"/>
            <a:r>
              <a:rPr lang="en-US" smtClean="0"/>
              <a:t>because it allows for greater customization</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3" name="Rectangle 17"/>
          <p:cNvSpPr>
            <a:spLocks noChangeArrowheads="1"/>
          </p:cNvSpPr>
          <p:nvPr/>
        </p:nvSpPr>
        <p:spPr bwMode="auto">
          <a:xfrm>
            <a:off x="3886200" y="4343400"/>
            <a:ext cx="1066800" cy="5334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34836" name="Rectangle 20"/>
          <p:cNvSpPr>
            <a:spLocks noChangeArrowheads="1"/>
          </p:cNvSpPr>
          <p:nvPr/>
        </p:nvSpPr>
        <p:spPr bwMode="auto">
          <a:xfrm>
            <a:off x="2590800" y="3276600"/>
            <a:ext cx="4038600" cy="4572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34828" name="Rectangle 12"/>
          <p:cNvSpPr>
            <a:spLocks noChangeArrowheads="1"/>
          </p:cNvSpPr>
          <p:nvPr/>
        </p:nvSpPr>
        <p:spPr bwMode="auto">
          <a:xfrm>
            <a:off x="3581400" y="2362200"/>
            <a:ext cx="1600200" cy="685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PHP example</a:t>
            </a:r>
            <a:endParaRPr lang="en-US" dirty="0"/>
          </a:p>
        </p:txBody>
      </p:sp>
      <p:sp>
        <p:nvSpPr>
          <p:cNvPr id="12" name="Content Placeholder 1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E645CAB-E5CD-413E-80F9-6164FC606CA9}" type="slidenum">
              <a:rPr lang="en-US" smtClean="0"/>
              <a:pPr/>
              <a:t>44</a:t>
            </a:fld>
            <a:endParaRPr lang="en-US" dirty="0"/>
          </a:p>
        </p:txBody>
      </p:sp>
      <p:sp>
        <p:nvSpPr>
          <p:cNvPr id="34829" name="Line 13"/>
          <p:cNvSpPr>
            <a:spLocks noChangeShapeType="1"/>
          </p:cNvSpPr>
          <p:nvPr/>
        </p:nvSpPr>
        <p:spPr bwMode="auto">
          <a:xfrm flipV="1">
            <a:off x="5181600" y="2438400"/>
            <a:ext cx="457200" cy="114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4831" name="Text Box 15"/>
          <p:cNvSpPr txBox="1">
            <a:spLocks noChangeArrowheads="1"/>
          </p:cNvSpPr>
          <p:nvPr/>
        </p:nvSpPr>
        <p:spPr bwMode="auto">
          <a:xfrm>
            <a:off x="304800" y="4191000"/>
            <a:ext cx="2438400" cy="19812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echo command; lets the browser know what to display;</a:t>
            </a:r>
            <a:r>
              <a:rPr kumimoji="0" lang="en-US" sz="2000" b="0" i="0" u="none" strike="noStrike" cap="none" normalizeH="0" dirty="0" smtClean="0">
                <a:ln>
                  <a:noFill/>
                </a:ln>
                <a:solidFill>
                  <a:schemeClr val="tx1"/>
                </a:solidFill>
                <a:effectLst/>
                <a:latin typeface="Arial" pitchFamily="34" charset="0"/>
                <a:cs typeface="Arial" pitchFamily="34" charset="0"/>
              </a:rPr>
              <a:t> u</a:t>
            </a:r>
            <a:r>
              <a:rPr kumimoji="0" lang="en-US" sz="2000" b="0" i="0" u="none" strike="noStrike" cap="none" normalizeH="0" baseline="0" dirty="0" smtClean="0">
                <a:ln>
                  <a:noFill/>
                </a:ln>
                <a:solidFill>
                  <a:schemeClr val="tx1"/>
                </a:solidFill>
                <a:effectLst/>
                <a:latin typeface="Arial" pitchFamily="34" charset="0"/>
                <a:cs typeface="Arial" pitchFamily="34" charset="0"/>
              </a:rPr>
              <a:t>sually commands end with a semicolon (;) </a:t>
            </a:r>
          </a:p>
        </p:txBody>
      </p:sp>
      <p:sp>
        <p:nvSpPr>
          <p:cNvPr id="34832" name="Line 16"/>
          <p:cNvSpPr>
            <a:spLocks noChangeShapeType="1"/>
          </p:cNvSpPr>
          <p:nvPr/>
        </p:nvSpPr>
        <p:spPr bwMode="auto">
          <a:xfrm flipH="1">
            <a:off x="2590800" y="3581400"/>
            <a:ext cx="838200" cy="6858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4834" name="Line 18"/>
          <p:cNvSpPr>
            <a:spLocks noChangeShapeType="1"/>
          </p:cNvSpPr>
          <p:nvPr/>
        </p:nvSpPr>
        <p:spPr bwMode="auto">
          <a:xfrm>
            <a:off x="4953000" y="4495800"/>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4827" name="Text Box 11"/>
          <p:cNvSpPr txBox="1">
            <a:spLocks noChangeArrowheads="1"/>
          </p:cNvSpPr>
          <p:nvPr/>
        </p:nvSpPr>
        <p:spPr bwMode="auto">
          <a:xfrm>
            <a:off x="152400" y="15240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&lt;?php</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echo “PHP is very thrilling”;</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?&gt;</a:t>
            </a:r>
          </a:p>
        </p:txBody>
      </p:sp>
      <p:sp>
        <p:nvSpPr>
          <p:cNvPr id="34830" name="Text Box 14"/>
          <p:cNvSpPr txBox="1">
            <a:spLocks noChangeArrowheads="1"/>
          </p:cNvSpPr>
          <p:nvPr/>
        </p:nvSpPr>
        <p:spPr bwMode="auto">
          <a:xfrm>
            <a:off x="5715000" y="1676400"/>
            <a:ext cx="3276600" cy="14271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Opening tag, gives the parser a indication there are PHP instructions on their way </a:t>
            </a:r>
          </a:p>
        </p:txBody>
      </p:sp>
      <p:sp>
        <p:nvSpPr>
          <p:cNvPr id="34835" name="Text Box 19"/>
          <p:cNvSpPr txBox="1">
            <a:spLocks noChangeArrowheads="1"/>
          </p:cNvSpPr>
          <p:nvPr/>
        </p:nvSpPr>
        <p:spPr bwMode="auto">
          <a:xfrm>
            <a:off x="5410200" y="4038600"/>
            <a:ext cx="3733800" cy="1219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Closing tag; tells parser there are no more php instructions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PHP</a:t>
            </a:r>
            <a:endParaRPr lang="en-US" dirty="0"/>
          </a:p>
        </p:txBody>
      </p:sp>
      <p:sp>
        <p:nvSpPr>
          <p:cNvPr id="3" name="Content Placeholder 2"/>
          <p:cNvSpPr>
            <a:spLocks noGrp="1"/>
          </p:cNvSpPr>
          <p:nvPr>
            <p:ph idx="1"/>
          </p:nvPr>
        </p:nvSpPr>
        <p:spPr/>
        <p:txBody>
          <a:bodyPr/>
          <a:lstStyle/>
          <a:p>
            <a:r>
              <a:rPr lang="en-US" dirty="0" smtClean="0"/>
              <a:t>Echo Command: </a:t>
            </a:r>
            <a:r>
              <a:rPr lang="en-US" dirty="0" err="1" smtClean="0"/>
              <a:t>php</a:t>
            </a:r>
            <a:r>
              <a:rPr lang="en-US" dirty="0" smtClean="0"/>
              <a:t> command telling the browser what to display on the web page</a:t>
            </a:r>
          </a:p>
          <a:p>
            <a:endParaRPr lang="en-US" dirty="0" smtClean="0"/>
          </a:p>
          <a:p>
            <a:r>
              <a:rPr lang="en-US" dirty="0" smtClean="0"/>
              <a:t>Opening Tag: </a:t>
            </a:r>
            <a:r>
              <a:rPr lang="en-US" dirty="0" err="1" smtClean="0"/>
              <a:t>php</a:t>
            </a:r>
            <a:r>
              <a:rPr lang="en-US" dirty="0" smtClean="0"/>
              <a:t> command indicating to the browser there is </a:t>
            </a:r>
            <a:r>
              <a:rPr lang="en-US" dirty="0" err="1" smtClean="0"/>
              <a:t>php</a:t>
            </a:r>
            <a:r>
              <a:rPr lang="en-US" dirty="0" smtClean="0"/>
              <a:t> script to be interpreted</a:t>
            </a:r>
          </a:p>
          <a:p>
            <a:endParaRPr lang="en-US" dirty="0" smtClean="0"/>
          </a:p>
          <a:p>
            <a:r>
              <a:rPr lang="en-US" dirty="0" smtClean="0"/>
              <a:t>Closing Tag: </a:t>
            </a:r>
            <a:r>
              <a:rPr lang="en-US" dirty="0" err="1" smtClean="0"/>
              <a:t>php</a:t>
            </a:r>
            <a:r>
              <a:rPr lang="en-US" dirty="0" smtClean="0"/>
              <a:t> command indicating to the browser there is no more </a:t>
            </a:r>
            <a:r>
              <a:rPr lang="en-US" dirty="0" err="1" smtClean="0"/>
              <a:t>php</a:t>
            </a:r>
            <a:r>
              <a:rPr lang="en-US" dirty="0" smtClean="0"/>
              <a:t> script to be interpreted on the page</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Markup Language vs. Web Authoring Software</a:t>
            </a:r>
            <a:endParaRPr lang="en-US" dirty="0"/>
          </a:p>
        </p:txBody>
      </p:sp>
      <p:sp>
        <p:nvSpPr>
          <p:cNvPr id="3" name="Content Placeholder 2"/>
          <p:cNvSpPr>
            <a:spLocks noGrp="1"/>
          </p:cNvSpPr>
          <p:nvPr>
            <p:ph idx="1"/>
          </p:nvPr>
        </p:nvSpPr>
        <p:spPr/>
        <p:txBody>
          <a:bodyPr/>
          <a:lstStyle/>
          <a:p>
            <a:pPr lvl="0"/>
            <a:r>
              <a:rPr lang="en-US" smtClean="0"/>
              <a:t>Markup languages</a:t>
            </a:r>
          </a:p>
          <a:p>
            <a:pPr lvl="1"/>
            <a:r>
              <a:rPr lang="en-US" smtClean="0"/>
              <a:t>are independent and can be transferred to various software and programs</a:t>
            </a:r>
          </a:p>
          <a:p>
            <a:pPr lvl="1"/>
            <a:r>
              <a:rPr lang="en-US" smtClean="0"/>
              <a:t>allow more flexibility and customization  </a:t>
            </a:r>
          </a:p>
          <a:p>
            <a:pPr lvl="2"/>
            <a:r>
              <a:rPr lang="en-US" smtClean="0"/>
              <a:t>software contains predefined tags restricting the user from creating unique tags to fit their needs</a:t>
            </a:r>
          </a:p>
          <a:p>
            <a:pPr lvl="2"/>
            <a:r>
              <a:rPr lang="en-US" smtClean="0"/>
              <a:t>users are also at liberty to specify the rules used by the tags</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46</a:t>
            </a:fld>
            <a:endParaRPr lang="en-US" dirty="0"/>
          </a:p>
        </p:txBody>
      </p:sp>
      <p:pic>
        <p:nvPicPr>
          <p:cNvPr id="5" name="Picture 4" descr="slide 25.jpg"/>
          <p:cNvPicPr>
            <a:picLocks noChangeAspect="1"/>
          </p:cNvPicPr>
          <p:nvPr/>
        </p:nvPicPr>
        <p:blipFill>
          <a:blip r:embed="rId3" cstate="print"/>
          <a:stretch>
            <a:fillRect/>
          </a:stretch>
        </p:blipFill>
        <p:spPr>
          <a:xfrm>
            <a:off x="5105400" y="5029200"/>
            <a:ext cx="2209800" cy="16499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Markup Language vs. Web Authoring Software</a:t>
            </a:r>
            <a:endParaRPr lang="en-US" dirty="0"/>
          </a:p>
        </p:txBody>
      </p:sp>
      <p:sp>
        <p:nvSpPr>
          <p:cNvPr id="3" name="Content Placeholder 2"/>
          <p:cNvSpPr>
            <a:spLocks noGrp="1"/>
          </p:cNvSpPr>
          <p:nvPr>
            <p:ph idx="1"/>
          </p:nvPr>
        </p:nvSpPr>
        <p:spPr/>
        <p:txBody>
          <a:bodyPr/>
          <a:lstStyle/>
          <a:p>
            <a:pPr lvl="0"/>
            <a:r>
              <a:rPr lang="en-US" smtClean="0"/>
              <a:t>Markup languages</a:t>
            </a:r>
          </a:p>
          <a:p>
            <a:pPr lvl="1"/>
            <a:r>
              <a:rPr lang="en-US" smtClean="0"/>
              <a:t>have a reputation of being slow because of the large file size</a:t>
            </a:r>
          </a:p>
          <a:p>
            <a:pPr lvl="1"/>
            <a:r>
              <a:rPr lang="en-US" smtClean="0"/>
              <a:t>must pass through parsing and conversions increasing processing time and power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47</a:t>
            </a:fld>
            <a:endParaRPr lang="en-US" dirty="0"/>
          </a:p>
        </p:txBody>
      </p:sp>
      <p:pic>
        <p:nvPicPr>
          <p:cNvPr id="6" name="Picture 5" descr="slide 27.jpg"/>
          <p:cNvPicPr>
            <a:picLocks noChangeAspect="1"/>
          </p:cNvPicPr>
          <p:nvPr/>
        </p:nvPicPr>
        <p:blipFill>
          <a:blip r:embed="rId3" cstate="print"/>
          <a:stretch>
            <a:fillRect/>
          </a:stretch>
        </p:blipFill>
        <p:spPr>
          <a:xfrm>
            <a:off x="2971800" y="4343400"/>
            <a:ext cx="3200400" cy="21305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Markup Language Example</a:t>
            </a:r>
            <a:endParaRPr lang="en-US" dirty="0"/>
          </a:p>
        </p:txBody>
      </p:sp>
      <p:sp>
        <p:nvSpPr>
          <p:cNvPr id="3" name="Content Placeholder 2"/>
          <p:cNvSpPr>
            <a:spLocks noGrp="1"/>
          </p:cNvSpPr>
          <p:nvPr>
            <p:ph idx="1"/>
          </p:nvPr>
        </p:nvSpPr>
        <p:spPr/>
        <p:txBody>
          <a:bodyPr/>
          <a:lstStyle/>
          <a:p>
            <a:pPr lvl="0"/>
            <a:r>
              <a:rPr lang="en-US" smtClean="0"/>
              <a:t>If you have a MySpace® page with a background other than the standard format provided for you, then you can see a markup language (HTML in particular) in action.</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48</a:t>
            </a:fld>
            <a:endParaRPr lang="en-US" dirty="0"/>
          </a:p>
        </p:txBody>
      </p:sp>
      <p:pic>
        <p:nvPicPr>
          <p:cNvPr id="5" name="Picture 4" descr="slide 26.jpg"/>
          <p:cNvPicPr>
            <a:picLocks noChangeAspect="1"/>
          </p:cNvPicPr>
          <p:nvPr/>
        </p:nvPicPr>
        <p:blipFill>
          <a:blip r:embed="rId3" cstate="print"/>
          <a:srcRect b="35556"/>
          <a:stretch>
            <a:fillRect/>
          </a:stretch>
        </p:blipFill>
        <p:spPr>
          <a:xfrm>
            <a:off x="3276600" y="4419600"/>
            <a:ext cx="2857500" cy="1381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Cascading Style Sheets</a:t>
            </a:r>
            <a:endParaRPr lang="en-US" dirty="0"/>
          </a:p>
        </p:txBody>
      </p:sp>
      <p:sp>
        <p:nvSpPr>
          <p:cNvPr id="6" name="Content Placeholder 5"/>
          <p:cNvSpPr>
            <a:spLocks noGrp="1"/>
          </p:cNvSpPr>
          <p:nvPr>
            <p:ph idx="1"/>
          </p:nvPr>
        </p:nvSpPr>
        <p:spPr/>
        <p:txBody>
          <a:bodyPr/>
          <a:lstStyle/>
          <a:p>
            <a:pPr lvl="0"/>
            <a:r>
              <a:rPr lang="en-US" dirty="0" smtClean="0"/>
              <a:t>Also known as CSS</a:t>
            </a:r>
          </a:p>
          <a:p>
            <a:pPr lvl="0"/>
            <a:r>
              <a:rPr lang="en-US" dirty="0" smtClean="0"/>
              <a:t>Allow users to control the layout and design of a web page</a:t>
            </a:r>
          </a:p>
          <a:p>
            <a:pPr lvl="0"/>
            <a:r>
              <a:rPr lang="en-US" dirty="0" smtClean="0"/>
              <a:t>Is the device for supplying types of style instructions to elements in a XML (or any other markup language) document</a:t>
            </a:r>
          </a:p>
          <a:p>
            <a:pPr lvl="0"/>
            <a:r>
              <a:rPr lang="en-US" dirty="0" smtClean="0"/>
              <a:t>Is a different language than HTML, but works with HTML to make it more visually appealing</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49</a:t>
            </a:fld>
            <a:endParaRPr lang="en-US" dirty="0"/>
          </a:p>
        </p:txBody>
      </p:sp>
      <p:pic>
        <p:nvPicPr>
          <p:cNvPr id="7" name="Picture 6" descr="slide 33.jpg"/>
          <p:cNvPicPr>
            <a:picLocks noChangeAspect="1"/>
          </p:cNvPicPr>
          <p:nvPr/>
        </p:nvPicPr>
        <p:blipFill>
          <a:blip r:embed="rId3" cstate="print"/>
          <a:stretch>
            <a:fillRect/>
          </a:stretch>
        </p:blipFill>
        <p:spPr>
          <a:xfrm>
            <a:off x="3097014" y="4648200"/>
            <a:ext cx="2465586" cy="1803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Publishing</a:t>
            </a:r>
            <a:endParaRPr lang="en-US" dirty="0"/>
          </a:p>
        </p:txBody>
      </p:sp>
      <p:sp>
        <p:nvSpPr>
          <p:cNvPr id="3" name="Content Placeholder 2"/>
          <p:cNvSpPr>
            <a:spLocks noGrp="1"/>
          </p:cNvSpPr>
          <p:nvPr>
            <p:ph idx="1"/>
          </p:nvPr>
        </p:nvSpPr>
        <p:spPr/>
        <p:txBody>
          <a:bodyPr/>
          <a:lstStyle/>
          <a:p>
            <a:pPr lvl="0"/>
            <a:r>
              <a:rPr lang="en-US" dirty="0" smtClean="0"/>
              <a:t>Allows Internet users to view HTML through the use of a web browser</a:t>
            </a:r>
          </a:p>
          <a:p>
            <a:pPr lvl="0"/>
            <a:r>
              <a:rPr lang="en-US" dirty="0" smtClean="0"/>
              <a:t>Is the process of using a web browser to view a document stored on another computer or server</a:t>
            </a:r>
          </a:p>
          <a:p>
            <a:pPr lvl="1"/>
            <a:r>
              <a:rPr lang="en-US" dirty="0" smtClean="0"/>
              <a:t>web browsers are programs such as</a:t>
            </a:r>
          </a:p>
          <a:p>
            <a:pPr lvl="2"/>
            <a:r>
              <a:rPr lang="en-US" dirty="0" smtClean="0"/>
              <a:t>Internet Explorer®</a:t>
            </a:r>
          </a:p>
          <a:p>
            <a:pPr lvl="2"/>
            <a:r>
              <a:rPr lang="en-US" dirty="0" smtClean="0"/>
              <a:t>Safari®</a:t>
            </a:r>
          </a:p>
          <a:p>
            <a:pPr lvl="2"/>
            <a:r>
              <a:rPr lang="en-US" dirty="0" err="1" smtClean="0"/>
              <a:t>FireFox</a:t>
            </a:r>
            <a:r>
              <a:rPr lang="en-US" dirty="0" smtClean="0"/>
              <a:t>®</a:t>
            </a:r>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a:t>
            </a:fld>
            <a:endParaRPr lang="en-US" dirty="0"/>
          </a:p>
        </p:txBody>
      </p:sp>
      <p:pic>
        <p:nvPicPr>
          <p:cNvPr id="6" name="Picture 5" descr="slide 3.jpg"/>
          <p:cNvPicPr>
            <a:picLocks noChangeAspect="1"/>
          </p:cNvPicPr>
          <p:nvPr/>
        </p:nvPicPr>
        <p:blipFill>
          <a:blip r:embed="rId3" cstate="print"/>
          <a:stretch>
            <a:fillRect/>
          </a:stretch>
        </p:blipFill>
        <p:spPr>
          <a:xfrm>
            <a:off x="4495800" y="4191000"/>
            <a:ext cx="3657600" cy="24349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Cascading Style Sheets</a:t>
            </a:r>
            <a:endParaRPr lang="en-US" dirty="0"/>
          </a:p>
        </p:txBody>
      </p:sp>
      <p:sp>
        <p:nvSpPr>
          <p:cNvPr id="3" name="Content Placeholder 2"/>
          <p:cNvSpPr>
            <a:spLocks noGrp="1"/>
          </p:cNvSpPr>
          <p:nvPr>
            <p:ph idx="1"/>
          </p:nvPr>
        </p:nvSpPr>
        <p:spPr/>
        <p:txBody>
          <a:bodyPr/>
          <a:lstStyle/>
          <a:p>
            <a:r>
              <a:rPr lang="en-US" dirty="0" smtClean="0"/>
              <a:t>Example: If you were creating a web page, you would use HTML to indicate a certain sentence is a primary heading, however you would then use CSS to format the heading. You used CSS to make the heading bold, underlined, green font and positioned in the middle of the page.</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50</a:t>
            </a:fld>
            <a:endParaRPr lang="en-US" dirty="0"/>
          </a:p>
        </p:txBody>
      </p:sp>
      <p:sp>
        <p:nvSpPr>
          <p:cNvPr id="5" name="Rectangle 4"/>
          <p:cNvSpPr/>
          <p:nvPr/>
        </p:nvSpPr>
        <p:spPr>
          <a:xfrm>
            <a:off x="381000" y="6076890"/>
            <a:ext cx="80772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973138" indent="-973138"/>
            <a:r>
              <a:rPr lang="en-US" sz="2000" dirty="0" smtClean="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style: </a:t>
            </a:r>
            <a:r>
              <a:rPr lang="en-US" sz="2000" dirty="0" smtClean="0">
                <a:solidFill>
                  <a:schemeClr val="bg1"/>
                </a:solidFill>
                <a:latin typeface="Arial" pitchFamily="34" charset="0"/>
                <a:cs typeface="Arial" pitchFamily="34" charset="0"/>
              </a:rPr>
              <a:t>a guideline explaining how to format a segment of a web page</a:t>
            </a:r>
          </a:p>
        </p:txBody>
      </p:sp>
      <p:pic>
        <p:nvPicPr>
          <p:cNvPr id="6" name="Picture 5" descr="slide 34.jpg"/>
          <p:cNvPicPr>
            <a:picLocks noChangeAspect="1"/>
          </p:cNvPicPr>
          <p:nvPr/>
        </p:nvPicPr>
        <p:blipFill>
          <a:blip r:embed="rId3" cstate="print"/>
          <a:stretch>
            <a:fillRect/>
          </a:stretch>
        </p:blipFill>
        <p:spPr>
          <a:xfrm>
            <a:off x="3048000" y="3810000"/>
            <a:ext cx="2857500"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Advantages of CSS</a:t>
            </a:r>
            <a:endParaRPr lang="en-US" dirty="0"/>
          </a:p>
        </p:txBody>
      </p:sp>
      <p:sp>
        <p:nvSpPr>
          <p:cNvPr id="3" name="Content Placeholder 2"/>
          <p:cNvSpPr>
            <a:spLocks noGrp="1"/>
          </p:cNvSpPr>
          <p:nvPr>
            <p:ph idx="1"/>
          </p:nvPr>
        </p:nvSpPr>
        <p:spPr/>
        <p:txBody>
          <a:bodyPr/>
          <a:lstStyle/>
          <a:p>
            <a:pPr lvl="0"/>
            <a:r>
              <a:rPr lang="en-US" smtClean="0"/>
              <a:t>CSS:</a:t>
            </a:r>
          </a:p>
          <a:p>
            <a:pPr lvl="1"/>
            <a:r>
              <a:rPr lang="en-US" smtClean="0"/>
              <a:t>allows more formatting than HTML</a:t>
            </a:r>
          </a:p>
          <a:p>
            <a:pPr lvl="1"/>
            <a:r>
              <a:rPr lang="en-US" smtClean="0"/>
              <a:t>applied to a background of a document allows a user to decide how and if it is tiled</a:t>
            </a:r>
          </a:p>
          <a:p>
            <a:pPr lvl="1"/>
            <a:r>
              <a:rPr lang="en-US" smtClean="0"/>
              <a:t>takes up less space than HTML</a:t>
            </a:r>
          </a:p>
          <a:p>
            <a:pPr lvl="2"/>
            <a:r>
              <a:rPr lang="en-US" smtClean="0"/>
              <a:t>a web page formatted with CSS will take less time to load</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51</a:t>
            </a:fld>
            <a:endParaRPr lang="en-US" dirty="0"/>
          </a:p>
        </p:txBody>
      </p:sp>
      <p:pic>
        <p:nvPicPr>
          <p:cNvPr id="5" name="Picture 4" descr="slide 35.jpg"/>
          <p:cNvPicPr>
            <a:picLocks noChangeAspect="1"/>
          </p:cNvPicPr>
          <p:nvPr/>
        </p:nvPicPr>
        <p:blipFill>
          <a:blip r:embed="rId3" cstate="print"/>
          <a:stretch>
            <a:fillRect/>
          </a:stretch>
        </p:blipFill>
        <p:spPr>
          <a:xfrm>
            <a:off x="3657600" y="4495800"/>
            <a:ext cx="2590800" cy="19468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Advantages of CSS</a:t>
            </a:r>
            <a:endParaRPr lang="en-US" dirty="0"/>
          </a:p>
        </p:txBody>
      </p:sp>
      <p:sp>
        <p:nvSpPr>
          <p:cNvPr id="3" name="Content Placeholder 2"/>
          <p:cNvSpPr>
            <a:spLocks noGrp="1"/>
          </p:cNvSpPr>
          <p:nvPr>
            <p:ph idx="1"/>
          </p:nvPr>
        </p:nvSpPr>
        <p:spPr/>
        <p:txBody>
          <a:bodyPr/>
          <a:lstStyle/>
          <a:p>
            <a:r>
              <a:rPr lang="en-US" dirty="0" smtClean="0"/>
              <a:t>Makes </a:t>
            </a:r>
            <a:r>
              <a:rPr lang="en-US" dirty="0"/>
              <a:t>updating a website easier </a:t>
            </a:r>
          </a:p>
          <a:p>
            <a:pPr lvl="1"/>
            <a:r>
              <a:rPr lang="en-US" dirty="0"/>
              <a:t>because you apply the same formatting to each sheet</a:t>
            </a:r>
          </a:p>
          <a:p>
            <a:pPr lvl="1"/>
            <a:r>
              <a:rPr lang="en-US" dirty="0"/>
              <a:t>basically a user only has to update one sheet and the changes to the remaining sheets</a:t>
            </a:r>
          </a:p>
          <a:p>
            <a:endParaRPr lang="en-US" dirty="0"/>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52</a:t>
            </a:fld>
            <a:endParaRPr lang="en-US" dirty="0"/>
          </a:p>
        </p:txBody>
      </p:sp>
      <p:sp>
        <p:nvSpPr>
          <p:cNvPr id="97281" name="Rectangle 1"/>
          <p:cNvSpPr>
            <a:spLocks noChangeArrowheads="1"/>
          </p:cNvSpPr>
          <p:nvPr/>
        </p:nvSpPr>
        <p:spPr bwMode="auto">
          <a:xfrm>
            <a:off x="1119941" y="5636981"/>
            <a:ext cx="6934200" cy="70788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tile: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repeating the image in different segments in a background</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7282" name="Picture 2" descr="Tile"/>
          <p:cNvPicPr>
            <a:picLocks noChangeAspect="1" noChangeArrowheads="1"/>
          </p:cNvPicPr>
          <p:nvPr/>
        </p:nvPicPr>
        <p:blipFill>
          <a:blip r:embed="rId3" cstate="print"/>
          <a:srcRect/>
          <a:stretch>
            <a:fillRect/>
          </a:stretch>
        </p:blipFill>
        <p:spPr bwMode="auto">
          <a:xfrm>
            <a:off x="333375" y="4267200"/>
            <a:ext cx="1571625" cy="1209675"/>
          </a:xfrm>
          <a:prstGeom prst="rect">
            <a:avLst/>
          </a:prstGeom>
          <a:noFill/>
          <a:ln w="9525">
            <a:noFill/>
            <a:miter lim="800000"/>
            <a:headEnd/>
            <a:tailEnd/>
          </a:ln>
        </p:spPr>
      </p:pic>
      <p:sp>
        <p:nvSpPr>
          <p:cNvPr id="97283" name="Rectangle 3"/>
          <p:cNvSpPr>
            <a:spLocks noChangeArrowheads="1"/>
          </p:cNvSpPr>
          <p:nvPr/>
        </p:nvSpPr>
        <p:spPr bwMode="auto">
          <a:xfrm>
            <a:off x="1905000" y="4513421"/>
            <a:ext cx="6477000" cy="70788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Example of tiling: </a:t>
            </a:r>
            <a:r>
              <a:rPr lang="en-US" sz="2000" dirty="0" smtClean="0">
                <a:solidFill>
                  <a:schemeClr val="bg1"/>
                </a:solidFill>
                <a:latin typeface="Arial" pitchFamily="34" charset="0"/>
                <a:ea typeface="Times New Roman" pitchFamily="18" charset="0"/>
                <a:cs typeface="Arial" pitchFamily="34" charset="0"/>
              </a:rPr>
              <a:t>t</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iling the background on your computer screen is a good representation of tiling</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Cascading Style Sheets</a:t>
            </a:r>
            <a:endParaRPr lang="en-US" dirty="0"/>
          </a:p>
        </p:txBody>
      </p:sp>
      <p:sp>
        <p:nvSpPr>
          <p:cNvPr id="3" name="Content Placeholder 2"/>
          <p:cNvSpPr>
            <a:spLocks noGrp="1"/>
          </p:cNvSpPr>
          <p:nvPr>
            <p:ph idx="1"/>
          </p:nvPr>
        </p:nvSpPr>
        <p:spPr/>
        <p:txBody>
          <a:bodyPr/>
          <a:lstStyle/>
          <a:p>
            <a:r>
              <a:rPr lang="en-US" smtClean="0"/>
              <a:t>Example</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53</a:t>
            </a:fld>
            <a:endParaRPr lang="en-US" dirty="0"/>
          </a:p>
        </p:txBody>
      </p:sp>
      <p:sp>
        <p:nvSpPr>
          <p:cNvPr id="139266" name="Text Box 2"/>
          <p:cNvSpPr txBox="1">
            <a:spLocks noChangeArrowheads="1"/>
          </p:cNvSpPr>
          <p:nvPr/>
        </p:nvSpPr>
        <p:spPr bwMode="auto">
          <a:xfrm>
            <a:off x="838200" y="2971800"/>
            <a:ext cx="3429000" cy="18261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H1 { color: blue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P { font-size: 12pt;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font-face: Arial, 	sans-serif;}</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4343400" y="2209800"/>
            <a:ext cx="4114800" cy="3785652"/>
          </a:xfrm>
          <a:prstGeom prst="rect">
            <a:avLst/>
          </a:prstGeom>
          <a:noFill/>
        </p:spPr>
        <p:txBody>
          <a:bodyPr wrap="square" rtlCol="0">
            <a:spAutoFit/>
          </a:bodyPr>
          <a:lstStyle/>
          <a:p>
            <a:r>
              <a:rPr lang="en-US" sz="2400" dirty="0" smtClean="0">
                <a:latin typeface="Arial" pitchFamily="34" charset="0"/>
                <a:cs typeface="Arial" pitchFamily="34" charset="0"/>
              </a:rPr>
              <a:t>This sheet contains two rules:</a:t>
            </a:r>
          </a:p>
          <a:p>
            <a:pPr marL="457200" indent="-457200">
              <a:buFont typeface="+mj-lt"/>
              <a:buAutoNum type="arabicPeriod"/>
            </a:pPr>
            <a:r>
              <a:rPr lang="en-US" sz="2400" dirty="0" smtClean="0">
                <a:latin typeface="Arial" pitchFamily="34" charset="0"/>
                <a:cs typeface="Arial" pitchFamily="34" charset="0"/>
              </a:rPr>
              <a:t>The first makes all of the headings blue</a:t>
            </a:r>
          </a:p>
          <a:p>
            <a:pPr marL="457200" indent="-457200">
              <a:buFont typeface="+mj-lt"/>
              <a:buAutoNum type="arabicPeriod"/>
            </a:pPr>
            <a:r>
              <a:rPr lang="en-US" sz="2400" dirty="0" smtClean="0">
                <a:latin typeface="Arial" pitchFamily="34" charset="0"/>
                <a:cs typeface="Arial" pitchFamily="34" charset="0"/>
              </a:rPr>
              <a:t>The second makes the font 12pt and Arial</a:t>
            </a:r>
          </a:p>
          <a:p>
            <a:r>
              <a:rPr lang="en-US" sz="2400" dirty="0" smtClean="0">
                <a:latin typeface="Arial" pitchFamily="34" charset="0"/>
                <a:cs typeface="Arial" pitchFamily="34" charset="0"/>
              </a:rPr>
              <a:t>H1= References the heading</a:t>
            </a:r>
          </a:p>
          <a:p>
            <a:r>
              <a:rPr lang="en-US" sz="2400" dirty="0" smtClean="0">
                <a:latin typeface="Arial" pitchFamily="34" charset="0"/>
                <a:cs typeface="Arial" pitchFamily="34" charset="0"/>
              </a:rPr>
              <a:t>P = References the paragraph in a document </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Cascading Style Sheets</a:t>
            </a:r>
            <a:endParaRPr lang="en-US" dirty="0"/>
          </a:p>
        </p:txBody>
      </p:sp>
      <p:sp>
        <p:nvSpPr>
          <p:cNvPr id="3" name="Content Placeholder 2"/>
          <p:cNvSpPr>
            <a:spLocks noGrp="1"/>
          </p:cNvSpPr>
          <p:nvPr>
            <p:ph idx="1"/>
          </p:nvPr>
        </p:nvSpPr>
        <p:spPr/>
        <p:txBody>
          <a:bodyPr/>
          <a:lstStyle/>
          <a:p>
            <a:pPr lvl="0"/>
            <a:r>
              <a:rPr lang="en-US" smtClean="0"/>
              <a:t>Keep style instructions separate from the actual content and structure of the document</a:t>
            </a:r>
          </a:p>
          <a:p>
            <a:pPr lvl="0"/>
            <a:r>
              <a:rPr lang="en-US" smtClean="0"/>
              <a:t>Have two main parts:</a:t>
            </a:r>
          </a:p>
          <a:p>
            <a:pPr lvl="1"/>
            <a:r>
              <a:rPr lang="en-US" smtClean="0"/>
              <a:t>the selector</a:t>
            </a:r>
          </a:p>
          <a:p>
            <a:pPr lvl="1"/>
            <a:r>
              <a:rPr lang="en-US" smtClean="0"/>
              <a:t>the declaration</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Selector</a:t>
            </a:r>
            <a:endParaRPr lang="en-US" dirty="0"/>
          </a:p>
        </p:txBody>
      </p:sp>
      <p:sp>
        <p:nvSpPr>
          <p:cNvPr id="3" name="Content Placeholder 2"/>
          <p:cNvSpPr>
            <a:spLocks noGrp="1"/>
          </p:cNvSpPr>
          <p:nvPr>
            <p:ph idx="1"/>
          </p:nvPr>
        </p:nvSpPr>
        <p:spPr/>
        <p:txBody>
          <a:bodyPr/>
          <a:lstStyle/>
          <a:p>
            <a:pPr lvl="0"/>
            <a:r>
              <a:rPr lang="en-US" smtClean="0"/>
              <a:t>Detects which elements are effected by the specifications</a:t>
            </a:r>
          </a:p>
          <a:p>
            <a:pPr lvl="1"/>
            <a:r>
              <a:rPr lang="en-US" smtClean="0"/>
              <a:t>in the example the H1 and P are the selectors; the selector H1 indicates the font of heading 1 in the document is blue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55</a:t>
            </a:fld>
            <a:endParaRPr lang="en-US" dirty="0"/>
          </a:p>
        </p:txBody>
      </p:sp>
      <p:sp>
        <p:nvSpPr>
          <p:cNvPr id="140290" name="Text Box 2"/>
          <p:cNvSpPr txBox="1">
            <a:spLocks noChangeArrowheads="1"/>
          </p:cNvSpPr>
          <p:nvPr/>
        </p:nvSpPr>
        <p:spPr bwMode="auto">
          <a:xfrm>
            <a:off x="1905000" y="4343400"/>
            <a:ext cx="5257800" cy="145680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FFC000"/>
                </a:solidFill>
                <a:effectLst/>
                <a:latin typeface="Arial" pitchFamily="34" charset="0"/>
                <a:cs typeface="Arial" pitchFamily="34" charset="0"/>
              </a:rPr>
              <a:t>H1</a:t>
            </a:r>
            <a:r>
              <a:rPr kumimoji="0" lang="en-US" sz="2400" b="0" i="0" u="none" strike="noStrike" cap="none" normalizeH="0" baseline="0" dirty="0" smtClean="0">
                <a:ln>
                  <a:noFill/>
                </a:ln>
                <a:solidFill>
                  <a:schemeClr val="tx1"/>
                </a:solidFill>
                <a:effectLst/>
                <a:latin typeface="Arial" pitchFamily="34" charset="0"/>
                <a:cs typeface="Arial" pitchFamily="34" charset="0"/>
              </a:rPr>
              <a:t> { color: blue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smtClean="0">
                <a:ln>
                  <a:noFill/>
                </a:ln>
                <a:solidFill>
                  <a:srgbClr val="FFC000"/>
                </a:solidFill>
                <a:effectLst/>
                <a:latin typeface="Arial" pitchFamily="34" charset="0"/>
                <a:cs typeface="Arial" pitchFamily="34" charset="0"/>
              </a:rPr>
              <a:t> P </a:t>
            </a:r>
            <a:r>
              <a:rPr kumimoji="0" lang="en-US" sz="2400" b="0" i="0" u="none" strike="noStrike" cap="none" normalizeH="0" baseline="0" dirty="0" smtClean="0">
                <a:ln>
                  <a:noFill/>
                </a:ln>
                <a:solidFill>
                  <a:schemeClr val="tx1"/>
                </a:solidFill>
                <a:effectLst/>
                <a:latin typeface="Arial" pitchFamily="34" charset="0"/>
                <a:cs typeface="Arial" pitchFamily="34" charset="0"/>
              </a:rPr>
              <a:t>{ font-size: 12pt;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font-face: Arial, sans-serif,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Declaration</a:t>
            </a:r>
            <a:endParaRPr lang="en-US" dirty="0"/>
          </a:p>
        </p:txBody>
      </p:sp>
      <p:sp>
        <p:nvSpPr>
          <p:cNvPr id="3" name="Content Placeholder 2"/>
          <p:cNvSpPr>
            <a:spLocks noGrp="1"/>
          </p:cNvSpPr>
          <p:nvPr>
            <p:ph idx="1"/>
          </p:nvPr>
        </p:nvSpPr>
        <p:spPr/>
        <p:txBody>
          <a:bodyPr/>
          <a:lstStyle/>
          <a:p>
            <a:pPr lvl="0"/>
            <a:r>
              <a:rPr lang="en-US" smtClean="0"/>
              <a:t>Is the actual set of instructions applied to the selector</a:t>
            </a:r>
          </a:p>
          <a:p>
            <a:pPr lvl="0"/>
            <a:r>
              <a:rPr lang="en-US" smtClean="0"/>
              <a:t>In the example above is everything except H1 and P</a:t>
            </a:r>
          </a:p>
          <a:p>
            <a:pPr lvl="0"/>
            <a:r>
              <a:rPr lang="en-US" smtClean="0"/>
              <a:t>Can indicate several different traits to be administered to the selector</a:t>
            </a:r>
          </a:p>
          <a:p>
            <a:pPr lvl="0"/>
            <a:r>
              <a:rPr lang="en-US" smtClean="0"/>
              <a:t>Must be separated by a semi colon if it contains more than one instruction</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56</a:t>
            </a:fld>
            <a:endParaRPr lang="en-US" dirty="0"/>
          </a:p>
        </p:txBody>
      </p:sp>
      <p:sp>
        <p:nvSpPr>
          <p:cNvPr id="141314" name="Text Box 2"/>
          <p:cNvSpPr txBox="1">
            <a:spLocks noChangeArrowheads="1"/>
          </p:cNvSpPr>
          <p:nvPr/>
        </p:nvSpPr>
        <p:spPr bwMode="auto">
          <a:xfrm>
            <a:off x="2133600" y="4675018"/>
            <a:ext cx="4876800" cy="145680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H1 { </a:t>
            </a:r>
            <a:r>
              <a:rPr kumimoji="0" lang="en-US" sz="2400" b="0" i="0" u="none" strike="noStrike" cap="none" normalizeH="0" baseline="0" dirty="0" smtClean="0">
                <a:ln>
                  <a:noFill/>
                </a:ln>
                <a:solidFill>
                  <a:srgbClr val="FFC000"/>
                </a:solidFill>
                <a:effectLst/>
                <a:latin typeface="Arial" pitchFamily="34" charset="0"/>
                <a:cs typeface="Arial" pitchFamily="34" charset="0"/>
              </a:rPr>
              <a:t>color: blue </a:t>
            </a:r>
            <a:r>
              <a:rPr kumimoji="0" lang="en-US" sz="24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P { </a:t>
            </a:r>
            <a:r>
              <a:rPr kumimoji="0" lang="en-US" sz="2400" b="0" i="0" u="none" strike="noStrike" cap="none" normalizeH="0" baseline="0" dirty="0" smtClean="0">
                <a:ln>
                  <a:noFill/>
                </a:ln>
                <a:solidFill>
                  <a:srgbClr val="FFC000"/>
                </a:solidFill>
                <a:effectLst/>
                <a:latin typeface="Arial" pitchFamily="34" charset="0"/>
                <a:cs typeface="Arial" pitchFamily="34" charset="0"/>
              </a:rPr>
              <a:t>font-size: 12pt;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FFC000"/>
                </a:solidFill>
                <a:effectLst/>
                <a:latin typeface="Arial" pitchFamily="34" charset="0"/>
                <a:cs typeface="Arial" pitchFamily="34" charset="0"/>
              </a:rPr>
              <a:t>       font-face: Arial, sans-serif;</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Main Menu Button.png">
            <a:hlinkClick r:id="rId3" action="ppaction://hlinksldjump"/>
          </p:cNvPr>
          <p:cNvPicPr>
            <a:picLocks noChangeAspect="1"/>
          </p:cNvPicPr>
          <p:nvPr/>
        </p:nvPicPr>
        <p:blipFill>
          <a:blip r:embed="rId4" cstate="print"/>
          <a:stretch>
            <a:fillRect/>
          </a:stretch>
        </p:blipFill>
        <p:spPr>
          <a:xfrm>
            <a:off x="7315200" y="6163056"/>
            <a:ext cx="950976" cy="71323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645CAB-E5CD-413E-80F9-6164FC606CA9}" type="slidenum">
              <a:rPr lang="en-US" smtClean="0"/>
              <a:pPr/>
              <a:t>57</a:t>
            </a:fld>
            <a:endParaRPr lang="en-US" dirty="0"/>
          </a:p>
        </p:txBody>
      </p:sp>
      <p:sp>
        <p:nvSpPr>
          <p:cNvPr id="5" name="TextBox 4"/>
          <p:cNvSpPr txBox="1"/>
          <p:nvPr/>
        </p:nvSpPr>
        <p:spPr>
          <a:xfrm>
            <a:off x="914400" y="5818632"/>
            <a:ext cx="7315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Web Authoring Software</a:t>
            </a:r>
            <a:endParaRPr lang="en-US" sz="4000" dirty="0">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Authoring Software</a:t>
            </a:r>
            <a:endParaRPr lang="en-US" dirty="0"/>
          </a:p>
        </p:txBody>
      </p:sp>
      <p:sp>
        <p:nvSpPr>
          <p:cNvPr id="3" name="Content Placeholder 2"/>
          <p:cNvSpPr>
            <a:spLocks noGrp="1"/>
          </p:cNvSpPr>
          <p:nvPr>
            <p:ph idx="1"/>
          </p:nvPr>
        </p:nvSpPr>
        <p:spPr/>
        <p:txBody>
          <a:bodyPr/>
          <a:lstStyle/>
          <a:p>
            <a:pPr lvl="0"/>
            <a:r>
              <a:rPr lang="en-US" dirty="0" smtClean="0"/>
              <a:t>Has advanced recently providing users WYSIWYG web page editing</a:t>
            </a:r>
          </a:p>
          <a:p>
            <a:pPr lvl="1"/>
            <a:r>
              <a:rPr lang="en-US" dirty="0" smtClean="0"/>
              <a:t>enables users to create web pages with little or no HTML knowledge because of built in advanced design tools and controls</a:t>
            </a:r>
          </a:p>
          <a:p>
            <a:pPr lvl="0"/>
            <a:r>
              <a:rPr lang="en-US" dirty="0" smtClean="0"/>
              <a:t>Is popular with the use of the following programs: </a:t>
            </a:r>
          </a:p>
          <a:p>
            <a:pPr lvl="1"/>
            <a:r>
              <a:rPr lang="en-US" dirty="0" smtClean="0"/>
              <a:t>Microsoft® Expression®</a:t>
            </a:r>
          </a:p>
          <a:p>
            <a:pPr lvl="1"/>
            <a:r>
              <a:rPr lang="en-US" dirty="0" smtClean="0"/>
              <a:t>Adobe® Dreamweaver® </a:t>
            </a:r>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58</a:t>
            </a:fld>
            <a:endParaRPr lang="en-US" dirty="0"/>
          </a:p>
        </p:txBody>
      </p:sp>
      <p:pic>
        <p:nvPicPr>
          <p:cNvPr id="5" name="Picture 4" descr="slide 41.jpg"/>
          <p:cNvPicPr>
            <a:picLocks noChangeAspect="1"/>
          </p:cNvPicPr>
          <p:nvPr/>
        </p:nvPicPr>
        <p:blipFill>
          <a:blip r:embed="rId3" cstate="print"/>
          <a:stretch>
            <a:fillRect/>
          </a:stretch>
        </p:blipFill>
        <p:spPr>
          <a:xfrm>
            <a:off x="5486400" y="4515176"/>
            <a:ext cx="2509385" cy="18856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WYSIWYG Programs</a:t>
            </a:r>
            <a:endParaRPr lang="en-US" dirty="0"/>
          </a:p>
        </p:txBody>
      </p:sp>
      <p:sp>
        <p:nvSpPr>
          <p:cNvPr id="3" name="Content Placeholder 2"/>
          <p:cNvSpPr>
            <a:spLocks noGrp="1"/>
          </p:cNvSpPr>
          <p:nvPr>
            <p:ph idx="1"/>
          </p:nvPr>
        </p:nvSpPr>
        <p:spPr/>
        <p:txBody>
          <a:bodyPr/>
          <a:lstStyle/>
          <a:p>
            <a:pPr lvl="0"/>
            <a:r>
              <a:rPr lang="en-US" dirty="0" smtClean="0"/>
              <a:t>Are easier to use because they make decisions for you</a:t>
            </a:r>
          </a:p>
          <a:p>
            <a:pPr lvl="1"/>
            <a:r>
              <a:rPr lang="en-US" dirty="0" smtClean="0"/>
              <a:t>when designing a web page there are numerous specifications needed to be made in order for a page to look as the designer desires</a:t>
            </a:r>
          </a:p>
          <a:p>
            <a:pPr lvl="1"/>
            <a:r>
              <a:rPr lang="en-US" dirty="0" smtClean="0"/>
              <a:t>these programs assume many decisions in the process of designing which makes them work faster than programs not enabled with WYSIWYG technology</a:t>
            </a:r>
          </a:p>
          <a:p>
            <a:pPr lvl="1"/>
            <a:r>
              <a:rPr lang="en-US" dirty="0" smtClean="0"/>
              <a:t>this can also be a limitation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Publishing </a:t>
            </a:r>
            <a:endParaRPr lang="en-US" dirty="0"/>
          </a:p>
        </p:txBody>
      </p:sp>
      <p:sp>
        <p:nvSpPr>
          <p:cNvPr id="3" name="Content Placeholder 2"/>
          <p:cNvSpPr>
            <a:spLocks noGrp="1"/>
          </p:cNvSpPr>
          <p:nvPr>
            <p:ph idx="1"/>
          </p:nvPr>
        </p:nvSpPr>
        <p:spPr/>
        <p:txBody>
          <a:bodyPr/>
          <a:lstStyle/>
          <a:p>
            <a:pPr lvl="0"/>
            <a:r>
              <a:rPr lang="en-US" dirty="0" smtClean="0"/>
              <a:t>Is usually accomplished by using two methods:</a:t>
            </a:r>
          </a:p>
          <a:p>
            <a:pPr lvl="1"/>
            <a:r>
              <a:rPr lang="en-US" dirty="0" smtClean="0"/>
              <a:t>designing a web page manually using a text editor</a:t>
            </a:r>
          </a:p>
          <a:p>
            <a:pPr lvl="2"/>
            <a:r>
              <a:rPr lang="en-US" dirty="0" smtClean="0"/>
              <a:t>user’s encode or markup the plain text in a document turning it into a markup language</a:t>
            </a:r>
          </a:p>
          <a:p>
            <a:pPr lvl="1"/>
            <a:r>
              <a:rPr lang="en-US" dirty="0" smtClean="0"/>
              <a:t>designing a web page authoring tool or software such as Adobe® Dreamweaver®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6</a:t>
            </a:fld>
            <a:endParaRPr lang="en-US" dirty="0"/>
          </a:p>
        </p:txBody>
      </p:sp>
      <p:sp>
        <p:nvSpPr>
          <p:cNvPr id="75777" name="Rectangle 1"/>
          <p:cNvSpPr>
            <a:spLocks noChangeArrowheads="1"/>
          </p:cNvSpPr>
          <p:nvPr/>
        </p:nvSpPr>
        <p:spPr bwMode="auto">
          <a:xfrm>
            <a:off x="228600" y="4845784"/>
            <a:ext cx="8686800" cy="163121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authoring tool: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software used in creating a web document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markup: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(or encoding) the symbols or characters added to plain text in a document to indicate different attributes and elements</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Arial" pitchFamily="34" charset="0"/>
                <a:ea typeface="Times New Roman" pitchFamily="18" charset="0"/>
                <a:cs typeface="Arial" pitchFamily="34" charset="0"/>
              </a:rPr>
              <a:t>m</a:t>
            </a: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arkup language: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coding system used to structure text files in a document translating it into a web document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Expression® </a:t>
            </a:r>
            <a:endParaRPr lang="en-US" dirty="0"/>
          </a:p>
        </p:txBody>
      </p:sp>
      <p:sp>
        <p:nvSpPr>
          <p:cNvPr id="3" name="Content Placeholder 2"/>
          <p:cNvSpPr>
            <a:spLocks noGrp="1"/>
          </p:cNvSpPr>
          <p:nvPr>
            <p:ph idx="1"/>
          </p:nvPr>
        </p:nvSpPr>
        <p:spPr/>
        <p:txBody>
          <a:bodyPr/>
          <a:lstStyle/>
          <a:p>
            <a:pPr lvl="0"/>
            <a:r>
              <a:rPr lang="en-US" dirty="0" smtClean="0"/>
              <a:t>Is a widely used authoring tool for personal and professional use</a:t>
            </a:r>
          </a:p>
          <a:p>
            <a:pPr lvl="1"/>
            <a:r>
              <a:rPr lang="en-US" dirty="0" smtClean="0"/>
              <a:t>FrontPage® was discontinued in 2006 to make way for the new authoring tools available</a:t>
            </a:r>
          </a:p>
          <a:p>
            <a:pPr lvl="2"/>
            <a:r>
              <a:rPr lang="en-US" dirty="0" smtClean="0"/>
              <a:t>this was previously the widely used publishing tool</a:t>
            </a:r>
          </a:p>
          <a:p>
            <a:pPr lvl="0"/>
            <a:r>
              <a:rPr lang="en-US" dirty="0" smtClean="0"/>
              <a:t>Is the next generation of authoring tools</a:t>
            </a:r>
          </a:p>
          <a:p>
            <a:pPr lvl="0"/>
            <a:r>
              <a:rPr lang="en-US" dirty="0" smtClean="0"/>
              <a:t>Enables users to create a web page with more sophisticated attributes</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Adobe® Dreamweaver®</a:t>
            </a:r>
            <a:endParaRPr lang="en-US" dirty="0"/>
          </a:p>
        </p:txBody>
      </p:sp>
      <p:sp>
        <p:nvSpPr>
          <p:cNvPr id="3" name="Content Placeholder 2"/>
          <p:cNvSpPr>
            <a:spLocks noGrp="1"/>
          </p:cNvSpPr>
          <p:nvPr>
            <p:ph idx="1"/>
          </p:nvPr>
        </p:nvSpPr>
        <p:spPr/>
        <p:txBody>
          <a:bodyPr/>
          <a:lstStyle/>
          <a:p>
            <a:pPr lvl="0"/>
            <a:r>
              <a:rPr lang="en-US" dirty="0" smtClean="0"/>
              <a:t>Is the most popular authoring tool</a:t>
            </a:r>
          </a:p>
          <a:p>
            <a:pPr lvl="0"/>
            <a:r>
              <a:rPr lang="en-US" dirty="0" smtClean="0"/>
              <a:t>Is a good choice for professional web designers</a:t>
            </a:r>
          </a:p>
          <a:p>
            <a:pPr lvl="0"/>
            <a:r>
              <a:rPr lang="en-US" dirty="0" smtClean="0"/>
              <a:t>Offers the option of designing and using a visual layout interface or a streamlined coding environment</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61</a:t>
            </a:fld>
            <a:endParaRPr lang="en-US" dirty="0"/>
          </a:p>
        </p:txBody>
      </p:sp>
      <p:pic>
        <p:nvPicPr>
          <p:cNvPr id="5" name="Picture 4" descr="slide 44.jpg"/>
          <p:cNvPicPr>
            <a:picLocks noChangeAspect="1"/>
          </p:cNvPicPr>
          <p:nvPr/>
        </p:nvPicPr>
        <p:blipFill>
          <a:blip r:embed="rId3" cstate="print"/>
          <a:stretch>
            <a:fillRect/>
          </a:stretch>
        </p:blipFill>
        <p:spPr>
          <a:xfrm>
            <a:off x="4876800" y="4419600"/>
            <a:ext cx="28575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Authoring Software Advantages</a:t>
            </a:r>
            <a:endParaRPr lang="en-US" dirty="0"/>
          </a:p>
        </p:txBody>
      </p:sp>
      <p:sp>
        <p:nvSpPr>
          <p:cNvPr id="3" name="Content Placeholder 2"/>
          <p:cNvSpPr>
            <a:spLocks noGrp="1"/>
          </p:cNvSpPr>
          <p:nvPr>
            <p:ph idx="1"/>
          </p:nvPr>
        </p:nvSpPr>
        <p:spPr/>
        <p:txBody>
          <a:bodyPr/>
          <a:lstStyle/>
          <a:p>
            <a:pPr lvl="0"/>
            <a:r>
              <a:rPr lang="en-US" dirty="0" smtClean="0"/>
              <a:t>Include:</a:t>
            </a:r>
          </a:p>
          <a:p>
            <a:pPr lvl="1"/>
            <a:r>
              <a:rPr lang="en-US" dirty="0" smtClean="0"/>
              <a:t>saving time</a:t>
            </a:r>
          </a:p>
          <a:p>
            <a:pPr lvl="1"/>
            <a:r>
              <a:rPr lang="en-US" dirty="0" smtClean="0"/>
              <a:t>not having to know intricately HTML, XML or PHP</a:t>
            </a:r>
          </a:p>
          <a:p>
            <a:pPr lvl="1"/>
            <a:r>
              <a:rPr lang="en-US" dirty="0" smtClean="0"/>
              <a:t>looks professional</a:t>
            </a:r>
          </a:p>
          <a:p>
            <a:pPr lvl="1"/>
            <a:r>
              <a:rPr lang="en-US" dirty="0" smtClean="0"/>
              <a:t>easily manipulated</a:t>
            </a:r>
          </a:p>
          <a:p>
            <a:pPr lvl="2"/>
            <a:r>
              <a:rPr lang="en-US" dirty="0" smtClean="0"/>
              <a:t>users can modify attributes on the page quicker and easier than working with a web authoring language</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62</a:t>
            </a:fld>
            <a:endParaRPr lang="en-US" dirty="0"/>
          </a:p>
        </p:txBody>
      </p:sp>
      <p:pic>
        <p:nvPicPr>
          <p:cNvPr id="5" name="Picture 4" descr="slide 45.jpg"/>
          <p:cNvPicPr>
            <a:picLocks noChangeAspect="1"/>
          </p:cNvPicPr>
          <p:nvPr/>
        </p:nvPicPr>
        <p:blipFill>
          <a:blip r:embed="rId3" cstate="print"/>
          <a:stretch>
            <a:fillRect/>
          </a:stretch>
        </p:blipFill>
        <p:spPr>
          <a:xfrm>
            <a:off x="3886200" y="4800600"/>
            <a:ext cx="2514600" cy="18775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Authoring Software Disadvantages</a:t>
            </a:r>
            <a:endParaRPr lang="en-US" dirty="0"/>
          </a:p>
        </p:txBody>
      </p:sp>
      <p:sp>
        <p:nvSpPr>
          <p:cNvPr id="3" name="Content Placeholder 2"/>
          <p:cNvSpPr>
            <a:spLocks noGrp="1"/>
          </p:cNvSpPr>
          <p:nvPr>
            <p:ph idx="1"/>
          </p:nvPr>
        </p:nvSpPr>
        <p:spPr/>
        <p:txBody>
          <a:bodyPr/>
          <a:lstStyle/>
          <a:p>
            <a:pPr lvl="0"/>
            <a:r>
              <a:rPr lang="en-US" smtClean="0"/>
              <a:t>Include:</a:t>
            </a:r>
          </a:p>
          <a:p>
            <a:pPr lvl="1"/>
            <a:r>
              <a:rPr lang="en-US" smtClean="0"/>
              <a:t>more customization</a:t>
            </a:r>
          </a:p>
          <a:p>
            <a:pPr lvl="1"/>
            <a:r>
              <a:rPr lang="en-US" smtClean="0"/>
              <a:t>base and intricate knowledge of HTML, XML or PHP</a:t>
            </a:r>
          </a:p>
          <a:p>
            <a:pPr lvl="1"/>
            <a:r>
              <a:rPr lang="en-US" smtClean="0"/>
              <a:t>can design a page to exact specifications</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63</a:t>
            </a:fld>
            <a:endParaRPr lang="en-US" dirty="0"/>
          </a:p>
        </p:txBody>
      </p:sp>
      <p:pic>
        <p:nvPicPr>
          <p:cNvPr id="5" name="Picture 4" descr="slide 46.jpg"/>
          <p:cNvPicPr>
            <a:picLocks noChangeAspect="1"/>
          </p:cNvPicPr>
          <p:nvPr/>
        </p:nvPicPr>
        <p:blipFill>
          <a:blip r:embed="rId3" cstate="print"/>
          <a:stretch>
            <a:fillRect/>
          </a:stretch>
        </p:blipFill>
        <p:spPr>
          <a:xfrm>
            <a:off x="2971800" y="4419600"/>
            <a:ext cx="2857500" cy="2105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000" dirty="0" smtClean="0"/>
              <a:t>(1994-2008). Retrieved October 28, 2008, from World Wide Web Consortium: http://www.w3.org/</a:t>
            </a:r>
          </a:p>
          <a:p>
            <a:r>
              <a:rPr lang="en-US" sz="2000" dirty="0" smtClean="0"/>
              <a:t>A Gentle Introduction to SGML. (1994). Retrieved October 28, 2008, from http://www.isgmlug.org/sgmlhelp/g-sg.htm</a:t>
            </a:r>
          </a:p>
          <a:p>
            <a:r>
              <a:rPr lang="en-US" sz="2000" dirty="0" smtClean="0"/>
              <a:t>ADE Glossary. (1996-2005 ). Retrieved October 28, 2008, from Accessibility in Distance Education: http://www.umuc.edu/ade/glossary.html</a:t>
            </a:r>
          </a:p>
          <a:p>
            <a:r>
              <a:rPr lang="en-US" sz="2000" dirty="0" smtClean="0"/>
              <a:t>Introducing Microsoft Office SharePoint Designer 2007. (2008). Retrieved October 28, 2008, from Microsoft Office Online: http://office.microsoft.com/en-us/sharepointdesigner/HA100740831033.aspx</a:t>
            </a:r>
          </a:p>
          <a:p>
            <a:r>
              <a:rPr lang="en-US" sz="2000" dirty="0" smtClean="0"/>
              <a:t>Lau, P. Y. (2003). Practical Web Technologies. . Addison-Wesley.</a:t>
            </a:r>
          </a:p>
          <a:p>
            <a:r>
              <a:rPr lang="en-US" sz="2000" dirty="0" smtClean="0"/>
              <a:t>McFarland, D. S. (2006). CSS: The Missing Manual. O'Reilly.</a:t>
            </a:r>
          </a:p>
          <a:p>
            <a:r>
              <a:rPr lang="en-US" sz="2000" dirty="0" smtClean="0"/>
              <a:t>Megginson, D. (2005, March 25). XML Performance and Size. Retrieved October 28, 2008, from </a:t>
            </a:r>
            <a:r>
              <a:rPr lang="en-US" sz="2000" dirty="0" err="1" smtClean="0"/>
              <a:t>informIT</a:t>
            </a:r>
            <a:r>
              <a:rPr lang="en-US" sz="2000" dirty="0" smtClean="0"/>
              <a:t>: http://www.informit.com/articles/article.aspx?p=367637</a:t>
            </a:r>
          </a:p>
        </p:txBody>
      </p:sp>
      <p:sp>
        <p:nvSpPr>
          <p:cNvPr id="4" name="Slide Number Placeholder 3"/>
          <p:cNvSpPr>
            <a:spLocks noGrp="1"/>
          </p:cNvSpPr>
          <p:nvPr>
            <p:ph type="sldNum" sz="quarter" idx="12"/>
          </p:nvPr>
        </p:nvSpPr>
        <p:spPr/>
        <p:txBody>
          <a:bodyPr/>
          <a:lstStyle/>
          <a:p>
            <a:fld id="{EE645CAB-E5CD-413E-80F9-6164FC606CA9}"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000" dirty="0" smtClean="0"/>
              <a:t>Richmond, A. (2008). Introduction to HTML . Retrieved October 28, 2008, from Web Developer's Virtual Library: http://www.wdvl.com/Authoring/HTML/Intro/</a:t>
            </a:r>
          </a:p>
          <a:p>
            <a:r>
              <a:rPr lang="en-US" sz="2000" dirty="0" smtClean="0"/>
              <a:t>Robbins, J. N. (2006). Web Design in a Nutshell. O'Reilly.</a:t>
            </a:r>
          </a:p>
          <a:p>
            <a:r>
              <a:rPr lang="en-US" sz="2000" dirty="0" smtClean="0"/>
              <a:t>Standards for HTML Authoring for the World Wide Web. (1996 - 2006). Retrieved October 28, 2008, from WDG Web Design Group: http://htmlhelp.com/design/standards.html</a:t>
            </a:r>
          </a:p>
          <a:p>
            <a:r>
              <a:rPr lang="en-US" sz="2000" dirty="0" smtClean="0"/>
              <a:t>Stark, J. (2007). Web Publishing with PHP and FileMaker® 9 . </a:t>
            </a:r>
            <a:r>
              <a:rPr lang="en-US" sz="2000" dirty="0" err="1" smtClean="0"/>
              <a:t>Sams</a:t>
            </a:r>
            <a:r>
              <a:rPr lang="en-US" sz="2000" dirty="0" smtClean="0"/>
              <a:t>.</a:t>
            </a:r>
          </a:p>
          <a:p>
            <a:r>
              <a:rPr lang="en-US" sz="2000" dirty="0" smtClean="0"/>
              <a:t>Windows WWW Related Tools . (</a:t>
            </a:r>
            <a:r>
              <a:rPr lang="en-US" sz="2000" dirty="0" err="1" smtClean="0"/>
              <a:t>n.d.</a:t>
            </a:r>
            <a:r>
              <a:rPr lang="en-US" sz="2000" dirty="0" smtClean="0"/>
              <a:t>). Retrieved October 28, 2008, from http://www.Webcom.com/html/win_index.shtml</a:t>
            </a:r>
          </a:p>
          <a:p>
            <a:r>
              <a:rPr lang="en-US" sz="2000" dirty="0" smtClean="0"/>
              <a:t>XML Advantages &amp; Disadvantages. (2003-2004). Retrieved October 28, 2008, from The UK Web Design Company: http://www.theukWebdesigncompany.com/articles/xml-advantages-disadvantages.php</a:t>
            </a:r>
          </a:p>
          <a:p>
            <a:r>
              <a:rPr lang="en-US" sz="2000" dirty="0" smtClean="0"/>
              <a:t>XML Tutorial SGML, HTML and XML. (2000-2008 ). Retrieved October 28, 2008, from C# Computing: http://csharpcomputing.com/XMLTutorial/Lesson2.htm</a:t>
            </a:r>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Acknowledgements</a:t>
            </a:r>
            <a:endParaRPr lang="en-US" dirty="0"/>
          </a:p>
        </p:txBody>
      </p:sp>
      <p:sp>
        <p:nvSpPr>
          <p:cNvPr id="4" name="Content Placeholder 3"/>
          <p:cNvSpPr>
            <a:spLocks noGrp="1"/>
          </p:cNvSpPr>
          <p:nvPr>
            <p:ph idx="1"/>
          </p:nvPr>
        </p:nvSpPr>
        <p:spPr/>
        <p:txBody>
          <a:bodyPr/>
          <a:lstStyle/>
          <a:p>
            <a:endParaRPr lang="en-US"/>
          </a:p>
        </p:txBody>
      </p:sp>
      <p:sp>
        <p:nvSpPr>
          <p:cNvPr id="12" name="Content Placeholder 2"/>
          <p:cNvSpPr txBox="1">
            <a:spLocks/>
          </p:cNvSpPr>
          <p:nvPr/>
        </p:nvSpPr>
        <p:spPr bwMode="auto">
          <a:xfrm>
            <a:off x="762000" y="1081445"/>
            <a:ext cx="3505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indent="0">
              <a:spcBef>
                <a:spcPts val="0"/>
              </a:spcBef>
              <a:buFontTx/>
              <a:buNone/>
            </a:pPr>
            <a:r>
              <a:rPr lang="en-US" sz="2000" b="1" kern="0" dirty="0" smtClean="0">
                <a:latin typeface="Arial" panose="020B0604020202020204" pitchFamily="34" charset="0"/>
                <a:cs typeface="Arial" panose="020B0604020202020204" pitchFamily="34" charset="0"/>
              </a:rPr>
              <a:t>Production Coordinators</a:t>
            </a:r>
          </a:p>
          <a:p>
            <a:pPr marL="0" indent="0">
              <a:spcBef>
                <a:spcPts val="0"/>
              </a:spcBef>
              <a:buFontTx/>
              <a:buNone/>
            </a:pPr>
            <a:r>
              <a:rPr lang="en-US" sz="2000" kern="0" dirty="0" smtClean="0">
                <a:latin typeface="Arial" panose="020B0604020202020204" pitchFamily="34" charset="0"/>
                <a:cs typeface="Arial" panose="020B0604020202020204" pitchFamily="34" charset="0"/>
              </a:rPr>
              <a:t>Amy Hogan</a:t>
            </a:r>
          </a:p>
          <a:p>
            <a:pPr marL="0" indent="0">
              <a:spcBef>
                <a:spcPts val="0"/>
              </a:spcBef>
              <a:buFontTx/>
              <a:buNone/>
            </a:pPr>
            <a:r>
              <a:rPr lang="en-US" sz="2000" kern="0" dirty="0" smtClean="0">
                <a:latin typeface="Arial" panose="020B0604020202020204" pitchFamily="34" charset="0"/>
                <a:cs typeface="Arial" panose="020B0604020202020204" pitchFamily="34" charset="0"/>
              </a:rPr>
              <a:t>Jessica House</a:t>
            </a:r>
          </a:p>
          <a:p>
            <a:pPr marL="0" indent="0">
              <a:spcBef>
                <a:spcPts val="0"/>
              </a:spcBef>
              <a:buFontTx/>
              <a:buNone/>
            </a:pPr>
            <a:r>
              <a:rPr lang="en-US" sz="2000" kern="0" dirty="0" smtClean="0">
                <a:latin typeface="Arial" panose="020B0604020202020204" pitchFamily="34" charset="0"/>
                <a:cs typeface="Arial" panose="020B0604020202020204" pitchFamily="34" charset="0"/>
              </a:rPr>
              <a:t>Meghan </a:t>
            </a:r>
            <a:r>
              <a:rPr lang="en-US" sz="2000" kern="0" dirty="0" err="1" smtClean="0">
                <a:latin typeface="Arial" panose="020B0604020202020204" pitchFamily="34" charset="0"/>
                <a:cs typeface="Arial" panose="020B0604020202020204" pitchFamily="34" charset="0"/>
              </a:rPr>
              <a:t>Blanek</a:t>
            </a:r>
            <a:endParaRPr lang="en-US" sz="2000" kern="0" dirty="0" smtClean="0">
              <a:latin typeface="Arial" panose="020B0604020202020204" pitchFamily="34" charset="0"/>
              <a:cs typeface="Arial" panose="020B0604020202020204" pitchFamily="34" charset="0"/>
            </a:endParaRPr>
          </a:p>
          <a:p>
            <a:pPr marL="0" indent="0">
              <a:spcBef>
                <a:spcPts val="0"/>
              </a:spcBef>
              <a:buFontTx/>
              <a:buNone/>
            </a:pPr>
            <a:endParaRPr lang="en-US" sz="2000" kern="0" dirty="0" smtClean="0">
              <a:latin typeface="Arial" panose="020B0604020202020204" pitchFamily="34" charset="0"/>
              <a:cs typeface="Arial" panose="020B0604020202020204" pitchFamily="34" charset="0"/>
            </a:endParaRPr>
          </a:p>
          <a:p>
            <a:pPr marL="0" indent="0">
              <a:spcBef>
                <a:spcPts val="0"/>
              </a:spcBef>
              <a:buFontTx/>
              <a:buNone/>
            </a:pPr>
            <a:r>
              <a:rPr lang="en-US" sz="2000" b="1" kern="0" dirty="0" smtClean="0">
                <a:latin typeface="Arial" panose="020B0604020202020204" pitchFamily="34" charset="0"/>
                <a:cs typeface="Arial" panose="020B0604020202020204" pitchFamily="34" charset="0"/>
              </a:rPr>
              <a:t>Brand Manager</a:t>
            </a:r>
          </a:p>
          <a:p>
            <a:pPr marL="0" indent="0">
              <a:spcBef>
                <a:spcPts val="0"/>
              </a:spcBef>
              <a:buFontTx/>
              <a:buNone/>
            </a:pPr>
            <a:r>
              <a:rPr lang="en-US" sz="2000" kern="0" dirty="0" smtClean="0">
                <a:latin typeface="Arial" panose="020B0604020202020204" pitchFamily="34" charset="0"/>
                <a:cs typeface="Arial" panose="020B0604020202020204" pitchFamily="34" charset="0"/>
              </a:rPr>
              <a:t>Megan O’Quinn</a:t>
            </a:r>
          </a:p>
          <a:p>
            <a:pPr marL="0" indent="0">
              <a:spcBef>
                <a:spcPts val="0"/>
              </a:spcBef>
              <a:buFontTx/>
              <a:buNone/>
            </a:pPr>
            <a:endParaRPr lang="en-US" sz="2000" kern="0" dirty="0" smtClean="0">
              <a:latin typeface="Arial" panose="020B0604020202020204" pitchFamily="34" charset="0"/>
              <a:cs typeface="Arial" panose="020B0604020202020204" pitchFamily="34" charset="0"/>
            </a:endParaRPr>
          </a:p>
          <a:p>
            <a:pPr marL="0" indent="0">
              <a:spcBef>
                <a:spcPts val="0"/>
              </a:spcBef>
              <a:buFontTx/>
              <a:buNone/>
            </a:pPr>
            <a:r>
              <a:rPr lang="en-US" sz="2000" b="1" kern="0" dirty="0" smtClean="0">
                <a:latin typeface="Arial" panose="020B0604020202020204" pitchFamily="34" charset="0"/>
                <a:cs typeface="Arial" panose="020B0604020202020204" pitchFamily="34" charset="0"/>
              </a:rPr>
              <a:t>Graphic Designer</a:t>
            </a:r>
          </a:p>
          <a:p>
            <a:pPr marL="0" indent="0">
              <a:spcBef>
                <a:spcPts val="0"/>
              </a:spcBef>
              <a:buFontTx/>
              <a:buNone/>
            </a:pPr>
            <a:r>
              <a:rPr lang="en-US" sz="2000" kern="0" dirty="0" smtClean="0">
                <a:latin typeface="Arial" panose="020B0604020202020204" pitchFamily="34" charset="0"/>
                <a:cs typeface="Arial" panose="020B0604020202020204" pitchFamily="34" charset="0"/>
              </a:rPr>
              <a:t>Daniel Johnson</a:t>
            </a:r>
          </a:p>
          <a:p>
            <a:pPr marL="0" indent="0">
              <a:spcBef>
                <a:spcPts val="0"/>
              </a:spcBef>
              <a:buFontTx/>
              <a:buNone/>
            </a:pPr>
            <a:endParaRPr lang="en-US" sz="2000" kern="0" dirty="0" smtClean="0">
              <a:latin typeface="Arial" panose="020B0604020202020204" pitchFamily="34" charset="0"/>
              <a:cs typeface="Arial" panose="020B0604020202020204" pitchFamily="34" charset="0"/>
            </a:endParaRPr>
          </a:p>
          <a:p>
            <a:pPr marL="0" indent="0">
              <a:spcBef>
                <a:spcPts val="0"/>
              </a:spcBef>
              <a:buFontTx/>
              <a:buNone/>
            </a:pPr>
            <a:r>
              <a:rPr lang="en-US" sz="2000" b="1" kern="0" dirty="0" smtClean="0">
                <a:latin typeface="Arial" panose="020B0604020202020204" pitchFamily="34" charset="0"/>
                <a:cs typeface="Arial" panose="020B0604020202020204" pitchFamily="34" charset="0"/>
              </a:rPr>
              <a:t>Technical Writer</a:t>
            </a:r>
          </a:p>
          <a:p>
            <a:pPr marL="0" indent="0">
              <a:spcBef>
                <a:spcPts val="0"/>
              </a:spcBef>
              <a:buFontTx/>
              <a:buNone/>
            </a:pPr>
            <a:r>
              <a:rPr lang="en-US" sz="2000" kern="0" dirty="0" smtClean="0">
                <a:latin typeface="Arial" panose="020B0604020202020204" pitchFamily="34" charset="0"/>
                <a:cs typeface="Arial" panose="020B0604020202020204" pitchFamily="34" charset="0"/>
              </a:rPr>
              <a:t>Jessica Odom</a:t>
            </a:r>
          </a:p>
          <a:p>
            <a:pPr marL="0" indent="0">
              <a:spcBef>
                <a:spcPts val="0"/>
              </a:spcBef>
              <a:buFontTx/>
              <a:buNone/>
            </a:pPr>
            <a:endParaRPr lang="en-US" sz="2000" kern="0" dirty="0" smtClean="0">
              <a:latin typeface="Arial" panose="020B0604020202020204" pitchFamily="34" charset="0"/>
              <a:cs typeface="Arial" panose="020B0604020202020204" pitchFamily="34" charset="0"/>
            </a:endParaRPr>
          </a:p>
          <a:p>
            <a:pPr marL="0" indent="0">
              <a:spcBef>
                <a:spcPts val="0"/>
              </a:spcBef>
              <a:buFontTx/>
              <a:buNone/>
            </a:pPr>
            <a:r>
              <a:rPr lang="en-US" sz="2000" b="1" kern="0" dirty="0" smtClean="0">
                <a:latin typeface="Arial" panose="020B0604020202020204" pitchFamily="34" charset="0"/>
                <a:cs typeface="Arial" panose="020B0604020202020204" pitchFamily="34" charset="0"/>
              </a:rPr>
              <a:t>V.P. of Brand Management</a:t>
            </a:r>
          </a:p>
          <a:p>
            <a:pPr marL="0" indent="0">
              <a:spcBef>
                <a:spcPts val="0"/>
              </a:spcBef>
              <a:buFontTx/>
              <a:buNone/>
            </a:pPr>
            <a:r>
              <a:rPr lang="en-US" sz="2000" kern="0" dirty="0" smtClean="0">
                <a:latin typeface="Arial" panose="020B0604020202020204" pitchFamily="34" charset="0"/>
                <a:cs typeface="Arial" panose="020B0604020202020204" pitchFamily="34" charset="0"/>
              </a:rPr>
              <a:t>Clayton Franklin</a:t>
            </a:r>
          </a:p>
        </p:txBody>
      </p:sp>
      <p:sp>
        <p:nvSpPr>
          <p:cNvPr id="13" name="TextBox 9"/>
          <p:cNvSpPr txBox="1"/>
          <p:nvPr/>
        </p:nvSpPr>
        <p:spPr>
          <a:xfrm>
            <a:off x="4038600" y="1081445"/>
            <a:ext cx="4419600" cy="501675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endParaRPr lang="en-US" sz="2000" b="1" dirty="0" smtClean="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endParaRPr lang="en-US" sz="2000" b="1" dirty="0" smtClean="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endParaRPr lang="en-US" sz="2000" b="1" dirty="0" smtClean="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endParaRPr lang="en-US" sz="2000" b="1" dirty="0" smtClean="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endParaRPr lang="en-US" sz="2000" b="1" dirty="0" smtClean="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endParaRPr lang="en-US" sz="2000" b="1" dirty="0" smtClean="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endParaRPr lang="en-US" sz="2000" b="1" dirty="0" smtClean="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r>
              <a:rPr lang="en-US" sz="2000" b="1" dirty="0" smtClean="0">
                <a:latin typeface="Arial" panose="020B0604020202020204" pitchFamily="34" charset="0"/>
                <a:cs typeface="Arial" panose="020B0604020202020204" pitchFamily="34" charset="0"/>
              </a:rPr>
              <a:t>Executive Producer</a:t>
            </a:r>
          </a:p>
          <a:p>
            <a:pPr algn="r"/>
            <a:r>
              <a:rPr lang="en-US" sz="2000" dirty="0" smtClean="0">
                <a:latin typeface="Arial" panose="020B0604020202020204" pitchFamily="34" charset="0"/>
                <a:cs typeface="Arial" panose="020B0604020202020204" pitchFamily="34" charset="0"/>
              </a:rPr>
              <a:t>Gordon W. Davis, Ph.D.</a:t>
            </a:r>
            <a:endParaRPr lang="en-US" sz="2000" dirty="0">
              <a:latin typeface="Arial" panose="020B0604020202020204" pitchFamily="34" charset="0"/>
              <a:cs typeface="Arial" panose="020B0604020202020204" pitchFamily="34" charset="0"/>
            </a:endParaRPr>
          </a:p>
        </p:txBody>
      </p:sp>
      <p:sp>
        <p:nvSpPr>
          <p:cNvPr id="14" name="TextBox 10"/>
          <p:cNvSpPr txBox="1"/>
          <p:nvPr/>
        </p:nvSpPr>
        <p:spPr>
          <a:xfrm>
            <a:off x="2971800" y="5997714"/>
            <a:ext cx="2971800" cy="707886"/>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2000" dirty="0">
                <a:solidFill>
                  <a:srgbClr val="000000"/>
                </a:solidFill>
                <a:latin typeface="Arial" panose="020B0604020202020204" pitchFamily="34" charset="0"/>
                <a:cs typeface="Arial" panose="020B0604020202020204" pitchFamily="34" charset="0"/>
              </a:rPr>
              <a:t>© MMXIV</a:t>
            </a:r>
          </a:p>
          <a:p>
            <a:pPr algn="ctr"/>
            <a:r>
              <a:rPr lang="en-US" sz="2000" dirty="0">
                <a:solidFill>
                  <a:srgbClr val="000000"/>
                </a:solidFill>
                <a:latin typeface="Arial" panose="020B0604020202020204" pitchFamily="34" charset="0"/>
                <a:cs typeface="Arial" panose="020B0604020202020204" pitchFamily="34" charset="0"/>
              </a:rPr>
              <a:t>CEV Multimedia, Ltd.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a:t>
            </a:r>
            <a:endParaRPr lang="en-US" dirty="0"/>
          </a:p>
        </p:txBody>
      </p:sp>
      <p:sp>
        <p:nvSpPr>
          <p:cNvPr id="13" name="Content Placeholder 12"/>
          <p:cNvSpPr>
            <a:spLocks noGrp="1"/>
          </p:cNvSpPr>
          <p:nvPr>
            <p:ph idx="1"/>
          </p:nvPr>
        </p:nvSpPr>
        <p:spPr/>
        <p:txBody>
          <a:bodyPr/>
          <a:lstStyle/>
          <a:p>
            <a:r>
              <a:rPr lang="en-US" dirty="0" smtClean="0"/>
              <a:t>Web Publishing </a:t>
            </a:r>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7</a:t>
            </a:fld>
            <a:endParaRPr lang="en-US" dirty="0"/>
          </a:p>
        </p:txBody>
      </p:sp>
      <p:sp>
        <p:nvSpPr>
          <p:cNvPr id="73730" name="Text Box 2"/>
          <p:cNvSpPr txBox="1">
            <a:spLocks noChangeArrowheads="1"/>
          </p:cNvSpPr>
          <p:nvPr/>
        </p:nvSpPr>
        <p:spPr bwMode="auto">
          <a:xfrm>
            <a:off x="1028700" y="3352801"/>
            <a:ext cx="1562100" cy="1219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Creating a web page</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3731" name="Text Box 3"/>
          <p:cNvSpPr txBox="1">
            <a:spLocks noChangeArrowheads="1"/>
          </p:cNvSpPr>
          <p:nvPr/>
        </p:nvSpPr>
        <p:spPr bwMode="auto">
          <a:xfrm>
            <a:off x="2819400" y="1981200"/>
            <a:ext cx="1600200" cy="1143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web authoring software</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3732" name="Text Box 4"/>
          <p:cNvSpPr txBox="1">
            <a:spLocks noChangeArrowheads="1"/>
          </p:cNvSpPr>
          <p:nvPr/>
        </p:nvSpPr>
        <p:spPr bwMode="auto">
          <a:xfrm>
            <a:off x="2819400" y="4191000"/>
            <a:ext cx="1752600" cy="1143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Using Markup language</a:t>
            </a:r>
          </a:p>
        </p:txBody>
      </p:sp>
      <p:sp>
        <p:nvSpPr>
          <p:cNvPr id="73733" name="Text Box 5"/>
          <p:cNvSpPr txBox="1">
            <a:spLocks noChangeArrowheads="1"/>
          </p:cNvSpPr>
          <p:nvPr/>
        </p:nvSpPr>
        <p:spPr bwMode="auto">
          <a:xfrm>
            <a:off x="5486400" y="4209184"/>
            <a:ext cx="2451100" cy="104861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Cascading Style Sheets</a:t>
            </a:r>
          </a:p>
        </p:txBody>
      </p:sp>
      <p:sp>
        <p:nvSpPr>
          <p:cNvPr id="73734" name="Text Box 6"/>
          <p:cNvSpPr txBox="1">
            <a:spLocks noChangeArrowheads="1"/>
          </p:cNvSpPr>
          <p:nvPr/>
        </p:nvSpPr>
        <p:spPr bwMode="auto">
          <a:xfrm>
            <a:off x="5490633" y="2057400"/>
            <a:ext cx="2434167" cy="11430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Adobe® Dreamweaver®</a:t>
            </a:r>
          </a:p>
        </p:txBody>
      </p:sp>
      <p:sp>
        <p:nvSpPr>
          <p:cNvPr id="73735" name="Line 7"/>
          <p:cNvSpPr>
            <a:spLocks noChangeShapeType="1"/>
          </p:cNvSpPr>
          <p:nvPr/>
        </p:nvSpPr>
        <p:spPr bwMode="auto">
          <a:xfrm flipV="1">
            <a:off x="2590800" y="3124200"/>
            <a:ext cx="273756" cy="597477"/>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
        <p:nvSpPr>
          <p:cNvPr id="73736" name="Line 8"/>
          <p:cNvSpPr>
            <a:spLocks noChangeShapeType="1"/>
          </p:cNvSpPr>
          <p:nvPr/>
        </p:nvSpPr>
        <p:spPr bwMode="auto">
          <a:xfrm>
            <a:off x="2590800" y="3581400"/>
            <a:ext cx="273756" cy="597477"/>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
        <p:nvSpPr>
          <p:cNvPr id="73737" name="Line 9"/>
          <p:cNvSpPr>
            <a:spLocks noChangeShapeType="1"/>
          </p:cNvSpPr>
          <p:nvPr/>
        </p:nvSpPr>
        <p:spPr bwMode="auto">
          <a:xfrm flipV="1">
            <a:off x="4419601" y="2514599"/>
            <a:ext cx="1066800" cy="45719"/>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
        <p:nvSpPr>
          <p:cNvPr id="73738" name="Line 10"/>
          <p:cNvSpPr>
            <a:spLocks noChangeShapeType="1"/>
          </p:cNvSpPr>
          <p:nvPr/>
        </p:nvSpPr>
        <p:spPr bwMode="auto">
          <a:xfrm flipV="1">
            <a:off x="4572000" y="4602480"/>
            <a:ext cx="914400" cy="45719"/>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Publishing Technology</a:t>
            </a:r>
            <a:endParaRPr lang="en-US" dirty="0"/>
          </a:p>
        </p:txBody>
      </p:sp>
      <p:sp>
        <p:nvSpPr>
          <p:cNvPr id="3" name="Content Placeholder 2"/>
          <p:cNvSpPr>
            <a:spLocks noGrp="1"/>
          </p:cNvSpPr>
          <p:nvPr>
            <p:ph idx="1"/>
          </p:nvPr>
        </p:nvSpPr>
        <p:spPr/>
        <p:txBody>
          <a:bodyPr/>
          <a:lstStyle/>
          <a:p>
            <a:pPr lvl="0"/>
            <a:r>
              <a:rPr lang="en-US" dirty="0" smtClean="0"/>
              <a:t>Has advanced in the last decade making it easier to author web pages with software opposed to manually writing or coding</a:t>
            </a:r>
          </a:p>
          <a:p>
            <a:pPr lvl="1"/>
            <a:r>
              <a:rPr lang="en-US" dirty="0" smtClean="0"/>
              <a:t>this has created a decreasing reliance on using markup languages in a text-based document</a:t>
            </a:r>
          </a:p>
          <a:p>
            <a:pPr lvl="0"/>
            <a:r>
              <a:rPr lang="en-US" dirty="0" smtClean="0"/>
              <a:t>Has advanced with the creation of What You See Is What You Get (WYSIWYG) web page editors and software </a:t>
            </a:r>
          </a:p>
          <a:p>
            <a:pPr lvl="1"/>
            <a:r>
              <a:rPr lang="en-US" dirty="0" smtClean="0"/>
              <a:t>the most common approach to web page authoring </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8</a:t>
            </a:fld>
            <a:endParaRPr lang="en-US" dirty="0"/>
          </a:p>
        </p:txBody>
      </p:sp>
      <p:sp>
        <p:nvSpPr>
          <p:cNvPr id="71681" name="Rectangle 1"/>
          <p:cNvSpPr>
            <a:spLocks noChangeArrowheads="1"/>
          </p:cNvSpPr>
          <p:nvPr/>
        </p:nvSpPr>
        <p:spPr bwMode="auto">
          <a:xfrm>
            <a:off x="304800" y="5461337"/>
            <a:ext cx="8534400"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HyperText</a:t>
            </a: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Markup Language (HTML):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complex authoring language which converts text to a language so one may display materials (text, graphics, video) on a web page</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Publishing Software</a:t>
            </a:r>
            <a:endParaRPr lang="en-US" dirty="0"/>
          </a:p>
        </p:txBody>
      </p:sp>
      <p:sp>
        <p:nvSpPr>
          <p:cNvPr id="3" name="Content Placeholder 2"/>
          <p:cNvSpPr>
            <a:spLocks noGrp="1"/>
          </p:cNvSpPr>
          <p:nvPr>
            <p:ph idx="1"/>
          </p:nvPr>
        </p:nvSpPr>
        <p:spPr/>
        <p:txBody>
          <a:bodyPr/>
          <a:lstStyle/>
          <a:p>
            <a:pPr lvl="0"/>
            <a:r>
              <a:rPr lang="en-US" dirty="0" smtClean="0"/>
              <a:t>For Windows includes:</a:t>
            </a:r>
          </a:p>
          <a:p>
            <a:pPr lvl="1"/>
            <a:r>
              <a:rPr lang="en-US" dirty="0" smtClean="0"/>
              <a:t>Microsoft® Expression Web®</a:t>
            </a:r>
          </a:p>
          <a:p>
            <a:pPr lvl="1"/>
            <a:r>
              <a:rPr lang="en-US" dirty="0" smtClean="0"/>
              <a:t>Adobe® Dreamweaver®</a:t>
            </a:r>
          </a:p>
          <a:p>
            <a:pPr lvl="0"/>
            <a:r>
              <a:rPr lang="en-US" dirty="0" smtClean="0"/>
              <a:t>For Mac includes:</a:t>
            </a:r>
          </a:p>
          <a:p>
            <a:pPr lvl="1"/>
            <a:r>
              <a:rPr lang="en-US" dirty="0" err="1" smtClean="0"/>
              <a:t>iWeb</a:t>
            </a:r>
            <a:r>
              <a:rPr lang="en-US" dirty="0" smtClean="0"/>
              <a:t>®</a:t>
            </a:r>
          </a:p>
          <a:p>
            <a:pPr lvl="1"/>
            <a:r>
              <a:rPr lang="en-US" dirty="0" smtClean="0"/>
              <a:t>BBEdit®</a:t>
            </a:r>
          </a:p>
          <a:p>
            <a:pPr lvl="1"/>
            <a:r>
              <a:rPr lang="en-US" dirty="0" smtClean="0"/>
              <a:t>Aqua Data Studio®</a:t>
            </a:r>
          </a:p>
          <a:p>
            <a:pPr lvl="1"/>
            <a:r>
              <a:rPr lang="en-US" dirty="0" smtClean="0"/>
              <a:t>Microsoft® SharePoint®</a:t>
            </a:r>
          </a:p>
          <a:p>
            <a:endParaRPr lang="en-US" dirty="0"/>
          </a:p>
        </p:txBody>
      </p:sp>
      <p:sp>
        <p:nvSpPr>
          <p:cNvPr id="4" name="Slide Number Placeholder 3"/>
          <p:cNvSpPr>
            <a:spLocks noGrp="1"/>
          </p:cNvSpPr>
          <p:nvPr>
            <p:ph type="sldNum" sz="quarter" idx="12"/>
          </p:nvPr>
        </p:nvSpPr>
        <p:spPr/>
        <p:txBody>
          <a:bodyPr/>
          <a:lstStyle/>
          <a:p>
            <a:fld id="{EE645CAB-E5CD-413E-80F9-6164FC606CA9}" type="slidenum">
              <a:rPr lang="en-US" smtClean="0"/>
              <a:pPr/>
              <a:t>9</a:t>
            </a:fld>
            <a:endParaRPr lang="en-US" dirty="0"/>
          </a:p>
        </p:txBody>
      </p:sp>
      <p:sp>
        <p:nvSpPr>
          <p:cNvPr id="69633" name="Rectangle 1"/>
          <p:cNvSpPr>
            <a:spLocks noChangeArrowheads="1"/>
          </p:cNvSpPr>
          <p:nvPr/>
        </p:nvSpPr>
        <p:spPr bwMode="auto">
          <a:xfrm>
            <a:off x="990600" y="5464314"/>
            <a:ext cx="7162800"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Some free authoring tools include Beyond Press 3.0®</a:t>
            </a:r>
            <a:r>
              <a:rPr lang="en-US" sz="2000" dirty="0" smtClean="0">
                <a:solidFill>
                  <a:schemeClr val="bg1"/>
                </a:solidFill>
                <a:latin typeface="Arial" pitchFamily="34" charset="0"/>
                <a:ea typeface="Times New Roman" pitchFamily="18" charset="0"/>
                <a:cs typeface="Arial" pitchFamily="34" charset="0"/>
              </a:rPr>
              <a:t>, Composer® </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and Freeway </a:t>
            </a:r>
            <a:r>
              <a:rPr lang="en-US" sz="2000" dirty="0" smtClean="0">
                <a:solidFill>
                  <a:schemeClr val="bg1"/>
                </a:solidFill>
                <a:latin typeface="Arial" pitchFamily="34" charset="0"/>
                <a:ea typeface="Times New Roman" pitchFamily="18" charset="0"/>
                <a:cs typeface="Arial" pitchFamily="34" charset="0"/>
              </a:rPr>
              <a:t>2.0®.</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7" name="Picture 6" descr="Main Menu Button.png">
            <a:hlinkClick r:id="rId3" action="ppaction://hlinksldjump"/>
          </p:cNvPr>
          <p:cNvPicPr>
            <a:picLocks noChangeAspect="1"/>
          </p:cNvPicPr>
          <p:nvPr/>
        </p:nvPicPr>
        <p:blipFill>
          <a:blip r:embed="rId4" cstate="print"/>
          <a:stretch>
            <a:fillRect/>
          </a:stretch>
        </p:blipFill>
        <p:spPr>
          <a:xfrm>
            <a:off x="7315200" y="6144768"/>
            <a:ext cx="950976" cy="7132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3508</Words>
  <Application>Microsoft Office PowerPoint</Application>
  <PresentationFormat>On-screen Show (4:3)</PresentationFormat>
  <Paragraphs>534</Paragraphs>
  <Slides>66</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Times New Roman</vt:lpstr>
      <vt:lpstr>Office Theme</vt:lpstr>
      <vt:lpstr>PowerPoint Presentation</vt:lpstr>
      <vt:lpstr>Objectives</vt:lpstr>
      <vt:lpstr>Main Menu</vt:lpstr>
      <vt:lpstr>PowerPoint Presentation</vt:lpstr>
      <vt:lpstr>Web Publishing</vt:lpstr>
      <vt:lpstr>Web Publishing </vt:lpstr>
      <vt:lpstr>Introduction </vt:lpstr>
      <vt:lpstr>Web Publishing Technology</vt:lpstr>
      <vt:lpstr>Web Publishing Software</vt:lpstr>
      <vt:lpstr>PowerPoint Presentation</vt:lpstr>
      <vt:lpstr>Markup Languages</vt:lpstr>
      <vt:lpstr>Markup Languages</vt:lpstr>
      <vt:lpstr>Hypertext Markup Language</vt:lpstr>
      <vt:lpstr>Hypertext Markup Language</vt:lpstr>
      <vt:lpstr>Parsers</vt:lpstr>
      <vt:lpstr>HTML Files </vt:lpstr>
      <vt:lpstr>PowerPoint Presentation</vt:lpstr>
      <vt:lpstr>Objectives</vt:lpstr>
      <vt:lpstr>Main Menu</vt:lpstr>
      <vt:lpstr>PowerPoint Presentation</vt:lpstr>
      <vt:lpstr>Web Publishing</vt:lpstr>
      <vt:lpstr>Web Publishing </vt:lpstr>
      <vt:lpstr>Introduction </vt:lpstr>
      <vt:lpstr>Web Publishing Technology</vt:lpstr>
      <vt:lpstr>Web Publishing Software</vt:lpstr>
      <vt:lpstr>PowerPoint Presentation</vt:lpstr>
      <vt:lpstr>Markup Languages</vt:lpstr>
      <vt:lpstr>Markup Languages</vt:lpstr>
      <vt:lpstr>Hypertext Markup Language</vt:lpstr>
      <vt:lpstr>Hypertext Markup Language</vt:lpstr>
      <vt:lpstr>Parsers</vt:lpstr>
      <vt:lpstr>HTML Files </vt:lpstr>
      <vt:lpstr>HTML Files </vt:lpstr>
      <vt:lpstr>HTML Code </vt:lpstr>
      <vt:lpstr>HTML Example</vt:lpstr>
      <vt:lpstr>HTML Exercise</vt:lpstr>
      <vt:lpstr>Extensible Markup Language</vt:lpstr>
      <vt:lpstr>XML</vt:lpstr>
      <vt:lpstr>XML Documents</vt:lpstr>
      <vt:lpstr>XML Schema or DTD</vt:lpstr>
      <vt:lpstr>Style Sheets</vt:lpstr>
      <vt:lpstr>PHP </vt:lpstr>
      <vt:lpstr>PHP </vt:lpstr>
      <vt:lpstr>PHP example</vt:lpstr>
      <vt:lpstr>PHP</vt:lpstr>
      <vt:lpstr>Markup Language vs. Web Authoring Software</vt:lpstr>
      <vt:lpstr>Markup Language vs. Web Authoring Software</vt:lpstr>
      <vt:lpstr>Markup Language Example</vt:lpstr>
      <vt:lpstr>Cascading Style Sheets</vt:lpstr>
      <vt:lpstr>Cascading Style Sheets</vt:lpstr>
      <vt:lpstr>Advantages of CSS</vt:lpstr>
      <vt:lpstr>Advantages of CSS</vt:lpstr>
      <vt:lpstr>Cascading Style Sheets</vt:lpstr>
      <vt:lpstr>Cascading Style Sheets</vt:lpstr>
      <vt:lpstr>The Selector</vt:lpstr>
      <vt:lpstr>The Declaration</vt:lpstr>
      <vt:lpstr>PowerPoint Presentation</vt:lpstr>
      <vt:lpstr>Web Authoring Software</vt:lpstr>
      <vt:lpstr>WYSIWYG Programs</vt:lpstr>
      <vt:lpstr>Microsoft® Expression® </vt:lpstr>
      <vt:lpstr>Adobe® Dreamweaver®</vt:lpstr>
      <vt:lpstr>Web Authoring Software Advantages</vt:lpstr>
      <vt:lpstr>Web Authoring Software Disadvantages</vt:lpstr>
      <vt:lpstr>Resources</vt:lpstr>
      <vt:lpstr>Resources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dc:creator>
  <cp:lastModifiedBy>nbarbalato</cp:lastModifiedBy>
  <cp:revision>73</cp:revision>
  <dcterms:created xsi:type="dcterms:W3CDTF">2008-04-25T18:06:16Z</dcterms:created>
  <dcterms:modified xsi:type="dcterms:W3CDTF">2016-12-12T18:40:39Z</dcterms:modified>
</cp:coreProperties>
</file>