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3" r:id="rId17"/>
    <p:sldId id="272" r:id="rId18"/>
    <p:sldId id="274" r:id="rId19"/>
    <p:sldId id="275"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B9B8"/>
    <a:srgbClr val="CCECFF"/>
    <a:srgbClr val="C6D9F1"/>
    <a:srgbClr val="99CC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06" autoAdjust="0"/>
    <p:restoredTop sz="94660"/>
  </p:normalViewPr>
  <p:slideViewPr>
    <p:cSldViewPr>
      <p:cViewPr>
        <p:scale>
          <a:sx n="50" d="100"/>
          <a:sy n="50" d="100"/>
        </p:scale>
        <p:origin x="-264" y="-6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A088F2E-53AA-4AC9-AF88-D1000B5F87D4}" type="datetimeFigureOut">
              <a:rPr lang="en-US" smtClean="0"/>
              <a:pPr/>
              <a:t>5/15/2017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5D7B7-AAE3-470E-B378-EA75710824C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088F2E-53AA-4AC9-AF88-D1000B5F87D4}" type="datetimeFigureOut">
              <a:rPr lang="en-US" smtClean="0"/>
              <a:pPr/>
              <a:t>5/15/2017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5D7B7-AAE3-470E-B378-EA75710824C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088F2E-53AA-4AC9-AF88-D1000B5F87D4}" type="datetimeFigureOut">
              <a:rPr lang="en-US" smtClean="0"/>
              <a:pPr/>
              <a:t>5/15/2017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5D7B7-AAE3-470E-B378-EA75710824C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088F2E-53AA-4AC9-AF88-D1000B5F87D4}" type="datetimeFigureOut">
              <a:rPr lang="en-US" smtClean="0"/>
              <a:pPr/>
              <a:t>5/15/2017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5D7B7-AAE3-470E-B378-EA75710824C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088F2E-53AA-4AC9-AF88-D1000B5F87D4}" type="datetimeFigureOut">
              <a:rPr lang="en-US" smtClean="0"/>
              <a:pPr/>
              <a:t>5/15/2017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5D7B7-AAE3-470E-B378-EA75710824C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A088F2E-53AA-4AC9-AF88-D1000B5F87D4}" type="datetimeFigureOut">
              <a:rPr lang="en-US" smtClean="0"/>
              <a:pPr/>
              <a:t>5/15/2017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65D7B7-AAE3-470E-B378-EA75710824C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A088F2E-53AA-4AC9-AF88-D1000B5F87D4}" type="datetimeFigureOut">
              <a:rPr lang="en-US" smtClean="0"/>
              <a:pPr/>
              <a:t>5/15/2017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65D7B7-AAE3-470E-B378-EA75710824C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A088F2E-53AA-4AC9-AF88-D1000B5F87D4}" type="datetimeFigureOut">
              <a:rPr lang="en-US" smtClean="0"/>
              <a:pPr/>
              <a:t>5/15/2017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65D7B7-AAE3-470E-B378-EA75710824C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088F2E-53AA-4AC9-AF88-D1000B5F87D4}" type="datetimeFigureOut">
              <a:rPr lang="en-US" smtClean="0"/>
              <a:pPr/>
              <a:t>5/15/2017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65D7B7-AAE3-470E-B378-EA75710824C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088F2E-53AA-4AC9-AF88-D1000B5F87D4}" type="datetimeFigureOut">
              <a:rPr lang="en-US" smtClean="0"/>
              <a:pPr/>
              <a:t>5/15/2017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65D7B7-AAE3-470E-B378-EA75710824C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088F2E-53AA-4AC9-AF88-D1000B5F87D4}" type="datetimeFigureOut">
              <a:rPr lang="en-US" smtClean="0"/>
              <a:pPr/>
              <a:t>5/15/2017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65D7B7-AAE3-470E-B378-EA75710824C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088F2E-53AA-4AC9-AF88-D1000B5F87D4}" type="datetimeFigureOut">
              <a:rPr lang="en-US" smtClean="0"/>
              <a:pPr/>
              <a:t>5/15/2017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65D7B7-AAE3-470E-B378-EA75710824C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hyperlink" Target="http://www.screencast.com/users/KRBecker/folders/Default/media/5ab17d7d-9b0c-453d-82ce-922c24335226" TargetMode="Externa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www.screencast.com/users/KRBecker/folders/Default/media/1955d857-0dde-4cbe-b349-c159792ea398" TargetMode="External"/><Relationship Id="rId2" Type="http://schemas.openxmlformats.org/officeDocument/2006/relationships/hyperlink" Target="http://www.screencast.com/users/KRBecker/folders/Default/media/c8738953-9cc5-42d0-8481-396dfd09189d" TargetMode="Externa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www.screencast.com/users/KRBecker/folders/Default/media/bc3cbb27-635f-4df7-b6b3-9a82237cd53f" TargetMode="External"/><Relationship Id="rId2" Type="http://schemas.openxmlformats.org/officeDocument/2006/relationships/hyperlink" Target="http://www.screencast.com/users/KRBecker/folders/Default/media/f0cef424-7375-42df-80ca-1cef464e24b9"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hyperlink" Target="http://www.screencast.com/users/KRBecker/folders/Default/media/ad38c3bb-4f04-427e-8b7c-5f94983ca5fd"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52400"/>
            <a:ext cx="8153400" cy="707886"/>
          </a:xfrm>
          <a:prstGeom prst="rect">
            <a:avLst/>
          </a:prstGeom>
          <a:noFill/>
        </p:spPr>
        <p:txBody>
          <a:bodyPr wrap="square" rtlCol="0">
            <a:spAutoFit/>
          </a:bodyPr>
          <a:lstStyle/>
          <a:p>
            <a:pPr algn="ctr"/>
            <a:r>
              <a:rPr lang="en-US" sz="4000" b="1" dirty="0" smtClean="0"/>
              <a:t>Graham’s Law of Diffusion Rates</a:t>
            </a:r>
            <a:endParaRPr lang="en-US" sz="4000" b="1" dirty="0"/>
          </a:p>
        </p:txBody>
      </p:sp>
      <p:sp>
        <p:nvSpPr>
          <p:cNvPr id="5" name="TextBox 4"/>
          <p:cNvSpPr txBox="1"/>
          <p:nvPr/>
        </p:nvSpPr>
        <p:spPr>
          <a:xfrm>
            <a:off x="381000" y="762000"/>
            <a:ext cx="8763000" cy="6186309"/>
          </a:xfrm>
          <a:prstGeom prst="rect">
            <a:avLst/>
          </a:prstGeom>
          <a:noFill/>
        </p:spPr>
        <p:txBody>
          <a:bodyPr wrap="square" rtlCol="0">
            <a:spAutoFit/>
          </a:bodyPr>
          <a:lstStyle/>
          <a:p>
            <a:r>
              <a:rPr lang="en-US" sz="3600" dirty="0" smtClean="0"/>
              <a:t>First, find He and </a:t>
            </a:r>
            <a:r>
              <a:rPr lang="en-US" sz="3600" dirty="0" err="1" smtClean="0"/>
              <a:t>Ar</a:t>
            </a:r>
            <a:r>
              <a:rPr lang="en-US" sz="3600" dirty="0" smtClean="0"/>
              <a:t> on the periodic table.  </a:t>
            </a:r>
          </a:p>
          <a:p>
            <a:r>
              <a:rPr lang="en-US" sz="3600" dirty="0" smtClean="0"/>
              <a:t>What do the gases have in common? (</a:t>
            </a:r>
            <a:r>
              <a:rPr lang="en-US" sz="3600" b="1" dirty="0" smtClean="0"/>
              <a:t>Q1</a:t>
            </a:r>
            <a:r>
              <a:rPr lang="en-US" sz="3600" dirty="0" smtClean="0"/>
              <a:t>)  </a:t>
            </a:r>
          </a:p>
          <a:p>
            <a:r>
              <a:rPr lang="en-US" sz="3600" dirty="0" smtClean="0"/>
              <a:t>Hopefully, you realized that they are both noble gases &amp; therefore nonreactive.  They are also both monatomic (occurring as atoms and not as diatomic molecules like N</a:t>
            </a:r>
            <a:r>
              <a:rPr lang="en-US" sz="3600" baseline="-10000" dirty="0" smtClean="0"/>
              <a:t>2</a:t>
            </a:r>
            <a:r>
              <a:rPr lang="en-US" sz="3600" dirty="0" smtClean="0"/>
              <a:t> or O</a:t>
            </a:r>
            <a:r>
              <a:rPr lang="en-US" sz="3600" baseline="-10000" dirty="0" smtClean="0"/>
              <a:t>2</a:t>
            </a:r>
            <a:r>
              <a:rPr lang="en-US" sz="3600" dirty="0" smtClean="0"/>
              <a:t>).</a:t>
            </a:r>
          </a:p>
          <a:p>
            <a:r>
              <a:rPr lang="en-US" sz="3600" dirty="0" smtClean="0"/>
              <a:t>What are some of the differences between the two gases? (</a:t>
            </a:r>
            <a:r>
              <a:rPr lang="en-US" sz="3600" b="1" dirty="0" smtClean="0"/>
              <a:t>Q2</a:t>
            </a:r>
            <a:r>
              <a:rPr lang="en-US" sz="3600" dirty="0" smtClean="0"/>
              <a:t>) </a:t>
            </a:r>
          </a:p>
          <a:p>
            <a:r>
              <a:rPr lang="en-US" sz="3600" dirty="0" smtClean="0"/>
              <a:t>Perhaps you focused on the fact that one of them, </a:t>
            </a:r>
            <a:r>
              <a:rPr lang="en-US" sz="3600" dirty="0" err="1" smtClean="0"/>
              <a:t>Ar</a:t>
            </a:r>
            <a:r>
              <a:rPr lang="en-US" sz="3600" dirty="0" smtClean="0"/>
              <a:t>, has a greater atomic mass: 39.80 compared to 4.003 – about ten times greater! </a:t>
            </a:r>
            <a:endParaRPr lang="en-US" sz="3600" dirty="0"/>
          </a:p>
        </p:txBody>
      </p:sp>
      <p:grpSp>
        <p:nvGrpSpPr>
          <p:cNvPr id="15" name="Group 14"/>
          <p:cNvGrpSpPr/>
          <p:nvPr/>
        </p:nvGrpSpPr>
        <p:grpSpPr>
          <a:xfrm>
            <a:off x="2462739" y="-2722338"/>
            <a:ext cx="1676400" cy="2417538"/>
            <a:chOff x="2462739" y="859062"/>
            <a:chExt cx="1676400" cy="2417538"/>
          </a:xfrm>
        </p:grpSpPr>
        <p:grpSp>
          <p:nvGrpSpPr>
            <p:cNvPr id="8" name="Group 7"/>
            <p:cNvGrpSpPr/>
            <p:nvPr/>
          </p:nvGrpSpPr>
          <p:grpSpPr>
            <a:xfrm>
              <a:off x="2462739" y="859062"/>
              <a:ext cx="1676400" cy="2417538"/>
              <a:chOff x="2462739" y="859062"/>
              <a:chExt cx="1676400" cy="2417538"/>
            </a:xfrm>
            <a:solidFill>
              <a:schemeClr val="tx2">
                <a:lumMod val="20000"/>
                <a:lumOff val="80000"/>
              </a:schemeClr>
            </a:solidFill>
          </p:grpSpPr>
          <p:sp>
            <p:nvSpPr>
              <p:cNvPr id="6" name="Oval 5"/>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2" name="TextBox 11"/>
            <p:cNvSpPr txBox="1"/>
            <p:nvPr/>
          </p:nvSpPr>
          <p:spPr>
            <a:xfrm>
              <a:off x="2819400" y="1371600"/>
              <a:ext cx="1066800" cy="923330"/>
            </a:xfrm>
            <a:prstGeom prst="rect">
              <a:avLst/>
            </a:prstGeom>
            <a:noFill/>
          </p:spPr>
          <p:txBody>
            <a:bodyPr wrap="square" rtlCol="0">
              <a:spAutoFit/>
            </a:bodyPr>
            <a:lstStyle/>
            <a:p>
              <a:pPr algn="ctr"/>
              <a:r>
                <a:rPr lang="en-US" sz="5400" b="1" dirty="0" smtClean="0">
                  <a:solidFill>
                    <a:schemeClr val="accent4">
                      <a:lumMod val="75000"/>
                    </a:schemeClr>
                  </a:solidFill>
                </a:rPr>
                <a:t>He</a:t>
              </a:r>
              <a:endParaRPr lang="en-US" b="1" dirty="0">
                <a:solidFill>
                  <a:schemeClr val="accent4">
                    <a:lumMod val="75000"/>
                  </a:schemeClr>
                </a:solidFill>
              </a:endParaRPr>
            </a:p>
          </p:txBody>
        </p:sp>
      </p:grpSp>
      <p:grpSp>
        <p:nvGrpSpPr>
          <p:cNvPr id="16" name="Group 15"/>
          <p:cNvGrpSpPr/>
          <p:nvPr/>
        </p:nvGrpSpPr>
        <p:grpSpPr>
          <a:xfrm>
            <a:off x="4419600" y="-2743200"/>
            <a:ext cx="1676400" cy="2417538"/>
            <a:chOff x="4419600" y="838200"/>
            <a:chExt cx="1676400" cy="2417538"/>
          </a:xfrm>
        </p:grpSpPr>
        <p:grpSp>
          <p:nvGrpSpPr>
            <p:cNvPr id="9" name="Group 8"/>
            <p:cNvGrpSpPr/>
            <p:nvPr/>
          </p:nvGrpSpPr>
          <p:grpSpPr>
            <a:xfrm>
              <a:off x="4419600" y="838200"/>
              <a:ext cx="1676400" cy="2417538"/>
              <a:chOff x="2462739" y="859062"/>
              <a:chExt cx="1676400" cy="2417538"/>
            </a:xfrm>
            <a:solidFill>
              <a:schemeClr val="accent2">
                <a:lumMod val="40000"/>
                <a:lumOff val="60000"/>
              </a:schemeClr>
            </a:solidFill>
          </p:grpSpPr>
          <p:sp>
            <p:nvSpPr>
              <p:cNvPr id="10" name="Oval 9"/>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3" name="TextBox 12"/>
            <p:cNvSpPr txBox="1"/>
            <p:nvPr/>
          </p:nvSpPr>
          <p:spPr>
            <a:xfrm>
              <a:off x="4724400" y="1371600"/>
              <a:ext cx="1066800" cy="923330"/>
            </a:xfrm>
            <a:prstGeom prst="rect">
              <a:avLst/>
            </a:prstGeom>
            <a:noFill/>
          </p:spPr>
          <p:txBody>
            <a:bodyPr wrap="square" rtlCol="0">
              <a:spAutoFit/>
            </a:bodyPr>
            <a:lstStyle/>
            <a:p>
              <a:pPr algn="ctr"/>
              <a:r>
                <a:rPr lang="en-US" sz="5400" b="1" dirty="0" err="1" smtClean="0">
                  <a:solidFill>
                    <a:schemeClr val="accent4">
                      <a:lumMod val="75000"/>
                    </a:schemeClr>
                  </a:solidFill>
                </a:rPr>
                <a:t>Ar</a:t>
              </a:r>
              <a:endParaRPr lang="en-US" b="1" dirty="0">
                <a:solidFill>
                  <a:schemeClr val="accent4">
                    <a:lumMod val="75000"/>
                  </a:schemeClr>
                </a:solidFill>
              </a:endParaRPr>
            </a:p>
          </p:txBody>
        </p:sp>
      </p:grpSp>
      <p:sp>
        <p:nvSpPr>
          <p:cNvPr id="17" name="TextBox 16"/>
          <p:cNvSpPr txBox="1"/>
          <p:nvPr/>
        </p:nvSpPr>
        <p:spPr>
          <a:xfrm>
            <a:off x="6096000" y="-1524000"/>
            <a:ext cx="2514600" cy="830997"/>
          </a:xfrm>
          <a:prstGeom prst="rect">
            <a:avLst/>
          </a:prstGeom>
          <a:noFill/>
        </p:spPr>
        <p:txBody>
          <a:bodyPr wrap="square" rtlCol="0">
            <a:spAutoFit/>
          </a:bodyPr>
          <a:lstStyle/>
          <a:p>
            <a:r>
              <a:rPr lang="en-US" sz="2400" dirty="0" smtClean="0"/>
              <a:t>(Not necessarily drawn to scale)</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par>
                                <p:cTn id="23" presetID="10" presetClass="entr" presetSubtype="0" fill="hold" nodeType="with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fade">
                                      <p:cBhvr>
                                        <p:cTn id="25" dur="1000"/>
                                        <p:tgtEl>
                                          <p:spTgt spid="16"/>
                                        </p:tgtEl>
                                      </p:cBhvr>
                                    </p:animEffect>
                                  </p:childTnLst>
                                </p:cTn>
                              </p:par>
                              <p:par>
                                <p:cTn id="26" presetID="10" presetClass="entr" presetSubtype="0" fill="hold"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1000"/>
                                        <p:tgtEl>
                                          <p:spTgt spid="15"/>
                                        </p:tgtEl>
                                      </p:cBhvr>
                                    </p:animEffect>
                                  </p:childTnLst>
                                </p:cTn>
                              </p:par>
                              <p:par>
                                <p:cTn id="29" presetID="10"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52400"/>
            <a:ext cx="8153400" cy="707886"/>
          </a:xfrm>
          <a:prstGeom prst="rect">
            <a:avLst/>
          </a:prstGeom>
          <a:noFill/>
        </p:spPr>
        <p:txBody>
          <a:bodyPr wrap="square" rtlCol="0">
            <a:spAutoFit/>
          </a:bodyPr>
          <a:lstStyle/>
          <a:p>
            <a:pPr algn="ctr"/>
            <a:r>
              <a:rPr lang="en-US" sz="4000" b="1" dirty="0" smtClean="0"/>
              <a:t>Graham’s Law of Diffusion Rates</a:t>
            </a:r>
            <a:endParaRPr lang="en-US" sz="4000" b="1" dirty="0"/>
          </a:p>
        </p:txBody>
      </p:sp>
      <p:grpSp>
        <p:nvGrpSpPr>
          <p:cNvPr id="2" name="Group 14"/>
          <p:cNvGrpSpPr/>
          <p:nvPr/>
        </p:nvGrpSpPr>
        <p:grpSpPr>
          <a:xfrm>
            <a:off x="5358339" y="859062"/>
            <a:ext cx="1676400" cy="2417538"/>
            <a:chOff x="2462739" y="859062"/>
            <a:chExt cx="1676400" cy="2417538"/>
          </a:xfrm>
        </p:grpSpPr>
        <p:grpSp>
          <p:nvGrpSpPr>
            <p:cNvPr id="3" name="Group 7"/>
            <p:cNvGrpSpPr/>
            <p:nvPr/>
          </p:nvGrpSpPr>
          <p:grpSpPr>
            <a:xfrm>
              <a:off x="2462739" y="859062"/>
              <a:ext cx="1676400" cy="2417538"/>
              <a:chOff x="2462739" y="859062"/>
              <a:chExt cx="1676400" cy="2417538"/>
            </a:xfrm>
            <a:solidFill>
              <a:schemeClr val="tx2">
                <a:lumMod val="20000"/>
                <a:lumOff val="80000"/>
              </a:schemeClr>
            </a:solidFill>
          </p:grpSpPr>
          <p:sp>
            <p:nvSpPr>
              <p:cNvPr id="6" name="Oval 5"/>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2" name="TextBox 11"/>
            <p:cNvSpPr txBox="1"/>
            <p:nvPr/>
          </p:nvSpPr>
          <p:spPr>
            <a:xfrm>
              <a:off x="2819400" y="1371600"/>
              <a:ext cx="1066800" cy="923330"/>
            </a:xfrm>
            <a:prstGeom prst="rect">
              <a:avLst/>
            </a:prstGeom>
            <a:noFill/>
          </p:spPr>
          <p:txBody>
            <a:bodyPr wrap="square" rtlCol="0">
              <a:spAutoFit/>
            </a:bodyPr>
            <a:lstStyle/>
            <a:p>
              <a:pPr algn="ctr"/>
              <a:r>
                <a:rPr lang="en-US" sz="5400" b="1" dirty="0" smtClean="0">
                  <a:solidFill>
                    <a:schemeClr val="accent4">
                      <a:lumMod val="75000"/>
                    </a:schemeClr>
                  </a:solidFill>
                </a:rPr>
                <a:t>He</a:t>
              </a:r>
              <a:endParaRPr lang="en-US" b="1" dirty="0">
                <a:solidFill>
                  <a:schemeClr val="accent4">
                    <a:lumMod val="75000"/>
                  </a:schemeClr>
                </a:solidFill>
              </a:endParaRPr>
            </a:p>
          </p:txBody>
        </p:sp>
      </p:grpSp>
      <p:grpSp>
        <p:nvGrpSpPr>
          <p:cNvPr id="8" name="Group 15"/>
          <p:cNvGrpSpPr/>
          <p:nvPr/>
        </p:nvGrpSpPr>
        <p:grpSpPr>
          <a:xfrm>
            <a:off x="7315200" y="838200"/>
            <a:ext cx="1676400" cy="2417538"/>
            <a:chOff x="4419600" y="838200"/>
            <a:chExt cx="1676400" cy="2417538"/>
          </a:xfrm>
        </p:grpSpPr>
        <p:grpSp>
          <p:nvGrpSpPr>
            <p:cNvPr id="9" name="Group 8"/>
            <p:cNvGrpSpPr/>
            <p:nvPr/>
          </p:nvGrpSpPr>
          <p:grpSpPr>
            <a:xfrm>
              <a:off x="4419600" y="838200"/>
              <a:ext cx="1676400" cy="2417538"/>
              <a:chOff x="2462739" y="859062"/>
              <a:chExt cx="1676400" cy="2417538"/>
            </a:xfrm>
            <a:solidFill>
              <a:schemeClr val="accent2">
                <a:lumMod val="40000"/>
                <a:lumOff val="60000"/>
              </a:schemeClr>
            </a:solidFill>
          </p:grpSpPr>
          <p:sp>
            <p:nvSpPr>
              <p:cNvPr id="10" name="Oval 9"/>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3" name="TextBox 12"/>
            <p:cNvSpPr txBox="1"/>
            <p:nvPr/>
          </p:nvSpPr>
          <p:spPr>
            <a:xfrm>
              <a:off x="4724400" y="1371600"/>
              <a:ext cx="1066800" cy="923330"/>
            </a:xfrm>
            <a:prstGeom prst="rect">
              <a:avLst/>
            </a:prstGeom>
            <a:noFill/>
          </p:spPr>
          <p:txBody>
            <a:bodyPr wrap="square" rtlCol="0">
              <a:spAutoFit/>
            </a:bodyPr>
            <a:lstStyle/>
            <a:p>
              <a:pPr algn="ctr"/>
              <a:r>
                <a:rPr lang="en-US" sz="5400" b="1" dirty="0" err="1" smtClean="0">
                  <a:solidFill>
                    <a:schemeClr val="accent4">
                      <a:lumMod val="75000"/>
                    </a:schemeClr>
                  </a:solidFill>
                </a:rPr>
                <a:t>Ar</a:t>
              </a:r>
              <a:endParaRPr lang="en-US" b="1" dirty="0">
                <a:solidFill>
                  <a:schemeClr val="accent4">
                    <a:lumMod val="75000"/>
                  </a:schemeClr>
                </a:solidFill>
              </a:endParaRPr>
            </a:p>
          </p:txBody>
        </p:sp>
      </p:grpSp>
      <p:sp>
        <p:nvSpPr>
          <p:cNvPr id="15" name="TextBox 14"/>
          <p:cNvSpPr txBox="1"/>
          <p:nvPr/>
        </p:nvSpPr>
        <p:spPr>
          <a:xfrm>
            <a:off x="381000" y="677882"/>
            <a:ext cx="5410200" cy="2862322"/>
          </a:xfrm>
          <a:prstGeom prst="rect">
            <a:avLst/>
          </a:prstGeom>
          <a:noFill/>
        </p:spPr>
        <p:txBody>
          <a:bodyPr wrap="square" rtlCol="0">
            <a:spAutoFit/>
          </a:bodyPr>
          <a:lstStyle/>
          <a:p>
            <a:r>
              <a:rPr lang="en-US" sz="3600" dirty="0" smtClean="0"/>
              <a:t>So, back to our balloons.   As we said before, you probably thought that because they were at the same temperature, the</a:t>
            </a:r>
          </a:p>
        </p:txBody>
      </p:sp>
      <p:sp>
        <p:nvSpPr>
          <p:cNvPr id="25" name="Oval 24"/>
          <p:cNvSpPr/>
          <p:nvPr/>
        </p:nvSpPr>
        <p:spPr>
          <a:xfrm>
            <a:off x="5669280" y="199644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5732030" y="12837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6113030" y="18171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5960630" y="25791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6494030" y="24267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6646430" y="16647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6341630" y="12075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7649590" y="198722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7667515" y="12745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8048515" y="18079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7896115" y="25699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8429515" y="24175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8581915" y="16555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8277115" y="11983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4"/>
          <p:cNvGrpSpPr/>
          <p:nvPr/>
        </p:nvGrpSpPr>
        <p:grpSpPr>
          <a:xfrm>
            <a:off x="5367270" y="847412"/>
            <a:ext cx="1676400" cy="2417538"/>
            <a:chOff x="2462739" y="859062"/>
            <a:chExt cx="1676400" cy="2417538"/>
          </a:xfrm>
        </p:grpSpPr>
        <p:grpSp>
          <p:nvGrpSpPr>
            <p:cNvPr id="21" name="Group 7"/>
            <p:cNvGrpSpPr/>
            <p:nvPr/>
          </p:nvGrpSpPr>
          <p:grpSpPr>
            <a:xfrm>
              <a:off x="2462739" y="859062"/>
              <a:ext cx="1676400" cy="2417538"/>
              <a:chOff x="2462739" y="859062"/>
              <a:chExt cx="1676400" cy="2417538"/>
            </a:xfrm>
            <a:solidFill>
              <a:schemeClr val="tx2">
                <a:lumMod val="20000"/>
                <a:lumOff val="80000"/>
              </a:schemeClr>
            </a:solidFill>
          </p:grpSpPr>
          <p:sp>
            <p:nvSpPr>
              <p:cNvPr id="23" name="Oval 22"/>
              <p:cNvSpPr/>
              <p:nvPr/>
            </p:nvSpPr>
            <p:spPr>
              <a:xfrm>
                <a:off x="2462739" y="859062"/>
                <a:ext cx="1676400" cy="2057400"/>
              </a:xfrm>
              <a:prstGeom prst="ellipse">
                <a:avLst/>
              </a:prstGeom>
              <a:solidFill>
                <a:srgbClr val="C6D9F1">
                  <a:alpha val="30196"/>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2" name="TextBox 21"/>
            <p:cNvSpPr txBox="1"/>
            <p:nvPr/>
          </p:nvSpPr>
          <p:spPr>
            <a:xfrm>
              <a:off x="2819400" y="1371600"/>
              <a:ext cx="1066800" cy="923330"/>
            </a:xfrm>
            <a:prstGeom prst="rect">
              <a:avLst/>
            </a:prstGeom>
            <a:noFill/>
          </p:spPr>
          <p:txBody>
            <a:bodyPr wrap="square" rtlCol="0">
              <a:spAutoFit/>
            </a:bodyPr>
            <a:lstStyle/>
            <a:p>
              <a:pPr algn="ctr"/>
              <a:r>
                <a:rPr lang="en-US" sz="5400" b="1" dirty="0" smtClean="0">
                  <a:solidFill>
                    <a:schemeClr val="tx2">
                      <a:lumMod val="40000"/>
                      <a:lumOff val="60000"/>
                    </a:schemeClr>
                  </a:solidFill>
                </a:rPr>
                <a:t>He</a:t>
              </a:r>
              <a:endParaRPr lang="en-US" b="1" dirty="0">
                <a:solidFill>
                  <a:schemeClr val="tx2">
                    <a:lumMod val="40000"/>
                    <a:lumOff val="60000"/>
                  </a:schemeClr>
                </a:solidFill>
              </a:endParaRPr>
            </a:p>
          </p:txBody>
        </p:sp>
      </p:grpSp>
      <p:grpSp>
        <p:nvGrpSpPr>
          <p:cNvPr id="32" name="Group 15"/>
          <p:cNvGrpSpPr/>
          <p:nvPr/>
        </p:nvGrpSpPr>
        <p:grpSpPr>
          <a:xfrm>
            <a:off x="7315200" y="838200"/>
            <a:ext cx="1676400" cy="2417538"/>
            <a:chOff x="4419600" y="838200"/>
            <a:chExt cx="1676400" cy="2417538"/>
          </a:xfrm>
          <a:solidFill>
            <a:srgbClr val="E6B9B8">
              <a:alpha val="30196"/>
            </a:srgbClr>
          </a:solidFill>
        </p:grpSpPr>
        <p:grpSp>
          <p:nvGrpSpPr>
            <p:cNvPr id="33" name="Group 32"/>
            <p:cNvGrpSpPr/>
            <p:nvPr/>
          </p:nvGrpSpPr>
          <p:grpSpPr>
            <a:xfrm>
              <a:off x="4419600" y="838200"/>
              <a:ext cx="1676400" cy="2417538"/>
              <a:chOff x="2462739" y="859062"/>
              <a:chExt cx="1676400" cy="2417538"/>
            </a:xfrm>
            <a:grpFill/>
          </p:grpSpPr>
          <p:sp>
            <p:nvSpPr>
              <p:cNvPr id="35" name="Oval 34"/>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34" name="TextBox 33"/>
            <p:cNvSpPr txBox="1"/>
            <p:nvPr/>
          </p:nvSpPr>
          <p:spPr>
            <a:xfrm>
              <a:off x="4724400" y="1371600"/>
              <a:ext cx="1066800" cy="923330"/>
            </a:xfrm>
            <a:prstGeom prst="rect">
              <a:avLst/>
            </a:prstGeom>
            <a:noFill/>
          </p:spPr>
          <p:txBody>
            <a:bodyPr wrap="square" rtlCol="0">
              <a:spAutoFit/>
            </a:bodyPr>
            <a:lstStyle/>
            <a:p>
              <a:pPr algn="ctr"/>
              <a:r>
                <a:rPr lang="en-US" sz="5400" b="1" dirty="0" err="1" smtClean="0">
                  <a:solidFill>
                    <a:schemeClr val="accent2">
                      <a:lumMod val="40000"/>
                      <a:lumOff val="60000"/>
                    </a:schemeClr>
                  </a:solidFill>
                </a:rPr>
                <a:t>Ar</a:t>
              </a:r>
              <a:endParaRPr lang="en-US" b="1" dirty="0">
                <a:solidFill>
                  <a:schemeClr val="accent2">
                    <a:lumMod val="40000"/>
                    <a:lumOff val="60000"/>
                  </a:schemeClr>
                </a:solidFill>
              </a:endParaRPr>
            </a:p>
          </p:txBody>
        </p:sp>
      </p:grpSp>
      <p:sp>
        <p:nvSpPr>
          <p:cNvPr id="57" name="Rectangle 56"/>
          <p:cNvSpPr/>
          <p:nvPr/>
        </p:nvSpPr>
        <p:spPr>
          <a:xfrm>
            <a:off x="381000" y="3444240"/>
            <a:ext cx="8763000" cy="3970318"/>
          </a:xfrm>
          <a:prstGeom prst="rect">
            <a:avLst/>
          </a:prstGeom>
        </p:spPr>
        <p:txBody>
          <a:bodyPr wrap="square">
            <a:spAutoFit/>
          </a:bodyPr>
          <a:lstStyle/>
          <a:p>
            <a:r>
              <a:rPr lang="en-US" sz="3600" dirty="0" smtClean="0"/>
              <a:t>atoms would have the same average velocity.</a:t>
            </a:r>
          </a:p>
          <a:p>
            <a:r>
              <a:rPr lang="en-US" sz="3600" dirty="0" smtClean="0"/>
              <a:t>But now you should realize that </a:t>
            </a:r>
            <a:r>
              <a:rPr lang="en-US" sz="3600" i="1" dirty="0" smtClean="0"/>
              <a:t>because</a:t>
            </a:r>
            <a:r>
              <a:rPr lang="en-US" sz="3600" dirty="0" smtClean="0"/>
              <a:t> they have the same temperature (and therefore the same average particle kinetic energy), the He atoms are in fact moving </a:t>
            </a:r>
            <a:r>
              <a:rPr lang="en-US" sz="3600" u="sng" dirty="0" smtClean="0"/>
              <a:t>much faster</a:t>
            </a:r>
            <a:r>
              <a:rPr lang="en-US" sz="3600" dirty="0" smtClean="0"/>
              <a:t> to compensate for their lighter mass.</a:t>
            </a:r>
          </a:p>
          <a:p>
            <a:endParaRPr lang="en-US" sz="36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xit" presetSubtype="0" fill="hold" nodeType="clickEffect">
                                  <p:stCondLst>
                                    <p:cond delay="0"/>
                                  </p:stCondLst>
                                  <p:childTnLst>
                                    <p:animEffect transition="out" filter="fade">
                                      <p:cBhvr>
                                        <p:cTn id="10" dur="2000"/>
                                        <p:tgtEl>
                                          <p:spTgt spid="2"/>
                                        </p:tgtEl>
                                      </p:cBhvr>
                                    </p:animEffect>
                                    <p:set>
                                      <p:cBhvr>
                                        <p:cTn id="11" dur="1" fill="hold">
                                          <p:stCondLst>
                                            <p:cond delay="1999"/>
                                          </p:stCondLst>
                                        </p:cTn>
                                        <p:tgtEl>
                                          <p:spTgt spid="2"/>
                                        </p:tgtEl>
                                        <p:attrNameLst>
                                          <p:attrName>style.visibility</p:attrName>
                                        </p:attrNameLst>
                                      </p:cBhvr>
                                      <p:to>
                                        <p:strVal val="hidden"/>
                                      </p:to>
                                    </p:set>
                                  </p:childTnLst>
                                </p:cTn>
                              </p:par>
                              <p:par>
                                <p:cTn id="12" presetID="10" presetClass="exit" presetSubtype="0" fill="hold" nodeType="withEffect">
                                  <p:stCondLst>
                                    <p:cond delay="0"/>
                                  </p:stCondLst>
                                  <p:childTnLst>
                                    <p:animEffect transition="out" filter="fade">
                                      <p:cBhvr>
                                        <p:cTn id="13" dur="2000"/>
                                        <p:tgtEl>
                                          <p:spTgt spid="8"/>
                                        </p:tgtEl>
                                      </p:cBhvr>
                                    </p:animEffect>
                                    <p:set>
                                      <p:cBhvr>
                                        <p:cTn id="14" dur="1" fill="hold">
                                          <p:stCondLst>
                                            <p:cond delay="1999"/>
                                          </p:stCondLst>
                                        </p:cTn>
                                        <p:tgtEl>
                                          <p:spTgt spid="8"/>
                                        </p:tgtEl>
                                        <p:attrNameLst>
                                          <p:attrName>style.visibility</p:attrName>
                                        </p:attrNameLst>
                                      </p:cBhvr>
                                      <p:to>
                                        <p:strVal val="hidden"/>
                                      </p:to>
                                    </p:set>
                                  </p:childTnLst>
                                </p:cTn>
                              </p:par>
                              <p:par>
                                <p:cTn id="15" presetID="10" presetClass="entr" presetSubtype="0" fill="hold" nodeType="with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fade">
                                      <p:cBhvr>
                                        <p:cTn id="17" dur="1000"/>
                                        <p:tgtEl>
                                          <p:spTgt spid="32"/>
                                        </p:tgtEl>
                                      </p:cBhvr>
                                    </p:animEffect>
                                  </p:childTnLst>
                                </p:cTn>
                              </p:par>
                              <p:par>
                                <p:cTn id="18" presetID="10" presetClass="entr" presetSubtype="0" fill="hold" nodeType="with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fade">
                                      <p:cBhvr>
                                        <p:cTn id="20" dur="1000"/>
                                        <p:tgtEl>
                                          <p:spTgt spid="20"/>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5"/>
                                        </p:tgtEl>
                                        <p:attrNameLst>
                                          <p:attrName>style.visibility</p:attrName>
                                        </p:attrNameLst>
                                      </p:cBhvr>
                                      <p:to>
                                        <p:strVal val="visible"/>
                                      </p:to>
                                    </p:set>
                                    <p:animEffect transition="in" filter="fade">
                                      <p:cBhvr>
                                        <p:cTn id="23" dur="1000"/>
                                        <p:tgtEl>
                                          <p:spTgt spid="25"/>
                                        </p:tgtEl>
                                      </p:cBhvr>
                                    </p:animEffect>
                                  </p:childTnLst>
                                </p:cTn>
                              </p:par>
                              <p:par>
                                <p:cTn id="24" presetID="10" presetClass="entr" presetSubtype="0" fill="hold" grpId="1" nodeType="withEffect">
                                  <p:stCondLst>
                                    <p:cond delay="0"/>
                                  </p:stCondLst>
                                  <p:childTnLst>
                                    <p:set>
                                      <p:cBhvr>
                                        <p:cTn id="25" dur="1" fill="hold">
                                          <p:stCondLst>
                                            <p:cond delay="0"/>
                                          </p:stCondLst>
                                        </p:cTn>
                                        <p:tgtEl>
                                          <p:spTgt spid="26"/>
                                        </p:tgtEl>
                                        <p:attrNameLst>
                                          <p:attrName>style.visibility</p:attrName>
                                        </p:attrNameLst>
                                      </p:cBhvr>
                                      <p:to>
                                        <p:strVal val="visible"/>
                                      </p:to>
                                    </p:set>
                                    <p:animEffect transition="in" filter="fade">
                                      <p:cBhvr>
                                        <p:cTn id="26" dur="1000"/>
                                        <p:tgtEl>
                                          <p:spTgt spid="26"/>
                                        </p:tgtEl>
                                      </p:cBhvr>
                                    </p:animEffect>
                                  </p:childTnLst>
                                </p:cTn>
                              </p:par>
                              <p:par>
                                <p:cTn id="27" presetID="10" presetClass="entr" presetSubtype="0" fill="hold" grpId="1" nodeType="with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fade">
                                      <p:cBhvr>
                                        <p:cTn id="29" dur="1000"/>
                                        <p:tgtEl>
                                          <p:spTgt spid="27"/>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fade">
                                      <p:cBhvr>
                                        <p:cTn id="32" dur="1000"/>
                                        <p:tgtEl>
                                          <p:spTgt spid="28"/>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fade">
                                      <p:cBhvr>
                                        <p:cTn id="35" dur="1000"/>
                                        <p:tgtEl>
                                          <p:spTgt spid="29"/>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0"/>
                                        </p:tgtEl>
                                        <p:attrNameLst>
                                          <p:attrName>style.visibility</p:attrName>
                                        </p:attrNameLst>
                                      </p:cBhvr>
                                      <p:to>
                                        <p:strVal val="visible"/>
                                      </p:to>
                                    </p:set>
                                    <p:animEffect transition="in" filter="fade">
                                      <p:cBhvr>
                                        <p:cTn id="38" dur="1000"/>
                                        <p:tgtEl>
                                          <p:spTgt spid="30"/>
                                        </p:tgtEl>
                                      </p:cBhvr>
                                    </p:animEffect>
                                  </p:childTnLst>
                                </p:cTn>
                              </p:par>
                              <p:par>
                                <p:cTn id="39" presetID="10" presetClass="entr" presetSubtype="0" fill="hold" grpId="1" nodeType="withEffect">
                                  <p:stCondLst>
                                    <p:cond delay="0"/>
                                  </p:stCondLst>
                                  <p:childTnLst>
                                    <p:set>
                                      <p:cBhvr>
                                        <p:cTn id="40" dur="1" fill="hold">
                                          <p:stCondLst>
                                            <p:cond delay="0"/>
                                          </p:stCondLst>
                                        </p:cTn>
                                        <p:tgtEl>
                                          <p:spTgt spid="31"/>
                                        </p:tgtEl>
                                        <p:attrNameLst>
                                          <p:attrName>style.visibility</p:attrName>
                                        </p:attrNameLst>
                                      </p:cBhvr>
                                      <p:to>
                                        <p:strVal val="visible"/>
                                      </p:to>
                                    </p:set>
                                    <p:animEffect transition="in" filter="fade">
                                      <p:cBhvr>
                                        <p:cTn id="41" dur="1000"/>
                                        <p:tgtEl>
                                          <p:spTgt spid="31"/>
                                        </p:tgtEl>
                                      </p:cBhvr>
                                    </p:animEffect>
                                  </p:childTnLst>
                                </p:cTn>
                              </p:par>
                              <p:par>
                                <p:cTn id="42" presetID="10" presetClass="entr" presetSubtype="0" fill="hold" nodeType="withEffect">
                                  <p:stCondLst>
                                    <p:cond delay="0"/>
                                  </p:stCondLst>
                                  <p:childTnLst>
                                    <p:set>
                                      <p:cBhvr>
                                        <p:cTn id="43" dur="1" fill="hold">
                                          <p:stCondLst>
                                            <p:cond delay="0"/>
                                          </p:stCondLst>
                                        </p:cTn>
                                        <p:tgtEl>
                                          <p:spTgt spid="37"/>
                                        </p:tgtEl>
                                        <p:attrNameLst>
                                          <p:attrName>style.visibility</p:attrName>
                                        </p:attrNameLst>
                                      </p:cBhvr>
                                      <p:to>
                                        <p:strVal val="visible"/>
                                      </p:to>
                                    </p:set>
                                    <p:animEffect transition="in" filter="fade">
                                      <p:cBhvr>
                                        <p:cTn id="44" dur="1000"/>
                                        <p:tgtEl>
                                          <p:spTgt spid="37"/>
                                        </p:tgtEl>
                                      </p:cBhvr>
                                    </p:animEffect>
                                  </p:childTnLst>
                                </p:cTn>
                              </p:par>
                              <p:par>
                                <p:cTn id="45" presetID="10" presetClass="entr" presetSubtype="0" fill="hold" nodeType="withEffect">
                                  <p:stCondLst>
                                    <p:cond delay="0"/>
                                  </p:stCondLst>
                                  <p:childTnLst>
                                    <p:set>
                                      <p:cBhvr>
                                        <p:cTn id="46" dur="1" fill="hold">
                                          <p:stCondLst>
                                            <p:cond delay="0"/>
                                          </p:stCondLst>
                                        </p:cTn>
                                        <p:tgtEl>
                                          <p:spTgt spid="38"/>
                                        </p:tgtEl>
                                        <p:attrNameLst>
                                          <p:attrName>style.visibility</p:attrName>
                                        </p:attrNameLst>
                                      </p:cBhvr>
                                      <p:to>
                                        <p:strVal val="visible"/>
                                      </p:to>
                                    </p:set>
                                    <p:animEffect transition="in" filter="fade">
                                      <p:cBhvr>
                                        <p:cTn id="47" dur="1000"/>
                                        <p:tgtEl>
                                          <p:spTgt spid="38"/>
                                        </p:tgtEl>
                                      </p:cBhvr>
                                    </p:animEffect>
                                  </p:childTnLst>
                                </p:cTn>
                              </p:par>
                              <p:par>
                                <p:cTn id="48" presetID="10" presetClass="entr" presetSubtype="0" fill="hold" nodeType="withEffect">
                                  <p:stCondLst>
                                    <p:cond delay="0"/>
                                  </p:stCondLst>
                                  <p:childTnLst>
                                    <p:set>
                                      <p:cBhvr>
                                        <p:cTn id="49" dur="1" fill="hold">
                                          <p:stCondLst>
                                            <p:cond delay="0"/>
                                          </p:stCondLst>
                                        </p:cTn>
                                        <p:tgtEl>
                                          <p:spTgt spid="39"/>
                                        </p:tgtEl>
                                        <p:attrNameLst>
                                          <p:attrName>style.visibility</p:attrName>
                                        </p:attrNameLst>
                                      </p:cBhvr>
                                      <p:to>
                                        <p:strVal val="visible"/>
                                      </p:to>
                                    </p:set>
                                    <p:animEffect transition="in" filter="fade">
                                      <p:cBhvr>
                                        <p:cTn id="50" dur="1000"/>
                                        <p:tgtEl>
                                          <p:spTgt spid="39"/>
                                        </p:tgtEl>
                                      </p:cBhvr>
                                    </p:animEffect>
                                  </p:childTnLst>
                                </p:cTn>
                              </p:par>
                              <p:par>
                                <p:cTn id="51" presetID="10" presetClass="entr" presetSubtype="0" fill="hold" nodeType="withEffect">
                                  <p:stCondLst>
                                    <p:cond delay="0"/>
                                  </p:stCondLst>
                                  <p:childTnLst>
                                    <p:set>
                                      <p:cBhvr>
                                        <p:cTn id="52" dur="1" fill="hold">
                                          <p:stCondLst>
                                            <p:cond delay="0"/>
                                          </p:stCondLst>
                                        </p:cTn>
                                        <p:tgtEl>
                                          <p:spTgt spid="40"/>
                                        </p:tgtEl>
                                        <p:attrNameLst>
                                          <p:attrName>style.visibility</p:attrName>
                                        </p:attrNameLst>
                                      </p:cBhvr>
                                      <p:to>
                                        <p:strVal val="visible"/>
                                      </p:to>
                                    </p:set>
                                    <p:animEffect transition="in" filter="fade">
                                      <p:cBhvr>
                                        <p:cTn id="53" dur="1000"/>
                                        <p:tgtEl>
                                          <p:spTgt spid="40"/>
                                        </p:tgtEl>
                                      </p:cBhvr>
                                    </p:animEffect>
                                  </p:childTnLst>
                                </p:cTn>
                              </p:par>
                              <p:par>
                                <p:cTn id="54" presetID="10" presetClass="entr" presetSubtype="0" fill="hold" nodeType="withEffect">
                                  <p:stCondLst>
                                    <p:cond delay="0"/>
                                  </p:stCondLst>
                                  <p:childTnLst>
                                    <p:set>
                                      <p:cBhvr>
                                        <p:cTn id="55" dur="1" fill="hold">
                                          <p:stCondLst>
                                            <p:cond delay="0"/>
                                          </p:stCondLst>
                                        </p:cTn>
                                        <p:tgtEl>
                                          <p:spTgt spid="41"/>
                                        </p:tgtEl>
                                        <p:attrNameLst>
                                          <p:attrName>style.visibility</p:attrName>
                                        </p:attrNameLst>
                                      </p:cBhvr>
                                      <p:to>
                                        <p:strVal val="visible"/>
                                      </p:to>
                                    </p:set>
                                    <p:animEffect transition="in" filter="fade">
                                      <p:cBhvr>
                                        <p:cTn id="56" dur="1000"/>
                                        <p:tgtEl>
                                          <p:spTgt spid="41"/>
                                        </p:tgtEl>
                                      </p:cBhvr>
                                    </p:animEffect>
                                  </p:childTnLst>
                                </p:cTn>
                              </p:par>
                              <p:par>
                                <p:cTn id="57" presetID="10" presetClass="entr" presetSubtype="0" fill="hold" nodeType="withEffect">
                                  <p:stCondLst>
                                    <p:cond delay="0"/>
                                  </p:stCondLst>
                                  <p:childTnLst>
                                    <p:set>
                                      <p:cBhvr>
                                        <p:cTn id="58" dur="1" fill="hold">
                                          <p:stCondLst>
                                            <p:cond delay="0"/>
                                          </p:stCondLst>
                                        </p:cTn>
                                        <p:tgtEl>
                                          <p:spTgt spid="42"/>
                                        </p:tgtEl>
                                        <p:attrNameLst>
                                          <p:attrName>style.visibility</p:attrName>
                                        </p:attrNameLst>
                                      </p:cBhvr>
                                      <p:to>
                                        <p:strVal val="visible"/>
                                      </p:to>
                                    </p:set>
                                    <p:animEffect transition="in" filter="fade">
                                      <p:cBhvr>
                                        <p:cTn id="59" dur="1000"/>
                                        <p:tgtEl>
                                          <p:spTgt spid="42"/>
                                        </p:tgtEl>
                                      </p:cBhvr>
                                    </p:animEffect>
                                  </p:childTnLst>
                                </p:cTn>
                              </p:par>
                              <p:par>
                                <p:cTn id="60" presetID="10" presetClass="entr" presetSubtype="0" fill="hold" nodeType="withEffect">
                                  <p:stCondLst>
                                    <p:cond delay="0"/>
                                  </p:stCondLst>
                                  <p:childTnLst>
                                    <p:set>
                                      <p:cBhvr>
                                        <p:cTn id="61" dur="1" fill="hold">
                                          <p:stCondLst>
                                            <p:cond delay="0"/>
                                          </p:stCondLst>
                                        </p:cTn>
                                        <p:tgtEl>
                                          <p:spTgt spid="43"/>
                                        </p:tgtEl>
                                        <p:attrNameLst>
                                          <p:attrName>style.visibility</p:attrName>
                                        </p:attrNameLst>
                                      </p:cBhvr>
                                      <p:to>
                                        <p:strVal val="visible"/>
                                      </p:to>
                                    </p:set>
                                    <p:animEffect transition="in" filter="fade">
                                      <p:cBhvr>
                                        <p:cTn id="62" dur="1000"/>
                                        <p:tgtEl>
                                          <p:spTgt spid="43"/>
                                        </p:tgtEl>
                                      </p:cBhvr>
                                    </p:animEffect>
                                  </p:childTnLst>
                                </p:cTn>
                              </p:par>
                              <p:par>
                                <p:cTn id="63" presetID="0" presetClass="path" presetSubtype="0" repeatCount="indefinite" fill="hold" grpId="0" nodeType="withEffect">
                                  <p:stCondLst>
                                    <p:cond delay="0"/>
                                  </p:stCondLst>
                                  <p:childTnLst>
                                    <p:animMotion origin="layout" path="M 0.00035 -0.00023 L -0.10156 0.10185 L 0.01111 0.22477 L 0.00139 0.10695 L 0.06597 0.10579 L 0.00139 0.06644 L 0.03264 -0.01968 L -0.05851 -0.03542 L -0.03298 0.06528 L 0.00035 -0.00023 Z " pathEditMode="relative" ptsTypes="AAAAAAAAAA">
                                      <p:cBhvr>
                                        <p:cTn id="64" dur="2000" fill="hold"/>
                                        <p:tgtEl>
                                          <p:spTgt spid="31"/>
                                        </p:tgtEl>
                                        <p:attrNameLst>
                                          <p:attrName>ppt_x</p:attrName>
                                          <p:attrName>ppt_y</p:attrName>
                                        </p:attrNameLst>
                                      </p:cBhvr>
                                    </p:animMotion>
                                  </p:childTnLst>
                                </p:cTn>
                              </p:par>
                              <p:par>
                                <p:cTn id="65" presetID="0" presetClass="path" presetSubtype="0" repeatCount="indefinite" fill="hold" grpId="0" nodeType="withEffect">
                                  <p:stCondLst>
                                    <p:cond delay="0"/>
                                  </p:stCondLst>
                                  <p:childTnLst>
                                    <p:animMotion origin="layout" path="M 0 0 L -0.03541 0.02223 L 0.02448 0.12431 L -0.00399 0.19468 L 0.08039 0.11505 L 0.02153 0.08102 L 0.02049 0.01829 L 0.0882 0.03149 L 0.05973 -0.06666 L 0 0 Z " pathEditMode="relative" ptsTypes="AAAAAAAAAA">
                                      <p:cBhvr>
                                        <p:cTn id="66" dur="3000" fill="hold"/>
                                        <p:tgtEl>
                                          <p:spTgt spid="26"/>
                                        </p:tgtEl>
                                        <p:attrNameLst>
                                          <p:attrName>ppt_x</p:attrName>
                                          <p:attrName>ppt_y</p:attrName>
                                        </p:attrNameLst>
                                      </p:cBhvr>
                                    </p:animMotion>
                                  </p:childTnLst>
                                </p:cTn>
                              </p:par>
                              <p:par>
                                <p:cTn id="67" presetID="0" presetClass="path" presetSubtype="0" repeatCount="indefinite" fill="hold" grpId="0" nodeType="withEffect">
                                  <p:stCondLst>
                                    <p:cond delay="0"/>
                                  </p:stCondLst>
                                  <p:childTnLst>
                                    <p:animMotion origin="layout" path="M 2.77778E-7 1.48148E-6 L -0.01094 0.05879 L 0.07153 0.08634 L 0.04896 0.01829 L 0.09011 -0.05347 L 0.05087 -0.0757 L 0.00382 0.07315 L -0.06094 0.09676 L 2.77778E-7 1.48148E-6 Z " pathEditMode="relative" ptsTypes="AAAAAAAAA">
                                      <p:cBhvr>
                                        <p:cTn id="68" dur="2000" fill="hold"/>
                                        <p:tgtEl>
                                          <p:spTgt spid="27"/>
                                        </p:tgtEl>
                                        <p:attrNameLst>
                                          <p:attrName>ppt_x</p:attrName>
                                          <p:attrName>ppt_y</p:attrName>
                                        </p:attrNameLst>
                                      </p:cBhvr>
                                    </p:animMotion>
                                  </p:childTnLst>
                                </p:cTn>
                              </p:par>
                              <p:par>
                                <p:cTn id="69" presetID="0" presetClass="path" presetSubtype="0" repeatCount="indefinite" fill="hold" grpId="1" nodeType="withEffect">
                                  <p:stCondLst>
                                    <p:cond delay="0"/>
                                  </p:stCondLst>
                                  <p:childTnLst>
                                    <p:animMotion origin="layout" path="M 0 0 L 0.02465 0.09282 L -0.05868 0.16852 L -0.07153 0.06528 L -0.10382 -0.02361 L 0 0 Z " pathEditMode="relative" ptsTypes="AAAAAA">
                                      <p:cBhvr>
                                        <p:cTn id="70" dur="3000" fill="hold"/>
                                        <p:tgtEl>
                                          <p:spTgt spid="30"/>
                                        </p:tgtEl>
                                        <p:attrNameLst>
                                          <p:attrName>ppt_x</p:attrName>
                                          <p:attrName>ppt_y</p:attrName>
                                        </p:attrNameLst>
                                      </p:cBhvr>
                                    </p:animMotion>
                                  </p:childTnLst>
                                </p:cTn>
                              </p:par>
                              <p:par>
                                <p:cTn id="71" presetID="0" presetClass="path" presetSubtype="0" repeatCount="indefinite" fill="hold" grpId="1" nodeType="withEffect">
                                  <p:stCondLst>
                                    <p:cond delay="0"/>
                                  </p:stCondLst>
                                  <p:childTnLst>
                                    <p:animMotion origin="layout" path="M 0 0 L 0.046 -0.04051 L -0.09705 -0.19097 L -0.05487 -0.09954 L -0.12257 -0.10995 L -0.05973 0.05486 L 0 0 Z " pathEditMode="relative" ptsTypes="AAAAAAA">
                                      <p:cBhvr>
                                        <p:cTn id="72" dur="2000" fill="hold"/>
                                        <p:tgtEl>
                                          <p:spTgt spid="29"/>
                                        </p:tgtEl>
                                        <p:attrNameLst>
                                          <p:attrName>ppt_x</p:attrName>
                                          <p:attrName>ppt_y</p:attrName>
                                        </p:attrNameLst>
                                      </p:cBhvr>
                                    </p:animMotion>
                                  </p:childTnLst>
                                </p:cTn>
                              </p:par>
                              <p:par>
                                <p:cTn id="73" presetID="0" presetClass="path" presetSubtype="0" repeatCount="indefinite" fill="hold" grpId="1" nodeType="withEffect">
                                  <p:stCondLst>
                                    <p:cond delay="0"/>
                                  </p:stCondLst>
                                  <p:childTnLst>
                                    <p:animMotion origin="layout" path="M 0 0 L -0.01666 -0.07454 L -0.05885 -0.04444 L 0.06754 -0.0537 L 0.11372 -0.13079 L 0.04601 -0.1544 L 0 0 Z " pathEditMode="relative" ptsTypes="AAAAAAA">
                                      <p:cBhvr>
                                        <p:cTn id="74" dur="5000" fill="hold"/>
                                        <p:tgtEl>
                                          <p:spTgt spid="28"/>
                                        </p:tgtEl>
                                        <p:attrNameLst>
                                          <p:attrName>ppt_x</p:attrName>
                                          <p:attrName>ppt_y</p:attrName>
                                        </p:attrNameLst>
                                      </p:cBhvr>
                                    </p:animMotion>
                                  </p:childTnLst>
                                </p:cTn>
                              </p:par>
                              <p:par>
                                <p:cTn id="75" presetID="0" presetClass="path" presetSubtype="0" repeatCount="indefinite" fill="hold" grpId="1" nodeType="withEffect">
                                  <p:stCondLst>
                                    <p:cond delay="0"/>
                                  </p:stCondLst>
                                  <p:childTnLst>
                                    <p:animMotion origin="layout" path="M 0 0 L -0.00295 -0.07314 L 0.03906 -0.11504 L 0.1283 -0.11365 L 0.0882 0.01042 L 0.10781 0.09792 L 0 0 Z " pathEditMode="relative" ptsTypes="AAAAAAA">
                                      <p:cBhvr>
                                        <p:cTn id="76" dur="2000" fill="hold"/>
                                        <p:tgtEl>
                                          <p:spTgt spid="25"/>
                                        </p:tgtEl>
                                        <p:attrNameLst>
                                          <p:attrName>ppt_x</p:attrName>
                                          <p:attrName>ppt_y</p:attrName>
                                        </p:attrNameLst>
                                      </p:cBhvr>
                                    </p:animMotion>
                                  </p:childTnLst>
                                </p:cTn>
                              </p:par>
                              <p:par>
                                <p:cTn id="77" presetID="0" presetClass="path" presetSubtype="0" repeatCount="indefinite" fill="hold" grpId="0" nodeType="withEffect">
                                  <p:stCondLst>
                                    <p:cond delay="0"/>
                                  </p:stCondLst>
                                  <p:childTnLst>
                                    <p:animMotion origin="layout" path="M -0.00313 0.00764 L 0.03524 -0.05995 L 0.07934 0.09236 L 0.12639 0.12547 L 0.04114 0.13148 L 0.04305 0.21412 L 0.01354 0.08982 L 0.0401 0.01736 L -0.00313 0.00764 Z " pathEditMode="relative" rAng="0" ptsTypes="AAAAAAAAA">
                                      <p:cBhvr>
                                        <p:cTn id="78" dur="2000" fill="hold"/>
                                        <p:tgtEl>
                                          <p:spTgt spid="38"/>
                                        </p:tgtEl>
                                        <p:attrNameLst>
                                          <p:attrName>ppt_x</p:attrName>
                                          <p:attrName>ppt_y</p:attrName>
                                        </p:attrNameLst>
                                      </p:cBhvr>
                                      <p:rCtr x="6500" y="6900"/>
                                    </p:animMotion>
                                  </p:childTnLst>
                                </p:cTn>
                              </p:par>
                              <p:par>
                                <p:cTn id="79" presetID="0" presetClass="path" presetSubtype="0" repeatCount="indefinite" fill="hold" grpId="0" nodeType="withEffect">
                                  <p:stCondLst>
                                    <p:cond delay="0"/>
                                  </p:stCondLst>
                                  <p:childTnLst>
                                    <p:animMotion origin="layout" path="M -0.00086 -0.00069 L -0.06753 0.07755 L 0.01285 0.21366 L 0.004 0.09468 L -0.10086 0.05139 L -0.00573 -0.05185 L -0.00086 -0.00069 Z " pathEditMode="relative" ptsTypes="AAAAAAA">
                                      <p:cBhvr>
                                        <p:cTn id="80" dur="3000" fill="hold"/>
                                        <p:tgtEl>
                                          <p:spTgt spid="43"/>
                                        </p:tgtEl>
                                        <p:attrNameLst>
                                          <p:attrName>ppt_x</p:attrName>
                                          <p:attrName>ppt_y</p:attrName>
                                        </p:attrNameLst>
                                      </p:cBhvr>
                                    </p:animMotion>
                                  </p:childTnLst>
                                </p:cTn>
                              </p:par>
                              <p:par>
                                <p:cTn id="81" presetID="0" presetClass="path" presetSubtype="0" repeatCount="indefinite" fill="hold" grpId="0" nodeType="withEffect">
                                  <p:stCondLst>
                                    <p:cond delay="0"/>
                                  </p:stCondLst>
                                  <p:childTnLst>
                                    <p:animMotion origin="layout" path="M -1.66667E-6 -2.96296E-6 L 0.01076 -0.06273 C -0.03993 -0.02315 -0.09167 0.01412 -0.14115 0.05625 C -0.1441 0.0588 -0.13368 0.05579 -0.13038 0.05764 C -0.12222 0.06227 -0.11875 0.07755 -0.10972 0.08102 C -0.1066 0.08403 -0.10677 0.08218 -0.10677 0.08495 L -0.09809 0.1412 L -0.04219 0.04977 L 0.03142 0.02361 L -1.66667E-6 -2.96296E-6 Z " pathEditMode="relative" ptsTypes="AffffAAAAA">
                                      <p:cBhvr>
                                        <p:cTn id="82" dur="2000" fill="hold"/>
                                        <p:tgtEl>
                                          <p:spTgt spid="42"/>
                                        </p:tgtEl>
                                        <p:attrNameLst>
                                          <p:attrName>ppt_x</p:attrName>
                                          <p:attrName>ppt_y</p:attrName>
                                        </p:attrNameLst>
                                      </p:cBhvr>
                                    </p:animMotion>
                                  </p:childTnLst>
                                </p:cTn>
                              </p:par>
                              <p:par>
                                <p:cTn id="83" presetID="0" presetClass="path" presetSubtype="0" repeatCount="indefinite" fill="hold" grpId="0" nodeType="withEffect">
                                  <p:stCondLst>
                                    <p:cond delay="0"/>
                                  </p:stCondLst>
                                  <p:childTnLst>
                                    <p:animMotion origin="layout" path="M 6.38889E-6 -3.7037E-7 L -0.01666 0.05995 L 0.04219 0.00903 L -0.02256 -0.07732 L 0.06181 -0.08773 L 0.06771 -0.04584 L 6.38889E-6 -3.7037E-7 Z " pathEditMode="relative" ptsTypes="AAAAAAA">
                                      <p:cBhvr>
                                        <p:cTn id="84" dur="3000" fill="hold"/>
                                        <p:tgtEl>
                                          <p:spTgt spid="37"/>
                                        </p:tgtEl>
                                        <p:attrNameLst>
                                          <p:attrName>ppt_x</p:attrName>
                                          <p:attrName>ppt_y</p:attrName>
                                        </p:attrNameLst>
                                      </p:cBhvr>
                                    </p:animMotion>
                                  </p:childTnLst>
                                </p:cTn>
                              </p:par>
                              <p:par>
                                <p:cTn id="85" presetID="0" presetClass="path" presetSubtype="0" repeatCount="indefinite" fill="hold" grpId="0" nodeType="withEffect">
                                  <p:stCondLst>
                                    <p:cond delay="0"/>
                                  </p:stCondLst>
                                  <p:childTnLst>
                                    <p:animMotion origin="layout" path="M -0.00035 0.00046 L 0.03784 -0.04143 L 0.08385 -0.0243 L 0.03385 -0.09097 L 0.075 -0.22176 L 0.01927 -0.17338 L -0.03872 -0.21643 L -0.01129 -0.13032 L 0.00538 -0.19028 L 0.04462 -0.07801 L -0.0533 -0.1118 L -0.00035 0.00046 Z " pathEditMode="relative" ptsTypes="AAAAAAAAAAAA">
                                      <p:cBhvr>
                                        <p:cTn id="86" dur="2000" fill="hold"/>
                                        <p:tgtEl>
                                          <p:spTgt spid="40"/>
                                        </p:tgtEl>
                                        <p:attrNameLst>
                                          <p:attrName>ppt_x</p:attrName>
                                          <p:attrName>ppt_y</p:attrName>
                                        </p:attrNameLst>
                                      </p:cBhvr>
                                    </p:animMotion>
                                  </p:childTnLst>
                                </p:cTn>
                              </p:par>
                              <p:par>
                                <p:cTn id="87" presetID="0" presetClass="path" presetSubtype="0" repeatCount="indefinite" fill="hold" grpId="0" nodeType="withEffect">
                                  <p:stCondLst>
                                    <p:cond delay="0"/>
                                  </p:stCondLst>
                                  <p:childTnLst>
                                    <p:animMotion origin="layout" path="M -1.66667E-6 -5.55556E-6 L 0.00104 -0.04723 L 0.02257 -0.072 L -0.00677 -0.15047 L 0.04219 -0.13473 L -1.66667E-6 -0.06667 L -0.04305 -0.12825 L -0.1118 -0.02616 L -1.66667E-6 -5.55556E-6 Z " pathEditMode="relative" ptsTypes="AAAAAAAAA">
                                      <p:cBhvr>
                                        <p:cTn id="88" dur="5000" fill="hold"/>
                                        <p:tgtEl>
                                          <p:spTgt spid="41"/>
                                        </p:tgtEl>
                                        <p:attrNameLst>
                                          <p:attrName>ppt_x</p:attrName>
                                          <p:attrName>ppt_y</p:attrName>
                                        </p:attrNameLst>
                                      </p:cBhvr>
                                    </p:animMotion>
                                  </p:childTnLst>
                                </p:cTn>
                              </p:par>
                              <p:par>
                                <p:cTn id="89" presetID="0" presetClass="path" presetSubtype="0" repeatCount="indefinite" fill="hold" grpId="0" nodeType="withEffect">
                                  <p:stCondLst>
                                    <p:cond delay="0"/>
                                  </p:stCondLst>
                                  <p:childTnLst>
                                    <p:animMotion origin="layout" path="M 7.5E-6 -2.96296E-6 L -0.02951 -0.12546 L 0.03334 -0.04305 L 0.03924 -0.12014 L -0.00104 -0.09791 L 0.02935 0.03403 L -0.01284 0.07199 L -0.05989 -0.0118 L 7.5E-6 -2.96296E-6 Z " pathEditMode="relative" ptsTypes="AAAAAAAAA">
                                      <p:cBhvr>
                                        <p:cTn id="90" dur="2000" fill="hold"/>
                                        <p:tgtEl>
                                          <p:spTgt spid="39"/>
                                        </p:tgtEl>
                                        <p:attrNameLst>
                                          <p:attrName>ppt_x</p:attrName>
                                          <p:attrName>ppt_y</p:attrName>
                                        </p:attrNameLst>
                                      </p:cBhvr>
                                    </p:animMotion>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5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7" grpId="0" animBg="1"/>
      <p:bldP spid="38" grpId="0" animBg="1"/>
      <p:bldP spid="39" grpId="0" animBg="1"/>
      <p:bldP spid="40" grpId="0" animBg="1"/>
      <p:bldP spid="41" grpId="0" animBg="1"/>
      <p:bldP spid="42" grpId="0" animBg="1"/>
      <p:bldP spid="4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52400"/>
            <a:ext cx="8153400" cy="707886"/>
          </a:xfrm>
          <a:prstGeom prst="rect">
            <a:avLst/>
          </a:prstGeom>
          <a:noFill/>
        </p:spPr>
        <p:txBody>
          <a:bodyPr wrap="square" rtlCol="0">
            <a:spAutoFit/>
          </a:bodyPr>
          <a:lstStyle/>
          <a:p>
            <a:pPr algn="ctr"/>
            <a:r>
              <a:rPr lang="en-US" sz="4000" b="1" dirty="0" smtClean="0"/>
              <a:t>Graham’s Law of Diffusion Rates</a:t>
            </a:r>
            <a:endParaRPr lang="en-US" sz="4000" b="1" dirty="0"/>
          </a:p>
        </p:txBody>
      </p:sp>
      <p:sp>
        <p:nvSpPr>
          <p:cNvPr id="15" name="TextBox 14"/>
          <p:cNvSpPr txBox="1"/>
          <p:nvPr/>
        </p:nvSpPr>
        <p:spPr>
          <a:xfrm>
            <a:off x="381000" y="677882"/>
            <a:ext cx="5410200" cy="2862322"/>
          </a:xfrm>
          <a:prstGeom prst="rect">
            <a:avLst/>
          </a:prstGeom>
          <a:noFill/>
        </p:spPr>
        <p:txBody>
          <a:bodyPr wrap="square" rtlCol="0">
            <a:spAutoFit/>
          </a:bodyPr>
          <a:lstStyle/>
          <a:p>
            <a:r>
              <a:rPr lang="en-US" sz="3600" dirty="0" smtClean="0"/>
              <a:t>So, back to our balloons.   As we said before, you probably thought that because they were at the same temperature, the</a:t>
            </a:r>
          </a:p>
        </p:txBody>
      </p:sp>
      <p:sp>
        <p:nvSpPr>
          <p:cNvPr id="25" name="Oval 24"/>
          <p:cNvSpPr/>
          <p:nvPr/>
        </p:nvSpPr>
        <p:spPr>
          <a:xfrm>
            <a:off x="5669280" y="199644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5732030" y="12837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6113030" y="18171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5960630" y="25791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6494030" y="24267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6646430" y="16647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6341630" y="12075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7649590" y="198722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7667515" y="12745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8048515" y="18079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7896115" y="25699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8429515" y="24175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8581915" y="16555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8277115" y="11983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381000" y="3444240"/>
            <a:ext cx="8763000" cy="3416320"/>
          </a:xfrm>
          <a:prstGeom prst="rect">
            <a:avLst/>
          </a:prstGeom>
        </p:spPr>
        <p:txBody>
          <a:bodyPr wrap="square">
            <a:spAutoFit/>
          </a:bodyPr>
          <a:lstStyle/>
          <a:p>
            <a:r>
              <a:rPr lang="en-US" sz="3600" dirty="0" smtClean="0"/>
              <a:t>atoms would have the same average velocity.</a:t>
            </a:r>
          </a:p>
          <a:p>
            <a:r>
              <a:rPr lang="en-US" sz="3600" dirty="0" smtClean="0"/>
              <a:t>But now you should realize that </a:t>
            </a:r>
            <a:r>
              <a:rPr lang="en-US" sz="3600" i="1" dirty="0" smtClean="0"/>
              <a:t>because</a:t>
            </a:r>
            <a:r>
              <a:rPr lang="en-US" sz="3600" dirty="0" smtClean="0"/>
              <a:t> they have the same temperature (and therefore the same average particle kinetic energy), the He atoms are in fact moving </a:t>
            </a:r>
            <a:r>
              <a:rPr lang="en-US" sz="3600" u="sng" dirty="0" smtClean="0"/>
              <a:t>much faster</a:t>
            </a:r>
            <a:r>
              <a:rPr lang="en-US" sz="3600" dirty="0" smtClean="0"/>
              <a:t> to compensate for their lighter mass.</a:t>
            </a:r>
          </a:p>
        </p:txBody>
      </p:sp>
      <p:grpSp>
        <p:nvGrpSpPr>
          <p:cNvPr id="9" name="Group 14"/>
          <p:cNvGrpSpPr/>
          <p:nvPr/>
        </p:nvGrpSpPr>
        <p:grpSpPr>
          <a:xfrm>
            <a:off x="5367270" y="847412"/>
            <a:ext cx="1676400" cy="2417538"/>
            <a:chOff x="2462739" y="859062"/>
            <a:chExt cx="1676400" cy="2417538"/>
          </a:xfrm>
        </p:grpSpPr>
        <p:grpSp>
          <p:nvGrpSpPr>
            <p:cNvPr id="14" name="Group 7"/>
            <p:cNvGrpSpPr/>
            <p:nvPr/>
          </p:nvGrpSpPr>
          <p:grpSpPr>
            <a:xfrm>
              <a:off x="2462739" y="859062"/>
              <a:ext cx="1676400" cy="2417538"/>
              <a:chOff x="2462739" y="859062"/>
              <a:chExt cx="1676400" cy="2417538"/>
            </a:xfrm>
            <a:solidFill>
              <a:schemeClr val="tx2">
                <a:lumMod val="20000"/>
                <a:lumOff val="80000"/>
              </a:schemeClr>
            </a:solidFill>
          </p:grpSpPr>
          <p:sp>
            <p:nvSpPr>
              <p:cNvPr id="23" name="Oval 22"/>
              <p:cNvSpPr/>
              <p:nvPr/>
            </p:nvSpPr>
            <p:spPr>
              <a:xfrm>
                <a:off x="2462739" y="859062"/>
                <a:ext cx="1676400" cy="2057400"/>
              </a:xfrm>
              <a:prstGeom prst="ellipse">
                <a:avLst/>
              </a:prstGeom>
              <a:solidFill>
                <a:srgbClr val="C6D9F1">
                  <a:alpha val="30196"/>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2" name="TextBox 21"/>
            <p:cNvSpPr txBox="1"/>
            <p:nvPr/>
          </p:nvSpPr>
          <p:spPr>
            <a:xfrm>
              <a:off x="2819400" y="1371600"/>
              <a:ext cx="1066800" cy="923330"/>
            </a:xfrm>
            <a:prstGeom prst="rect">
              <a:avLst/>
            </a:prstGeom>
            <a:noFill/>
          </p:spPr>
          <p:txBody>
            <a:bodyPr wrap="square" rtlCol="0">
              <a:spAutoFit/>
            </a:bodyPr>
            <a:lstStyle/>
            <a:p>
              <a:pPr algn="ctr"/>
              <a:r>
                <a:rPr lang="en-US" sz="5400" b="1" dirty="0" smtClean="0">
                  <a:solidFill>
                    <a:schemeClr val="tx2">
                      <a:lumMod val="40000"/>
                      <a:lumOff val="60000"/>
                    </a:schemeClr>
                  </a:solidFill>
                </a:rPr>
                <a:t>He</a:t>
              </a:r>
              <a:endParaRPr lang="en-US" b="1" dirty="0">
                <a:solidFill>
                  <a:schemeClr val="tx2">
                    <a:lumMod val="40000"/>
                    <a:lumOff val="60000"/>
                  </a:schemeClr>
                </a:solidFill>
              </a:endParaRPr>
            </a:p>
          </p:txBody>
        </p:sp>
      </p:grpSp>
      <p:sp>
        <p:nvSpPr>
          <p:cNvPr id="32" name="TextBox 31"/>
          <p:cNvSpPr txBox="1"/>
          <p:nvPr/>
        </p:nvSpPr>
        <p:spPr>
          <a:xfrm>
            <a:off x="6858000" y="6248400"/>
            <a:ext cx="2057400" cy="461665"/>
          </a:xfrm>
          <a:prstGeom prst="rect">
            <a:avLst/>
          </a:prstGeom>
          <a:noFill/>
        </p:spPr>
        <p:txBody>
          <a:bodyPr wrap="square" rtlCol="0">
            <a:spAutoFit/>
          </a:bodyPr>
          <a:lstStyle/>
          <a:p>
            <a:r>
              <a:rPr lang="en-US" sz="2400" b="1" dirty="0" smtClean="0"/>
              <a:t>Check it out!</a:t>
            </a:r>
            <a:endParaRPr lang="en-US" sz="2400" b="1" dirty="0"/>
          </a:p>
        </p:txBody>
      </p:sp>
      <p:cxnSp>
        <p:nvCxnSpPr>
          <p:cNvPr id="44" name="Straight Arrow Connector 43"/>
          <p:cNvCxnSpPr/>
          <p:nvPr/>
        </p:nvCxnSpPr>
        <p:spPr>
          <a:xfrm flipH="1" flipV="1">
            <a:off x="6629400" y="2895600"/>
            <a:ext cx="1066800" cy="3429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16" name="Group 15"/>
          <p:cNvGrpSpPr/>
          <p:nvPr/>
        </p:nvGrpSpPr>
        <p:grpSpPr>
          <a:xfrm>
            <a:off x="7315200" y="838200"/>
            <a:ext cx="1676400" cy="2417538"/>
            <a:chOff x="4419600" y="838200"/>
            <a:chExt cx="1676400" cy="2417538"/>
          </a:xfrm>
          <a:solidFill>
            <a:srgbClr val="E6B9B8">
              <a:alpha val="30196"/>
            </a:srgbClr>
          </a:solidFill>
        </p:grpSpPr>
        <p:grpSp>
          <p:nvGrpSpPr>
            <p:cNvPr id="18" name="Group 32"/>
            <p:cNvGrpSpPr/>
            <p:nvPr/>
          </p:nvGrpSpPr>
          <p:grpSpPr>
            <a:xfrm>
              <a:off x="4419600" y="838200"/>
              <a:ext cx="1676400" cy="2417538"/>
              <a:chOff x="2462739" y="859062"/>
              <a:chExt cx="1676400" cy="2417538"/>
            </a:xfrm>
            <a:grpFill/>
          </p:grpSpPr>
          <p:sp>
            <p:nvSpPr>
              <p:cNvPr id="35" name="Oval 34"/>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34" name="TextBox 33"/>
            <p:cNvSpPr txBox="1"/>
            <p:nvPr/>
          </p:nvSpPr>
          <p:spPr>
            <a:xfrm>
              <a:off x="4724400" y="1371600"/>
              <a:ext cx="1066800" cy="923330"/>
            </a:xfrm>
            <a:prstGeom prst="rect">
              <a:avLst/>
            </a:prstGeom>
            <a:noFill/>
          </p:spPr>
          <p:txBody>
            <a:bodyPr wrap="square" rtlCol="0">
              <a:spAutoFit/>
            </a:bodyPr>
            <a:lstStyle/>
            <a:p>
              <a:pPr algn="ctr"/>
              <a:r>
                <a:rPr lang="en-US" sz="5400" b="1" dirty="0" err="1" smtClean="0">
                  <a:solidFill>
                    <a:schemeClr val="accent2">
                      <a:lumMod val="40000"/>
                      <a:lumOff val="60000"/>
                    </a:schemeClr>
                  </a:solidFill>
                </a:rPr>
                <a:t>Ar</a:t>
              </a:r>
              <a:endParaRPr lang="en-US" b="1" dirty="0">
                <a:solidFill>
                  <a:schemeClr val="accent2">
                    <a:lumMod val="40000"/>
                    <a:lumOff val="60000"/>
                  </a:schemeClr>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wipe(down)">
                                      <p:cBhvr>
                                        <p:cTn id="7" dur="500"/>
                                        <p:tgtEl>
                                          <p:spTgt spid="44"/>
                                        </p:tgtEl>
                                      </p:cBhvr>
                                    </p:animEffect>
                                  </p:childTnLst>
                                </p:cTn>
                              </p:par>
                              <p:par>
                                <p:cTn id="8" presetID="0" presetClass="path" presetSubtype="0" repeatCount="indefinite" fill="hold" grpId="0" nodeType="withEffect">
                                  <p:stCondLst>
                                    <p:cond delay="0"/>
                                  </p:stCondLst>
                                  <p:childTnLst>
                                    <p:animMotion origin="layout" path="M 0.00035 -0.00023 L -0.10156 0.10185 L 0.01111 0.22477 L 0.00139 0.10695 L 0.06597 0.10579 L 0.00139 0.06644 L 0.03264 -0.01968 L -0.05851 -0.03542 L -0.03298 0.06528 L 0.00035 -0.00023 Z " pathEditMode="relative" ptsTypes="AAAAAAAAAA">
                                      <p:cBhvr>
                                        <p:cTn id="9" dur="1000" fill="hold"/>
                                        <p:tgtEl>
                                          <p:spTgt spid="31"/>
                                        </p:tgtEl>
                                        <p:attrNameLst>
                                          <p:attrName>ppt_x</p:attrName>
                                          <p:attrName>ppt_y</p:attrName>
                                        </p:attrNameLst>
                                      </p:cBhvr>
                                    </p:animMotion>
                                  </p:childTnLst>
                                </p:cTn>
                              </p:par>
                              <p:par>
                                <p:cTn id="10" presetID="0" presetClass="path" presetSubtype="0" repeatCount="indefinite" fill="hold" grpId="0" nodeType="withEffect">
                                  <p:stCondLst>
                                    <p:cond delay="0"/>
                                  </p:stCondLst>
                                  <p:childTnLst>
                                    <p:animMotion origin="layout" path="M 0 0 L -0.03541 0.02223 L 0.02448 0.12431 L -0.00399 0.19468 L 0.08039 0.11505 L 0.02153 0.08102 L 0.02049 0.01829 L 0.0882 0.03149 L 0.05973 -0.06666 L 0 0 Z " pathEditMode="relative" ptsTypes="AAAAAAAAAA">
                                      <p:cBhvr>
                                        <p:cTn id="11" dur="500" fill="hold"/>
                                        <p:tgtEl>
                                          <p:spTgt spid="26"/>
                                        </p:tgtEl>
                                        <p:attrNameLst>
                                          <p:attrName>ppt_x</p:attrName>
                                          <p:attrName>ppt_y</p:attrName>
                                        </p:attrNameLst>
                                      </p:cBhvr>
                                    </p:animMotion>
                                  </p:childTnLst>
                                </p:cTn>
                              </p:par>
                              <p:par>
                                <p:cTn id="12" presetID="0" presetClass="path" presetSubtype="0" repeatCount="indefinite" fill="hold" grpId="0" nodeType="withEffect">
                                  <p:stCondLst>
                                    <p:cond delay="0"/>
                                  </p:stCondLst>
                                  <p:childTnLst>
                                    <p:animMotion origin="layout" path="M 2.77778E-7 1.48148E-6 L -0.01094 0.05879 L 0.07153 0.08634 L 0.04896 0.01829 L 0.09011 -0.05347 L 0.05087 -0.0757 L 0.00382 0.07315 L -0.06094 0.09676 L 2.77778E-7 1.48148E-6 Z " pathEditMode="relative" ptsTypes="AAAAAAAAA">
                                      <p:cBhvr>
                                        <p:cTn id="13" dur="1000" fill="hold"/>
                                        <p:tgtEl>
                                          <p:spTgt spid="27"/>
                                        </p:tgtEl>
                                        <p:attrNameLst>
                                          <p:attrName>ppt_x</p:attrName>
                                          <p:attrName>ppt_y</p:attrName>
                                        </p:attrNameLst>
                                      </p:cBhvr>
                                    </p:animMotion>
                                  </p:childTnLst>
                                </p:cTn>
                              </p:par>
                              <p:par>
                                <p:cTn id="14" presetID="0" presetClass="path" presetSubtype="0" repeatCount="indefinite" fill="hold" grpId="1" nodeType="withEffect">
                                  <p:stCondLst>
                                    <p:cond delay="0"/>
                                  </p:stCondLst>
                                  <p:childTnLst>
                                    <p:animMotion origin="layout" path="M 0 0 L 0.02465 0.09282 L -0.05868 0.16852 L -0.07153 0.06528 L -0.10382 -0.02361 L 0 0 Z " pathEditMode="relative" ptsTypes="AAAAAA">
                                      <p:cBhvr>
                                        <p:cTn id="15" dur="1000" fill="hold"/>
                                        <p:tgtEl>
                                          <p:spTgt spid="30"/>
                                        </p:tgtEl>
                                        <p:attrNameLst>
                                          <p:attrName>ppt_x</p:attrName>
                                          <p:attrName>ppt_y</p:attrName>
                                        </p:attrNameLst>
                                      </p:cBhvr>
                                    </p:animMotion>
                                  </p:childTnLst>
                                </p:cTn>
                              </p:par>
                              <p:par>
                                <p:cTn id="16" presetID="0" presetClass="path" presetSubtype="0" repeatCount="indefinite" fill="hold" grpId="1" nodeType="withEffect">
                                  <p:stCondLst>
                                    <p:cond delay="0"/>
                                  </p:stCondLst>
                                  <p:childTnLst>
                                    <p:animMotion origin="layout" path="M 0 0 L 0.046 -0.04051 L -0.09705 -0.19097 L -0.05487 -0.09954 L -0.12257 -0.10995 L -0.05973 0.05486 L 0 0 Z " pathEditMode="relative" ptsTypes="AAAAAAA">
                                      <p:cBhvr>
                                        <p:cTn id="17" dur="500" fill="hold"/>
                                        <p:tgtEl>
                                          <p:spTgt spid="29"/>
                                        </p:tgtEl>
                                        <p:attrNameLst>
                                          <p:attrName>ppt_x</p:attrName>
                                          <p:attrName>ppt_y</p:attrName>
                                        </p:attrNameLst>
                                      </p:cBhvr>
                                    </p:animMotion>
                                  </p:childTnLst>
                                </p:cTn>
                              </p:par>
                              <p:par>
                                <p:cTn id="18" presetID="0" presetClass="path" presetSubtype="0" repeatCount="indefinite" fill="hold" grpId="1" nodeType="withEffect">
                                  <p:stCondLst>
                                    <p:cond delay="0"/>
                                  </p:stCondLst>
                                  <p:childTnLst>
                                    <p:animMotion origin="layout" path="M 0 0 L -0.01666 -0.07454 L -0.05885 -0.04444 L 0.06754 -0.0537 L 0.11372 -0.13079 L 0.04601 -0.1544 L 0 0 Z " pathEditMode="relative" ptsTypes="AAAAAAA">
                                      <p:cBhvr>
                                        <p:cTn id="19" dur="1000" fill="hold"/>
                                        <p:tgtEl>
                                          <p:spTgt spid="28"/>
                                        </p:tgtEl>
                                        <p:attrNameLst>
                                          <p:attrName>ppt_x</p:attrName>
                                          <p:attrName>ppt_y</p:attrName>
                                        </p:attrNameLst>
                                      </p:cBhvr>
                                    </p:animMotion>
                                  </p:childTnLst>
                                </p:cTn>
                              </p:par>
                              <p:par>
                                <p:cTn id="20" presetID="0" presetClass="path" presetSubtype="0" repeatCount="indefinite" fill="hold" grpId="1" nodeType="withEffect">
                                  <p:stCondLst>
                                    <p:cond delay="0"/>
                                  </p:stCondLst>
                                  <p:childTnLst>
                                    <p:animMotion origin="layout" path="M 0 0 L -0.00295 -0.07314 L 0.03906 -0.11504 L 0.1283 -0.11365 L 0.0882 0.01042 L 0.10781 0.09792 L 0 0 Z " pathEditMode="relative" ptsTypes="AAAAAAA">
                                      <p:cBhvr>
                                        <p:cTn id="21" dur="1000" fill="hold"/>
                                        <p:tgtEl>
                                          <p:spTgt spid="25"/>
                                        </p:tgtEl>
                                        <p:attrNameLst>
                                          <p:attrName>ppt_x</p:attrName>
                                          <p:attrName>ppt_y</p:attrName>
                                        </p:attrNameLst>
                                      </p:cBhvr>
                                    </p:animMotion>
                                  </p:childTnLst>
                                </p:cTn>
                              </p:par>
                              <p:par>
                                <p:cTn id="22" presetID="0" presetClass="path" presetSubtype="0" repeatCount="indefinite" fill="hold" grpId="0" nodeType="withEffect">
                                  <p:stCondLst>
                                    <p:cond delay="0"/>
                                  </p:stCondLst>
                                  <p:childTnLst>
                                    <p:animMotion origin="layout" path="M -0.00313 0.00764 L 0.03524 -0.05995 L 0.07934 0.09236 L 0.12639 0.12547 L 0.04114 0.13148 L 0.04305 0.21412 L 0.01354 0.08982 L 0.0401 0.01736 L -0.00313 0.00764 Z " pathEditMode="relative" rAng="0" ptsTypes="AAAAAAAAA">
                                      <p:cBhvr>
                                        <p:cTn id="23" dur="2000" fill="hold"/>
                                        <p:tgtEl>
                                          <p:spTgt spid="38"/>
                                        </p:tgtEl>
                                        <p:attrNameLst>
                                          <p:attrName>ppt_x</p:attrName>
                                          <p:attrName>ppt_y</p:attrName>
                                        </p:attrNameLst>
                                      </p:cBhvr>
                                      <p:rCtr x="6500" y="6900"/>
                                    </p:animMotion>
                                  </p:childTnLst>
                                </p:cTn>
                              </p:par>
                              <p:par>
                                <p:cTn id="24" presetID="0" presetClass="path" presetSubtype="0" repeatCount="indefinite" fill="hold" grpId="0" nodeType="withEffect">
                                  <p:stCondLst>
                                    <p:cond delay="0"/>
                                  </p:stCondLst>
                                  <p:childTnLst>
                                    <p:animMotion origin="layout" path="M -0.00086 -0.00069 L -0.06753 0.07755 L 0.01285 0.21366 L 0.004 0.09468 L -0.10086 0.05139 L -0.00573 -0.05185 L -0.00086 -0.00069 Z " pathEditMode="relative" ptsTypes="AAAAAAA">
                                      <p:cBhvr>
                                        <p:cTn id="25" dur="3000" fill="hold"/>
                                        <p:tgtEl>
                                          <p:spTgt spid="43"/>
                                        </p:tgtEl>
                                        <p:attrNameLst>
                                          <p:attrName>ppt_x</p:attrName>
                                          <p:attrName>ppt_y</p:attrName>
                                        </p:attrNameLst>
                                      </p:cBhvr>
                                    </p:animMotion>
                                  </p:childTnLst>
                                </p:cTn>
                              </p:par>
                              <p:par>
                                <p:cTn id="26" presetID="0" presetClass="path" presetSubtype="0" repeatCount="indefinite" fill="hold" grpId="0" nodeType="withEffect">
                                  <p:stCondLst>
                                    <p:cond delay="0"/>
                                  </p:stCondLst>
                                  <p:childTnLst>
                                    <p:animMotion origin="layout" path="M -1.66667E-6 -2.96296E-6 L 0.01076 -0.06273 C -0.03993 -0.02315 -0.09167 0.01412 -0.14115 0.05625 C -0.1441 0.0588 -0.13368 0.05579 -0.13038 0.05764 C -0.12222 0.06227 -0.11875 0.07755 -0.10972 0.08102 C -0.1066 0.08403 -0.10677 0.08218 -0.10677 0.08495 L -0.09809 0.1412 L -0.04219 0.04977 L 0.03142 0.02361 L -1.66667E-6 -2.96296E-6 Z " pathEditMode="relative" ptsTypes="AffffAAAAA">
                                      <p:cBhvr>
                                        <p:cTn id="27" dur="2000" fill="hold"/>
                                        <p:tgtEl>
                                          <p:spTgt spid="42"/>
                                        </p:tgtEl>
                                        <p:attrNameLst>
                                          <p:attrName>ppt_x</p:attrName>
                                          <p:attrName>ppt_y</p:attrName>
                                        </p:attrNameLst>
                                      </p:cBhvr>
                                    </p:animMotion>
                                  </p:childTnLst>
                                </p:cTn>
                              </p:par>
                              <p:par>
                                <p:cTn id="28" presetID="0" presetClass="path" presetSubtype="0" repeatCount="indefinite" fill="hold" grpId="0" nodeType="withEffect">
                                  <p:stCondLst>
                                    <p:cond delay="0"/>
                                  </p:stCondLst>
                                  <p:childTnLst>
                                    <p:animMotion origin="layout" path="M 6.38889E-6 -3.7037E-7 L -0.01666 0.05995 L 0.04219 0.00903 L -0.02256 -0.07732 L 0.06181 -0.08773 L 0.06771 -0.04584 L 6.38889E-6 -3.7037E-7 Z " pathEditMode="relative" ptsTypes="AAAAAAA">
                                      <p:cBhvr>
                                        <p:cTn id="29" dur="3000" fill="hold"/>
                                        <p:tgtEl>
                                          <p:spTgt spid="37"/>
                                        </p:tgtEl>
                                        <p:attrNameLst>
                                          <p:attrName>ppt_x</p:attrName>
                                          <p:attrName>ppt_y</p:attrName>
                                        </p:attrNameLst>
                                      </p:cBhvr>
                                    </p:animMotion>
                                  </p:childTnLst>
                                </p:cTn>
                              </p:par>
                              <p:par>
                                <p:cTn id="30" presetID="0" presetClass="path" presetSubtype="0" repeatCount="indefinite" fill="hold" grpId="0" nodeType="withEffect">
                                  <p:stCondLst>
                                    <p:cond delay="0"/>
                                  </p:stCondLst>
                                  <p:childTnLst>
                                    <p:animMotion origin="layout" path="M -0.00035 0.00046 L 0.03784 -0.04143 L 0.08385 -0.0243 L 0.03385 -0.09097 L 0.075 -0.22176 L 0.01927 -0.17338 L -0.03872 -0.21643 L -0.01129 -0.13032 L 0.00538 -0.19028 L 0.04462 -0.07801 L -0.0533 -0.1118 L -0.00035 0.00046 Z " pathEditMode="relative" ptsTypes="AAAAAAAAAAAA">
                                      <p:cBhvr>
                                        <p:cTn id="31" dur="2000" fill="hold"/>
                                        <p:tgtEl>
                                          <p:spTgt spid="40"/>
                                        </p:tgtEl>
                                        <p:attrNameLst>
                                          <p:attrName>ppt_x</p:attrName>
                                          <p:attrName>ppt_y</p:attrName>
                                        </p:attrNameLst>
                                      </p:cBhvr>
                                    </p:animMotion>
                                  </p:childTnLst>
                                </p:cTn>
                              </p:par>
                              <p:par>
                                <p:cTn id="32" presetID="0" presetClass="path" presetSubtype="0" repeatCount="indefinite" fill="hold" grpId="0" nodeType="withEffect">
                                  <p:stCondLst>
                                    <p:cond delay="0"/>
                                  </p:stCondLst>
                                  <p:childTnLst>
                                    <p:animMotion origin="layout" path="M -1.66667E-6 -5.55556E-6 L 0.00104 -0.04723 L 0.02257 -0.072 L -0.00677 -0.15047 L 0.04219 -0.13473 L -1.66667E-6 -0.06667 L -0.04305 -0.12825 L -0.1118 -0.02616 L -1.66667E-6 -5.55556E-6 Z " pathEditMode="relative" ptsTypes="AAAAAAAAA">
                                      <p:cBhvr>
                                        <p:cTn id="33" dur="5000" fill="hold"/>
                                        <p:tgtEl>
                                          <p:spTgt spid="41"/>
                                        </p:tgtEl>
                                        <p:attrNameLst>
                                          <p:attrName>ppt_x</p:attrName>
                                          <p:attrName>ppt_y</p:attrName>
                                        </p:attrNameLst>
                                      </p:cBhvr>
                                    </p:animMotion>
                                  </p:childTnLst>
                                </p:cTn>
                              </p:par>
                              <p:par>
                                <p:cTn id="34" presetID="0" presetClass="path" presetSubtype="0" repeatCount="indefinite" fill="hold" grpId="0" nodeType="withEffect">
                                  <p:stCondLst>
                                    <p:cond delay="0"/>
                                  </p:stCondLst>
                                  <p:childTnLst>
                                    <p:animMotion origin="layout" path="M 7.5E-6 -2.96296E-6 L -0.02951 -0.12546 L 0.03334 -0.04305 L 0.03924 -0.12014 L -0.00104 -0.09791 L 0.02935 0.03403 L -0.01284 0.07199 L -0.05989 -0.0118 L 7.5E-6 -2.96296E-6 Z " pathEditMode="relative" ptsTypes="AAAAAAAAA">
                                      <p:cBhvr>
                                        <p:cTn id="35" dur="2000" fill="hold"/>
                                        <p:tgtEl>
                                          <p:spTgt spid="39"/>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1" animBg="1"/>
      <p:bldP spid="26" grpId="0" animBg="1"/>
      <p:bldP spid="27" grpId="0" animBg="1"/>
      <p:bldP spid="28" grpId="1" animBg="1"/>
      <p:bldP spid="29" grpId="1" animBg="1"/>
      <p:bldP spid="30" grpId="1" animBg="1"/>
      <p:bldP spid="31" grpId="0" animBg="1"/>
      <p:bldP spid="37" grpId="0" animBg="1"/>
      <p:bldP spid="38" grpId="0" animBg="1"/>
      <p:bldP spid="39" grpId="0" animBg="1"/>
      <p:bldP spid="40" grpId="0" animBg="1"/>
      <p:bldP spid="41" grpId="0" animBg="1"/>
      <p:bldP spid="42" grpId="0" animBg="1"/>
      <p:bldP spid="4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52400"/>
            <a:ext cx="8153400" cy="707886"/>
          </a:xfrm>
          <a:prstGeom prst="rect">
            <a:avLst/>
          </a:prstGeom>
          <a:noFill/>
        </p:spPr>
        <p:txBody>
          <a:bodyPr wrap="square" rtlCol="0">
            <a:spAutoFit/>
          </a:bodyPr>
          <a:lstStyle/>
          <a:p>
            <a:pPr algn="ctr"/>
            <a:r>
              <a:rPr lang="en-US" sz="4000" b="1" dirty="0" smtClean="0"/>
              <a:t>Graham’s Law of Diffusion Rates</a:t>
            </a:r>
            <a:endParaRPr lang="en-US" sz="4000" b="1" dirty="0"/>
          </a:p>
        </p:txBody>
      </p:sp>
      <p:sp>
        <p:nvSpPr>
          <p:cNvPr id="15" name="TextBox 14"/>
          <p:cNvSpPr txBox="1"/>
          <p:nvPr/>
        </p:nvSpPr>
        <p:spPr>
          <a:xfrm>
            <a:off x="381000" y="677882"/>
            <a:ext cx="5105400" cy="2862322"/>
          </a:xfrm>
          <a:prstGeom prst="rect">
            <a:avLst/>
          </a:prstGeom>
          <a:noFill/>
        </p:spPr>
        <p:txBody>
          <a:bodyPr wrap="square" rtlCol="0">
            <a:spAutoFit/>
          </a:bodyPr>
          <a:lstStyle/>
          <a:p>
            <a:r>
              <a:rPr lang="en-US" sz="3600" dirty="0" smtClean="0"/>
              <a:t>So, at room temperature (25°C), </a:t>
            </a:r>
            <a:r>
              <a:rPr lang="en-US" sz="3600" dirty="0" err="1" smtClean="0"/>
              <a:t>Ar</a:t>
            </a:r>
            <a:r>
              <a:rPr lang="en-US" sz="3600" dirty="0" smtClean="0"/>
              <a:t> atoms move with an average speed of  431 m/s.  At that same temperature, how fast</a:t>
            </a:r>
          </a:p>
        </p:txBody>
      </p:sp>
      <p:sp>
        <p:nvSpPr>
          <p:cNvPr id="25" name="Oval 24"/>
          <p:cNvSpPr/>
          <p:nvPr/>
        </p:nvSpPr>
        <p:spPr>
          <a:xfrm>
            <a:off x="5669280" y="199644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5732030" y="12837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6113030" y="18171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5960630" y="25791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6494030" y="24267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6646430" y="16647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6341630" y="12075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7649590" y="198722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7667515" y="12745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8048515" y="18079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7896115" y="25699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8429515" y="24175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8581915" y="16555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8277115" y="11983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381000" y="3444240"/>
            <a:ext cx="8763000" cy="3416320"/>
          </a:xfrm>
          <a:prstGeom prst="rect">
            <a:avLst/>
          </a:prstGeom>
        </p:spPr>
        <p:txBody>
          <a:bodyPr wrap="square">
            <a:spAutoFit/>
          </a:bodyPr>
          <a:lstStyle/>
          <a:p>
            <a:r>
              <a:rPr lang="en-US" sz="3600" dirty="0" smtClean="0"/>
              <a:t>on average would He atoms be moving?</a:t>
            </a:r>
          </a:p>
          <a:p>
            <a:r>
              <a:rPr lang="en-US" sz="3600" dirty="0" smtClean="0"/>
              <a:t>To answer this question, we need to use an equation known as Graham’s Law.  </a:t>
            </a:r>
          </a:p>
          <a:p>
            <a:r>
              <a:rPr lang="en-US" sz="3600" dirty="0" smtClean="0"/>
              <a:t>As you will see, it is a fairly easy equation to derive, and it is based as you might imagine on the definition of temperature.</a:t>
            </a:r>
          </a:p>
        </p:txBody>
      </p:sp>
      <p:grpSp>
        <p:nvGrpSpPr>
          <p:cNvPr id="2" name="Group 15"/>
          <p:cNvGrpSpPr/>
          <p:nvPr/>
        </p:nvGrpSpPr>
        <p:grpSpPr>
          <a:xfrm>
            <a:off x="7315200" y="838200"/>
            <a:ext cx="1676400" cy="2417538"/>
            <a:chOff x="4419600" y="838200"/>
            <a:chExt cx="1676400" cy="2417538"/>
          </a:xfrm>
          <a:solidFill>
            <a:srgbClr val="E6B9B8">
              <a:alpha val="30196"/>
            </a:srgbClr>
          </a:solidFill>
        </p:grpSpPr>
        <p:grpSp>
          <p:nvGrpSpPr>
            <p:cNvPr id="3" name="Group 32"/>
            <p:cNvGrpSpPr/>
            <p:nvPr/>
          </p:nvGrpSpPr>
          <p:grpSpPr>
            <a:xfrm>
              <a:off x="4419600" y="838200"/>
              <a:ext cx="1676400" cy="2417538"/>
              <a:chOff x="2462739" y="859062"/>
              <a:chExt cx="1676400" cy="2417538"/>
            </a:xfrm>
            <a:grpFill/>
          </p:grpSpPr>
          <p:sp>
            <p:nvSpPr>
              <p:cNvPr id="35" name="Oval 34"/>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34" name="TextBox 33"/>
            <p:cNvSpPr txBox="1"/>
            <p:nvPr/>
          </p:nvSpPr>
          <p:spPr>
            <a:xfrm>
              <a:off x="4724400" y="1371600"/>
              <a:ext cx="1066800" cy="923330"/>
            </a:xfrm>
            <a:prstGeom prst="rect">
              <a:avLst/>
            </a:prstGeom>
            <a:noFill/>
          </p:spPr>
          <p:txBody>
            <a:bodyPr wrap="square" rtlCol="0">
              <a:spAutoFit/>
            </a:bodyPr>
            <a:lstStyle/>
            <a:p>
              <a:pPr algn="ctr"/>
              <a:r>
                <a:rPr lang="en-US" sz="5400" b="1" dirty="0" err="1" smtClean="0">
                  <a:solidFill>
                    <a:schemeClr val="accent2">
                      <a:lumMod val="40000"/>
                      <a:lumOff val="60000"/>
                    </a:schemeClr>
                  </a:solidFill>
                </a:rPr>
                <a:t>Ar</a:t>
              </a:r>
              <a:endParaRPr lang="en-US" b="1" dirty="0">
                <a:solidFill>
                  <a:schemeClr val="accent2">
                    <a:lumMod val="40000"/>
                    <a:lumOff val="60000"/>
                  </a:schemeClr>
                </a:solidFill>
              </a:endParaRPr>
            </a:p>
          </p:txBody>
        </p:sp>
      </p:grpSp>
      <p:grpSp>
        <p:nvGrpSpPr>
          <p:cNvPr id="5" name="Group 14"/>
          <p:cNvGrpSpPr/>
          <p:nvPr/>
        </p:nvGrpSpPr>
        <p:grpSpPr>
          <a:xfrm>
            <a:off x="5367270" y="847412"/>
            <a:ext cx="1676400" cy="2417538"/>
            <a:chOff x="2462739" y="859062"/>
            <a:chExt cx="1676400" cy="2417538"/>
          </a:xfrm>
        </p:grpSpPr>
        <p:grpSp>
          <p:nvGrpSpPr>
            <p:cNvPr id="6" name="Group 7"/>
            <p:cNvGrpSpPr/>
            <p:nvPr/>
          </p:nvGrpSpPr>
          <p:grpSpPr>
            <a:xfrm>
              <a:off x="2462739" y="859062"/>
              <a:ext cx="1676400" cy="2417538"/>
              <a:chOff x="2462739" y="859062"/>
              <a:chExt cx="1676400" cy="2417538"/>
            </a:xfrm>
            <a:solidFill>
              <a:schemeClr val="tx2">
                <a:lumMod val="20000"/>
                <a:lumOff val="80000"/>
              </a:schemeClr>
            </a:solidFill>
          </p:grpSpPr>
          <p:sp>
            <p:nvSpPr>
              <p:cNvPr id="23" name="Oval 22"/>
              <p:cNvSpPr/>
              <p:nvPr/>
            </p:nvSpPr>
            <p:spPr>
              <a:xfrm>
                <a:off x="2462739" y="859062"/>
                <a:ext cx="1676400" cy="2057400"/>
              </a:xfrm>
              <a:prstGeom prst="ellipse">
                <a:avLst/>
              </a:prstGeom>
              <a:solidFill>
                <a:srgbClr val="C6D9F1">
                  <a:alpha val="30196"/>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2" name="TextBox 21"/>
            <p:cNvSpPr txBox="1"/>
            <p:nvPr/>
          </p:nvSpPr>
          <p:spPr>
            <a:xfrm>
              <a:off x="2819400" y="1371600"/>
              <a:ext cx="1066800" cy="923330"/>
            </a:xfrm>
            <a:prstGeom prst="rect">
              <a:avLst/>
            </a:prstGeom>
            <a:noFill/>
          </p:spPr>
          <p:txBody>
            <a:bodyPr wrap="square" rtlCol="0">
              <a:spAutoFit/>
            </a:bodyPr>
            <a:lstStyle/>
            <a:p>
              <a:pPr algn="ctr"/>
              <a:r>
                <a:rPr lang="en-US" sz="5400" b="1" dirty="0" smtClean="0">
                  <a:solidFill>
                    <a:schemeClr val="tx2">
                      <a:lumMod val="40000"/>
                      <a:lumOff val="60000"/>
                    </a:schemeClr>
                  </a:solidFill>
                </a:rPr>
                <a:t>He</a:t>
              </a:r>
              <a:endParaRPr lang="en-US" b="1" dirty="0">
                <a:solidFill>
                  <a:schemeClr val="tx2">
                    <a:lumMod val="40000"/>
                    <a:lumOff val="60000"/>
                  </a:schemeClr>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repeatCount="indefinite" fill="hold" grpId="0" nodeType="withEffect">
                                  <p:stCondLst>
                                    <p:cond delay="0"/>
                                  </p:stCondLst>
                                  <p:childTnLst>
                                    <p:animMotion origin="layout" path="M 0.00035 -0.00023 L -0.10156 0.10185 L 0.01111 0.22477 L 0.00139 0.10695 L 0.06597 0.10579 L 0.00139 0.06644 L 0.03264 -0.01968 L -0.05851 -0.03542 L -0.03298 0.06528 L 0.00035 -0.00023 Z " pathEditMode="relative" ptsTypes="AAAAAAAAAA">
                                      <p:cBhvr>
                                        <p:cTn id="6" dur="1000" fill="hold"/>
                                        <p:tgtEl>
                                          <p:spTgt spid="31"/>
                                        </p:tgtEl>
                                        <p:attrNameLst>
                                          <p:attrName>ppt_x</p:attrName>
                                          <p:attrName>ppt_y</p:attrName>
                                        </p:attrNameLst>
                                      </p:cBhvr>
                                    </p:animMotion>
                                  </p:childTnLst>
                                </p:cTn>
                              </p:par>
                              <p:par>
                                <p:cTn id="7" presetID="0" presetClass="path" presetSubtype="0" repeatCount="indefinite" fill="hold" grpId="0" nodeType="withEffect">
                                  <p:stCondLst>
                                    <p:cond delay="0"/>
                                  </p:stCondLst>
                                  <p:childTnLst>
                                    <p:animMotion origin="layout" path="M 0 0 L -0.03541 0.02223 L 0.02448 0.12431 L -0.00399 0.19468 L 0.08039 0.11505 L 0.02153 0.08102 L 0.02049 0.01829 L 0.0882 0.03149 L 0.05973 -0.06666 L 0 0 Z " pathEditMode="relative" ptsTypes="AAAAAAAAAA">
                                      <p:cBhvr>
                                        <p:cTn id="8" dur="500" fill="hold"/>
                                        <p:tgtEl>
                                          <p:spTgt spid="26"/>
                                        </p:tgtEl>
                                        <p:attrNameLst>
                                          <p:attrName>ppt_x</p:attrName>
                                          <p:attrName>ppt_y</p:attrName>
                                        </p:attrNameLst>
                                      </p:cBhvr>
                                    </p:animMotion>
                                  </p:childTnLst>
                                </p:cTn>
                              </p:par>
                              <p:par>
                                <p:cTn id="9" presetID="0" presetClass="path" presetSubtype="0" repeatCount="indefinite" fill="hold" grpId="0" nodeType="withEffect">
                                  <p:stCondLst>
                                    <p:cond delay="0"/>
                                  </p:stCondLst>
                                  <p:childTnLst>
                                    <p:animMotion origin="layout" path="M 2.77778E-7 1.48148E-6 L -0.01094 0.05879 L 0.07153 0.08634 L 0.04896 0.01829 L 0.09011 -0.05347 L 0.05087 -0.0757 L 0.00382 0.07315 L -0.06094 0.09676 L 2.77778E-7 1.48148E-6 Z " pathEditMode="relative" ptsTypes="AAAAAAAAA">
                                      <p:cBhvr>
                                        <p:cTn id="10" dur="1000" fill="hold"/>
                                        <p:tgtEl>
                                          <p:spTgt spid="27"/>
                                        </p:tgtEl>
                                        <p:attrNameLst>
                                          <p:attrName>ppt_x</p:attrName>
                                          <p:attrName>ppt_y</p:attrName>
                                        </p:attrNameLst>
                                      </p:cBhvr>
                                    </p:animMotion>
                                  </p:childTnLst>
                                </p:cTn>
                              </p:par>
                              <p:par>
                                <p:cTn id="11" presetID="0" presetClass="path" presetSubtype="0" repeatCount="indefinite" fill="hold" grpId="0" nodeType="withEffect">
                                  <p:stCondLst>
                                    <p:cond delay="0"/>
                                  </p:stCondLst>
                                  <p:childTnLst>
                                    <p:animMotion origin="layout" path="M 0 0 L 0.02465 0.09282 L -0.05868 0.16852 L -0.07153 0.06528 L -0.10382 -0.02361 L 0 0 Z " pathEditMode="relative" ptsTypes="AAAAAA">
                                      <p:cBhvr>
                                        <p:cTn id="12" dur="1000" fill="hold"/>
                                        <p:tgtEl>
                                          <p:spTgt spid="30"/>
                                        </p:tgtEl>
                                        <p:attrNameLst>
                                          <p:attrName>ppt_x</p:attrName>
                                          <p:attrName>ppt_y</p:attrName>
                                        </p:attrNameLst>
                                      </p:cBhvr>
                                    </p:animMotion>
                                  </p:childTnLst>
                                </p:cTn>
                              </p:par>
                              <p:par>
                                <p:cTn id="13" presetID="0" presetClass="path" presetSubtype="0" repeatCount="indefinite" fill="hold" grpId="0" nodeType="withEffect">
                                  <p:stCondLst>
                                    <p:cond delay="0"/>
                                  </p:stCondLst>
                                  <p:childTnLst>
                                    <p:animMotion origin="layout" path="M 0 0 L 0.046 -0.04051 L -0.09705 -0.19097 L -0.05487 -0.09954 L -0.12257 -0.10995 L -0.05973 0.05486 L 0 0 Z " pathEditMode="relative" ptsTypes="AAAAAAA">
                                      <p:cBhvr>
                                        <p:cTn id="14" dur="500" fill="hold"/>
                                        <p:tgtEl>
                                          <p:spTgt spid="29"/>
                                        </p:tgtEl>
                                        <p:attrNameLst>
                                          <p:attrName>ppt_x</p:attrName>
                                          <p:attrName>ppt_y</p:attrName>
                                        </p:attrNameLst>
                                      </p:cBhvr>
                                    </p:animMotion>
                                  </p:childTnLst>
                                </p:cTn>
                              </p:par>
                              <p:par>
                                <p:cTn id="15" presetID="0" presetClass="path" presetSubtype="0" repeatCount="indefinite" fill="hold" grpId="0" nodeType="withEffect">
                                  <p:stCondLst>
                                    <p:cond delay="0"/>
                                  </p:stCondLst>
                                  <p:childTnLst>
                                    <p:animMotion origin="layout" path="M 0 0 L -0.01666 -0.07454 L -0.05885 -0.04444 L 0.06754 -0.0537 L 0.11372 -0.13079 L 0.04601 -0.1544 L 0 0 Z " pathEditMode="relative" ptsTypes="AAAAAAA">
                                      <p:cBhvr>
                                        <p:cTn id="16" dur="1000" fill="hold"/>
                                        <p:tgtEl>
                                          <p:spTgt spid="28"/>
                                        </p:tgtEl>
                                        <p:attrNameLst>
                                          <p:attrName>ppt_x</p:attrName>
                                          <p:attrName>ppt_y</p:attrName>
                                        </p:attrNameLst>
                                      </p:cBhvr>
                                    </p:animMotion>
                                  </p:childTnLst>
                                </p:cTn>
                              </p:par>
                              <p:par>
                                <p:cTn id="17" presetID="0" presetClass="path" presetSubtype="0" repeatCount="indefinite" fill="hold" grpId="0" nodeType="withEffect">
                                  <p:stCondLst>
                                    <p:cond delay="0"/>
                                  </p:stCondLst>
                                  <p:childTnLst>
                                    <p:animMotion origin="layout" path="M 0 0 L -0.00295 -0.07314 L 0.03906 -0.11504 L 0.1283 -0.11365 L 0.0882 0.01042 L 0.10781 0.09792 L 0 0 Z " pathEditMode="relative" ptsTypes="AAAAAAA">
                                      <p:cBhvr>
                                        <p:cTn id="18" dur="1000" fill="hold"/>
                                        <p:tgtEl>
                                          <p:spTgt spid="25"/>
                                        </p:tgtEl>
                                        <p:attrNameLst>
                                          <p:attrName>ppt_x</p:attrName>
                                          <p:attrName>ppt_y</p:attrName>
                                        </p:attrNameLst>
                                      </p:cBhvr>
                                    </p:animMotion>
                                  </p:childTnLst>
                                </p:cTn>
                              </p:par>
                              <p:par>
                                <p:cTn id="19" presetID="0" presetClass="path" presetSubtype="0" repeatCount="indefinite" fill="hold" grpId="0" nodeType="withEffect">
                                  <p:stCondLst>
                                    <p:cond delay="0"/>
                                  </p:stCondLst>
                                  <p:childTnLst>
                                    <p:animMotion origin="layout" path="M -0.00313 0.00764 L 0.03524 -0.05995 L 0.07934 0.09236 L 0.12639 0.12547 L 0.04114 0.13148 L 0.04305 0.21412 L 0.01354 0.08982 L 0.0401 0.01736 L -0.00313 0.00764 Z " pathEditMode="relative" rAng="0" ptsTypes="AAAAAAAAA">
                                      <p:cBhvr>
                                        <p:cTn id="20" dur="2000" fill="hold"/>
                                        <p:tgtEl>
                                          <p:spTgt spid="38"/>
                                        </p:tgtEl>
                                        <p:attrNameLst>
                                          <p:attrName>ppt_x</p:attrName>
                                          <p:attrName>ppt_y</p:attrName>
                                        </p:attrNameLst>
                                      </p:cBhvr>
                                      <p:rCtr x="6500" y="6900"/>
                                    </p:animMotion>
                                  </p:childTnLst>
                                </p:cTn>
                              </p:par>
                              <p:par>
                                <p:cTn id="21" presetID="0" presetClass="path" presetSubtype="0" repeatCount="indefinite" fill="hold" grpId="0" nodeType="withEffect">
                                  <p:stCondLst>
                                    <p:cond delay="0"/>
                                  </p:stCondLst>
                                  <p:childTnLst>
                                    <p:animMotion origin="layout" path="M -0.00086 -0.00069 L -0.06753 0.07755 L 0.01285 0.21366 L 0.004 0.09468 L -0.10086 0.05139 L -0.00573 -0.05185 L -0.00086 -0.00069 Z " pathEditMode="relative" ptsTypes="AAAAAAA">
                                      <p:cBhvr>
                                        <p:cTn id="22" dur="3000" fill="hold"/>
                                        <p:tgtEl>
                                          <p:spTgt spid="43"/>
                                        </p:tgtEl>
                                        <p:attrNameLst>
                                          <p:attrName>ppt_x</p:attrName>
                                          <p:attrName>ppt_y</p:attrName>
                                        </p:attrNameLst>
                                      </p:cBhvr>
                                    </p:animMotion>
                                  </p:childTnLst>
                                </p:cTn>
                              </p:par>
                              <p:par>
                                <p:cTn id="23" presetID="0" presetClass="path" presetSubtype="0" repeatCount="indefinite" fill="hold" grpId="0" nodeType="withEffect">
                                  <p:stCondLst>
                                    <p:cond delay="0"/>
                                  </p:stCondLst>
                                  <p:childTnLst>
                                    <p:animMotion origin="layout" path="M -1.66667E-6 -2.96296E-6 L 0.01076 -0.06273 C -0.03993 -0.02315 -0.09167 0.01412 -0.14115 0.05625 C -0.1441 0.0588 -0.13368 0.05579 -0.13038 0.05764 C -0.12222 0.06227 -0.11875 0.07755 -0.10972 0.08102 C -0.1066 0.08403 -0.10677 0.08218 -0.10677 0.08495 L -0.09809 0.1412 L -0.04219 0.04977 L 0.03142 0.02361 L -1.66667E-6 -2.96296E-6 Z " pathEditMode="relative" ptsTypes="AffffAAAAA">
                                      <p:cBhvr>
                                        <p:cTn id="24" dur="2000" fill="hold"/>
                                        <p:tgtEl>
                                          <p:spTgt spid="42"/>
                                        </p:tgtEl>
                                        <p:attrNameLst>
                                          <p:attrName>ppt_x</p:attrName>
                                          <p:attrName>ppt_y</p:attrName>
                                        </p:attrNameLst>
                                      </p:cBhvr>
                                    </p:animMotion>
                                  </p:childTnLst>
                                </p:cTn>
                              </p:par>
                              <p:par>
                                <p:cTn id="25" presetID="0" presetClass="path" presetSubtype="0" repeatCount="indefinite" fill="hold" grpId="0" nodeType="withEffect">
                                  <p:stCondLst>
                                    <p:cond delay="0"/>
                                  </p:stCondLst>
                                  <p:childTnLst>
                                    <p:animMotion origin="layout" path="M 6.38889E-6 -3.7037E-7 L -0.01666 0.05995 L 0.04219 0.00903 L -0.02256 -0.07732 L 0.06181 -0.08773 L 0.06771 -0.04584 L 6.38889E-6 -3.7037E-7 Z " pathEditMode="relative" ptsTypes="AAAAAAA">
                                      <p:cBhvr>
                                        <p:cTn id="26" dur="3000" fill="hold"/>
                                        <p:tgtEl>
                                          <p:spTgt spid="37"/>
                                        </p:tgtEl>
                                        <p:attrNameLst>
                                          <p:attrName>ppt_x</p:attrName>
                                          <p:attrName>ppt_y</p:attrName>
                                        </p:attrNameLst>
                                      </p:cBhvr>
                                    </p:animMotion>
                                  </p:childTnLst>
                                </p:cTn>
                              </p:par>
                              <p:par>
                                <p:cTn id="27" presetID="0" presetClass="path" presetSubtype="0" repeatCount="indefinite" fill="hold" grpId="0" nodeType="withEffect">
                                  <p:stCondLst>
                                    <p:cond delay="0"/>
                                  </p:stCondLst>
                                  <p:childTnLst>
                                    <p:animMotion origin="layout" path="M -0.00035 0.00046 L 0.03784 -0.04143 L 0.08385 -0.0243 L 0.03385 -0.09097 L 0.075 -0.22176 L 0.01927 -0.17338 L -0.03872 -0.21643 L -0.01129 -0.13032 L 0.00538 -0.19028 L 0.04462 -0.07801 L -0.0533 -0.1118 L -0.00035 0.00046 Z " pathEditMode="relative" ptsTypes="AAAAAAAAAAAA">
                                      <p:cBhvr>
                                        <p:cTn id="28" dur="2000" fill="hold"/>
                                        <p:tgtEl>
                                          <p:spTgt spid="40"/>
                                        </p:tgtEl>
                                        <p:attrNameLst>
                                          <p:attrName>ppt_x</p:attrName>
                                          <p:attrName>ppt_y</p:attrName>
                                        </p:attrNameLst>
                                      </p:cBhvr>
                                    </p:animMotion>
                                  </p:childTnLst>
                                </p:cTn>
                              </p:par>
                              <p:par>
                                <p:cTn id="29" presetID="0" presetClass="path" presetSubtype="0" repeatCount="indefinite" fill="hold" grpId="0" nodeType="withEffect">
                                  <p:stCondLst>
                                    <p:cond delay="0"/>
                                  </p:stCondLst>
                                  <p:childTnLst>
                                    <p:animMotion origin="layout" path="M -1.66667E-6 -5.55556E-6 L 0.00104 -0.04723 L 0.02257 -0.072 L -0.00677 -0.15047 L 0.04219 -0.13473 L -1.66667E-6 -0.06667 L -0.04305 -0.12825 L -0.1118 -0.02616 L -1.66667E-6 -5.55556E-6 Z " pathEditMode="relative" ptsTypes="AAAAAAAAA">
                                      <p:cBhvr>
                                        <p:cTn id="30" dur="5000" fill="hold"/>
                                        <p:tgtEl>
                                          <p:spTgt spid="41"/>
                                        </p:tgtEl>
                                        <p:attrNameLst>
                                          <p:attrName>ppt_x</p:attrName>
                                          <p:attrName>ppt_y</p:attrName>
                                        </p:attrNameLst>
                                      </p:cBhvr>
                                    </p:animMotion>
                                  </p:childTnLst>
                                </p:cTn>
                              </p:par>
                              <p:par>
                                <p:cTn id="31" presetID="0" presetClass="path" presetSubtype="0" repeatCount="indefinite" fill="hold" grpId="0" nodeType="withEffect">
                                  <p:stCondLst>
                                    <p:cond delay="0"/>
                                  </p:stCondLst>
                                  <p:childTnLst>
                                    <p:animMotion origin="layout" path="M 7.5E-6 -2.96296E-6 L -0.02951 -0.12546 L 0.03334 -0.04305 L 0.03924 -0.12014 L -0.00104 -0.09791 L 0.02935 0.03403 L -0.01284 0.07199 L -0.05989 -0.0118 L 7.5E-6 -2.96296E-6 Z " pathEditMode="relative" ptsTypes="AAAAAAAAA">
                                      <p:cBhvr>
                                        <p:cTn id="32" dur="2000" fill="hold"/>
                                        <p:tgtEl>
                                          <p:spTgt spid="39"/>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animBg="1"/>
      <p:bldP spid="27" grpId="0" animBg="1"/>
      <p:bldP spid="28" grpId="0" animBg="1"/>
      <p:bldP spid="29" grpId="0" animBg="1"/>
      <p:bldP spid="30" grpId="0" animBg="1"/>
      <p:bldP spid="31" grpId="0" animBg="1"/>
      <p:bldP spid="37" grpId="0" animBg="1"/>
      <p:bldP spid="38" grpId="0" animBg="1"/>
      <p:bldP spid="39" grpId="0" animBg="1"/>
      <p:bldP spid="40" grpId="0" animBg="1"/>
      <p:bldP spid="41" grpId="0" animBg="1"/>
      <p:bldP spid="42" grpId="0" animBg="1"/>
      <p:bldP spid="4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52400"/>
            <a:ext cx="8153400" cy="707886"/>
          </a:xfrm>
          <a:prstGeom prst="rect">
            <a:avLst/>
          </a:prstGeom>
          <a:noFill/>
        </p:spPr>
        <p:txBody>
          <a:bodyPr wrap="square" rtlCol="0">
            <a:spAutoFit/>
          </a:bodyPr>
          <a:lstStyle/>
          <a:p>
            <a:pPr algn="ctr"/>
            <a:r>
              <a:rPr lang="en-US" sz="4000" b="1" dirty="0" smtClean="0"/>
              <a:t>Graham’s Law of Diffusion Rates</a:t>
            </a:r>
            <a:endParaRPr lang="en-US" sz="4000" b="1" dirty="0"/>
          </a:p>
        </p:txBody>
      </p:sp>
      <p:sp>
        <p:nvSpPr>
          <p:cNvPr id="15" name="TextBox 14"/>
          <p:cNvSpPr txBox="1"/>
          <p:nvPr/>
        </p:nvSpPr>
        <p:spPr>
          <a:xfrm>
            <a:off x="381000" y="677882"/>
            <a:ext cx="5105400" cy="3231654"/>
          </a:xfrm>
          <a:prstGeom prst="rect">
            <a:avLst/>
          </a:prstGeom>
          <a:noFill/>
        </p:spPr>
        <p:txBody>
          <a:bodyPr wrap="square" rtlCol="0">
            <a:spAutoFit/>
          </a:bodyPr>
          <a:lstStyle/>
          <a:p>
            <a:r>
              <a:rPr lang="en-US" sz="3600" dirty="0" smtClean="0"/>
              <a:t>First, the two gases are at the same temperature:</a:t>
            </a:r>
          </a:p>
          <a:p>
            <a:r>
              <a:rPr lang="en-US" sz="3600" dirty="0" smtClean="0"/>
              <a:t>Since temp is a measure of average kinetic energy:</a:t>
            </a:r>
          </a:p>
          <a:p>
            <a:r>
              <a:rPr lang="en-US" sz="2400" dirty="0" smtClean="0"/>
              <a:t>(The bar over the top means “average”)</a:t>
            </a:r>
          </a:p>
          <a:p>
            <a:endParaRPr lang="en-US" sz="3600" dirty="0" smtClean="0"/>
          </a:p>
        </p:txBody>
      </p:sp>
      <p:sp>
        <p:nvSpPr>
          <p:cNvPr id="25" name="Oval 24"/>
          <p:cNvSpPr/>
          <p:nvPr/>
        </p:nvSpPr>
        <p:spPr>
          <a:xfrm>
            <a:off x="5669280" y="199644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5732030" y="12837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6113030" y="18171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5960630" y="25791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6494030" y="24267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6646430" y="16647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6341630" y="12075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7649590" y="198722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7667515" y="12745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8048515" y="18079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7896115" y="25699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8429515" y="24175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8581915" y="16555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8277115" y="11983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381000" y="4393764"/>
            <a:ext cx="8763000" cy="1754326"/>
          </a:xfrm>
          <a:prstGeom prst="rect">
            <a:avLst/>
          </a:prstGeom>
        </p:spPr>
        <p:txBody>
          <a:bodyPr wrap="square">
            <a:spAutoFit/>
          </a:bodyPr>
          <a:lstStyle/>
          <a:p>
            <a:pPr algn="ctr"/>
            <a:r>
              <a:rPr lang="en-US" sz="3600" b="1" dirty="0" err="1" smtClean="0"/>
              <a:t>T</a:t>
            </a:r>
            <a:r>
              <a:rPr lang="en-US" sz="3600" b="1" baseline="-25000" dirty="0" err="1" smtClean="0"/>
              <a:t>He</a:t>
            </a:r>
            <a:r>
              <a:rPr lang="en-US" sz="3600" b="1" dirty="0" smtClean="0"/>
              <a:t> = </a:t>
            </a:r>
            <a:r>
              <a:rPr lang="en-US" sz="3600" b="1" dirty="0" err="1" smtClean="0"/>
              <a:t>T</a:t>
            </a:r>
            <a:r>
              <a:rPr lang="en-US" sz="3600" b="1" baseline="-25000" dirty="0" err="1" smtClean="0"/>
              <a:t>Ar</a:t>
            </a:r>
            <a:endParaRPr lang="en-US" sz="3600" b="1" baseline="-25000" dirty="0" smtClean="0"/>
          </a:p>
          <a:p>
            <a:pPr algn="ctr"/>
            <a:r>
              <a:rPr lang="en-US" sz="3600" b="1" dirty="0" err="1" smtClean="0"/>
              <a:t>E</a:t>
            </a:r>
            <a:r>
              <a:rPr lang="en-US" sz="4400" b="1" baseline="-10000" dirty="0" err="1" smtClean="0"/>
              <a:t>K</a:t>
            </a:r>
            <a:r>
              <a:rPr lang="en-US" sz="3600" b="1" baseline="-25000" dirty="0" err="1" smtClean="0"/>
              <a:t>He</a:t>
            </a:r>
            <a:r>
              <a:rPr lang="en-US" sz="3600" b="1" dirty="0" smtClean="0"/>
              <a:t> = </a:t>
            </a:r>
            <a:r>
              <a:rPr lang="en-US" sz="3600" b="1" dirty="0" err="1" smtClean="0"/>
              <a:t>E</a:t>
            </a:r>
            <a:r>
              <a:rPr lang="en-US" sz="4400" b="1" baseline="-10000" dirty="0" err="1" smtClean="0"/>
              <a:t>K</a:t>
            </a:r>
            <a:r>
              <a:rPr lang="en-US" sz="3600" b="1" baseline="-25000" dirty="0" err="1" smtClean="0"/>
              <a:t>Ar</a:t>
            </a:r>
            <a:endParaRPr lang="en-US" sz="3600" b="1" baseline="-25000" dirty="0" smtClean="0"/>
          </a:p>
          <a:p>
            <a:pPr algn="ctr"/>
            <a:r>
              <a:rPr lang="en-US" sz="3600" b="1" dirty="0" smtClean="0"/>
              <a:t>½·m</a:t>
            </a:r>
            <a:r>
              <a:rPr lang="en-US" sz="3600" b="1" baseline="-25000" dirty="0" smtClean="0"/>
              <a:t>He</a:t>
            </a:r>
            <a:r>
              <a:rPr lang="en-US" sz="3600" b="1" dirty="0" smtClean="0"/>
              <a:t>·v</a:t>
            </a:r>
            <a:r>
              <a:rPr lang="en-US" sz="3600" b="1" baseline="-25000" dirty="0" smtClean="0"/>
              <a:t>He</a:t>
            </a:r>
            <a:r>
              <a:rPr lang="en-US" sz="3600" b="1" baseline="30000" dirty="0" smtClean="0"/>
              <a:t>2</a:t>
            </a:r>
            <a:r>
              <a:rPr lang="en-US" sz="3600" b="1" dirty="0" smtClean="0"/>
              <a:t> = ½·m</a:t>
            </a:r>
            <a:r>
              <a:rPr lang="en-US" sz="3600" b="1" baseline="-25000" dirty="0" smtClean="0"/>
              <a:t>Ar</a:t>
            </a:r>
            <a:r>
              <a:rPr lang="en-US" sz="3600" b="1" dirty="0" smtClean="0"/>
              <a:t>·v</a:t>
            </a:r>
            <a:r>
              <a:rPr lang="en-US" sz="3600" b="1" baseline="-25000" dirty="0" smtClean="0"/>
              <a:t>Ar</a:t>
            </a:r>
            <a:r>
              <a:rPr lang="en-US" sz="3600" b="1" baseline="30000" dirty="0" smtClean="0"/>
              <a:t>2</a:t>
            </a:r>
          </a:p>
        </p:txBody>
      </p:sp>
      <p:grpSp>
        <p:nvGrpSpPr>
          <p:cNvPr id="5" name="Group 14"/>
          <p:cNvGrpSpPr/>
          <p:nvPr/>
        </p:nvGrpSpPr>
        <p:grpSpPr>
          <a:xfrm>
            <a:off x="5367270" y="847412"/>
            <a:ext cx="1676400" cy="2417538"/>
            <a:chOff x="2462739" y="859062"/>
            <a:chExt cx="1676400" cy="2417538"/>
          </a:xfrm>
        </p:grpSpPr>
        <p:grpSp>
          <p:nvGrpSpPr>
            <p:cNvPr id="6" name="Group 7"/>
            <p:cNvGrpSpPr/>
            <p:nvPr/>
          </p:nvGrpSpPr>
          <p:grpSpPr>
            <a:xfrm>
              <a:off x="2462739" y="859062"/>
              <a:ext cx="1676400" cy="2417538"/>
              <a:chOff x="2462739" y="859062"/>
              <a:chExt cx="1676400" cy="2417538"/>
            </a:xfrm>
            <a:solidFill>
              <a:schemeClr val="tx2">
                <a:lumMod val="20000"/>
                <a:lumOff val="80000"/>
              </a:schemeClr>
            </a:solidFill>
          </p:grpSpPr>
          <p:sp>
            <p:nvSpPr>
              <p:cNvPr id="23" name="Oval 22"/>
              <p:cNvSpPr/>
              <p:nvPr/>
            </p:nvSpPr>
            <p:spPr>
              <a:xfrm>
                <a:off x="2462739" y="859062"/>
                <a:ext cx="1676400" cy="2057400"/>
              </a:xfrm>
              <a:prstGeom prst="ellipse">
                <a:avLst/>
              </a:prstGeom>
              <a:solidFill>
                <a:srgbClr val="C6D9F1">
                  <a:alpha val="30196"/>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2" name="TextBox 21"/>
            <p:cNvSpPr txBox="1"/>
            <p:nvPr/>
          </p:nvSpPr>
          <p:spPr>
            <a:xfrm>
              <a:off x="2819400" y="1371600"/>
              <a:ext cx="1066800" cy="923330"/>
            </a:xfrm>
            <a:prstGeom prst="rect">
              <a:avLst/>
            </a:prstGeom>
            <a:noFill/>
          </p:spPr>
          <p:txBody>
            <a:bodyPr wrap="square" rtlCol="0">
              <a:spAutoFit/>
            </a:bodyPr>
            <a:lstStyle/>
            <a:p>
              <a:pPr algn="ctr"/>
              <a:r>
                <a:rPr lang="en-US" sz="5400" b="1" dirty="0" smtClean="0">
                  <a:solidFill>
                    <a:schemeClr val="tx2">
                      <a:lumMod val="40000"/>
                      <a:lumOff val="60000"/>
                    </a:schemeClr>
                  </a:solidFill>
                </a:rPr>
                <a:t>He</a:t>
              </a:r>
              <a:endParaRPr lang="en-US" b="1" dirty="0">
                <a:solidFill>
                  <a:schemeClr val="tx2">
                    <a:lumMod val="40000"/>
                    <a:lumOff val="60000"/>
                  </a:schemeClr>
                </a:solidFill>
              </a:endParaRPr>
            </a:p>
          </p:txBody>
        </p:sp>
      </p:grpSp>
      <p:cxnSp>
        <p:nvCxnSpPr>
          <p:cNvPr id="44" name="Straight Connector 43"/>
          <p:cNvCxnSpPr/>
          <p:nvPr/>
        </p:nvCxnSpPr>
        <p:spPr>
          <a:xfrm>
            <a:off x="3767796" y="5067892"/>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4986996" y="5067892"/>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381000" y="3259466"/>
            <a:ext cx="8763000" cy="1200329"/>
          </a:xfrm>
          <a:prstGeom prst="rect">
            <a:avLst/>
          </a:prstGeom>
          <a:noFill/>
        </p:spPr>
        <p:txBody>
          <a:bodyPr wrap="square" rtlCol="0">
            <a:spAutoFit/>
          </a:bodyPr>
          <a:lstStyle/>
          <a:p>
            <a:r>
              <a:rPr lang="en-US" sz="3600" dirty="0" smtClean="0"/>
              <a:t>And since </a:t>
            </a:r>
            <a:r>
              <a:rPr lang="en-US" sz="3600" b="1" dirty="0" smtClean="0"/>
              <a:t>E</a:t>
            </a:r>
            <a:r>
              <a:rPr lang="en-US" sz="3600" b="1" baseline="-10000" dirty="0" smtClean="0"/>
              <a:t>K</a:t>
            </a:r>
            <a:r>
              <a:rPr lang="en-US" sz="3600" b="1" dirty="0" smtClean="0"/>
              <a:t> = ½m·v</a:t>
            </a:r>
            <a:r>
              <a:rPr lang="en-US" sz="3600" b="1" baseline="30000" dirty="0" smtClean="0"/>
              <a:t>2</a:t>
            </a:r>
            <a:r>
              <a:rPr lang="en-US" sz="3600" dirty="0" smtClean="0"/>
              <a:t>, we get:</a:t>
            </a:r>
          </a:p>
          <a:p>
            <a:r>
              <a:rPr lang="en-US" sz="3600" dirty="0" smtClean="0"/>
              <a:t>Multiplying both sides by 2 gets rid of the ½’s.</a:t>
            </a:r>
          </a:p>
        </p:txBody>
      </p:sp>
      <p:cxnSp>
        <p:nvCxnSpPr>
          <p:cNvPr id="47" name="Straight Connector 46"/>
          <p:cNvCxnSpPr/>
          <p:nvPr/>
        </p:nvCxnSpPr>
        <p:spPr>
          <a:xfrm>
            <a:off x="3048000" y="5681004"/>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3810000" y="5681004"/>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5424268" y="5681004"/>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6186268" y="5681004"/>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5" name="Group 54"/>
          <p:cNvGrpSpPr/>
          <p:nvPr/>
        </p:nvGrpSpPr>
        <p:grpSpPr>
          <a:xfrm>
            <a:off x="2895600" y="6059269"/>
            <a:ext cx="3733800" cy="646331"/>
            <a:chOff x="3048000" y="7049869"/>
            <a:chExt cx="3733800" cy="646331"/>
          </a:xfrm>
        </p:grpSpPr>
        <p:sp>
          <p:nvSpPr>
            <p:cNvPr id="56" name="Rounded Rectangle 55"/>
            <p:cNvSpPr/>
            <p:nvPr/>
          </p:nvSpPr>
          <p:spPr>
            <a:xfrm>
              <a:off x="3124200" y="7086600"/>
              <a:ext cx="3657600" cy="609600"/>
            </a:xfrm>
            <a:prstGeom prst="roundRect">
              <a:avLst>
                <a:gd name="adj" fmla="val 35128"/>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 name="Straight Connector 57"/>
            <p:cNvCxnSpPr/>
            <p:nvPr/>
          </p:nvCxnSpPr>
          <p:spPr>
            <a:xfrm>
              <a:off x="3178124"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3940124"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5132352"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5894352"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Rectangle 61"/>
            <p:cNvSpPr/>
            <p:nvPr/>
          </p:nvSpPr>
          <p:spPr>
            <a:xfrm>
              <a:off x="3048000" y="7049869"/>
              <a:ext cx="3733800" cy="646331"/>
            </a:xfrm>
            <a:prstGeom prst="rect">
              <a:avLst/>
            </a:prstGeom>
          </p:spPr>
          <p:txBody>
            <a:bodyPr wrap="square">
              <a:spAutoFit/>
            </a:bodyPr>
            <a:lstStyle/>
            <a:p>
              <a:pPr algn="ctr"/>
              <a:r>
                <a:rPr lang="en-US" sz="3600" b="1" dirty="0" smtClean="0"/>
                <a:t>m</a:t>
              </a:r>
              <a:r>
                <a:rPr lang="en-US" sz="3600" b="1" baseline="-25000" dirty="0" smtClean="0"/>
                <a:t>He</a:t>
              </a:r>
              <a:r>
                <a:rPr lang="en-US" sz="3600" b="1" dirty="0" smtClean="0"/>
                <a:t>·v</a:t>
              </a:r>
              <a:r>
                <a:rPr lang="en-US" sz="3600" b="1" baseline="-25000" dirty="0" smtClean="0"/>
                <a:t>He</a:t>
              </a:r>
              <a:r>
                <a:rPr lang="en-US" sz="3600" b="1" baseline="30000" dirty="0" smtClean="0"/>
                <a:t>2</a:t>
              </a:r>
              <a:r>
                <a:rPr lang="en-US" sz="3600" b="1" dirty="0" smtClean="0"/>
                <a:t> = m</a:t>
              </a:r>
              <a:r>
                <a:rPr lang="en-US" sz="3600" b="1" baseline="-25000" dirty="0" smtClean="0"/>
                <a:t>Ar</a:t>
              </a:r>
              <a:r>
                <a:rPr lang="en-US" sz="3600" b="1" dirty="0" smtClean="0"/>
                <a:t>·v</a:t>
              </a:r>
              <a:r>
                <a:rPr lang="en-US" sz="3600" b="1" baseline="-25000" dirty="0" smtClean="0"/>
                <a:t>Ar</a:t>
              </a:r>
              <a:r>
                <a:rPr lang="en-US" sz="3600" b="1" baseline="30000" dirty="0" smtClean="0"/>
                <a:t>2</a:t>
              </a:r>
              <a:r>
                <a:rPr lang="en-US" sz="3600" b="1" dirty="0" smtClean="0"/>
                <a:t> </a:t>
              </a:r>
            </a:p>
          </p:txBody>
        </p:sp>
      </p:grpSp>
      <p:grpSp>
        <p:nvGrpSpPr>
          <p:cNvPr id="2" name="Group 15"/>
          <p:cNvGrpSpPr/>
          <p:nvPr/>
        </p:nvGrpSpPr>
        <p:grpSpPr>
          <a:xfrm>
            <a:off x="7315200" y="838200"/>
            <a:ext cx="1676400" cy="2417538"/>
            <a:chOff x="4419600" y="838200"/>
            <a:chExt cx="1676400" cy="2417538"/>
          </a:xfrm>
          <a:solidFill>
            <a:srgbClr val="E6B9B8">
              <a:alpha val="30196"/>
            </a:srgbClr>
          </a:solidFill>
        </p:grpSpPr>
        <p:grpSp>
          <p:nvGrpSpPr>
            <p:cNvPr id="3" name="Group 32"/>
            <p:cNvGrpSpPr/>
            <p:nvPr/>
          </p:nvGrpSpPr>
          <p:grpSpPr>
            <a:xfrm>
              <a:off x="4419600" y="838200"/>
              <a:ext cx="1676400" cy="2417538"/>
              <a:chOff x="2462739" y="859062"/>
              <a:chExt cx="1676400" cy="2417538"/>
            </a:xfrm>
            <a:grpFill/>
          </p:grpSpPr>
          <p:sp>
            <p:nvSpPr>
              <p:cNvPr id="35" name="Oval 34"/>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34" name="TextBox 33"/>
            <p:cNvSpPr txBox="1"/>
            <p:nvPr/>
          </p:nvSpPr>
          <p:spPr>
            <a:xfrm>
              <a:off x="4724400" y="1371600"/>
              <a:ext cx="1066800" cy="923330"/>
            </a:xfrm>
            <a:prstGeom prst="rect">
              <a:avLst/>
            </a:prstGeom>
            <a:noFill/>
          </p:spPr>
          <p:txBody>
            <a:bodyPr wrap="square" rtlCol="0">
              <a:spAutoFit/>
            </a:bodyPr>
            <a:lstStyle/>
            <a:p>
              <a:pPr algn="ctr"/>
              <a:r>
                <a:rPr lang="en-US" sz="5400" b="1" dirty="0" err="1" smtClean="0">
                  <a:solidFill>
                    <a:schemeClr val="accent2">
                      <a:lumMod val="40000"/>
                      <a:lumOff val="60000"/>
                    </a:schemeClr>
                  </a:solidFill>
                </a:rPr>
                <a:t>Ar</a:t>
              </a:r>
              <a:endParaRPr lang="en-US" b="1" dirty="0">
                <a:solidFill>
                  <a:schemeClr val="accent2">
                    <a:lumMod val="40000"/>
                    <a:lumOff val="60000"/>
                  </a:schemeClr>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repeatCount="indefinite" fill="hold" grpId="0" nodeType="withEffect">
                                  <p:stCondLst>
                                    <p:cond delay="0"/>
                                  </p:stCondLst>
                                  <p:childTnLst>
                                    <p:animMotion origin="layout" path="M 0.00035 -0.00023 L -0.10156 0.10185 L 0.01111 0.22477 L 0.00139 0.10695 L 0.06597 0.10579 L 0.00139 0.06644 L 0.03264 -0.01968 L -0.05851 -0.03542 L -0.03298 0.06528 L 0.00035 -0.00023 Z " pathEditMode="relative" ptsTypes="AAAAAAAAAA">
                                      <p:cBhvr>
                                        <p:cTn id="6" dur="1000" fill="hold"/>
                                        <p:tgtEl>
                                          <p:spTgt spid="31"/>
                                        </p:tgtEl>
                                        <p:attrNameLst>
                                          <p:attrName>ppt_x</p:attrName>
                                          <p:attrName>ppt_y</p:attrName>
                                        </p:attrNameLst>
                                      </p:cBhvr>
                                    </p:animMotion>
                                  </p:childTnLst>
                                </p:cTn>
                              </p:par>
                              <p:par>
                                <p:cTn id="7" presetID="0" presetClass="path" presetSubtype="0" repeatCount="indefinite" fill="hold" grpId="0" nodeType="withEffect">
                                  <p:stCondLst>
                                    <p:cond delay="0"/>
                                  </p:stCondLst>
                                  <p:childTnLst>
                                    <p:animMotion origin="layout" path="M 0 0 L -0.03541 0.02223 L 0.02448 0.12431 L -0.00399 0.19468 L 0.08039 0.11505 L 0.02153 0.08102 L 0.02049 0.01829 L 0.0882 0.03149 L 0.05973 -0.06666 L 0 0 Z " pathEditMode="relative" ptsTypes="AAAAAAAAAA">
                                      <p:cBhvr>
                                        <p:cTn id="8" dur="500" fill="hold"/>
                                        <p:tgtEl>
                                          <p:spTgt spid="26"/>
                                        </p:tgtEl>
                                        <p:attrNameLst>
                                          <p:attrName>ppt_x</p:attrName>
                                          <p:attrName>ppt_y</p:attrName>
                                        </p:attrNameLst>
                                      </p:cBhvr>
                                    </p:animMotion>
                                  </p:childTnLst>
                                </p:cTn>
                              </p:par>
                              <p:par>
                                <p:cTn id="9" presetID="0" presetClass="path" presetSubtype="0" repeatCount="indefinite" fill="hold" grpId="0" nodeType="withEffect">
                                  <p:stCondLst>
                                    <p:cond delay="0"/>
                                  </p:stCondLst>
                                  <p:childTnLst>
                                    <p:animMotion origin="layout" path="M 2.77778E-7 1.48148E-6 L -0.01094 0.05879 L 0.07153 0.08634 L 0.04896 0.01829 L 0.09011 -0.05347 L 0.05087 -0.0757 L 0.00382 0.07315 L -0.06094 0.09676 L 2.77778E-7 1.48148E-6 Z " pathEditMode="relative" ptsTypes="AAAAAAAAA">
                                      <p:cBhvr>
                                        <p:cTn id="10" dur="1000" fill="hold"/>
                                        <p:tgtEl>
                                          <p:spTgt spid="27"/>
                                        </p:tgtEl>
                                        <p:attrNameLst>
                                          <p:attrName>ppt_x</p:attrName>
                                          <p:attrName>ppt_y</p:attrName>
                                        </p:attrNameLst>
                                      </p:cBhvr>
                                    </p:animMotion>
                                  </p:childTnLst>
                                </p:cTn>
                              </p:par>
                              <p:par>
                                <p:cTn id="11" presetID="0" presetClass="path" presetSubtype="0" repeatCount="indefinite" fill="hold" grpId="0" nodeType="withEffect">
                                  <p:stCondLst>
                                    <p:cond delay="0"/>
                                  </p:stCondLst>
                                  <p:childTnLst>
                                    <p:animMotion origin="layout" path="M 0 0 L 0.02465 0.09282 L -0.05868 0.16852 L -0.07153 0.06528 L -0.10382 -0.02361 L 0 0 Z " pathEditMode="relative" ptsTypes="AAAAAA">
                                      <p:cBhvr>
                                        <p:cTn id="12" dur="1000" fill="hold"/>
                                        <p:tgtEl>
                                          <p:spTgt spid="30"/>
                                        </p:tgtEl>
                                        <p:attrNameLst>
                                          <p:attrName>ppt_x</p:attrName>
                                          <p:attrName>ppt_y</p:attrName>
                                        </p:attrNameLst>
                                      </p:cBhvr>
                                    </p:animMotion>
                                  </p:childTnLst>
                                </p:cTn>
                              </p:par>
                              <p:par>
                                <p:cTn id="13" presetID="0" presetClass="path" presetSubtype="0" repeatCount="indefinite" fill="hold" grpId="0" nodeType="withEffect">
                                  <p:stCondLst>
                                    <p:cond delay="0"/>
                                  </p:stCondLst>
                                  <p:childTnLst>
                                    <p:animMotion origin="layout" path="M 0 0 L 0.046 -0.04051 L -0.09705 -0.19097 L -0.05487 -0.09954 L -0.12257 -0.10995 L -0.05973 0.05486 L 0 0 Z " pathEditMode="relative" ptsTypes="AAAAAAA">
                                      <p:cBhvr>
                                        <p:cTn id="14" dur="500" fill="hold"/>
                                        <p:tgtEl>
                                          <p:spTgt spid="29"/>
                                        </p:tgtEl>
                                        <p:attrNameLst>
                                          <p:attrName>ppt_x</p:attrName>
                                          <p:attrName>ppt_y</p:attrName>
                                        </p:attrNameLst>
                                      </p:cBhvr>
                                    </p:animMotion>
                                  </p:childTnLst>
                                </p:cTn>
                              </p:par>
                              <p:par>
                                <p:cTn id="15" presetID="0" presetClass="path" presetSubtype="0" repeatCount="indefinite" fill="hold" grpId="0" nodeType="withEffect">
                                  <p:stCondLst>
                                    <p:cond delay="0"/>
                                  </p:stCondLst>
                                  <p:childTnLst>
                                    <p:animMotion origin="layout" path="M 0 0 L -0.01666 -0.07454 L -0.05885 -0.04444 L 0.06754 -0.0537 L 0.11372 -0.13079 L 0.04601 -0.1544 L 0 0 Z " pathEditMode="relative" ptsTypes="AAAAAAA">
                                      <p:cBhvr>
                                        <p:cTn id="16" dur="1000" fill="hold"/>
                                        <p:tgtEl>
                                          <p:spTgt spid="28"/>
                                        </p:tgtEl>
                                        <p:attrNameLst>
                                          <p:attrName>ppt_x</p:attrName>
                                          <p:attrName>ppt_y</p:attrName>
                                        </p:attrNameLst>
                                      </p:cBhvr>
                                    </p:animMotion>
                                  </p:childTnLst>
                                </p:cTn>
                              </p:par>
                              <p:par>
                                <p:cTn id="17" presetID="0" presetClass="path" presetSubtype="0" repeatCount="indefinite" fill="hold" grpId="0" nodeType="withEffect">
                                  <p:stCondLst>
                                    <p:cond delay="0"/>
                                  </p:stCondLst>
                                  <p:childTnLst>
                                    <p:animMotion origin="layout" path="M 0 0 L -0.00295 -0.07314 L 0.03906 -0.11504 L 0.1283 -0.11365 L 0.0882 0.01042 L 0.10781 0.09792 L 0 0 Z " pathEditMode="relative" ptsTypes="AAAAAAA">
                                      <p:cBhvr>
                                        <p:cTn id="18" dur="1000" fill="hold"/>
                                        <p:tgtEl>
                                          <p:spTgt spid="25"/>
                                        </p:tgtEl>
                                        <p:attrNameLst>
                                          <p:attrName>ppt_x</p:attrName>
                                          <p:attrName>ppt_y</p:attrName>
                                        </p:attrNameLst>
                                      </p:cBhvr>
                                    </p:animMotion>
                                  </p:childTnLst>
                                </p:cTn>
                              </p:par>
                              <p:par>
                                <p:cTn id="19" presetID="0" presetClass="path" presetSubtype="0" repeatCount="indefinite" fill="hold" grpId="0" nodeType="withEffect">
                                  <p:stCondLst>
                                    <p:cond delay="0"/>
                                  </p:stCondLst>
                                  <p:childTnLst>
                                    <p:animMotion origin="layout" path="M -0.00313 0.00764 L 0.03524 -0.05995 L 0.07934 0.09236 L 0.12639 0.12547 L 0.04114 0.13148 L 0.04305 0.21412 L 0.01354 0.08982 L 0.0401 0.01736 L -0.00313 0.00764 Z " pathEditMode="relative" rAng="0" ptsTypes="AAAAAAAAA">
                                      <p:cBhvr>
                                        <p:cTn id="20" dur="2000" fill="hold"/>
                                        <p:tgtEl>
                                          <p:spTgt spid="38"/>
                                        </p:tgtEl>
                                        <p:attrNameLst>
                                          <p:attrName>ppt_x</p:attrName>
                                          <p:attrName>ppt_y</p:attrName>
                                        </p:attrNameLst>
                                      </p:cBhvr>
                                      <p:rCtr x="6500" y="6900"/>
                                    </p:animMotion>
                                  </p:childTnLst>
                                </p:cTn>
                              </p:par>
                              <p:par>
                                <p:cTn id="21" presetID="0" presetClass="path" presetSubtype="0" repeatCount="indefinite" fill="hold" grpId="0" nodeType="withEffect">
                                  <p:stCondLst>
                                    <p:cond delay="0"/>
                                  </p:stCondLst>
                                  <p:childTnLst>
                                    <p:animMotion origin="layout" path="M -0.00086 -0.00069 L -0.06753 0.07755 L 0.01285 0.21366 L 0.004 0.09468 L -0.10086 0.05139 L -0.00573 -0.05185 L -0.00086 -0.00069 Z " pathEditMode="relative" ptsTypes="AAAAAAA">
                                      <p:cBhvr>
                                        <p:cTn id="22" dur="3000" fill="hold"/>
                                        <p:tgtEl>
                                          <p:spTgt spid="43"/>
                                        </p:tgtEl>
                                        <p:attrNameLst>
                                          <p:attrName>ppt_x</p:attrName>
                                          <p:attrName>ppt_y</p:attrName>
                                        </p:attrNameLst>
                                      </p:cBhvr>
                                    </p:animMotion>
                                  </p:childTnLst>
                                </p:cTn>
                              </p:par>
                              <p:par>
                                <p:cTn id="23" presetID="0" presetClass="path" presetSubtype="0" repeatCount="indefinite" fill="hold" grpId="0" nodeType="withEffect">
                                  <p:stCondLst>
                                    <p:cond delay="0"/>
                                  </p:stCondLst>
                                  <p:childTnLst>
                                    <p:animMotion origin="layout" path="M -1.66667E-6 -2.96296E-6 L 0.01076 -0.06273 C -0.03993 -0.02315 -0.09167 0.01412 -0.14115 0.05625 C -0.1441 0.0588 -0.13368 0.05579 -0.13038 0.05764 C -0.12222 0.06227 -0.11875 0.07755 -0.10972 0.08102 C -0.1066 0.08403 -0.10677 0.08218 -0.10677 0.08495 L -0.09809 0.1412 L -0.04219 0.04977 L 0.03142 0.02361 L -1.66667E-6 -2.96296E-6 Z " pathEditMode="relative" ptsTypes="AffffAAAAA">
                                      <p:cBhvr>
                                        <p:cTn id="24" dur="2000" fill="hold"/>
                                        <p:tgtEl>
                                          <p:spTgt spid="42"/>
                                        </p:tgtEl>
                                        <p:attrNameLst>
                                          <p:attrName>ppt_x</p:attrName>
                                          <p:attrName>ppt_y</p:attrName>
                                        </p:attrNameLst>
                                      </p:cBhvr>
                                    </p:animMotion>
                                  </p:childTnLst>
                                </p:cTn>
                              </p:par>
                              <p:par>
                                <p:cTn id="25" presetID="0" presetClass="path" presetSubtype="0" repeatCount="indefinite" fill="hold" grpId="0" nodeType="withEffect">
                                  <p:stCondLst>
                                    <p:cond delay="0"/>
                                  </p:stCondLst>
                                  <p:childTnLst>
                                    <p:animMotion origin="layout" path="M 6.38889E-6 -3.7037E-7 L -0.01666 0.05995 L 0.04219 0.00903 L -0.02256 -0.07732 L 0.06181 -0.08773 L 0.06771 -0.04584 L 6.38889E-6 -3.7037E-7 Z " pathEditMode="relative" ptsTypes="AAAAAAA">
                                      <p:cBhvr>
                                        <p:cTn id="26" dur="3000" fill="hold"/>
                                        <p:tgtEl>
                                          <p:spTgt spid="37"/>
                                        </p:tgtEl>
                                        <p:attrNameLst>
                                          <p:attrName>ppt_x</p:attrName>
                                          <p:attrName>ppt_y</p:attrName>
                                        </p:attrNameLst>
                                      </p:cBhvr>
                                    </p:animMotion>
                                  </p:childTnLst>
                                </p:cTn>
                              </p:par>
                              <p:par>
                                <p:cTn id="27" presetID="0" presetClass="path" presetSubtype="0" repeatCount="indefinite" fill="hold" grpId="0" nodeType="withEffect">
                                  <p:stCondLst>
                                    <p:cond delay="0"/>
                                  </p:stCondLst>
                                  <p:childTnLst>
                                    <p:animMotion origin="layout" path="M -0.00035 0.00046 L 0.03784 -0.04143 L 0.08385 -0.0243 L 0.03385 -0.09097 L 0.075 -0.22176 L 0.01927 -0.17338 L -0.03872 -0.21643 L -0.01129 -0.13032 L 0.00538 -0.19028 L 0.04462 -0.07801 L -0.0533 -0.1118 L -0.00035 0.00046 Z " pathEditMode="relative" ptsTypes="AAAAAAAAAAAA">
                                      <p:cBhvr>
                                        <p:cTn id="28" dur="2000" fill="hold"/>
                                        <p:tgtEl>
                                          <p:spTgt spid="40"/>
                                        </p:tgtEl>
                                        <p:attrNameLst>
                                          <p:attrName>ppt_x</p:attrName>
                                          <p:attrName>ppt_y</p:attrName>
                                        </p:attrNameLst>
                                      </p:cBhvr>
                                    </p:animMotion>
                                  </p:childTnLst>
                                </p:cTn>
                              </p:par>
                              <p:par>
                                <p:cTn id="29" presetID="0" presetClass="path" presetSubtype="0" repeatCount="indefinite" fill="hold" grpId="0" nodeType="withEffect">
                                  <p:stCondLst>
                                    <p:cond delay="0"/>
                                  </p:stCondLst>
                                  <p:childTnLst>
                                    <p:animMotion origin="layout" path="M -1.66667E-6 -5.55556E-6 L 0.00104 -0.04723 L 0.02257 -0.072 L -0.00677 -0.15047 L 0.04219 -0.13473 L -1.66667E-6 -0.06667 L -0.04305 -0.12825 L -0.1118 -0.02616 L -1.66667E-6 -5.55556E-6 Z " pathEditMode="relative" ptsTypes="AAAAAAAAA">
                                      <p:cBhvr>
                                        <p:cTn id="30" dur="5000" fill="hold"/>
                                        <p:tgtEl>
                                          <p:spTgt spid="41"/>
                                        </p:tgtEl>
                                        <p:attrNameLst>
                                          <p:attrName>ppt_x</p:attrName>
                                          <p:attrName>ppt_y</p:attrName>
                                        </p:attrNameLst>
                                      </p:cBhvr>
                                    </p:animMotion>
                                  </p:childTnLst>
                                </p:cTn>
                              </p:par>
                              <p:par>
                                <p:cTn id="31" presetID="0" presetClass="path" presetSubtype="0" repeatCount="indefinite" fill="hold" grpId="0" nodeType="withEffect">
                                  <p:stCondLst>
                                    <p:cond delay="0"/>
                                  </p:stCondLst>
                                  <p:childTnLst>
                                    <p:animMotion origin="layout" path="M 7.5E-6 -2.96296E-6 L -0.02951 -0.12546 L 0.03334 -0.04305 L 0.03924 -0.12014 L -0.00104 -0.09791 L 0.02935 0.03403 L -0.01284 0.07199 L -0.05989 -0.0118 L 7.5E-6 -2.96296E-6 Z " pathEditMode="relative" ptsTypes="AAAAAAAAA">
                                      <p:cBhvr>
                                        <p:cTn id="32" dur="2000" fill="hold"/>
                                        <p:tgtEl>
                                          <p:spTgt spid="39"/>
                                        </p:tgtEl>
                                        <p:attrNameLst>
                                          <p:attrName>ppt_x</p:attrName>
                                          <p:attrName>ppt_y</p:attrName>
                                        </p:attrNameLst>
                                      </p:cBhvr>
                                    </p:animMotion>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7">
                                            <p:txEl>
                                              <p:pRg st="0" end="0"/>
                                            </p:txEl>
                                          </p:spTgt>
                                        </p:tgtEl>
                                        <p:attrNameLst>
                                          <p:attrName>style.visibility</p:attrName>
                                        </p:attrNameLst>
                                      </p:cBhvr>
                                      <p:to>
                                        <p:strVal val="visible"/>
                                      </p:to>
                                    </p:set>
                                    <p:anim calcmode="lin" valueType="num">
                                      <p:cBhvr additive="base">
                                        <p:cTn id="37" dur="500" fill="hold"/>
                                        <p:tgtEl>
                                          <p:spTgt spid="57">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45"/>
                                        </p:tgtEl>
                                        <p:attrNameLst>
                                          <p:attrName>style.visibility</p:attrName>
                                        </p:attrNameLst>
                                      </p:cBhvr>
                                      <p:to>
                                        <p:strVal val="visible"/>
                                      </p:to>
                                    </p:set>
                                    <p:anim calcmode="lin" valueType="num">
                                      <p:cBhvr additive="base">
                                        <p:cTn id="47" dur="500" fill="hold"/>
                                        <p:tgtEl>
                                          <p:spTgt spid="45"/>
                                        </p:tgtEl>
                                        <p:attrNameLst>
                                          <p:attrName>ppt_x</p:attrName>
                                        </p:attrNameLst>
                                      </p:cBhvr>
                                      <p:tavLst>
                                        <p:tav tm="0">
                                          <p:val>
                                            <p:strVal val="#ppt_x"/>
                                          </p:val>
                                        </p:tav>
                                        <p:tav tm="100000">
                                          <p:val>
                                            <p:strVal val="#ppt_x"/>
                                          </p:val>
                                        </p:tav>
                                      </p:tavLst>
                                    </p:anim>
                                    <p:anim calcmode="lin" valueType="num">
                                      <p:cBhvr additive="base">
                                        <p:cTn id="48" dur="500" fill="hold"/>
                                        <p:tgtEl>
                                          <p:spTgt spid="45"/>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44"/>
                                        </p:tgtEl>
                                        <p:attrNameLst>
                                          <p:attrName>style.visibility</p:attrName>
                                        </p:attrNameLst>
                                      </p:cBhvr>
                                      <p:to>
                                        <p:strVal val="visible"/>
                                      </p:to>
                                    </p:set>
                                    <p:anim calcmode="lin" valueType="num">
                                      <p:cBhvr additive="base">
                                        <p:cTn id="51" dur="500" fill="hold"/>
                                        <p:tgtEl>
                                          <p:spTgt spid="44"/>
                                        </p:tgtEl>
                                        <p:attrNameLst>
                                          <p:attrName>ppt_x</p:attrName>
                                        </p:attrNameLst>
                                      </p:cBhvr>
                                      <p:tavLst>
                                        <p:tav tm="0">
                                          <p:val>
                                            <p:strVal val="#ppt_x"/>
                                          </p:val>
                                        </p:tav>
                                        <p:tav tm="100000">
                                          <p:val>
                                            <p:strVal val="#ppt_x"/>
                                          </p:val>
                                        </p:tav>
                                      </p:tavLst>
                                    </p:anim>
                                    <p:anim calcmode="lin" valueType="num">
                                      <p:cBhvr additive="base">
                                        <p:cTn id="52" dur="500" fill="hold"/>
                                        <p:tgtEl>
                                          <p:spTgt spid="44"/>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57">
                                            <p:txEl>
                                              <p:pRg st="1" end="1"/>
                                            </p:txEl>
                                          </p:spTgt>
                                        </p:tgtEl>
                                        <p:attrNameLst>
                                          <p:attrName>style.visibility</p:attrName>
                                        </p:attrNameLst>
                                      </p:cBhvr>
                                      <p:to>
                                        <p:strVal val="visible"/>
                                      </p:to>
                                    </p:set>
                                    <p:anim calcmode="lin" valueType="num">
                                      <p:cBhvr additive="base">
                                        <p:cTn id="55" dur="500" fill="hold"/>
                                        <p:tgtEl>
                                          <p:spTgt spid="57">
                                            <p:txEl>
                                              <p:pRg st="1" end="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46">
                                            <p:txEl>
                                              <p:pRg st="0" end="0"/>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57">
                                            <p:txEl>
                                              <p:pRg st="2" end="2"/>
                                            </p:txEl>
                                          </p:spTgt>
                                        </p:tgtEl>
                                        <p:attrNameLst>
                                          <p:attrName>style.visibility</p:attrName>
                                        </p:attrNameLst>
                                      </p:cBhvr>
                                      <p:to>
                                        <p:strVal val="visible"/>
                                      </p:to>
                                    </p:set>
                                    <p:anim calcmode="lin" valueType="num">
                                      <p:cBhvr additive="base">
                                        <p:cTn id="69" dur="500" fill="hold"/>
                                        <p:tgtEl>
                                          <p:spTgt spid="57">
                                            <p:txEl>
                                              <p:pRg st="2" end="2"/>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57">
                                            <p:txEl>
                                              <p:pRg st="2" end="2"/>
                                            </p:txEl>
                                          </p:spTgt>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48"/>
                                        </p:tgtEl>
                                        <p:attrNameLst>
                                          <p:attrName>style.visibility</p:attrName>
                                        </p:attrNameLst>
                                      </p:cBhvr>
                                      <p:to>
                                        <p:strVal val="visible"/>
                                      </p:to>
                                    </p:set>
                                    <p:anim calcmode="lin" valueType="num">
                                      <p:cBhvr additive="base">
                                        <p:cTn id="73" dur="500" fill="hold"/>
                                        <p:tgtEl>
                                          <p:spTgt spid="48"/>
                                        </p:tgtEl>
                                        <p:attrNameLst>
                                          <p:attrName>ppt_x</p:attrName>
                                        </p:attrNameLst>
                                      </p:cBhvr>
                                      <p:tavLst>
                                        <p:tav tm="0">
                                          <p:val>
                                            <p:strVal val="#ppt_x"/>
                                          </p:val>
                                        </p:tav>
                                        <p:tav tm="100000">
                                          <p:val>
                                            <p:strVal val="#ppt_x"/>
                                          </p:val>
                                        </p:tav>
                                      </p:tavLst>
                                    </p:anim>
                                    <p:anim calcmode="lin" valueType="num">
                                      <p:cBhvr additive="base">
                                        <p:cTn id="74" dur="500" fill="hold"/>
                                        <p:tgtEl>
                                          <p:spTgt spid="48"/>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47"/>
                                        </p:tgtEl>
                                        <p:attrNameLst>
                                          <p:attrName>style.visibility</p:attrName>
                                        </p:attrNameLst>
                                      </p:cBhvr>
                                      <p:to>
                                        <p:strVal val="visible"/>
                                      </p:to>
                                    </p:set>
                                    <p:anim calcmode="lin" valueType="num">
                                      <p:cBhvr additive="base">
                                        <p:cTn id="77" dur="500" fill="hold"/>
                                        <p:tgtEl>
                                          <p:spTgt spid="47"/>
                                        </p:tgtEl>
                                        <p:attrNameLst>
                                          <p:attrName>ppt_x</p:attrName>
                                        </p:attrNameLst>
                                      </p:cBhvr>
                                      <p:tavLst>
                                        <p:tav tm="0">
                                          <p:val>
                                            <p:strVal val="#ppt_x"/>
                                          </p:val>
                                        </p:tav>
                                        <p:tav tm="100000">
                                          <p:val>
                                            <p:strVal val="#ppt_x"/>
                                          </p:val>
                                        </p:tav>
                                      </p:tavLst>
                                    </p:anim>
                                    <p:anim calcmode="lin" valueType="num">
                                      <p:cBhvr additive="base">
                                        <p:cTn id="78" dur="500" fill="hold"/>
                                        <p:tgtEl>
                                          <p:spTgt spid="47"/>
                                        </p:tgtEl>
                                        <p:attrNameLst>
                                          <p:attrName>ppt_y</p:attrName>
                                        </p:attrNameLst>
                                      </p:cBhvr>
                                      <p:tavLst>
                                        <p:tav tm="0">
                                          <p:val>
                                            <p:strVal val="1+#ppt_h/2"/>
                                          </p:val>
                                        </p:tav>
                                        <p:tav tm="100000">
                                          <p:val>
                                            <p:strVal val="#ppt_y"/>
                                          </p:val>
                                        </p:tav>
                                      </p:tavLst>
                                    </p:anim>
                                  </p:childTnLst>
                                </p:cTn>
                              </p:par>
                              <p:par>
                                <p:cTn id="79" presetID="2" presetClass="entr" presetSubtype="4" fill="hold" nodeType="withEffect">
                                  <p:stCondLst>
                                    <p:cond delay="0"/>
                                  </p:stCondLst>
                                  <p:childTnLst>
                                    <p:set>
                                      <p:cBhvr>
                                        <p:cTn id="80" dur="1" fill="hold">
                                          <p:stCondLst>
                                            <p:cond delay="0"/>
                                          </p:stCondLst>
                                        </p:cTn>
                                        <p:tgtEl>
                                          <p:spTgt spid="50"/>
                                        </p:tgtEl>
                                        <p:attrNameLst>
                                          <p:attrName>style.visibility</p:attrName>
                                        </p:attrNameLst>
                                      </p:cBhvr>
                                      <p:to>
                                        <p:strVal val="visible"/>
                                      </p:to>
                                    </p:set>
                                    <p:anim calcmode="lin" valueType="num">
                                      <p:cBhvr additive="base">
                                        <p:cTn id="81" dur="500" fill="hold"/>
                                        <p:tgtEl>
                                          <p:spTgt spid="50"/>
                                        </p:tgtEl>
                                        <p:attrNameLst>
                                          <p:attrName>ppt_x</p:attrName>
                                        </p:attrNameLst>
                                      </p:cBhvr>
                                      <p:tavLst>
                                        <p:tav tm="0">
                                          <p:val>
                                            <p:strVal val="#ppt_x"/>
                                          </p:val>
                                        </p:tav>
                                        <p:tav tm="100000">
                                          <p:val>
                                            <p:strVal val="#ppt_x"/>
                                          </p:val>
                                        </p:tav>
                                      </p:tavLst>
                                    </p:anim>
                                    <p:anim calcmode="lin" valueType="num">
                                      <p:cBhvr additive="base">
                                        <p:cTn id="82" dur="500" fill="hold"/>
                                        <p:tgtEl>
                                          <p:spTgt spid="50"/>
                                        </p:tgtEl>
                                        <p:attrNameLst>
                                          <p:attrName>ppt_y</p:attrName>
                                        </p:attrNameLst>
                                      </p:cBhvr>
                                      <p:tavLst>
                                        <p:tav tm="0">
                                          <p:val>
                                            <p:strVal val="1+#ppt_h/2"/>
                                          </p:val>
                                        </p:tav>
                                        <p:tav tm="100000">
                                          <p:val>
                                            <p:strVal val="#ppt_y"/>
                                          </p:val>
                                        </p:tav>
                                      </p:tavLst>
                                    </p:anim>
                                  </p:childTnLst>
                                </p:cTn>
                              </p:par>
                              <p:par>
                                <p:cTn id="83" presetID="2" presetClass="entr" presetSubtype="4" fill="hold" nodeType="withEffect">
                                  <p:stCondLst>
                                    <p:cond delay="0"/>
                                  </p:stCondLst>
                                  <p:childTnLst>
                                    <p:set>
                                      <p:cBhvr>
                                        <p:cTn id="84" dur="1" fill="hold">
                                          <p:stCondLst>
                                            <p:cond delay="0"/>
                                          </p:stCondLst>
                                        </p:cTn>
                                        <p:tgtEl>
                                          <p:spTgt spid="49"/>
                                        </p:tgtEl>
                                        <p:attrNameLst>
                                          <p:attrName>style.visibility</p:attrName>
                                        </p:attrNameLst>
                                      </p:cBhvr>
                                      <p:to>
                                        <p:strVal val="visible"/>
                                      </p:to>
                                    </p:set>
                                    <p:anim calcmode="lin" valueType="num">
                                      <p:cBhvr additive="base">
                                        <p:cTn id="85" dur="500" fill="hold"/>
                                        <p:tgtEl>
                                          <p:spTgt spid="49"/>
                                        </p:tgtEl>
                                        <p:attrNameLst>
                                          <p:attrName>ppt_x</p:attrName>
                                        </p:attrNameLst>
                                      </p:cBhvr>
                                      <p:tavLst>
                                        <p:tav tm="0">
                                          <p:val>
                                            <p:strVal val="#ppt_x"/>
                                          </p:val>
                                        </p:tav>
                                        <p:tav tm="100000">
                                          <p:val>
                                            <p:strVal val="#ppt_x"/>
                                          </p:val>
                                        </p:tav>
                                      </p:tavLst>
                                    </p:anim>
                                    <p:anim calcmode="lin" valueType="num">
                                      <p:cBhvr additive="base">
                                        <p:cTn id="86"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46">
                                            <p:txEl>
                                              <p:pRg st="1" end="1"/>
                                            </p:txEl>
                                          </p:spTgt>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nodeType="clickEffect">
                                  <p:stCondLst>
                                    <p:cond delay="0"/>
                                  </p:stCondLst>
                                  <p:childTnLst>
                                    <p:set>
                                      <p:cBhvr>
                                        <p:cTn id="94" dur="1" fill="hold">
                                          <p:stCondLst>
                                            <p:cond delay="0"/>
                                          </p:stCondLst>
                                        </p:cTn>
                                        <p:tgtEl>
                                          <p:spTgt spid="55"/>
                                        </p:tgtEl>
                                        <p:attrNameLst>
                                          <p:attrName>style.visibility</p:attrName>
                                        </p:attrNameLst>
                                      </p:cBhvr>
                                      <p:to>
                                        <p:strVal val="visible"/>
                                      </p:to>
                                    </p:set>
                                    <p:anim calcmode="lin" valueType="num">
                                      <p:cBhvr additive="base">
                                        <p:cTn id="95" dur="500" fill="hold"/>
                                        <p:tgtEl>
                                          <p:spTgt spid="55"/>
                                        </p:tgtEl>
                                        <p:attrNameLst>
                                          <p:attrName>ppt_x</p:attrName>
                                        </p:attrNameLst>
                                      </p:cBhvr>
                                      <p:tavLst>
                                        <p:tav tm="0">
                                          <p:val>
                                            <p:strVal val="#ppt_x"/>
                                          </p:val>
                                        </p:tav>
                                        <p:tav tm="100000">
                                          <p:val>
                                            <p:strVal val="#ppt_x"/>
                                          </p:val>
                                        </p:tav>
                                      </p:tavLst>
                                    </p:anim>
                                    <p:anim calcmode="lin" valueType="num">
                                      <p:cBhvr additive="base">
                                        <p:cTn id="96" dur="500" fill="hold"/>
                                        <p:tgtEl>
                                          <p:spTgt spid="5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animBg="1"/>
      <p:bldP spid="27" grpId="0" animBg="1"/>
      <p:bldP spid="28" grpId="0" animBg="1"/>
      <p:bldP spid="29" grpId="0" animBg="1"/>
      <p:bldP spid="30" grpId="0" animBg="1"/>
      <p:bldP spid="31" grpId="0" animBg="1"/>
      <p:bldP spid="37" grpId="0" animBg="1"/>
      <p:bldP spid="38" grpId="0" animBg="1"/>
      <p:bldP spid="39" grpId="0" animBg="1"/>
      <p:bldP spid="40" grpId="0" animBg="1"/>
      <p:bldP spid="41" grpId="0" animBg="1"/>
      <p:bldP spid="42" grpId="0" animBg="1"/>
      <p:bldP spid="4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52400"/>
            <a:ext cx="8153400" cy="707886"/>
          </a:xfrm>
          <a:prstGeom prst="rect">
            <a:avLst/>
          </a:prstGeom>
          <a:noFill/>
        </p:spPr>
        <p:txBody>
          <a:bodyPr wrap="square" rtlCol="0">
            <a:spAutoFit/>
          </a:bodyPr>
          <a:lstStyle/>
          <a:p>
            <a:pPr algn="ctr"/>
            <a:r>
              <a:rPr lang="en-US" sz="4000" b="1" dirty="0" smtClean="0"/>
              <a:t>Graham’s Law of Diffusion Rates</a:t>
            </a:r>
            <a:endParaRPr lang="en-US" sz="4000" b="1" dirty="0"/>
          </a:p>
        </p:txBody>
      </p:sp>
      <p:sp>
        <p:nvSpPr>
          <p:cNvPr id="15" name="TextBox 14"/>
          <p:cNvSpPr txBox="1"/>
          <p:nvPr/>
        </p:nvSpPr>
        <p:spPr>
          <a:xfrm>
            <a:off x="381000" y="677882"/>
            <a:ext cx="5105400" cy="3231654"/>
          </a:xfrm>
          <a:prstGeom prst="rect">
            <a:avLst/>
          </a:prstGeom>
          <a:noFill/>
        </p:spPr>
        <p:txBody>
          <a:bodyPr wrap="square" rtlCol="0">
            <a:spAutoFit/>
          </a:bodyPr>
          <a:lstStyle/>
          <a:p>
            <a:r>
              <a:rPr lang="en-US" sz="3600" dirty="0" smtClean="0"/>
              <a:t>First, the two gases are at the same temperature:</a:t>
            </a:r>
          </a:p>
          <a:p>
            <a:r>
              <a:rPr lang="en-US" sz="3600" dirty="0" smtClean="0"/>
              <a:t>Since temp is a measure of average kinetic energy:</a:t>
            </a:r>
          </a:p>
          <a:p>
            <a:r>
              <a:rPr lang="en-US" sz="2400" dirty="0" smtClean="0"/>
              <a:t>(The bar over the top means “average”)</a:t>
            </a:r>
          </a:p>
          <a:p>
            <a:endParaRPr lang="en-US" sz="3600" dirty="0" smtClean="0"/>
          </a:p>
        </p:txBody>
      </p:sp>
      <p:sp>
        <p:nvSpPr>
          <p:cNvPr id="25" name="Oval 24"/>
          <p:cNvSpPr/>
          <p:nvPr/>
        </p:nvSpPr>
        <p:spPr>
          <a:xfrm>
            <a:off x="5669280" y="199644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5732030" y="12837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6113030" y="18171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5960630" y="25791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6494030" y="24267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6646430" y="16647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6341630" y="12075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7649590" y="198722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7667515" y="12745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8048515" y="18079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7896115" y="25699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8429515" y="24175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8581915" y="16555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8277115" y="11983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381000" y="4393764"/>
            <a:ext cx="8763000" cy="1754326"/>
          </a:xfrm>
          <a:prstGeom prst="rect">
            <a:avLst/>
          </a:prstGeom>
        </p:spPr>
        <p:txBody>
          <a:bodyPr wrap="square">
            <a:spAutoFit/>
          </a:bodyPr>
          <a:lstStyle/>
          <a:p>
            <a:pPr algn="ctr"/>
            <a:r>
              <a:rPr lang="en-US" sz="3600" b="1" dirty="0" err="1" smtClean="0"/>
              <a:t>T</a:t>
            </a:r>
            <a:r>
              <a:rPr lang="en-US" sz="3600" b="1" baseline="-25000" dirty="0" err="1" smtClean="0"/>
              <a:t>He</a:t>
            </a:r>
            <a:r>
              <a:rPr lang="en-US" sz="3600" b="1" dirty="0" smtClean="0"/>
              <a:t> = </a:t>
            </a:r>
            <a:r>
              <a:rPr lang="en-US" sz="3600" b="1" dirty="0" err="1" smtClean="0"/>
              <a:t>T</a:t>
            </a:r>
            <a:r>
              <a:rPr lang="en-US" sz="3600" b="1" baseline="-25000" dirty="0" err="1" smtClean="0"/>
              <a:t>Ar</a:t>
            </a:r>
            <a:endParaRPr lang="en-US" sz="3600" b="1" baseline="-25000" dirty="0" smtClean="0"/>
          </a:p>
          <a:p>
            <a:pPr algn="ctr"/>
            <a:r>
              <a:rPr lang="en-US" sz="3600" b="1" dirty="0" err="1" smtClean="0"/>
              <a:t>E</a:t>
            </a:r>
            <a:r>
              <a:rPr lang="en-US" sz="4400" b="1" baseline="-10000" dirty="0" err="1" smtClean="0"/>
              <a:t>K</a:t>
            </a:r>
            <a:r>
              <a:rPr lang="en-US" sz="3600" b="1" baseline="-25000" dirty="0" err="1" smtClean="0"/>
              <a:t>He</a:t>
            </a:r>
            <a:r>
              <a:rPr lang="en-US" sz="3600" b="1" dirty="0" smtClean="0"/>
              <a:t> = </a:t>
            </a:r>
            <a:r>
              <a:rPr lang="en-US" sz="3600" b="1" dirty="0" err="1" smtClean="0"/>
              <a:t>E</a:t>
            </a:r>
            <a:r>
              <a:rPr lang="en-US" sz="4400" b="1" baseline="-10000" dirty="0" err="1" smtClean="0"/>
              <a:t>K</a:t>
            </a:r>
            <a:r>
              <a:rPr lang="en-US" sz="3600" b="1" baseline="-25000" dirty="0" err="1" smtClean="0"/>
              <a:t>Ar</a:t>
            </a:r>
            <a:endParaRPr lang="en-US" sz="3600" b="1" baseline="-25000" dirty="0" smtClean="0"/>
          </a:p>
          <a:p>
            <a:pPr algn="ctr"/>
            <a:r>
              <a:rPr lang="en-US" sz="3600" b="1" dirty="0" smtClean="0"/>
              <a:t>½·m</a:t>
            </a:r>
            <a:r>
              <a:rPr lang="en-US" sz="3600" b="1" baseline="-25000" dirty="0" smtClean="0"/>
              <a:t>He</a:t>
            </a:r>
            <a:r>
              <a:rPr lang="en-US" sz="3600" b="1" dirty="0" smtClean="0"/>
              <a:t>·v</a:t>
            </a:r>
            <a:r>
              <a:rPr lang="en-US" sz="3600" b="1" baseline="-25000" dirty="0" smtClean="0"/>
              <a:t>He</a:t>
            </a:r>
            <a:r>
              <a:rPr lang="en-US" sz="3600" b="1" baseline="30000" dirty="0" smtClean="0"/>
              <a:t>2</a:t>
            </a:r>
            <a:r>
              <a:rPr lang="en-US" sz="3600" b="1" dirty="0" smtClean="0"/>
              <a:t> = ½·m</a:t>
            </a:r>
            <a:r>
              <a:rPr lang="en-US" sz="3600" b="1" baseline="-25000" dirty="0" smtClean="0"/>
              <a:t>Ar</a:t>
            </a:r>
            <a:r>
              <a:rPr lang="en-US" sz="3600" b="1" dirty="0" smtClean="0"/>
              <a:t>·v</a:t>
            </a:r>
            <a:r>
              <a:rPr lang="en-US" sz="3600" b="1" baseline="-25000" dirty="0" smtClean="0"/>
              <a:t>Ar</a:t>
            </a:r>
            <a:r>
              <a:rPr lang="en-US" sz="3600" b="1" baseline="30000" dirty="0" smtClean="0"/>
              <a:t>2</a:t>
            </a:r>
          </a:p>
        </p:txBody>
      </p:sp>
      <p:grpSp>
        <p:nvGrpSpPr>
          <p:cNvPr id="5" name="Group 14"/>
          <p:cNvGrpSpPr/>
          <p:nvPr/>
        </p:nvGrpSpPr>
        <p:grpSpPr>
          <a:xfrm>
            <a:off x="5367270" y="847412"/>
            <a:ext cx="1676400" cy="2417538"/>
            <a:chOff x="2462739" y="859062"/>
            <a:chExt cx="1676400" cy="2417538"/>
          </a:xfrm>
        </p:grpSpPr>
        <p:grpSp>
          <p:nvGrpSpPr>
            <p:cNvPr id="6" name="Group 7"/>
            <p:cNvGrpSpPr/>
            <p:nvPr/>
          </p:nvGrpSpPr>
          <p:grpSpPr>
            <a:xfrm>
              <a:off x="2462739" y="859062"/>
              <a:ext cx="1676400" cy="2417538"/>
              <a:chOff x="2462739" y="859062"/>
              <a:chExt cx="1676400" cy="2417538"/>
            </a:xfrm>
            <a:solidFill>
              <a:schemeClr val="tx2">
                <a:lumMod val="20000"/>
                <a:lumOff val="80000"/>
              </a:schemeClr>
            </a:solidFill>
          </p:grpSpPr>
          <p:sp>
            <p:nvSpPr>
              <p:cNvPr id="23" name="Oval 22"/>
              <p:cNvSpPr/>
              <p:nvPr/>
            </p:nvSpPr>
            <p:spPr>
              <a:xfrm>
                <a:off x="2462739" y="859062"/>
                <a:ext cx="1676400" cy="2057400"/>
              </a:xfrm>
              <a:prstGeom prst="ellipse">
                <a:avLst/>
              </a:prstGeom>
              <a:solidFill>
                <a:srgbClr val="C6D9F1">
                  <a:alpha val="30196"/>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2" name="TextBox 21"/>
            <p:cNvSpPr txBox="1"/>
            <p:nvPr/>
          </p:nvSpPr>
          <p:spPr>
            <a:xfrm>
              <a:off x="2819400" y="1371600"/>
              <a:ext cx="1066800" cy="923330"/>
            </a:xfrm>
            <a:prstGeom prst="rect">
              <a:avLst/>
            </a:prstGeom>
            <a:noFill/>
          </p:spPr>
          <p:txBody>
            <a:bodyPr wrap="square" rtlCol="0">
              <a:spAutoFit/>
            </a:bodyPr>
            <a:lstStyle/>
            <a:p>
              <a:pPr algn="ctr"/>
              <a:r>
                <a:rPr lang="en-US" sz="5400" b="1" dirty="0" smtClean="0">
                  <a:solidFill>
                    <a:schemeClr val="tx2">
                      <a:lumMod val="40000"/>
                      <a:lumOff val="60000"/>
                    </a:schemeClr>
                  </a:solidFill>
                </a:rPr>
                <a:t>He</a:t>
              </a:r>
              <a:endParaRPr lang="en-US" b="1" dirty="0">
                <a:solidFill>
                  <a:schemeClr val="tx2">
                    <a:lumMod val="40000"/>
                    <a:lumOff val="60000"/>
                  </a:schemeClr>
                </a:solidFill>
              </a:endParaRPr>
            </a:p>
          </p:txBody>
        </p:sp>
      </p:grpSp>
      <p:cxnSp>
        <p:nvCxnSpPr>
          <p:cNvPr id="44" name="Straight Connector 43"/>
          <p:cNvCxnSpPr/>
          <p:nvPr/>
        </p:nvCxnSpPr>
        <p:spPr>
          <a:xfrm>
            <a:off x="3767796" y="5067892"/>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4986996" y="5067892"/>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381000" y="3259466"/>
            <a:ext cx="8763000" cy="1200329"/>
          </a:xfrm>
          <a:prstGeom prst="rect">
            <a:avLst/>
          </a:prstGeom>
          <a:noFill/>
        </p:spPr>
        <p:txBody>
          <a:bodyPr wrap="square" rtlCol="0">
            <a:spAutoFit/>
          </a:bodyPr>
          <a:lstStyle/>
          <a:p>
            <a:r>
              <a:rPr lang="en-US" sz="3600" dirty="0" smtClean="0"/>
              <a:t>And since </a:t>
            </a:r>
            <a:r>
              <a:rPr lang="en-US" sz="3600" b="1" dirty="0" smtClean="0"/>
              <a:t>E</a:t>
            </a:r>
            <a:r>
              <a:rPr lang="en-US" sz="3600" b="1" baseline="-10000" dirty="0" smtClean="0"/>
              <a:t>K</a:t>
            </a:r>
            <a:r>
              <a:rPr lang="en-US" sz="3600" b="1" dirty="0" smtClean="0"/>
              <a:t> = ½m·v</a:t>
            </a:r>
            <a:r>
              <a:rPr lang="en-US" sz="3600" b="1" baseline="30000" dirty="0" smtClean="0"/>
              <a:t>2</a:t>
            </a:r>
            <a:r>
              <a:rPr lang="en-US" sz="3600" dirty="0" smtClean="0"/>
              <a:t>, we get:</a:t>
            </a:r>
          </a:p>
          <a:p>
            <a:r>
              <a:rPr lang="en-US" sz="3600" dirty="0" smtClean="0"/>
              <a:t>Multiplying both sides by 2 gets rid of the ½’s.</a:t>
            </a:r>
          </a:p>
        </p:txBody>
      </p:sp>
      <p:cxnSp>
        <p:nvCxnSpPr>
          <p:cNvPr id="47" name="Straight Connector 46"/>
          <p:cNvCxnSpPr/>
          <p:nvPr/>
        </p:nvCxnSpPr>
        <p:spPr>
          <a:xfrm>
            <a:off x="3048000" y="5681004"/>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3810000" y="5681004"/>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5424268" y="5681004"/>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6186268" y="5681004"/>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70" name="Group 69"/>
          <p:cNvGrpSpPr/>
          <p:nvPr/>
        </p:nvGrpSpPr>
        <p:grpSpPr>
          <a:xfrm>
            <a:off x="2895600" y="6059269"/>
            <a:ext cx="3733800" cy="646331"/>
            <a:chOff x="3048000" y="7049869"/>
            <a:chExt cx="3733800" cy="646331"/>
          </a:xfrm>
        </p:grpSpPr>
        <p:sp>
          <p:nvSpPr>
            <p:cNvPr id="71" name="Rounded Rectangle 70"/>
            <p:cNvSpPr/>
            <p:nvPr/>
          </p:nvSpPr>
          <p:spPr>
            <a:xfrm>
              <a:off x="3124200" y="7086600"/>
              <a:ext cx="3657600" cy="609600"/>
            </a:xfrm>
            <a:prstGeom prst="roundRect">
              <a:avLst>
                <a:gd name="adj" fmla="val 35128"/>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2" name="Straight Connector 71"/>
            <p:cNvCxnSpPr/>
            <p:nvPr/>
          </p:nvCxnSpPr>
          <p:spPr>
            <a:xfrm>
              <a:off x="3178124"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3940124"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5132352"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5894352"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Rectangle 75"/>
            <p:cNvSpPr/>
            <p:nvPr/>
          </p:nvSpPr>
          <p:spPr>
            <a:xfrm>
              <a:off x="3048000" y="7049869"/>
              <a:ext cx="3733800" cy="646331"/>
            </a:xfrm>
            <a:prstGeom prst="rect">
              <a:avLst/>
            </a:prstGeom>
          </p:spPr>
          <p:txBody>
            <a:bodyPr wrap="square">
              <a:spAutoFit/>
            </a:bodyPr>
            <a:lstStyle/>
            <a:p>
              <a:pPr algn="ctr"/>
              <a:r>
                <a:rPr lang="en-US" sz="3600" b="1" dirty="0" smtClean="0"/>
                <a:t>m</a:t>
              </a:r>
              <a:r>
                <a:rPr lang="en-US" sz="3600" b="1" baseline="-25000" dirty="0" smtClean="0"/>
                <a:t>He</a:t>
              </a:r>
              <a:r>
                <a:rPr lang="en-US" sz="3600" b="1" dirty="0" smtClean="0"/>
                <a:t>·v</a:t>
              </a:r>
              <a:r>
                <a:rPr lang="en-US" sz="3600" b="1" baseline="-25000" dirty="0" smtClean="0"/>
                <a:t>He</a:t>
              </a:r>
              <a:r>
                <a:rPr lang="en-US" sz="3600" b="1" baseline="30000" dirty="0" smtClean="0"/>
                <a:t>2</a:t>
              </a:r>
              <a:r>
                <a:rPr lang="en-US" sz="3600" b="1" dirty="0" smtClean="0"/>
                <a:t> = m</a:t>
              </a:r>
              <a:r>
                <a:rPr lang="en-US" sz="3600" b="1" baseline="-25000" dirty="0" smtClean="0"/>
                <a:t>Ar</a:t>
              </a:r>
              <a:r>
                <a:rPr lang="en-US" sz="3600" b="1" dirty="0" smtClean="0"/>
                <a:t>·v</a:t>
              </a:r>
              <a:r>
                <a:rPr lang="en-US" sz="3600" b="1" baseline="-25000" dirty="0" smtClean="0"/>
                <a:t>Ar</a:t>
              </a:r>
              <a:r>
                <a:rPr lang="en-US" sz="3600" b="1" baseline="30000" dirty="0" smtClean="0"/>
                <a:t>2</a:t>
              </a:r>
              <a:r>
                <a:rPr lang="en-US" sz="3600" b="1" dirty="0" smtClean="0"/>
                <a:t> </a:t>
              </a:r>
            </a:p>
          </p:txBody>
        </p:sp>
      </p:grpSp>
      <p:sp>
        <p:nvSpPr>
          <p:cNvPr id="77" name="TextBox 76"/>
          <p:cNvSpPr txBox="1"/>
          <p:nvPr/>
        </p:nvSpPr>
        <p:spPr>
          <a:xfrm>
            <a:off x="381000" y="677882"/>
            <a:ext cx="5105400" cy="2308324"/>
          </a:xfrm>
          <a:prstGeom prst="rect">
            <a:avLst/>
          </a:prstGeom>
          <a:noFill/>
        </p:spPr>
        <p:txBody>
          <a:bodyPr wrap="square" rtlCol="0">
            <a:spAutoFit/>
          </a:bodyPr>
          <a:lstStyle/>
          <a:p>
            <a:r>
              <a:rPr lang="en-US" sz="3600" dirty="0" smtClean="0"/>
              <a:t>So, if the </a:t>
            </a:r>
            <a:r>
              <a:rPr lang="en-US" sz="3600" dirty="0" err="1" smtClean="0"/>
              <a:t>Ar</a:t>
            </a:r>
            <a:r>
              <a:rPr lang="en-US" sz="3600" dirty="0" smtClean="0"/>
              <a:t> atoms are moving at 431 m/s on average, how fast would the He atoms be moving?</a:t>
            </a:r>
          </a:p>
        </p:txBody>
      </p:sp>
      <p:grpSp>
        <p:nvGrpSpPr>
          <p:cNvPr id="2" name="Group 15"/>
          <p:cNvGrpSpPr/>
          <p:nvPr/>
        </p:nvGrpSpPr>
        <p:grpSpPr>
          <a:xfrm>
            <a:off x="7315200" y="838200"/>
            <a:ext cx="1676400" cy="2417538"/>
            <a:chOff x="4419600" y="838200"/>
            <a:chExt cx="1676400" cy="2417538"/>
          </a:xfrm>
          <a:solidFill>
            <a:srgbClr val="E6B9B8">
              <a:alpha val="30196"/>
            </a:srgbClr>
          </a:solidFill>
        </p:grpSpPr>
        <p:grpSp>
          <p:nvGrpSpPr>
            <p:cNvPr id="3" name="Group 32"/>
            <p:cNvGrpSpPr/>
            <p:nvPr/>
          </p:nvGrpSpPr>
          <p:grpSpPr>
            <a:xfrm>
              <a:off x="4419600" y="838200"/>
              <a:ext cx="1676400" cy="2417538"/>
              <a:chOff x="2462739" y="859062"/>
              <a:chExt cx="1676400" cy="2417538"/>
            </a:xfrm>
            <a:grpFill/>
          </p:grpSpPr>
          <p:sp>
            <p:nvSpPr>
              <p:cNvPr id="35" name="Oval 34"/>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34" name="TextBox 33"/>
            <p:cNvSpPr txBox="1"/>
            <p:nvPr/>
          </p:nvSpPr>
          <p:spPr>
            <a:xfrm>
              <a:off x="4724400" y="1371600"/>
              <a:ext cx="1066800" cy="923330"/>
            </a:xfrm>
            <a:prstGeom prst="rect">
              <a:avLst/>
            </a:prstGeom>
            <a:noFill/>
          </p:spPr>
          <p:txBody>
            <a:bodyPr wrap="square" rtlCol="0">
              <a:spAutoFit/>
            </a:bodyPr>
            <a:lstStyle/>
            <a:p>
              <a:pPr algn="ctr"/>
              <a:r>
                <a:rPr lang="en-US" sz="5400" b="1" dirty="0" err="1" smtClean="0">
                  <a:solidFill>
                    <a:schemeClr val="accent2">
                      <a:lumMod val="40000"/>
                      <a:lumOff val="60000"/>
                    </a:schemeClr>
                  </a:solidFill>
                </a:rPr>
                <a:t>Ar</a:t>
              </a:r>
              <a:endParaRPr lang="en-US" b="1" dirty="0">
                <a:solidFill>
                  <a:schemeClr val="accent2">
                    <a:lumMod val="40000"/>
                    <a:lumOff val="60000"/>
                  </a:schemeClr>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repeatCount="indefinite" fill="hold" grpId="0" nodeType="withEffect">
                                  <p:stCondLst>
                                    <p:cond delay="0"/>
                                  </p:stCondLst>
                                  <p:childTnLst>
                                    <p:animMotion origin="layout" path="M 0.00035 -0.00023 L -0.10156 0.10185 L 0.01111 0.22477 L 0.00139 0.10695 L 0.06597 0.10579 L 0.00139 0.06644 L 0.03264 -0.01968 L -0.05851 -0.03542 L -0.03298 0.06528 L 0.00035 -0.00023 Z " pathEditMode="relative" ptsTypes="AAAAAAAAAA">
                                      <p:cBhvr>
                                        <p:cTn id="6" dur="1000" fill="hold"/>
                                        <p:tgtEl>
                                          <p:spTgt spid="31"/>
                                        </p:tgtEl>
                                        <p:attrNameLst>
                                          <p:attrName>ppt_x</p:attrName>
                                          <p:attrName>ppt_y</p:attrName>
                                        </p:attrNameLst>
                                      </p:cBhvr>
                                    </p:animMotion>
                                  </p:childTnLst>
                                </p:cTn>
                              </p:par>
                              <p:par>
                                <p:cTn id="7" presetID="0" presetClass="path" presetSubtype="0" repeatCount="indefinite" fill="hold" grpId="0" nodeType="withEffect">
                                  <p:stCondLst>
                                    <p:cond delay="0"/>
                                  </p:stCondLst>
                                  <p:childTnLst>
                                    <p:animMotion origin="layout" path="M 0 0 L -0.03541 0.02223 L 0.02448 0.12431 L -0.00399 0.19468 L 0.08039 0.11505 L 0.02153 0.08102 L 0.02049 0.01829 L 0.0882 0.03149 L 0.05973 -0.06666 L 0 0 Z " pathEditMode="relative" ptsTypes="AAAAAAAAAA">
                                      <p:cBhvr>
                                        <p:cTn id="8" dur="500" fill="hold"/>
                                        <p:tgtEl>
                                          <p:spTgt spid="26"/>
                                        </p:tgtEl>
                                        <p:attrNameLst>
                                          <p:attrName>ppt_x</p:attrName>
                                          <p:attrName>ppt_y</p:attrName>
                                        </p:attrNameLst>
                                      </p:cBhvr>
                                    </p:animMotion>
                                  </p:childTnLst>
                                </p:cTn>
                              </p:par>
                              <p:par>
                                <p:cTn id="9" presetID="0" presetClass="path" presetSubtype="0" repeatCount="indefinite" fill="hold" grpId="0" nodeType="withEffect">
                                  <p:stCondLst>
                                    <p:cond delay="0"/>
                                  </p:stCondLst>
                                  <p:childTnLst>
                                    <p:animMotion origin="layout" path="M 2.77778E-7 1.48148E-6 L -0.01094 0.05879 L 0.07153 0.08634 L 0.04896 0.01829 L 0.09011 -0.05347 L 0.05087 -0.0757 L 0.00382 0.07315 L -0.06094 0.09676 L 2.77778E-7 1.48148E-6 Z " pathEditMode="relative" ptsTypes="AAAAAAAAA">
                                      <p:cBhvr>
                                        <p:cTn id="10" dur="1000" fill="hold"/>
                                        <p:tgtEl>
                                          <p:spTgt spid="27"/>
                                        </p:tgtEl>
                                        <p:attrNameLst>
                                          <p:attrName>ppt_x</p:attrName>
                                          <p:attrName>ppt_y</p:attrName>
                                        </p:attrNameLst>
                                      </p:cBhvr>
                                    </p:animMotion>
                                  </p:childTnLst>
                                </p:cTn>
                              </p:par>
                              <p:par>
                                <p:cTn id="11" presetID="0" presetClass="path" presetSubtype="0" repeatCount="indefinite" fill="hold" grpId="0" nodeType="withEffect">
                                  <p:stCondLst>
                                    <p:cond delay="0"/>
                                  </p:stCondLst>
                                  <p:childTnLst>
                                    <p:animMotion origin="layout" path="M 0 0 L 0.02465 0.09282 L -0.05868 0.16852 L -0.07153 0.06528 L -0.10382 -0.02361 L 0 0 Z " pathEditMode="relative" ptsTypes="AAAAAA">
                                      <p:cBhvr>
                                        <p:cTn id="12" dur="1000" fill="hold"/>
                                        <p:tgtEl>
                                          <p:spTgt spid="30"/>
                                        </p:tgtEl>
                                        <p:attrNameLst>
                                          <p:attrName>ppt_x</p:attrName>
                                          <p:attrName>ppt_y</p:attrName>
                                        </p:attrNameLst>
                                      </p:cBhvr>
                                    </p:animMotion>
                                  </p:childTnLst>
                                </p:cTn>
                              </p:par>
                              <p:par>
                                <p:cTn id="13" presetID="0" presetClass="path" presetSubtype="0" repeatCount="indefinite" fill="hold" grpId="0" nodeType="withEffect">
                                  <p:stCondLst>
                                    <p:cond delay="0"/>
                                  </p:stCondLst>
                                  <p:childTnLst>
                                    <p:animMotion origin="layout" path="M 0 0 L 0.046 -0.04051 L -0.09705 -0.19097 L -0.05487 -0.09954 L -0.12257 -0.10995 L -0.05973 0.05486 L 0 0 Z " pathEditMode="relative" ptsTypes="AAAAAAA">
                                      <p:cBhvr>
                                        <p:cTn id="14" dur="500" fill="hold"/>
                                        <p:tgtEl>
                                          <p:spTgt spid="29"/>
                                        </p:tgtEl>
                                        <p:attrNameLst>
                                          <p:attrName>ppt_x</p:attrName>
                                          <p:attrName>ppt_y</p:attrName>
                                        </p:attrNameLst>
                                      </p:cBhvr>
                                    </p:animMotion>
                                  </p:childTnLst>
                                </p:cTn>
                              </p:par>
                              <p:par>
                                <p:cTn id="15" presetID="0" presetClass="path" presetSubtype="0" repeatCount="indefinite" fill="hold" grpId="0" nodeType="withEffect">
                                  <p:stCondLst>
                                    <p:cond delay="0"/>
                                  </p:stCondLst>
                                  <p:childTnLst>
                                    <p:animMotion origin="layout" path="M 0 0 L -0.01666 -0.07454 L -0.05885 -0.04444 L 0.06754 -0.0537 L 0.11372 -0.13079 L 0.04601 -0.1544 L 0 0 Z " pathEditMode="relative" ptsTypes="AAAAAAA">
                                      <p:cBhvr>
                                        <p:cTn id="16" dur="1000" fill="hold"/>
                                        <p:tgtEl>
                                          <p:spTgt spid="28"/>
                                        </p:tgtEl>
                                        <p:attrNameLst>
                                          <p:attrName>ppt_x</p:attrName>
                                          <p:attrName>ppt_y</p:attrName>
                                        </p:attrNameLst>
                                      </p:cBhvr>
                                    </p:animMotion>
                                  </p:childTnLst>
                                </p:cTn>
                              </p:par>
                              <p:par>
                                <p:cTn id="17" presetID="0" presetClass="path" presetSubtype="0" repeatCount="indefinite" fill="hold" grpId="0" nodeType="withEffect">
                                  <p:stCondLst>
                                    <p:cond delay="0"/>
                                  </p:stCondLst>
                                  <p:childTnLst>
                                    <p:animMotion origin="layout" path="M 0 0 L -0.00295 -0.07314 L 0.03906 -0.11504 L 0.1283 -0.11365 L 0.0882 0.01042 L 0.10781 0.09792 L 0 0 Z " pathEditMode="relative" ptsTypes="AAAAAAA">
                                      <p:cBhvr>
                                        <p:cTn id="18" dur="1000" fill="hold"/>
                                        <p:tgtEl>
                                          <p:spTgt spid="25"/>
                                        </p:tgtEl>
                                        <p:attrNameLst>
                                          <p:attrName>ppt_x</p:attrName>
                                          <p:attrName>ppt_y</p:attrName>
                                        </p:attrNameLst>
                                      </p:cBhvr>
                                    </p:animMotion>
                                  </p:childTnLst>
                                </p:cTn>
                              </p:par>
                              <p:par>
                                <p:cTn id="19" presetID="0" presetClass="path" presetSubtype="0" repeatCount="indefinite" fill="hold" grpId="0" nodeType="withEffect">
                                  <p:stCondLst>
                                    <p:cond delay="0"/>
                                  </p:stCondLst>
                                  <p:childTnLst>
                                    <p:animMotion origin="layout" path="M -0.00313 0.00764 L 0.03524 -0.05995 L 0.07934 0.09236 L 0.12639 0.12547 L 0.04114 0.13148 L 0.04305 0.21412 L 0.01354 0.08982 L 0.0401 0.01736 L -0.00313 0.00764 Z " pathEditMode="relative" rAng="0" ptsTypes="AAAAAAAAA">
                                      <p:cBhvr>
                                        <p:cTn id="20" dur="2000" fill="hold"/>
                                        <p:tgtEl>
                                          <p:spTgt spid="38"/>
                                        </p:tgtEl>
                                        <p:attrNameLst>
                                          <p:attrName>ppt_x</p:attrName>
                                          <p:attrName>ppt_y</p:attrName>
                                        </p:attrNameLst>
                                      </p:cBhvr>
                                      <p:rCtr x="6500" y="6900"/>
                                    </p:animMotion>
                                  </p:childTnLst>
                                </p:cTn>
                              </p:par>
                              <p:par>
                                <p:cTn id="21" presetID="0" presetClass="path" presetSubtype="0" repeatCount="indefinite" fill="hold" grpId="0" nodeType="withEffect">
                                  <p:stCondLst>
                                    <p:cond delay="0"/>
                                  </p:stCondLst>
                                  <p:childTnLst>
                                    <p:animMotion origin="layout" path="M -0.00086 -0.00069 L -0.06753 0.07755 L 0.01285 0.21366 L 0.004 0.09468 L -0.10086 0.05139 L -0.00573 -0.05185 L -0.00086 -0.00069 Z " pathEditMode="relative" ptsTypes="AAAAAAA">
                                      <p:cBhvr>
                                        <p:cTn id="22" dur="3000" fill="hold"/>
                                        <p:tgtEl>
                                          <p:spTgt spid="43"/>
                                        </p:tgtEl>
                                        <p:attrNameLst>
                                          <p:attrName>ppt_x</p:attrName>
                                          <p:attrName>ppt_y</p:attrName>
                                        </p:attrNameLst>
                                      </p:cBhvr>
                                    </p:animMotion>
                                  </p:childTnLst>
                                </p:cTn>
                              </p:par>
                              <p:par>
                                <p:cTn id="23" presetID="0" presetClass="path" presetSubtype="0" repeatCount="indefinite" fill="hold" grpId="0" nodeType="withEffect">
                                  <p:stCondLst>
                                    <p:cond delay="0"/>
                                  </p:stCondLst>
                                  <p:childTnLst>
                                    <p:animMotion origin="layout" path="M -1.66667E-6 -2.96296E-6 L 0.01076 -0.06273 C -0.03993 -0.02315 -0.09167 0.01412 -0.14115 0.05625 C -0.1441 0.0588 -0.13368 0.05579 -0.13038 0.05764 C -0.12222 0.06227 -0.11875 0.07755 -0.10972 0.08102 C -0.1066 0.08403 -0.10677 0.08218 -0.10677 0.08495 L -0.09809 0.1412 L -0.04219 0.04977 L 0.03142 0.02361 L -1.66667E-6 -2.96296E-6 Z " pathEditMode="relative" ptsTypes="AffffAAAAA">
                                      <p:cBhvr>
                                        <p:cTn id="24" dur="2000" fill="hold"/>
                                        <p:tgtEl>
                                          <p:spTgt spid="42"/>
                                        </p:tgtEl>
                                        <p:attrNameLst>
                                          <p:attrName>ppt_x</p:attrName>
                                          <p:attrName>ppt_y</p:attrName>
                                        </p:attrNameLst>
                                      </p:cBhvr>
                                    </p:animMotion>
                                  </p:childTnLst>
                                </p:cTn>
                              </p:par>
                              <p:par>
                                <p:cTn id="25" presetID="0" presetClass="path" presetSubtype="0" repeatCount="indefinite" fill="hold" grpId="0" nodeType="withEffect">
                                  <p:stCondLst>
                                    <p:cond delay="0"/>
                                  </p:stCondLst>
                                  <p:childTnLst>
                                    <p:animMotion origin="layout" path="M 6.38889E-6 -3.7037E-7 L -0.01666 0.05995 L 0.04219 0.00903 L -0.02256 -0.07732 L 0.06181 -0.08773 L 0.06771 -0.04584 L 6.38889E-6 -3.7037E-7 Z " pathEditMode="relative" ptsTypes="AAAAAAA">
                                      <p:cBhvr>
                                        <p:cTn id="26" dur="3000" fill="hold"/>
                                        <p:tgtEl>
                                          <p:spTgt spid="37"/>
                                        </p:tgtEl>
                                        <p:attrNameLst>
                                          <p:attrName>ppt_x</p:attrName>
                                          <p:attrName>ppt_y</p:attrName>
                                        </p:attrNameLst>
                                      </p:cBhvr>
                                    </p:animMotion>
                                  </p:childTnLst>
                                </p:cTn>
                              </p:par>
                              <p:par>
                                <p:cTn id="27" presetID="0" presetClass="path" presetSubtype="0" repeatCount="indefinite" fill="hold" grpId="0" nodeType="withEffect">
                                  <p:stCondLst>
                                    <p:cond delay="0"/>
                                  </p:stCondLst>
                                  <p:childTnLst>
                                    <p:animMotion origin="layout" path="M -0.00035 0.00046 L 0.03784 -0.04143 L 0.08385 -0.0243 L 0.03385 -0.09097 L 0.075 -0.22176 L 0.01927 -0.17338 L -0.03872 -0.21643 L -0.01129 -0.13032 L 0.00538 -0.19028 L 0.04462 -0.07801 L -0.0533 -0.1118 L -0.00035 0.00046 Z " pathEditMode="relative" ptsTypes="AAAAAAAAAAAA">
                                      <p:cBhvr>
                                        <p:cTn id="28" dur="2000" fill="hold"/>
                                        <p:tgtEl>
                                          <p:spTgt spid="40"/>
                                        </p:tgtEl>
                                        <p:attrNameLst>
                                          <p:attrName>ppt_x</p:attrName>
                                          <p:attrName>ppt_y</p:attrName>
                                        </p:attrNameLst>
                                      </p:cBhvr>
                                    </p:animMotion>
                                  </p:childTnLst>
                                </p:cTn>
                              </p:par>
                              <p:par>
                                <p:cTn id="29" presetID="0" presetClass="path" presetSubtype="0" repeatCount="indefinite" fill="hold" grpId="0" nodeType="withEffect">
                                  <p:stCondLst>
                                    <p:cond delay="0"/>
                                  </p:stCondLst>
                                  <p:childTnLst>
                                    <p:animMotion origin="layout" path="M -1.66667E-6 -5.55556E-6 L 0.00104 -0.04723 L 0.02257 -0.072 L -0.00677 -0.15047 L 0.04219 -0.13473 L -1.66667E-6 -0.06667 L -0.04305 -0.12825 L -0.1118 -0.02616 L -1.66667E-6 -5.55556E-6 Z " pathEditMode="relative" ptsTypes="AAAAAAAAA">
                                      <p:cBhvr>
                                        <p:cTn id="30" dur="5000" fill="hold"/>
                                        <p:tgtEl>
                                          <p:spTgt spid="41"/>
                                        </p:tgtEl>
                                        <p:attrNameLst>
                                          <p:attrName>ppt_x</p:attrName>
                                          <p:attrName>ppt_y</p:attrName>
                                        </p:attrNameLst>
                                      </p:cBhvr>
                                    </p:animMotion>
                                  </p:childTnLst>
                                </p:cTn>
                              </p:par>
                              <p:par>
                                <p:cTn id="31" presetID="0" presetClass="path" presetSubtype="0" repeatCount="indefinite" fill="hold" grpId="0" nodeType="withEffect">
                                  <p:stCondLst>
                                    <p:cond delay="0"/>
                                  </p:stCondLst>
                                  <p:childTnLst>
                                    <p:animMotion origin="layout" path="M 7.5E-6 -2.96296E-6 L -0.02951 -0.12546 L 0.03334 -0.04305 L 0.03924 -0.12014 L -0.00104 -0.09791 L 0.02935 0.03403 L -0.01284 0.07199 L -0.05989 -0.0118 L 7.5E-6 -2.96296E-6 Z " pathEditMode="relative" ptsTypes="AAAAAAAAA">
                                      <p:cBhvr>
                                        <p:cTn id="32" dur="2000" fill="hold"/>
                                        <p:tgtEl>
                                          <p:spTgt spid="39"/>
                                        </p:tgtEl>
                                        <p:attrNameLst>
                                          <p:attrName>ppt_x</p:attrName>
                                          <p:attrName>ppt_y</p:attrName>
                                        </p:attrNameLst>
                                      </p:cBhvr>
                                    </p:animMotion>
                                  </p:childTnLst>
                                </p:cTn>
                              </p:par>
                              <p:par>
                                <p:cTn id="33" presetID="10" presetClass="exit" presetSubtype="0" fill="hold" nodeType="withEffect">
                                  <p:stCondLst>
                                    <p:cond delay="0"/>
                                  </p:stCondLst>
                                  <p:childTnLst>
                                    <p:animEffect transition="out" filter="fade">
                                      <p:cBhvr>
                                        <p:cTn id="34" dur="2000"/>
                                        <p:tgtEl>
                                          <p:spTgt spid="57">
                                            <p:txEl>
                                              <p:pRg st="0" end="0"/>
                                            </p:txEl>
                                          </p:spTgt>
                                        </p:tgtEl>
                                      </p:cBhvr>
                                    </p:animEffect>
                                    <p:set>
                                      <p:cBhvr>
                                        <p:cTn id="35" dur="1" fill="hold">
                                          <p:stCondLst>
                                            <p:cond delay="1999"/>
                                          </p:stCondLst>
                                        </p:cTn>
                                        <p:tgtEl>
                                          <p:spTgt spid="57">
                                            <p:txEl>
                                              <p:pRg st="0" end="0"/>
                                            </p:txEl>
                                          </p:spTgt>
                                        </p:tgtEl>
                                        <p:attrNameLst>
                                          <p:attrName>style.visibility</p:attrName>
                                        </p:attrNameLst>
                                      </p:cBhvr>
                                      <p:to>
                                        <p:strVal val="hidden"/>
                                      </p:to>
                                    </p:set>
                                  </p:childTnLst>
                                </p:cTn>
                              </p:par>
                              <p:par>
                                <p:cTn id="36" presetID="10" presetClass="exit" presetSubtype="0" fill="hold" nodeType="withEffect">
                                  <p:stCondLst>
                                    <p:cond delay="0"/>
                                  </p:stCondLst>
                                  <p:childTnLst>
                                    <p:animEffect transition="out" filter="fade">
                                      <p:cBhvr>
                                        <p:cTn id="37" dur="2000"/>
                                        <p:tgtEl>
                                          <p:spTgt spid="57">
                                            <p:txEl>
                                              <p:pRg st="1" end="1"/>
                                            </p:txEl>
                                          </p:spTgt>
                                        </p:tgtEl>
                                      </p:cBhvr>
                                    </p:animEffect>
                                    <p:set>
                                      <p:cBhvr>
                                        <p:cTn id="38" dur="1" fill="hold">
                                          <p:stCondLst>
                                            <p:cond delay="1999"/>
                                          </p:stCondLst>
                                        </p:cTn>
                                        <p:tgtEl>
                                          <p:spTgt spid="57">
                                            <p:txEl>
                                              <p:pRg st="1" end="1"/>
                                            </p:txEl>
                                          </p:spTgt>
                                        </p:tgtEl>
                                        <p:attrNameLst>
                                          <p:attrName>style.visibility</p:attrName>
                                        </p:attrNameLst>
                                      </p:cBhvr>
                                      <p:to>
                                        <p:strVal val="hidden"/>
                                      </p:to>
                                    </p:set>
                                  </p:childTnLst>
                                </p:cTn>
                              </p:par>
                              <p:par>
                                <p:cTn id="39" presetID="10" presetClass="exit" presetSubtype="0" fill="hold" nodeType="withEffect">
                                  <p:stCondLst>
                                    <p:cond delay="0"/>
                                  </p:stCondLst>
                                  <p:childTnLst>
                                    <p:animEffect transition="out" filter="fade">
                                      <p:cBhvr>
                                        <p:cTn id="40" dur="2000"/>
                                        <p:tgtEl>
                                          <p:spTgt spid="57">
                                            <p:txEl>
                                              <p:pRg st="2" end="2"/>
                                            </p:txEl>
                                          </p:spTgt>
                                        </p:tgtEl>
                                      </p:cBhvr>
                                    </p:animEffect>
                                    <p:set>
                                      <p:cBhvr>
                                        <p:cTn id="41" dur="1" fill="hold">
                                          <p:stCondLst>
                                            <p:cond delay="1999"/>
                                          </p:stCondLst>
                                        </p:cTn>
                                        <p:tgtEl>
                                          <p:spTgt spid="57">
                                            <p:txEl>
                                              <p:pRg st="2" end="2"/>
                                            </p:txEl>
                                          </p:spTgt>
                                        </p:tgtEl>
                                        <p:attrNameLst>
                                          <p:attrName>style.visibility</p:attrName>
                                        </p:attrNameLst>
                                      </p:cBhvr>
                                      <p:to>
                                        <p:strVal val="hidden"/>
                                      </p:to>
                                    </p:set>
                                  </p:childTnLst>
                                </p:cTn>
                              </p:par>
                              <p:par>
                                <p:cTn id="42" presetID="10" presetClass="exit" presetSubtype="0" fill="hold" nodeType="withEffect">
                                  <p:stCondLst>
                                    <p:cond delay="0"/>
                                  </p:stCondLst>
                                  <p:childTnLst>
                                    <p:animEffect transition="out" filter="fade">
                                      <p:cBhvr>
                                        <p:cTn id="43" dur="2000"/>
                                        <p:tgtEl>
                                          <p:spTgt spid="44"/>
                                        </p:tgtEl>
                                      </p:cBhvr>
                                    </p:animEffect>
                                    <p:set>
                                      <p:cBhvr>
                                        <p:cTn id="44" dur="1" fill="hold">
                                          <p:stCondLst>
                                            <p:cond delay="1999"/>
                                          </p:stCondLst>
                                        </p:cTn>
                                        <p:tgtEl>
                                          <p:spTgt spid="44"/>
                                        </p:tgtEl>
                                        <p:attrNameLst>
                                          <p:attrName>style.visibility</p:attrName>
                                        </p:attrNameLst>
                                      </p:cBhvr>
                                      <p:to>
                                        <p:strVal val="hidden"/>
                                      </p:to>
                                    </p:set>
                                  </p:childTnLst>
                                </p:cTn>
                              </p:par>
                              <p:par>
                                <p:cTn id="45" presetID="10" presetClass="exit" presetSubtype="0" fill="hold" nodeType="withEffect">
                                  <p:stCondLst>
                                    <p:cond delay="0"/>
                                  </p:stCondLst>
                                  <p:childTnLst>
                                    <p:animEffect transition="out" filter="fade">
                                      <p:cBhvr>
                                        <p:cTn id="46" dur="2000"/>
                                        <p:tgtEl>
                                          <p:spTgt spid="45"/>
                                        </p:tgtEl>
                                      </p:cBhvr>
                                    </p:animEffect>
                                    <p:set>
                                      <p:cBhvr>
                                        <p:cTn id="47" dur="1" fill="hold">
                                          <p:stCondLst>
                                            <p:cond delay="1999"/>
                                          </p:stCondLst>
                                        </p:cTn>
                                        <p:tgtEl>
                                          <p:spTgt spid="45"/>
                                        </p:tgtEl>
                                        <p:attrNameLst>
                                          <p:attrName>style.visibility</p:attrName>
                                        </p:attrNameLst>
                                      </p:cBhvr>
                                      <p:to>
                                        <p:strVal val="hidden"/>
                                      </p:to>
                                    </p:set>
                                  </p:childTnLst>
                                </p:cTn>
                              </p:par>
                              <p:par>
                                <p:cTn id="48" presetID="10" presetClass="exit" presetSubtype="0" fill="hold" nodeType="withEffect">
                                  <p:stCondLst>
                                    <p:cond delay="0"/>
                                  </p:stCondLst>
                                  <p:childTnLst>
                                    <p:animEffect transition="out" filter="fade">
                                      <p:cBhvr>
                                        <p:cTn id="49" dur="2000"/>
                                        <p:tgtEl>
                                          <p:spTgt spid="47"/>
                                        </p:tgtEl>
                                      </p:cBhvr>
                                    </p:animEffect>
                                    <p:set>
                                      <p:cBhvr>
                                        <p:cTn id="50" dur="1" fill="hold">
                                          <p:stCondLst>
                                            <p:cond delay="1999"/>
                                          </p:stCondLst>
                                        </p:cTn>
                                        <p:tgtEl>
                                          <p:spTgt spid="47"/>
                                        </p:tgtEl>
                                        <p:attrNameLst>
                                          <p:attrName>style.visibility</p:attrName>
                                        </p:attrNameLst>
                                      </p:cBhvr>
                                      <p:to>
                                        <p:strVal val="hidden"/>
                                      </p:to>
                                    </p:set>
                                  </p:childTnLst>
                                </p:cTn>
                              </p:par>
                              <p:par>
                                <p:cTn id="51" presetID="10" presetClass="exit" presetSubtype="0" fill="hold" nodeType="withEffect">
                                  <p:stCondLst>
                                    <p:cond delay="0"/>
                                  </p:stCondLst>
                                  <p:childTnLst>
                                    <p:animEffect transition="out" filter="fade">
                                      <p:cBhvr>
                                        <p:cTn id="52" dur="2000"/>
                                        <p:tgtEl>
                                          <p:spTgt spid="48"/>
                                        </p:tgtEl>
                                      </p:cBhvr>
                                    </p:animEffect>
                                    <p:set>
                                      <p:cBhvr>
                                        <p:cTn id="53" dur="1" fill="hold">
                                          <p:stCondLst>
                                            <p:cond delay="1999"/>
                                          </p:stCondLst>
                                        </p:cTn>
                                        <p:tgtEl>
                                          <p:spTgt spid="48"/>
                                        </p:tgtEl>
                                        <p:attrNameLst>
                                          <p:attrName>style.visibility</p:attrName>
                                        </p:attrNameLst>
                                      </p:cBhvr>
                                      <p:to>
                                        <p:strVal val="hidden"/>
                                      </p:to>
                                    </p:set>
                                  </p:childTnLst>
                                </p:cTn>
                              </p:par>
                              <p:par>
                                <p:cTn id="54" presetID="10" presetClass="exit" presetSubtype="0" fill="hold" nodeType="withEffect">
                                  <p:stCondLst>
                                    <p:cond delay="0"/>
                                  </p:stCondLst>
                                  <p:childTnLst>
                                    <p:animEffect transition="out" filter="fade">
                                      <p:cBhvr>
                                        <p:cTn id="55" dur="2000"/>
                                        <p:tgtEl>
                                          <p:spTgt spid="49"/>
                                        </p:tgtEl>
                                      </p:cBhvr>
                                    </p:animEffect>
                                    <p:set>
                                      <p:cBhvr>
                                        <p:cTn id="56" dur="1" fill="hold">
                                          <p:stCondLst>
                                            <p:cond delay="1999"/>
                                          </p:stCondLst>
                                        </p:cTn>
                                        <p:tgtEl>
                                          <p:spTgt spid="49"/>
                                        </p:tgtEl>
                                        <p:attrNameLst>
                                          <p:attrName>style.visibility</p:attrName>
                                        </p:attrNameLst>
                                      </p:cBhvr>
                                      <p:to>
                                        <p:strVal val="hidden"/>
                                      </p:to>
                                    </p:set>
                                  </p:childTnLst>
                                </p:cTn>
                              </p:par>
                              <p:par>
                                <p:cTn id="57" presetID="10" presetClass="exit" presetSubtype="0" fill="hold" nodeType="withEffect">
                                  <p:stCondLst>
                                    <p:cond delay="0"/>
                                  </p:stCondLst>
                                  <p:childTnLst>
                                    <p:animEffect transition="out" filter="fade">
                                      <p:cBhvr>
                                        <p:cTn id="58" dur="2000"/>
                                        <p:tgtEl>
                                          <p:spTgt spid="50"/>
                                        </p:tgtEl>
                                      </p:cBhvr>
                                    </p:animEffect>
                                    <p:set>
                                      <p:cBhvr>
                                        <p:cTn id="59" dur="1" fill="hold">
                                          <p:stCondLst>
                                            <p:cond delay="1999"/>
                                          </p:stCondLst>
                                        </p:cTn>
                                        <p:tgtEl>
                                          <p:spTgt spid="50"/>
                                        </p:tgtEl>
                                        <p:attrNameLst>
                                          <p:attrName>style.visibility</p:attrName>
                                        </p:attrNameLst>
                                      </p:cBhvr>
                                      <p:to>
                                        <p:strVal val="hidden"/>
                                      </p:to>
                                    </p:set>
                                  </p:childTnLst>
                                </p:cTn>
                              </p:par>
                              <p:par>
                                <p:cTn id="60" presetID="10" presetClass="exit" presetSubtype="0" fill="hold" nodeType="withEffect">
                                  <p:stCondLst>
                                    <p:cond delay="0"/>
                                  </p:stCondLst>
                                  <p:childTnLst>
                                    <p:animEffect transition="out" filter="fade">
                                      <p:cBhvr>
                                        <p:cTn id="61" dur="2000"/>
                                        <p:tgtEl>
                                          <p:spTgt spid="46">
                                            <p:txEl>
                                              <p:pRg st="0" end="0"/>
                                            </p:txEl>
                                          </p:spTgt>
                                        </p:tgtEl>
                                      </p:cBhvr>
                                    </p:animEffect>
                                    <p:set>
                                      <p:cBhvr>
                                        <p:cTn id="62" dur="1" fill="hold">
                                          <p:stCondLst>
                                            <p:cond delay="1999"/>
                                          </p:stCondLst>
                                        </p:cTn>
                                        <p:tgtEl>
                                          <p:spTgt spid="46">
                                            <p:txEl>
                                              <p:pRg st="0" end="0"/>
                                            </p:txEl>
                                          </p:spTgt>
                                        </p:tgtEl>
                                        <p:attrNameLst>
                                          <p:attrName>style.visibility</p:attrName>
                                        </p:attrNameLst>
                                      </p:cBhvr>
                                      <p:to>
                                        <p:strVal val="hidden"/>
                                      </p:to>
                                    </p:set>
                                  </p:childTnLst>
                                </p:cTn>
                              </p:par>
                              <p:par>
                                <p:cTn id="63" presetID="10" presetClass="exit" presetSubtype="0" fill="hold" nodeType="withEffect">
                                  <p:stCondLst>
                                    <p:cond delay="0"/>
                                  </p:stCondLst>
                                  <p:childTnLst>
                                    <p:animEffect transition="out" filter="fade">
                                      <p:cBhvr>
                                        <p:cTn id="64" dur="2000"/>
                                        <p:tgtEl>
                                          <p:spTgt spid="46">
                                            <p:txEl>
                                              <p:pRg st="1" end="1"/>
                                            </p:txEl>
                                          </p:spTgt>
                                        </p:tgtEl>
                                      </p:cBhvr>
                                    </p:animEffect>
                                    <p:set>
                                      <p:cBhvr>
                                        <p:cTn id="65" dur="1" fill="hold">
                                          <p:stCondLst>
                                            <p:cond delay="1999"/>
                                          </p:stCondLst>
                                        </p:cTn>
                                        <p:tgtEl>
                                          <p:spTgt spid="46">
                                            <p:txEl>
                                              <p:pRg st="1" end="1"/>
                                            </p:txEl>
                                          </p:spTgt>
                                        </p:tgtEl>
                                        <p:attrNameLst>
                                          <p:attrName>style.visibility</p:attrName>
                                        </p:attrNameLst>
                                      </p:cBhvr>
                                      <p:to>
                                        <p:strVal val="hidden"/>
                                      </p:to>
                                    </p:set>
                                  </p:childTnLst>
                                </p:cTn>
                              </p:par>
                              <p:par>
                                <p:cTn id="66" presetID="10" presetClass="exit" presetSubtype="0" fill="hold" nodeType="withEffect">
                                  <p:stCondLst>
                                    <p:cond delay="0"/>
                                  </p:stCondLst>
                                  <p:childTnLst>
                                    <p:animEffect transition="out" filter="fade">
                                      <p:cBhvr>
                                        <p:cTn id="67" dur="2000"/>
                                        <p:tgtEl>
                                          <p:spTgt spid="15">
                                            <p:txEl>
                                              <p:pRg st="0" end="0"/>
                                            </p:txEl>
                                          </p:spTgt>
                                        </p:tgtEl>
                                      </p:cBhvr>
                                    </p:animEffect>
                                    <p:set>
                                      <p:cBhvr>
                                        <p:cTn id="68" dur="1" fill="hold">
                                          <p:stCondLst>
                                            <p:cond delay="1999"/>
                                          </p:stCondLst>
                                        </p:cTn>
                                        <p:tgtEl>
                                          <p:spTgt spid="15">
                                            <p:txEl>
                                              <p:pRg st="0" end="0"/>
                                            </p:txEl>
                                          </p:spTgt>
                                        </p:tgtEl>
                                        <p:attrNameLst>
                                          <p:attrName>style.visibility</p:attrName>
                                        </p:attrNameLst>
                                      </p:cBhvr>
                                      <p:to>
                                        <p:strVal val="hidden"/>
                                      </p:to>
                                    </p:set>
                                  </p:childTnLst>
                                </p:cTn>
                              </p:par>
                              <p:par>
                                <p:cTn id="69" presetID="10" presetClass="exit" presetSubtype="0" fill="hold" nodeType="withEffect">
                                  <p:stCondLst>
                                    <p:cond delay="0"/>
                                  </p:stCondLst>
                                  <p:childTnLst>
                                    <p:animEffect transition="out" filter="fade">
                                      <p:cBhvr>
                                        <p:cTn id="70" dur="2000"/>
                                        <p:tgtEl>
                                          <p:spTgt spid="15">
                                            <p:txEl>
                                              <p:pRg st="1" end="1"/>
                                            </p:txEl>
                                          </p:spTgt>
                                        </p:tgtEl>
                                      </p:cBhvr>
                                    </p:animEffect>
                                    <p:set>
                                      <p:cBhvr>
                                        <p:cTn id="71" dur="1" fill="hold">
                                          <p:stCondLst>
                                            <p:cond delay="1999"/>
                                          </p:stCondLst>
                                        </p:cTn>
                                        <p:tgtEl>
                                          <p:spTgt spid="15">
                                            <p:txEl>
                                              <p:pRg st="1" end="1"/>
                                            </p:txEl>
                                          </p:spTgt>
                                        </p:tgtEl>
                                        <p:attrNameLst>
                                          <p:attrName>style.visibility</p:attrName>
                                        </p:attrNameLst>
                                      </p:cBhvr>
                                      <p:to>
                                        <p:strVal val="hidden"/>
                                      </p:to>
                                    </p:set>
                                  </p:childTnLst>
                                </p:cTn>
                              </p:par>
                              <p:par>
                                <p:cTn id="72" presetID="10" presetClass="exit" presetSubtype="0" fill="hold" nodeType="withEffect">
                                  <p:stCondLst>
                                    <p:cond delay="0"/>
                                  </p:stCondLst>
                                  <p:childTnLst>
                                    <p:animEffect transition="out" filter="fade">
                                      <p:cBhvr>
                                        <p:cTn id="73" dur="2000"/>
                                        <p:tgtEl>
                                          <p:spTgt spid="15">
                                            <p:txEl>
                                              <p:pRg st="2" end="2"/>
                                            </p:txEl>
                                          </p:spTgt>
                                        </p:tgtEl>
                                      </p:cBhvr>
                                    </p:animEffect>
                                    <p:set>
                                      <p:cBhvr>
                                        <p:cTn id="74" dur="1" fill="hold">
                                          <p:stCondLst>
                                            <p:cond delay="1999"/>
                                          </p:stCondLst>
                                        </p:cTn>
                                        <p:tgtEl>
                                          <p:spTgt spid="15">
                                            <p:txEl>
                                              <p:pRg st="2" end="2"/>
                                            </p:txEl>
                                          </p:spTgt>
                                        </p:tgtEl>
                                        <p:attrNameLst>
                                          <p:attrName>style.visibility</p:attrName>
                                        </p:attrNameLst>
                                      </p:cBhvr>
                                      <p:to>
                                        <p:strVal val="hidden"/>
                                      </p:to>
                                    </p:set>
                                  </p:childTnLst>
                                </p:cTn>
                              </p:par>
                              <p:par>
                                <p:cTn id="75" presetID="0" presetClass="path" presetSubtype="0" accel="50000" decel="50000" fill="hold" nodeType="withEffect">
                                  <p:stCondLst>
                                    <p:cond delay="0"/>
                                  </p:stCondLst>
                                  <p:childTnLst>
                                    <p:animMotion origin="layout" path="M -1.73472E-18 -7.77778E-6 L -1.73472E-18 -0.42223 " pathEditMode="relative" ptsTypes="AA">
                                      <p:cBhvr>
                                        <p:cTn id="76" dur="2000" fill="hold"/>
                                        <p:tgtEl>
                                          <p:spTgt spid="70"/>
                                        </p:tgtEl>
                                        <p:attrNameLst>
                                          <p:attrName>ppt_x</p:attrName>
                                          <p:attrName>ppt_y</p:attrName>
                                        </p:attrNameLst>
                                      </p:cBhvr>
                                    </p:animMotion>
                                  </p:childTnLst>
                                </p:cTn>
                              </p:par>
                              <p:par>
                                <p:cTn id="77" presetID="10" presetClass="entr" presetSubtype="0" fill="hold" grpId="0" nodeType="withEffect">
                                  <p:stCondLst>
                                    <p:cond delay="0"/>
                                  </p:stCondLst>
                                  <p:childTnLst>
                                    <p:set>
                                      <p:cBhvr>
                                        <p:cTn id="78" dur="1" fill="hold">
                                          <p:stCondLst>
                                            <p:cond delay="0"/>
                                          </p:stCondLst>
                                        </p:cTn>
                                        <p:tgtEl>
                                          <p:spTgt spid="77">
                                            <p:txEl>
                                              <p:pRg st="0" end="0"/>
                                            </p:txEl>
                                          </p:spTgt>
                                        </p:tgtEl>
                                        <p:attrNameLst>
                                          <p:attrName>style.visibility</p:attrName>
                                        </p:attrNameLst>
                                      </p:cBhvr>
                                      <p:to>
                                        <p:strVal val="visible"/>
                                      </p:to>
                                    </p:set>
                                    <p:animEffect transition="in" filter="fade">
                                      <p:cBhvr>
                                        <p:cTn id="79" dur="2000"/>
                                        <p:tgtEl>
                                          <p:spTgt spid="7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animBg="1"/>
      <p:bldP spid="27" grpId="0" animBg="1"/>
      <p:bldP spid="28" grpId="0" animBg="1"/>
      <p:bldP spid="29" grpId="0" animBg="1"/>
      <p:bldP spid="30" grpId="0" animBg="1"/>
      <p:bldP spid="31" grpId="0" animBg="1"/>
      <p:bldP spid="37" grpId="0" animBg="1"/>
      <p:bldP spid="38" grpId="0" animBg="1"/>
      <p:bldP spid="39" grpId="0" animBg="1"/>
      <p:bldP spid="40" grpId="0" animBg="1"/>
      <p:bldP spid="41" grpId="0" animBg="1"/>
      <p:bldP spid="42" grpId="0" animBg="1"/>
      <p:bldP spid="43" grpId="0" animBg="1"/>
      <p:bldP spid="77" grpId="0" build="allAtOnce"/>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52400"/>
            <a:ext cx="8153400" cy="707886"/>
          </a:xfrm>
          <a:prstGeom prst="rect">
            <a:avLst/>
          </a:prstGeom>
          <a:noFill/>
        </p:spPr>
        <p:txBody>
          <a:bodyPr wrap="square" rtlCol="0">
            <a:spAutoFit/>
          </a:bodyPr>
          <a:lstStyle/>
          <a:p>
            <a:pPr algn="ctr"/>
            <a:r>
              <a:rPr lang="en-US" sz="4000" b="1" dirty="0" smtClean="0"/>
              <a:t>Graham’s Law of Diffusion Rates</a:t>
            </a:r>
            <a:endParaRPr lang="en-US" sz="4000" b="1" dirty="0"/>
          </a:p>
        </p:txBody>
      </p:sp>
      <p:sp>
        <p:nvSpPr>
          <p:cNvPr id="15" name="TextBox 14"/>
          <p:cNvSpPr txBox="1"/>
          <p:nvPr/>
        </p:nvSpPr>
        <p:spPr>
          <a:xfrm>
            <a:off x="381000" y="677882"/>
            <a:ext cx="5105400" cy="2308324"/>
          </a:xfrm>
          <a:prstGeom prst="rect">
            <a:avLst/>
          </a:prstGeom>
          <a:noFill/>
        </p:spPr>
        <p:txBody>
          <a:bodyPr wrap="square" rtlCol="0">
            <a:spAutoFit/>
          </a:bodyPr>
          <a:lstStyle/>
          <a:p>
            <a:r>
              <a:rPr lang="en-US" sz="3600" dirty="0" smtClean="0"/>
              <a:t>So, if the </a:t>
            </a:r>
            <a:r>
              <a:rPr lang="en-US" sz="3600" dirty="0" err="1" smtClean="0"/>
              <a:t>Ar</a:t>
            </a:r>
            <a:r>
              <a:rPr lang="en-US" sz="3600" dirty="0" smtClean="0"/>
              <a:t> atoms are moving at 431 m/s on average, how fast would the He atoms be moving?</a:t>
            </a:r>
          </a:p>
        </p:txBody>
      </p:sp>
      <p:sp>
        <p:nvSpPr>
          <p:cNvPr id="25" name="Oval 24"/>
          <p:cNvSpPr/>
          <p:nvPr/>
        </p:nvSpPr>
        <p:spPr>
          <a:xfrm>
            <a:off x="5669280" y="199644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5732030" y="12837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6113030" y="18171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5960630" y="25791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6494030" y="24267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6646430" y="16647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6341630" y="120755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7649590" y="198722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7667515" y="12745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7896115" y="25699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8429515" y="24175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8581915" y="16555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8277115" y="11983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381000" y="4393764"/>
            <a:ext cx="8763000" cy="461665"/>
          </a:xfrm>
          <a:prstGeom prst="rect">
            <a:avLst/>
          </a:prstGeom>
        </p:spPr>
        <p:txBody>
          <a:bodyPr wrap="square">
            <a:spAutoFit/>
          </a:bodyPr>
          <a:lstStyle/>
          <a:p>
            <a:pPr algn="ctr"/>
            <a:endParaRPr lang="en-US" sz="3600" b="1" baseline="30000" dirty="0" smtClean="0"/>
          </a:p>
        </p:txBody>
      </p:sp>
      <p:grpSp>
        <p:nvGrpSpPr>
          <p:cNvPr id="5" name="Group 14"/>
          <p:cNvGrpSpPr/>
          <p:nvPr/>
        </p:nvGrpSpPr>
        <p:grpSpPr>
          <a:xfrm>
            <a:off x="5367270" y="847412"/>
            <a:ext cx="1676400" cy="2417538"/>
            <a:chOff x="2462739" y="859062"/>
            <a:chExt cx="1676400" cy="2417538"/>
          </a:xfrm>
        </p:grpSpPr>
        <p:grpSp>
          <p:nvGrpSpPr>
            <p:cNvPr id="6" name="Group 7"/>
            <p:cNvGrpSpPr/>
            <p:nvPr/>
          </p:nvGrpSpPr>
          <p:grpSpPr>
            <a:xfrm>
              <a:off x="2462739" y="859062"/>
              <a:ext cx="1676400" cy="2417538"/>
              <a:chOff x="2462739" y="859062"/>
              <a:chExt cx="1676400" cy="2417538"/>
            </a:xfrm>
            <a:solidFill>
              <a:schemeClr val="tx2">
                <a:lumMod val="20000"/>
                <a:lumOff val="80000"/>
              </a:schemeClr>
            </a:solidFill>
          </p:grpSpPr>
          <p:sp>
            <p:nvSpPr>
              <p:cNvPr id="23" name="Oval 22"/>
              <p:cNvSpPr/>
              <p:nvPr/>
            </p:nvSpPr>
            <p:spPr>
              <a:xfrm>
                <a:off x="2462739" y="859062"/>
                <a:ext cx="1676400" cy="2057400"/>
              </a:xfrm>
              <a:prstGeom prst="ellipse">
                <a:avLst/>
              </a:prstGeom>
              <a:solidFill>
                <a:srgbClr val="C6D9F1">
                  <a:alpha val="30196"/>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2" name="TextBox 21"/>
            <p:cNvSpPr txBox="1"/>
            <p:nvPr/>
          </p:nvSpPr>
          <p:spPr>
            <a:xfrm>
              <a:off x="2819400" y="1371600"/>
              <a:ext cx="1066800" cy="923330"/>
            </a:xfrm>
            <a:prstGeom prst="rect">
              <a:avLst/>
            </a:prstGeom>
            <a:noFill/>
          </p:spPr>
          <p:txBody>
            <a:bodyPr wrap="square" rtlCol="0">
              <a:spAutoFit/>
            </a:bodyPr>
            <a:lstStyle/>
            <a:p>
              <a:pPr algn="ctr"/>
              <a:r>
                <a:rPr lang="en-US" sz="5400" b="1" dirty="0" smtClean="0">
                  <a:solidFill>
                    <a:schemeClr val="tx2">
                      <a:lumMod val="40000"/>
                      <a:lumOff val="60000"/>
                    </a:schemeClr>
                  </a:solidFill>
                </a:rPr>
                <a:t>He</a:t>
              </a:r>
              <a:endParaRPr lang="en-US" b="1" dirty="0">
                <a:solidFill>
                  <a:schemeClr val="tx2">
                    <a:lumMod val="40000"/>
                    <a:lumOff val="60000"/>
                  </a:schemeClr>
                </a:solidFill>
              </a:endParaRPr>
            </a:p>
          </p:txBody>
        </p:sp>
      </p:grpSp>
      <p:sp>
        <p:nvSpPr>
          <p:cNvPr id="46" name="TextBox 45"/>
          <p:cNvSpPr txBox="1"/>
          <p:nvPr/>
        </p:nvSpPr>
        <p:spPr>
          <a:xfrm>
            <a:off x="381000" y="3259466"/>
            <a:ext cx="8763000" cy="646331"/>
          </a:xfrm>
          <a:prstGeom prst="rect">
            <a:avLst/>
          </a:prstGeom>
          <a:noFill/>
        </p:spPr>
        <p:txBody>
          <a:bodyPr wrap="square" rtlCol="0">
            <a:spAutoFit/>
          </a:bodyPr>
          <a:lstStyle/>
          <a:p>
            <a:endParaRPr lang="en-US" sz="3600" dirty="0" smtClean="0"/>
          </a:p>
        </p:txBody>
      </p:sp>
      <p:grpSp>
        <p:nvGrpSpPr>
          <p:cNvPr id="7" name="Group 69"/>
          <p:cNvGrpSpPr/>
          <p:nvPr/>
        </p:nvGrpSpPr>
        <p:grpSpPr>
          <a:xfrm>
            <a:off x="2895600" y="3157564"/>
            <a:ext cx="3733800" cy="646331"/>
            <a:chOff x="3048000" y="7049869"/>
            <a:chExt cx="3733800" cy="646331"/>
          </a:xfrm>
        </p:grpSpPr>
        <p:sp>
          <p:nvSpPr>
            <p:cNvPr id="71" name="Rounded Rectangle 70"/>
            <p:cNvSpPr/>
            <p:nvPr/>
          </p:nvSpPr>
          <p:spPr>
            <a:xfrm>
              <a:off x="3124200" y="7086600"/>
              <a:ext cx="3657600" cy="609600"/>
            </a:xfrm>
            <a:prstGeom prst="roundRect">
              <a:avLst>
                <a:gd name="adj" fmla="val 35128"/>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2" name="Straight Connector 71"/>
            <p:cNvCxnSpPr/>
            <p:nvPr/>
          </p:nvCxnSpPr>
          <p:spPr>
            <a:xfrm>
              <a:off x="3178124"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3940124"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5132352"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5894352"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Rectangle 75"/>
            <p:cNvSpPr/>
            <p:nvPr/>
          </p:nvSpPr>
          <p:spPr>
            <a:xfrm>
              <a:off x="3048000" y="7049869"/>
              <a:ext cx="3733800" cy="646331"/>
            </a:xfrm>
            <a:prstGeom prst="rect">
              <a:avLst/>
            </a:prstGeom>
          </p:spPr>
          <p:txBody>
            <a:bodyPr wrap="square">
              <a:spAutoFit/>
            </a:bodyPr>
            <a:lstStyle/>
            <a:p>
              <a:pPr algn="ctr"/>
              <a:r>
                <a:rPr lang="en-US" sz="3600" b="1" dirty="0" smtClean="0"/>
                <a:t>m</a:t>
              </a:r>
              <a:r>
                <a:rPr lang="en-US" sz="3600" b="1" baseline="-25000" dirty="0" smtClean="0"/>
                <a:t>He</a:t>
              </a:r>
              <a:r>
                <a:rPr lang="en-US" sz="3600" b="1" dirty="0" smtClean="0"/>
                <a:t>·v</a:t>
              </a:r>
              <a:r>
                <a:rPr lang="en-US" sz="3600" b="1" baseline="-25000" dirty="0" smtClean="0"/>
                <a:t>He</a:t>
              </a:r>
              <a:r>
                <a:rPr lang="en-US" sz="3600" b="1" baseline="30000" dirty="0" smtClean="0"/>
                <a:t>2</a:t>
              </a:r>
              <a:r>
                <a:rPr lang="en-US" sz="3600" b="1" dirty="0" smtClean="0"/>
                <a:t> = m</a:t>
              </a:r>
              <a:r>
                <a:rPr lang="en-US" sz="3600" b="1" baseline="-25000" dirty="0" smtClean="0"/>
                <a:t>Ar</a:t>
              </a:r>
              <a:r>
                <a:rPr lang="en-US" sz="3600" b="1" dirty="0" smtClean="0"/>
                <a:t>·v</a:t>
              </a:r>
              <a:r>
                <a:rPr lang="en-US" sz="3600" b="1" baseline="-25000" dirty="0" smtClean="0"/>
                <a:t>Ar</a:t>
              </a:r>
              <a:r>
                <a:rPr lang="en-US" sz="3600" b="1" baseline="30000" dirty="0" smtClean="0"/>
                <a:t>2</a:t>
              </a:r>
              <a:r>
                <a:rPr lang="en-US" sz="3600" b="1" dirty="0" smtClean="0"/>
                <a:t> </a:t>
              </a:r>
            </a:p>
          </p:txBody>
        </p:sp>
      </p:grpSp>
      <p:sp>
        <p:nvSpPr>
          <p:cNvPr id="51" name="TextBox 50"/>
          <p:cNvSpPr txBox="1"/>
          <p:nvPr/>
        </p:nvSpPr>
        <p:spPr>
          <a:xfrm>
            <a:off x="152400" y="2908280"/>
            <a:ext cx="2667000" cy="3970318"/>
          </a:xfrm>
          <a:prstGeom prst="rect">
            <a:avLst/>
          </a:prstGeom>
          <a:noFill/>
        </p:spPr>
        <p:txBody>
          <a:bodyPr wrap="square" rtlCol="0">
            <a:spAutoFit/>
          </a:bodyPr>
          <a:lstStyle/>
          <a:p>
            <a:r>
              <a:rPr lang="en-US" dirty="0" smtClean="0"/>
              <a:t>The He atoms weigh 4.003 </a:t>
            </a:r>
            <a:r>
              <a:rPr lang="en-US" dirty="0" err="1" smtClean="0"/>
              <a:t>amus</a:t>
            </a:r>
            <a:r>
              <a:rPr lang="en-US" dirty="0" smtClean="0"/>
              <a:t> on average, the </a:t>
            </a:r>
            <a:r>
              <a:rPr lang="en-US" dirty="0" err="1" smtClean="0"/>
              <a:t>Ar</a:t>
            </a:r>
            <a:r>
              <a:rPr lang="en-US" dirty="0" smtClean="0"/>
              <a:t> atoms weigh 39.95 </a:t>
            </a:r>
            <a:r>
              <a:rPr lang="en-US" dirty="0" err="1" smtClean="0"/>
              <a:t>amus</a:t>
            </a:r>
            <a:r>
              <a:rPr lang="en-US" dirty="0" smtClean="0"/>
              <a:t> on average and we are given the </a:t>
            </a:r>
            <a:r>
              <a:rPr lang="en-US" dirty="0" err="1" smtClean="0"/>
              <a:t>Ar’s</a:t>
            </a:r>
            <a:r>
              <a:rPr lang="en-US" dirty="0" smtClean="0"/>
              <a:t> average velocity is 431 m/s:</a:t>
            </a:r>
          </a:p>
          <a:p>
            <a:r>
              <a:rPr lang="en-US" dirty="0" smtClean="0"/>
              <a:t>Solve this for </a:t>
            </a:r>
            <a:r>
              <a:rPr lang="en-US" dirty="0" err="1" smtClean="0"/>
              <a:t>v</a:t>
            </a:r>
            <a:r>
              <a:rPr lang="en-US" baseline="-10000" dirty="0" err="1" smtClean="0"/>
              <a:t>He</a:t>
            </a:r>
            <a:r>
              <a:rPr lang="en-US" dirty="0" smtClean="0"/>
              <a:t>. (Q9)</a:t>
            </a:r>
          </a:p>
          <a:p>
            <a:r>
              <a:rPr lang="en-US" dirty="0" smtClean="0"/>
              <a:t>First square the 431, multiply by 39.95 and divide by 4.003.  That leaves:</a:t>
            </a:r>
          </a:p>
          <a:p>
            <a:r>
              <a:rPr lang="en-US" dirty="0" smtClean="0"/>
              <a:t>Square rooting both sides:</a:t>
            </a:r>
          </a:p>
          <a:p>
            <a:r>
              <a:rPr lang="en-US" dirty="0" smtClean="0"/>
              <a:t>gives us the answer:</a:t>
            </a:r>
          </a:p>
          <a:p>
            <a:endParaRPr lang="en-US" dirty="0" smtClean="0"/>
          </a:p>
        </p:txBody>
      </p:sp>
      <p:sp>
        <p:nvSpPr>
          <p:cNvPr id="52" name="TextBox 51"/>
          <p:cNvSpPr txBox="1"/>
          <p:nvPr/>
        </p:nvSpPr>
        <p:spPr>
          <a:xfrm>
            <a:off x="2667000" y="3881735"/>
            <a:ext cx="5410200" cy="461665"/>
          </a:xfrm>
          <a:prstGeom prst="rect">
            <a:avLst/>
          </a:prstGeom>
          <a:noFill/>
        </p:spPr>
        <p:txBody>
          <a:bodyPr wrap="square" rtlCol="0">
            <a:spAutoFit/>
          </a:bodyPr>
          <a:lstStyle/>
          <a:p>
            <a:r>
              <a:rPr lang="en-US" sz="2400" b="1" dirty="0" smtClean="0"/>
              <a:t>4.003 </a:t>
            </a:r>
            <a:r>
              <a:rPr lang="en-US" sz="2400" b="1" dirty="0" err="1" smtClean="0"/>
              <a:t>amu</a:t>
            </a:r>
            <a:r>
              <a:rPr lang="en-US" sz="2400" b="1" dirty="0" smtClean="0"/>
              <a:t> · v</a:t>
            </a:r>
            <a:r>
              <a:rPr lang="en-US" sz="2400" b="1" baseline="-10000" dirty="0" smtClean="0"/>
              <a:t>He</a:t>
            </a:r>
            <a:r>
              <a:rPr lang="en-US" sz="2400" b="1" baseline="30000" dirty="0" smtClean="0"/>
              <a:t>2 </a:t>
            </a:r>
            <a:r>
              <a:rPr lang="en-US" sz="2400" b="1" dirty="0" smtClean="0"/>
              <a:t>= 39.95 </a:t>
            </a:r>
            <a:r>
              <a:rPr lang="en-US" sz="2400" b="1" dirty="0" err="1" smtClean="0"/>
              <a:t>amu</a:t>
            </a:r>
            <a:r>
              <a:rPr lang="en-US" sz="2400" b="1" dirty="0" smtClean="0"/>
              <a:t> · (431 m/s)</a:t>
            </a:r>
            <a:r>
              <a:rPr lang="en-US" sz="2400" b="1" baseline="30000" dirty="0" smtClean="0"/>
              <a:t>2</a:t>
            </a:r>
            <a:endParaRPr lang="en-US" sz="2400" b="1" baseline="30000" dirty="0"/>
          </a:p>
        </p:txBody>
      </p:sp>
      <p:sp>
        <p:nvSpPr>
          <p:cNvPr id="54" name="TextBox 53"/>
          <p:cNvSpPr txBox="1"/>
          <p:nvPr/>
        </p:nvSpPr>
        <p:spPr>
          <a:xfrm>
            <a:off x="4219136" y="4385604"/>
            <a:ext cx="3248464" cy="461665"/>
          </a:xfrm>
          <a:prstGeom prst="rect">
            <a:avLst/>
          </a:prstGeom>
          <a:noFill/>
        </p:spPr>
        <p:txBody>
          <a:bodyPr wrap="square" rtlCol="0">
            <a:spAutoFit/>
          </a:bodyPr>
          <a:lstStyle/>
          <a:p>
            <a:r>
              <a:rPr lang="en-US" sz="2400" b="1" dirty="0" smtClean="0"/>
              <a:t>v</a:t>
            </a:r>
            <a:r>
              <a:rPr lang="en-US" sz="2400" b="1" baseline="-10000" dirty="0" smtClean="0"/>
              <a:t>He</a:t>
            </a:r>
            <a:r>
              <a:rPr lang="en-US" sz="2400" b="1" baseline="30000" dirty="0" smtClean="0"/>
              <a:t>2 </a:t>
            </a:r>
            <a:r>
              <a:rPr lang="en-US" sz="2400" b="1" dirty="0" smtClean="0"/>
              <a:t>=  1,853,900 m</a:t>
            </a:r>
            <a:r>
              <a:rPr lang="en-US" sz="2400" b="1" baseline="30000" dirty="0" smtClean="0"/>
              <a:t>2</a:t>
            </a:r>
            <a:r>
              <a:rPr lang="en-US" sz="2400" b="1" dirty="0" smtClean="0"/>
              <a:t>/s</a:t>
            </a:r>
            <a:r>
              <a:rPr lang="en-US" sz="2400" b="1" baseline="30000" dirty="0" smtClean="0"/>
              <a:t>2</a:t>
            </a:r>
            <a:endParaRPr lang="en-US" sz="2400" b="1" baseline="30000" dirty="0"/>
          </a:p>
        </p:txBody>
      </p:sp>
      <p:sp>
        <p:nvSpPr>
          <p:cNvPr id="55" name="TextBox 54"/>
          <p:cNvSpPr txBox="1"/>
          <p:nvPr/>
        </p:nvSpPr>
        <p:spPr>
          <a:xfrm>
            <a:off x="3962400" y="4916269"/>
            <a:ext cx="3200400" cy="646331"/>
          </a:xfrm>
          <a:prstGeom prst="rect">
            <a:avLst/>
          </a:prstGeom>
          <a:noFill/>
        </p:spPr>
        <p:txBody>
          <a:bodyPr wrap="square" rtlCol="0">
            <a:spAutoFit/>
          </a:bodyPr>
          <a:lstStyle/>
          <a:p>
            <a:r>
              <a:rPr lang="en-US" sz="3600" b="1" dirty="0" err="1" smtClean="0"/>
              <a:t>v</a:t>
            </a:r>
            <a:r>
              <a:rPr lang="en-US" sz="3600" b="1" baseline="-10000" dirty="0" err="1" smtClean="0"/>
              <a:t>He</a:t>
            </a:r>
            <a:r>
              <a:rPr lang="en-US" sz="3600" b="1" baseline="30000" dirty="0" smtClean="0"/>
              <a:t>  </a:t>
            </a:r>
            <a:r>
              <a:rPr lang="en-US" sz="3600" b="1" dirty="0" smtClean="0"/>
              <a:t>= 1360 m/s</a:t>
            </a:r>
            <a:endParaRPr lang="en-US" sz="3600" b="1" baseline="30000" dirty="0" smtClean="0"/>
          </a:p>
        </p:txBody>
      </p:sp>
      <p:sp>
        <p:nvSpPr>
          <p:cNvPr id="56" name="Freeform 55"/>
          <p:cNvSpPr/>
          <p:nvPr/>
        </p:nvSpPr>
        <p:spPr>
          <a:xfrm>
            <a:off x="4178105" y="4421028"/>
            <a:ext cx="562707" cy="365760"/>
          </a:xfrm>
          <a:custGeom>
            <a:avLst/>
            <a:gdLst>
              <a:gd name="connsiteX0" fmla="*/ 0 w 562707"/>
              <a:gd name="connsiteY0" fmla="*/ 14067 h 365760"/>
              <a:gd name="connsiteX1" fmla="*/ 56270 w 562707"/>
              <a:gd name="connsiteY1" fmla="*/ 365760 h 365760"/>
              <a:gd name="connsiteX2" fmla="*/ 98473 w 562707"/>
              <a:gd name="connsiteY2" fmla="*/ 0 h 365760"/>
              <a:gd name="connsiteX3" fmla="*/ 562707 w 562707"/>
              <a:gd name="connsiteY3" fmla="*/ 0 h 365760"/>
            </a:gdLst>
            <a:ahLst/>
            <a:cxnLst>
              <a:cxn ang="0">
                <a:pos x="connsiteX0" y="connsiteY0"/>
              </a:cxn>
              <a:cxn ang="0">
                <a:pos x="connsiteX1" y="connsiteY1"/>
              </a:cxn>
              <a:cxn ang="0">
                <a:pos x="connsiteX2" y="connsiteY2"/>
              </a:cxn>
              <a:cxn ang="0">
                <a:pos x="connsiteX3" y="connsiteY3"/>
              </a:cxn>
            </a:cxnLst>
            <a:rect l="l" t="t" r="r" b="b"/>
            <a:pathLst>
              <a:path w="562707" h="365760">
                <a:moveTo>
                  <a:pt x="0" y="14067"/>
                </a:moveTo>
                <a:lnTo>
                  <a:pt x="56270" y="365760"/>
                </a:lnTo>
                <a:lnTo>
                  <a:pt x="98473" y="0"/>
                </a:lnTo>
                <a:lnTo>
                  <a:pt x="562707" y="0"/>
                </a:lnTo>
              </a:path>
            </a:pathLst>
          </a:cu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8" name="Freeform 57"/>
          <p:cNvSpPr/>
          <p:nvPr/>
        </p:nvSpPr>
        <p:spPr>
          <a:xfrm>
            <a:off x="4999893" y="4419371"/>
            <a:ext cx="2162907" cy="351693"/>
          </a:xfrm>
          <a:custGeom>
            <a:avLst/>
            <a:gdLst>
              <a:gd name="connsiteX0" fmla="*/ 0 w 562707"/>
              <a:gd name="connsiteY0" fmla="*/ 14067 h 365760"/>
              <a:gd name="connsiteX1" fmla="*/ 56270 w 562707"/>
              <a:gd name="connsiteY1" fmla="*/ 365760 h 365760"/>
              <a:gd name="connsiteX2" fmla="*/ 98473 w 562707"/>
              <a:gd name="connsiteY2" fmla="*/ 0 h 365760"/>
              <a:gd name="connsiteX3" fmla="*/ 562707 w 562707"/>
              <a:gd name="connsiteY3" fmla="*/ 0 h 365760"/>
              <a:gd name="connsiteX0" fmla="*/ 0 w 2162907"/>
              <a:gd name="connsiteY0" fmla="*/ 14067 h 365760"/>
              <a:gd name="connsiteX1" fmla="*/ 56270 w 2162907"/>
              <a:gd name="connsiteY1" fmla="*/ 365760 h 365760"/>
              <a:gd name="connsiteX2" fmla="*/ 98473 w 2162907"/>
              <a:gd name="connsiteY2" fmla="*/ 0 h 365760"/>
              <a:gd name="connsiteX3" fmla="*/ 2162907 w 2162907"/>
              <a:gd name="connsiteY3" fmla="*/ 18756 h 365760"/>
              <a:gd name="connsiteX0" fmla="*/ 0 w 2162907"/>
              <a:gd name="connsiteY0" fmla="*/ 0 h 351693"/>
              <a:gd name="connsiteX1" fmla="*/ 56270 w 2162907"/>
              <a:gd name="connsiteY1" fmla="*/ 351693 h 351693"/>
              <a:gd name="connsiteX2" fmla="*/ 105507 w 2162907"/>
              <a:gd name="connsiteY2" fmla="*/ 4689 h 351693"/>
              <a:gd name="connsiteX3" fmla="*/ 2162907 w 2162907"/>
              <a:gd name="connsiteY3" fmla="*/ 4689 h 351693"/>
            </a:gdLst>
            <a:ahLst/>
            <a:cxnLst>
              <a:cxn ang="0">
                <a:pos x="connsiteX0" y="connsiteY0"/>
              </a:cxn>
              <a:cxn ang="0">
                <a:pos x="connsiteX1" y="connsiteY1"/>
              </a:cxn>
              <a:cxn ang="0">
                <a:pos x="connsiteX2" y="connsiteY2"/>
              </a:cxn>
              <a:cxn ang="0">
                <a:pos x="connsiteX3" y="connsiteY3"/>
              </a:cxn>
            </a:cxnLst>
            <a:rect l="l" t="t" r="r" b="b"/>
            <a:pathLst>
              <a:path w="2162907" h="351693">
                <a:moveTo>
                  <a:pt x="0" y="0"/>
                </a:moveTo>
                <a:lnTo>
                  <a:pt x="56270" y="351693"/>
                </a:lnTo>
                <a:lnTo>
                  <a:pt x="105507" y="4689"/>
                </a:lnTo>
                <a:lnTo>
                  <a:pt x="2162907" y="4689"/>
                </a:lnTo>
              </a:path>
            </a:pathLst>
          </a:cu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9" name="Oval 58"/>
          <p:cNvSpPr/>
          <p:nvPr/>
        </p:nvSpPr>
        <p:spPr>
          <a:xfrm>
            <a:off x="8048515" y="1807938"/>
            <a:ext cx="137160" cy="137160"/>
          </a:xfrm>
          <a:prstGeom prst="ellipse">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5"/>
          <p:cNvGrpSpPr/>
          <p:nvPr/>
        </p:nvGrpSpPr>
        <p:grpSpPr>
          <a:xfrm>
            <a:off x="7315200" y="838200"/>
            <a:ext cx="1676400" cy="2417538"/>
            <a:chOff x="4419600" y="838200"/>
            <a:chExt cx="1676400" cy="2417538"/>
          </a:xfrm>
          <a:solidFill>
            <a:srgbClr val="E6B9B8">
              <a:alpha val="30196"/>
            </a:srgbClr>
          </a:solidFill>
        </p:grpSpPr>
        <p:grpSp>
          <p:nvGrpSpPr>
            <p:cNvPr id="3" name="Group 32"/>
            <p:cNvGrpSpPr/>
            <p:nvPr/>
          </p:nvGrpSpPr>
          <p:grpSpPr>
            <a:xfrm>
              <a:off x="4419600" y="838200"/>
              <a:ext cx="1676400" cy="2417538"/>
              <a:chOff x="2462739" y="859062"/>
              <a:chExt cx="1676400" cy="2417538"/>
            </a:xfrm>
            <a:grpFill/>
          </p:grpSpPr>
          <p:sp>
            <p:nvSpPr>
              <p:cNvPr id="35" name="Oval 34"/>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34" name="TextBox 33"/>
            <p:cNvSpPr txBox="1"/>
            <p:nvPr/>
          </p:nvSpPr>
          <p:spPr>
            <a:xfrm>
              <a:off x="4724400" y="1371600"/>
              <a:ext cx="1066800" cy="923330"/>
            </a:xfrm>
            <a:prstGeom prst="rect">
              <a:avLst/>
            </a:prstGeom>
            <a:noFill/>
          </p:spPr>
          <p:txBody>
            <a:bodyPr wrap="square" rtlCol="0">
              <a:spAutoFit/>
            </a:bodyPr>
            <a:lstStyle/>
            <a:p>
              <a:pPr algn="ctr"/>
              <a:r>
                <a:rPr lang="en-US" sz="5400" b="1" dirty="0" err="1" smtClean="0">
                  <a:solidFill>
                    <a:schemeClr val="accent2">
                      <a:lumMod val="40000"/>
                      <a:lumOff val="60000"/>
                    </a:schemeClr>
                  </a:solidFill>
                </a:rPr>
                <a:t>Ar</a:t>
              </a:r>
              <a:endParaRPr lang="en-US" b="1" dirty="0">
                <a:solidFill>
                  <a:schemeClr val="accent2">
                    <a:lumMod val="40000"/>
                    <a:lumOff val="60000"/>
                  </a:schemeClr>
                </a:solidFill>
              </a:endParaRPr>
            </a:p>
          </p:txBody>
        </p:sp>
      </p:grpSp>
      <p:sp>
        <p:nvSpPr>
          <p:cNvPr id="60" name="TextBox 59"/>
          <p:cNvSpPr txBox="1"/>
          <p:nvPr/>
        </p:nvSpPr>
        <p:spPr>
          <a:xfrm>
            <a:off x="2743200" y="5599093"/>
            <a:ext cx="6172200" cy="954107"/>
          </a:xfrm>
          <a:prstGeom prst="rect">
            <a:avLst/>
          </a:prstGeom>
          <a:noFill/>
        </p:spPr>
        <p:txBody>
          <a:bodyPr wrap="square" rtlCol="0">
            <a:spAutoFit/>
          </a:bodyPr>
          <a:lstStyle/>
          <a:p>
            <a:r>
              <a:rPr lang="en-US" sz="2800" dirty="0" smtClean="0"/>
              <a:t>Just to put this in perspective: 1360 m/s is equivalent to about </a:t>
            </a:r>
            <a:r>
              <a:rPr lang="en-US" sz="2800" u="sng" dirty="0" smtClean="0"/>
              <a:t>3000 mph</a:t>
            </a:r>
            <a:r>
              <a:rPr lang="en-US" sz="2800" dirty="0" smtClean="0"/>
              <a:t>!</a:t>
            </a:r>
            <a:endParaRPr lang="en-US" sz="2800" baseline="30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repeatCount="indefinite" fill="hold" grpId="0" nodeType="withEffect">
                                  <p:stCondLst>
                                    <p:cond delay="0"/>
                                  </p:stCondLst>
                                  <p:childTnLst>
                                    <p:animMotion origin="layout" path="M 0.00035 -0.00023 L -0.10156 0.10185 L 0.01111 0.22477 L 0.00139 0.10695 L 0.06597 0.10579 L 0.00139 0.06644 L 0.03264 -0.01968 L -0.05851 -0.03542 L -0.03298 0.06528 L 0.00035 -0.00023 Z " pathEditMode="relative" ptsTypes="AAAAAAAAAA">
                                      <p:cBhvr>
                                        <p:cTn id="6" dur="1000" fill="hold"/>
                                        <p:tgtEl>
                                          <p:spTgt spid="31"/>
                                        </p:tgtEl>
                                        <p:attrNameLst>
                                          <p:attrName>ppt_x</p:attrName>
                                          <p:attrName>ppt_y</p:attrName>
                                        </p:attrNameLst>
                                      </p:cBhvr>
                                    </p:animMotion>
                                  </p:childTnLst>
                                </p:cTn>
                              </p:par>
                              <p:par>
                                <p:cTn id="7" presetID="0" presetClass="path" presetSubtype="0" repeatCount="indefinite" fill="hold" grpId="0" nodeType="withEffect">
                                  <p:stCondLst>
                                    <p:cond delay="0"/>
                                  </p:stCondLst>
                                  <p:childTnLst>
                                    <p:animMotion origin="layout" path="M 0 0 L -0.03541 0.02223 L 0.02448 0.12431 L -0.00399 0.19468 L 0.08039 0.11505 L 0.02153 0.08102 L 0.02049 0.01829 L 0.0882 0.03149 L 0.05973 -0.06666 L 0 0 Z " pathEditMode="relative" ptsTypes="AAAAAAAAAA">
                                      <p:cBhvr>
                                        <p:cTn id="8" dur="500" fill="hold"/>
                                        <p:tgtEl>
                                          <p:spTgt spid="26"/>
                                        </p:tgtEl>
                                        <p:attrNameLst>
                                          <p:attrName>ppt_x</p:attrName>
                                          <p:attrName>ppt_y</p:attrName>
                                        </p:attrNameLst>
                                      </p:cBhvr>
                                    </p:animMotion>
                                  </p:childTnLst>
                                </p:cTn>
                              </p:par>
                              <p:par>
                                <p:cTn id="9" presetID="0" presetClass="path" presetSubtype="0" repeatCount="indefinite" fill="hold" grpId="0" nodeType="withEffect">
                                  <p:stCondLst>
                                    <p:cond delay="0"/>
                                  </p:stCondLst>
                                  <p:childTnLst>
                                    <p:animMotion origin="layout" path="M 2.77778E-7 1.48148E-6 L -0.01094 0.05879 L 0.07153 0.08634 L 0.04896 0.01829 L 0.09011 -0.05347 L 0.05087 -0.0757 L 0.00382 0.07315 L -0.06094 0.09676 L 2.77778E-7 1.48148E-6 Z " pathEditMode="relative" ptsTypes="AAAAAAAAA">
                                      <p:cBhvr>
                                        <p:cTn id="10" dur="1000" fill="hold"/>
                                        <p:tgtEl>
                                          <p:spTgt spid="27"/>
                                        </p:tgtEl>
                                        <p:attrNameLst>
                                          <p:attrName>ppt_x</p:attrName>
                                          <p:attrName>ppt_y</p:attrName>
                                        </p:attrNameLst>
                                      </p:cBhvr>
                                    </p:animMotion>
                                  </p:childTnLst>
                                </p:cTn>
                              </p:par>
                              <p:par>
                                <p:cTn id="11" presetID="0" presetClass="path" presetSubtype="0" repeatCount="indefinite" fill="hold" grpId="0" nodeType="withEffect">
                                  <p:stCondLst>
                                    <p:cond delay="0"/>
                                  </p:stCondLst>
                                  <p:childTnLst>
                                    <p:animMotion origin="layout" path="M 0 0 L 0.02465 0.09282 L -0.05868 0.16852 L -0.07153 0.06528 L -0.10382 -0.02361 L 0 0 Z " pathEditMode="relative" ptsTypes="AAAAAA">
                                      <p:cBhvr>
                                        <p:cTn id="12" dur="1000" fill="hold"/>
                                        <p:tgtEl>
                                          <p:spTgt spid="30"/>
                                        </p:tgtEl>
                                        <p:attrNameLst>
                                          <p:attrName>ppt_x</p:attrName>
                                          <p:attrName>ppt_y</p:attrName>
                                        </p:attrNameLst>
                                      </p:cBhvr>
                                    </p:animMotion>
                                  </p:childTnLst>
                                </p:cTn>
                              </p:par>
                              <p:par>
                                <p:cTn id="13" presetID="0" presetClass="path" presetSubtype="0" repeatCount="indefinite" fill="hold" grpId="0" nodeType="withEffect">
                                  <p:stCondLst>
                                    <p:cond delay="0"/>
                                  </p:stCondLst>
                                  <p:childTnLst>
                                    <p:animMotion origin="layout" path="M 0 0 L 0.046 -0.04051 L -0.09705 -0.19097 L -0.05487 -0.09954 L -0.12257 -0.10995 L -0.05973 0.05486 L 0 0 Z " pathEditMode="relative" ptsTypes="AAAAAAA">
                                      <p:cBhvr>
                                        <p:cTn id="14" dur="500" fill="hold"/>
                                        <p:tgtEl>
                                          <p:spTgt spid="29"/>
                                        </p:tgtEl>
                                        <p:attrNameLst>
                                          <p:attrName>ppt_x</p:attrName>
                                          <p:attrName>ppt_y</p:attrName>
                                        </p:attrNameLst>
                                      </p:cBhvr>
                                    </p:animMotion>
                                  </p:childTnLst>
                                </p:cTn>
                              </p:par>
                              <p:par>
                                <p:cTn id="15" presetID="0" presetClass="path" presetSubtype="0" repeatCount="indefinite" fill="hold" grpId="0" nodeType="withEffect">
                                  <p:stCondLst>
                                    <p:cond delay="0"/>
                                  </p:stCondLst>
                                  <p:childTnLst>
                                    <p:animMotion origin="layout" path="M 0 0 L -0.01666 -0.07454 L -0.05885 -0.04444 L 0.06754 -0.0537 L 0.11372 -0.13079 L 0.04601 -0.1544 L 0 0 Z " pathEditMode="relative" ptsTypes="AAAAAAA">
                                      <p:cBhvr>
                                        <p:cTn id="16" dur="1000" fill="hold"/>
                                        <p:tgtEl>
                                          <p:spTgt spid="28"/>
                                        </p:tgtEl>
                                        <p:attrNameLst>
                                          <p:attrName>ppt_x</p:attrName>
                                          <p:attrName>ppt_y</p:attrName>
                                        </p:attrNameLst>
                                      </p:cBhvr>
                                    </p:animMotion>
                                  </p:childTnLst>
                                </p:cTn>
                              </p:par>
                              <p:par>
                                <p:cTn id="17" presetID="0" presetClass="path" presetSubtype="0" repeatCount="indefinite" fill="hold" grpId="0" nodeType="withEffect">
                                  <p:stCondLst>
                                    <p:cond delay="0"/>
                                  </p:stCondLst>
                                  <p:childTnLst>
                                    <p:animMotion origin="layout" path="M 0 0 L -0.00295 -0.07314 L 0.03906 -0.11504 L 0.1283 -0.11365 L 0.0882 0.01042 L 0.10781 0.09792 L 0 0 Z " pathEditMode="relative" ptsTypes="AAAAAAA">
                                      <p:cBhvr>
                                        <p:cTn id="18" dur="1000" fill="hold"/>
                                        <p:tgtEl>
                                          <p:spTgt spid="25"/>
                                        </p:tgtEl>
                                        <p:attrNameLst>
                                          <p:attrName>ppt_x</p:attrName>
                                          <p:attrName>ppt_y</p:attrName>
                                        </p:attrNameLst>
                                      </p:cBhvr>
                                    </p:animMotion>
                                  </p:childTnLst>
                                </p:cTn>
                              </p:par>
                              <p:par>
                                <p:cTn id="19" presetID="0" presetClass="path" presetSubtype="0" repeatCount="indefinite" fill="hold" grpId="0" nodeType="withEffect">
                                  <p:stCondLst>
                                    <p:cond delay="0"/>
                                  </p:stCondLst>
                                  <p:childTnLst>
                                    <p:animMotion origin="layout" path="M -0.00313 0.00764 L 0.03524 -0.05995 L 0.07934 0.09236 L 0.12639 0.12547 L 0.04114 0.13148 L 0.04305 0.21412 L 0.01354 0.08982 L 0.0401 0.01736 L -0.00313 0.00764 Z " pathEditMode="relative" rAng="0" ptsTypes="AAAAAAAAA">
                                      <p:cBhvr>
                                        <p:cTn id="20" dur="2000" fill="hold"/>
                                        <p:tgtEl>
                                          <p:spTgt spid="38"/>
                                        </p:tgtEl>
                                        <p:attrNameLst>
                                          <p:attrName>ppt_x</p:attrName>
                                          <p:attrName>ppt_y</p:attrName>
                                        </p:attrNameLst>
                                      </p:cBhvr>
                                      <p:rCtr x="6500" y="6900"/>
                                    </p:animMotion>
                                  </p:childTnLst>
                                </p:cTn>
                              </p:par>
                              <p:par>
                                <p:cTn id="21" presetID="0" presetClass="path" presetSubtype="0" repeatCount="indefinite" fill="hold" grpId="0" nodeType="withEffect">
                                  <p:stCondLst>
                                    <p:cond delay="0"/>
                                  </p:stCondLst>
                                  <p:childTnLst>
                                    <p:animMotion origin="layout" path="M -0.00086 -0.00069 L -0.06753 0.07755 L 0.01285 0.21366 L 0.004 0.09468 L -0.10086 0.05139 L -0.00573 -0.05185 L -0.00086 -0.00069 Z " pathEditMode="relative" ptsTypes="AAAAAAA">
                                      <p:cBhvr>
                                        <p:cTn id="22" dur="3000" fill="hold"/>
                                        <p:tgtEl>
                                          <p:spTgt spid="43"/>
                                        </p:tgtEl>
                                        <p:attrNameLst>
                                          <p:attrName>ppt_x</p:attrName>
                                          <p:attrName>ppt_y</p:attrName>
                                        </p:attrNameLst>
                                      </p:cBhvr>
                                    </p:animMotion>
                                  </p:childTnLst>
                                </p:cTn>
                              </p:par>
                              <p:par>
                                <p:cTn id="23" presetID="0" presetClass="path" presetSubtype="0" repeatCount="indefinite" fill="hold" grpId="0" nodeType="withEffect">
                                  <p:stCondLst>
                                    <p:cond delay="0"/>
                                  </p:stCondLst>
                                  <p:childTnLst>
                                    <p:animMotion origin="layout" path="M -1.66667E-6 -2.96296E-6 L 0.01076 -0.06273 C -0.03993 -0.02315 -0.09167 0.01412 -0.14115 0.05625 C -0.1441 0.0588 -0.13368 0.05579 -0.13038 0.05764 C -0.12222 0.06227 -0.11875 0.07755 -0.10972 0.08102 C -0.1066 0.08403 -0.10677 0.08218 -0.10677 0.08495 L -0.09809 0.1412 L -0.04219 0.04977 L 0.03142 0.02361 L -1.66667E-6 -2.96296E-6 Z " pathEditMode="relative" ptsTypes="AffffAAAAA">
                                      <p:cBhvr>
                                        <p:cTn id="24" dur="2000" fill="hold"/>
                                        <p:tgtEl>
                                          <p:spTgt spid="42"/>
                                        </p:tgtEl>
                                        <p:attrNameLst>
                                          <p:attrName>ppt_x</p:attrName>
                                          <p:attrName>ppt_y</p:attrName>
                                        </p:attrNameLst>
                                      </p:cBhvr>
                                    </p:animMotion>
                                  </p:childTnLst>
                                </p:cTn>
                              </p:par>
                              <p:par>
                                <p:cTn id="25" presetID="0" presetClass="path" presetSubtype="0" repeatCount="indefinite" fill="hold" grpId="0" nodeType="withEffect">
                                  <p:stCondLst>
                                    <p:cond delay="0"/>
                                  </p:stCondLst>
                                  <p:childTnLst>
                                    <p:animMotion origin="layout" path="M 6.38889E-6 -3.7037E-7 L -0.01666 0.05995 L 0.04219 0.00903 L -0.02256 -0.07732 L 0.06181 -0.08773 L 0.06771 -0.04584 L 6.38889E-6 -3.7037E-7 Z " pathEditMode="relative" ptsTypes="AAAAAAA">
                                      <p:cBhvr>
                                        <p:cTn id="26" dur="3000" fill="hold"/>
                                        <p:tgtEl>
                                          <p:spTgt spid="37"/>
                                        </p:tgtEl>
                                        <p:attrNameLst>
                                          <p:attrName>ppt_x</p:attrName>
                                          <p:attrName>ppt_y</p:attrName>
                                        </p:attrNameLst>
                                      </p:cBhvr>
                                    </p:animMotion>
                                  </p:childTnLst>
                                </p:cTn>
                              </p:par>
                              <p:par>
                                <p:cTn id="27" presetID="0" presetClass="path" presetSubtype="0" repeatCount="indefinite" fill="hold" grpId="0" nodeType="withEffect">
                                  <p:stCondLst>
                                    <p:cond delay="0"/>
                                  </p:stCondLst>
                                  <p:childTnLst>
                                    <p:animMotion origin="layout" path="M -0.00035 0.00046 L 0.03784 -0.04143 L 0.08385 -0.0243 L 0.03385 -0.09097 L 0.075 -0.22176 L 0.01927 -0.17338 L -0.03872 -0.21643 L -0.01129 -0.13032 L 0.00538 -0.19028 L 0.04462 -0.07801 L -0.0533 -0.1118 L -0.00035 0.00046 Z " pathEditMode="relative" ptsTypes="AAAAAAAAAAAA">
                                      <p:cBhvr>
                                        <p:cTn id="28" dur="2000" fill="hold"/>
                                        <p:tgtEl>
                                          <p:spTgt spid="40"/>
                                        </p:tgtEl>
                                        <p:attrNameLst>
                                          <p:attrName>ppt_x</p:attrName>
                                          <p:attrName>ppt_y</p:attrName>
                                        </p:attrNameLst>
                                      </p:cBhvr>
                                    </p:animMotion>
                                  </p:childTnLst>
                                </p:cTn>
                              </p:par>
                              <p:par>
                                <p:cTn id="29" presetID="0" presetClass="path" presetSubtype="0" repeatCount="indefinite" fill="hold" grpId="0" nodeType="withEffect">
                                  <p:stCondLst>
                                    <p:cond delay="0"/>
                                  </p:stCondLst>
                                  <p:childTnLst>
                                    <p:animMotion origin="layout" path="M -1.66667E-6 -5.55556E-6 L 0.00104 -0.04723 L 0.02257 -0.072 L -0.00677 -0.15047 L 0.04219 -0.13473 L -1.66667E-6 -0.06667 L -0.04305 -0.12825 L -0.1118 -0.02616 L -1.66667E-6 -5.55556E-6 Z " pathEditMode="relative" ptsTypes="AAAAAAAAA">
                                      <p:cBhvr>
                                        <p:cTn id="30" dur="5000" fill="hold"/>
                                        <p:tgtEl>
                                          <p:spTgt spid="41"/>
                                        </p:tgtEl>
                                        <p:attrNameLst>
                                          <p:attrName>ppt_x</p:attrName>
                                          <p:attrName>ppt_y</p:attrName>
                                        </p:attrNameLst>
                                      </p:cBhvr>
                                    </p:animMotion>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
                                            <p:txEl>
                                              <p:pRg st="1" end="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1">
                                            <p:txEl>
                                              <p:pRg st="2" end="2"/>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1">
                                            <p:txEl>
                                              <p:pRg st="3" end="3"/>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22" presetClass="entr" presetSubtype="8" fill="hold" grpId="0" nodeType="clickEffect">
                                  <p:stCondLst>
                                    <p:cond delay="0"/>
                                  </p:stCondLst>
                                  <p:childTnLst>
                                    <p:set>
                                      <p:cBhvr>
                                        <p:cTn id="58" dur="1" fill="hold">
                                          <p:stCondLst>
                                            <p:cond delay="0"/>
                                          </p:stCondLst>
                                        </p:cTn>
                                        <p:tgtEl>
                                          <p:spTgt spid="56"/>
                                        </p:tgtEl>
                                        <p:attrNameLst>
                                          <p:attrName>style.visibility</p:attrName>
                                        </p:attrNameLst>
                                      </p:cBhvr>
                                      <p:to>
                                        <p:strVal val="visible"/>
                                      </p:to>
                                    </p:set>
                                    <p:animEffect transition="in" filter="wipe(left)">
                                      <p:cBhvr>
                                        <p:cTn id="59" dur="1000"/>
                                        <p:tgtEl>
                                          <p:spTgt spid="56"/>
                                        </p:tgtEl>
                                      </p:cBhvr>
                                    </p:animEffect>
                                  </p:childTnLst>
                                </p:cTn>
                              </p:par>
                              <p:par>
                                <p:cTn id="60" presetID="22" presetClass="entr" presetSubtype="8" fill="hold" grpId="0" nodeType="withEffect">
                                  <p:stCondLst>
                                    <p:cond delay="0"/>
                                  </p:stCondLst>
                                  <p:childTnLst>
                                    <p:set>
                                      <p:cBhvr>
                                        <p:cTn id="61" dur="1" fill="hold">
                                          <p:stCondLst>
                                            <p:cond delay="0"/>
                                          </p:stCondLst>
                                        </p:cTn>
                                        <p:tgtEl>
                                          <p:spTgt spid="58"/>
                                        </p:tgtEl>
                                        <p:attrNameLst>
                                          <p:attrName>style.visibility</p:attrName>
                                        </p:attrNameLst>
                                      </p:cBhvr>
                                      <p:to>
                                        <p:strVal val="visible"/>
                                      </p:to>
                                    </p:set>
                                    <p:animEffect transition="in" filter="wipe(left)">
                                      <p:cBhvr>
                                        <p:cTn id="62" dur="1000"/>
                                        <p:tgtEl>
                                          <p:spTgt spid="58"/>
                                        </p:tgtEl>
                                      </p:cBhvr>
                                    </p:animEffec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1">
                                            <p:txEl>
                                              <p:pRg st="4" end="4"/>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55"/>
                                        </p:tgtEl>
                                        <p:attrNameLst>
                                          <p:attrName>style.visibility</p:attrName>
                                        </p:attrNameLst>
                                      </p:cBhvr>
                                      <p:to>
                                        <p:strVal val="visible"/>
                                      </p:to>
                                    </p:set>
                                  </p:childTnLst>
                                </p:cTn>
                              </p:par>
                              <p:par>
                                <p:cTn id="71" presetID="0" presetClass="path" presetSubtype="0" repeatCount="indefinite" fill="hold" grpId="0" nodeType="withEffect">
                                  <p:stCondLst>
                                    <p:cond delay="0"/>
                                  </p:stCondLst>
                                  <p:childTnLst>
                                    <p:animMotion origin="layout" path="M 7.5E-6 -2.96296E-6 L -0.02951 -0.12546 L 0.03334 -0.04305 L 0.03924 -0.12014 L -0.00104 -0.09791 L 0.02935 0.03403 L -0.01284 0.07199 L -0.05989 -0.0118 L 7.5E-6 -2.96296E-6 Z " pathEditMode="relative" ptsTypes="AAAAAAAAA">
                                      <p:cBhvr>
                                        <p:cTn id="72" dur="2000" fill="hold"/>
                                        <p:tgtEl>
                                          <p:spTgt spid="59"/>
                                        </p:tgtEl>
                                        <p:attrNameLst>
                                          <p:attrName>ppt_x</p:attrName>
                                          <p:attrName>ppt_y</p:attrName>
                                        </p:attrNameLst>
                                      </p:cBhvr>
                                    </p:animMotion>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animBg="1"/>
      <p:bldP spid="27" grpId="0" animBg="1"/>
      <p:bldP spid="28" grpId="0" animBg="1"/>
      <p:bldP spid="29" grpId="0" animBg="1"/>
      <p:bldP spid="30" grpId="0" animBg="1"/>
      <p:bldP spid="31" grpId="0" animBg="1"/>
      <p:bldP spid="37" grpId="0" animBg="1"/>
      <p:bldP spid="38" grpId="0" animBg="1"/>
      <p:bldP spid="40" grpId="0" animBg="1"/>
      <p:bldP spid="41" grpId="0" animBg="1"/>
      <p:bldP spid="42" grpId="0" animBg="1"/>
      <p:bldP spid="43" grpId="0" animBg="1"/>
      <p:bldP spid="52" grpId="0"/>
      <p:bldP spid="54" grpId="0"/>
      <p:bldP spid="55" grpId="0"/>
      <p:bldP spid="56" grpId="0" animBg="1"/>
      <p:bldP spid="58" grpId="0" animBg="1"/>
      <p:bldP spid="59" grpId="0" animBg="1"/>
      <p:bldP spid="6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52400"/>
            <a:ext cx="8153400" cy="707886"/>
          </a:xfrm>
          <a:prstGeom prst="rect">
            <a:avLst/>
          </a:prstGeom>
          <a:noFill/>
        </p:spPr>
        <p:txBody>
          <a:bodyPr wrap="square" rtlCol="0">
            <a:spAutoFit/>
          </a:bodyPr>
          <a:lstStyle/>
          <a:p>
            <a:pPr algn="ctr"/>
            <a:r>
              <a:rPr lang="en-US" sz="4000" b="1" dirty="0" smtClean="0"/>
              <a:t>Graham’s Law of Diffusion Rates</a:t>
            </a:r>
            <a:endParaRPr lang="en-US" sz="4000" b="1" dirty="0"/>
          </a:p>
        </p:txBody>
      </p:sp>
      <p:sp>
        <p:nvSpPr>
          <p:cNvPr id="15" name="TextBox 14"/>
          <p:cNvSpPr txBox="1"/>
          <p:nvPr/>
        </p:nvSpPr>
        <p:spPr>
          <a:xfrm>
            <a:off x="228600" y="677882"/>
            <a:ext cx="8915400" cy="6186309"/>
          </a:xfrm>
          <a:prstGeom prst="rect">
            <a:avLst/>
          </a:prstGeom>
          <a:noFill/>
        </p:spPr>
        <p:txBody>
          <a:bodyPr wrap="square" rtlCol="0">
            <a:spAutoFit/>
          </a:bodyPr>
          <a:lstStyle/>
          <a:p>
            <a:r>
              <a:rPr lang="en-US" sz="2800" dirty="0" smtClean="0"/>
              <a:t>Now, here’s one more thing to consider: obviously, we cannot directly observe the particles of a gas sample as they move around.</a:t>
            </a:r>
          </a:p>
          <a:p>
            <a:endParaRPr lang="en-US" sz="3200" dirty="0" smtClean="0"/>
          </a:p>
          <a:p>
            <a:r>
              <a:rPr lang="en-US" sz="2800" dirty="0" smtClean="0"/>
              <a:t>We can, however, observe some of the consequences of their movement.  For example since lighter gases have greater velocities, they can spread out through space more quickly.  This random spreading out is known as “diffusion.”</a:t>
            </a:r>
          </a:p>
          <a:p>
            <a:r>
              <a:rPr lang="en-US" sz="2800" dirty="0" smtClean="0"/>
              <a:t>If two bottles containing different smelly gases were both opened at the same time – the same distance from your nose – the one with the lower molecular weight would diffuse out faster, and you would smell that one first!</a:t>
            </a:r>
          </a:p>
          <a:p>
            <a:r>
              <a:rPr lang="en-US" sz="2800" dirty="0" smtClean="0"/>
              <a:t>Effusion refers to the passing of a gas through a small hole, and effusion rates are also greater for lighter particles.</a:t>
            </a:r>
          </a:p>
        </p:txBody>
      </p:sp>
      <p:grpSp>
        <p:nvGrpSpPr>
          <p:cNvPr id="2" name="Group 69"/>
          <p:cNvGrpSpPr/>
          <p:nvPr/>
        </p:nvGrpSpPr>
        <p:grpSpPr>
          <a:xfrm>
            <a:off x="3048000" y="1792069"/>
            <a:ext cx="3733800" cy="646331"/>
            <a:chOff x="3048000" y="7049869"/>
            <a:chExt cx="3733800" cy="646331"/>
          </a:xfrm>
        </p:grpSpPr>
        <p:sp>
          <p:nvSpPr>
            <p:cNvPr id="71" name="Rounded Rectangle 70"/>
            <p:cNvSpPr/>
            <p:nvPr/>
          </p:nvSpPr>
          <p:spPr>
            <a:xfrm>
              <a:off x="3124200" y="7086600"/>
              <a:ext cx="3657600" cy="609600"/>
            </a:xfrm>
            <a:prstGeom prst="roundRect">
              <a:avLst>
                <a:gd name="adj" fmla="val 35128"/>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2" name="Straight Connector 71"/>
            <p:cNvCxnSpPr/>
            <p:nvPr/>
          </p:nvCxnSpPr>
          <p:spPr>
            <a:xfrm>
              <a:off x="3178124"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3940124"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5132352"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5894352"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Rectangle 75"/>
            <p:cNvSpPr/>
            <p:nvPr/>
          </p:nvSpPr>
          <p:spPr>
            <a:xfrm>
              <a:off x="3048000" y="7049869"/>
              <a:ext cx="3733800" cy="646331"/>
            </a:xfrm>
            <a:prstGeom prst="rect">
              <a:avLst/>
            </a:prstGeom>
          </p:spPr>
          <p:txBody>
            <a:bodyPr wrap="square">
              <a:spAutoFit/>
            </a:bodyPr>
            <a:lstStyle/>
            <a:p>
              <a:pPr algn="ctr"/>
              <a:r>
                <a:rPr lang="en-US" sz="3600" b="1" dirty="0" smtClean="0"/>
                <a:t>m</a:t>
              </a:r>
              <a:r>
                <a:rPr lang="en-US" sz="3600" b="1" baseline="-25000" dirty="0" smtClean="0"/>
                <a:t>He</a:t>
              </a:r>
              <a:r>
                <a:rPr lang="en-US" sz="3600" b="1" dirty="0" smtClean="0"/>
                <a:t>·v</a:t>
              </a:r>
              <a:r>
                <a:rPr lang="en-US" sz="3600" b="1" baseline="-25000" dirty="0" smtClean="0"/>
                <a:t>He</a:t>
              </a:r>
              <a:r>
                <a:rPr lang="en-US" sz="3600" b="1" baseline="30000" dirty="0" smtClean="0"/>
                <a:t>2</a:t>
              </a:r>
              <a:r>
                <a:rPr lang="en-US" sz="3600" b="1" dirty="0" smtClean="0"/>
                <a:t> = m</a:t>
              </a:r>
              <a:r>
                <a:rPr lang="en-US" sz="3600" b="1" baseline="-25000" dirty="0" smtClean="0"/>
                <a:t>Ar</a:t>
              </a:r>
              <a:r>
                <a:rPr lang="en-US" sz="3600" b="1" dirty="0" smtClean="0"/>
                <a:t>·v</a:t>
              </a:r>
              <a:r>
                <a:rPr lang="en-US" sz="3600" b="1" baseline="-25000" dirty="0" smtClean="0"/>
                <a:t>Ar</a:t>
              </a:r>
              <a:r>
                <a:rPr lang="en-US" sz="3600" b="1" baseline="30000" dirty="0" smtClean="0"/>
                <a:t>2</a:t>
              </a:r>
              <a:r>
                <a:rPr lang="en-US" sz="3600" b="1" dirty="0" smtClean="0"/>
                <a:t> </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52400"/>
            <a:ext cx="8153400" cy="707886"/>
          </a:xfrm>
          <a:prstGeom prst="rect">
            <a:avLst/>
          </a:prstGeom>
          <a:noFill/>
        </p:spPr>
        <p:txBody>
          <a:bodyPr wrap="square" rtlCol="0">
            <a:spAutoFit/>
          </a:bodyPr>
          <a:lstStyle/>
          <a:p>
            <a:pPr algn="ctr"/>
            <a:r>
              <a:rPr lang="en-US" sz="4000" b="1" dirty="0" smtClean="0"/>
              <a:t>Graham’s Law of Diffusion Rates</a:t>
            </a:r>
            <a:endParaRPr lang="en-US" sz="4000" b="1" dirty="0"/>
          </a:p>
        </p:txBody>
      </p:sp>
      <p:sp>
        <p:nvSpPr>
          <p:cNvPr id="15" name="TextBox 14"/>
          <p:cNvSpPr txBox="1"/>
          <p:nvPr/>
        </p:nvSpPr>
        <p:spPr>
          <a:xfrm>
            <a:off x="228600" y="677882"/>
            <a:ext cx="8915400" cy="5663089"/>
          </a:xfrm>
          <a:prstGeom prst="rect">
            <a:avLst/>
          </a:prstGeom>
          <a:noFill/>
        </p:spPr>
        <p:txBody>
          <a:bodyPr wrap="square" rtlCol="0">
            <a:spAutoFit/>
          </a:bodyPr>
          <a:lstStyle/>
          <a:p>
            <a:r>
              <a:rPr lang="en-US" sz="2800" dirty="0" smtClean="0">
                <a:solidFill>
                  <a:srgbClr val="00B050"/>
                </a:solidFill>
              </a:rPr>
              <a:t>So, let’s try a few problems. Work these out on the note sheet </a:t>
            </a:r>
            <a:r>
              <a:rPr lang="en-US" sz="2000" dirty="0" smtClean="0">
                <a:solidFill>
                  <a:srgbClr val="00B050"/>
                </a:solidFill>
              </a:rPr>
              <a:t>(links to these will be on-line if you need them)</a:t>
            </a:r>
          </a:p>
          <a:p>
            <a:endParaRPr lang="en-US" sz="3200" dirty="0" smtClean="0">
              <a:solidFill>
                <a:srgbClr val="00B050"/>
              </a:solidFill>
            </a:endParaRPr>
          </a:p>
          <a:p>
            <a:endParaRPr lang="en-US" sz="3200" dirty="0" smtClean="0">
              <a:solidFill>
                <a:srgbClr val="00B050"/>
              </a:solidFill>
            </a:endParaRPr>
          </a:p>
          <a:p>
            <a:r>
              <a:rPr lang="en-US" sz="2800" dirty="0" smtClean="0">
                <a:solidFill>
                  <a:srgbClr val="00B050"/>
                </a:solidFill>
              </a:rPr>
              <a:t>Q10) At a given temperature, carbon dioxide molecules travel at an average speed of 219 m/s.  At that same temperature, how fast would carbon monoxide molecules be moving, and how fast would fluorine molecules be moving?</a:t>
            </a:r>
          </a:p>
          <a:p>
            <a:r>
              <a:rPr lang="en-US" sz="2800" dirty="0" smtClean="0">
                <a:solidFill>
                  <a:srgbClr val="00B050"/>
                </a:solidFill>
              </a:rPr>
              <a:t>ANS: 275 m/s   236 m/s</a:t>
            </a:r>
          </a:p>
          <a:p>
            <a:r>
              <a:rPr lang="en-US" sz="1400" u="sng" dirty="0" smtClean="0">
                <a:hlinkClick r:id="rId2"/>
              </a:rPr>
              <a:t>http://www.screencast.com/users/KRBecker/folders/Default/media/5ab17d7d-9b0c-453d-82ce-922c24335226</a:t>
            </a:r>
            <a:endParaRPr lang="en-US" sz="1400" dirty="0" smtClean="0"/>
          </a:p>
          <a:p>
            <a:endParaRPr lang="en-US" sz="2800" dirty="0" smtClean="0">
              <a:solidFill>
                <a:srgbClr val="00B050"/>
              </a:solidFill>
            </a:endParaRPr>
          </a:p>
          <a:p>
            <a:endParaRPr lang="en-US" sz="3200" dirty="0" smtClean="0">
              <a:solidFill>
                <a:srgbClr val="00B050"/>
              </a:solidFill>
            </a:endParaRPr>
          </a:p>
        </p:txBody>
      </p:sp>
      <p:sp>
        <p:nvSpPr>
          <p:cNvPr id="57" name="Rectangle 56"/>
          <p:cNvSpPr/>
          <p:nvPr/>
        </p:nvSpPr>
        <p:spPr>
          <a:xfrm>
            <a:off x="381000" y="4393764"/>
            <a:ext cx="8763000" cy="461665"/>
          </a:xfrm>
          <a:prstGeom prst="rect">
            <a:avLst/>
          </a:prstGeom>
        </p:spPr>
        <p:txBody>
          <a:bodyPr wrap="square">
            <a:spAutoFit/>
          </a:bodyPr>
          <a:lstStyle/>
          <a:p>
            <a:pPr algn="ctr"/>
            <a:endParaRPr lang="en-US" sz="3600" b="1" baseline="30000" dirty="0" smtClean="0"/>
          </a:p>
        </p:txBody>
      </p:sp>
      <p:sp>
        <p:nvSpPr>
          <p:cNvPr id="46" name="TextBox 45"/>
          <p:cNvSpPr txBox="1"/>
          <p:nvPr/>
        </p:nvSpPr>
        <p:spPr>
          <a:xfrm>
            <a:off x="381000" y="3259466"/>
            <a:ext cx="8763000" cy="646331"/>
          </a:xfrm>
          <a:prstGeom prst="rect">
            <a:avLst/>
          </a:prstGeom>
          <a:noFill/>
        </p:spPr>
        <p:txBody>
          <a:bodyPr wrap="square" rtlCol="0">
            <a:spAutoFit/>
          </a:bodyPr>
          <a:lstStyle/>
          <a:p>
            <a:endParaRPr lang="en-US" sz="3600" dirty="0" smtClean="0"/>
          </a:p>
        </p:txBody>
      </p:sp>
      <p:grpSp>
        <p:nvGrpSpPr>
          <p:cNvPr id="5" name="Group 69"/>
          <p:cNvGrpSpPr/>
          <p:nvPr/>
        </p:nvGrpSpPr>
        <p:grpSpPr>
          <a:xfrm>
            <a:off x="3048000" y="1792069"/>
            <a:ext cx="3733800" cy="646331"/>
            <a:chOff x="3048000" y="7049869"/>
            <a:chExt cx="3733800" cy="646331"/>
          </a:xfrm>
        </p:grpSpPr>
        <p:sp>
          <p:nvSpPr>
            <p:cNvPr id="71" name="Rounded Rectangle 70"/>
            <p:cNvSpPr/>
            <p:nvPr/>
          </p:nvSpPr>
          <p:spPr>
            <a:xfrm>
              <a:off x="3124200" y="7086600"/>
              <a:ext cx="3657600" cy="609600"/>
            </a:xfrm>
            <a:prstGeom prst="roundRect">
              <a:avLst>
                <a:gd name="adj" fmla="val 35128"/>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2" name="Straight Connector 71"/>
            <p:cNvCxnSpPr/>
            <p:nvPr/>
          </p:nvCxnSpPr>
          <p:spPr>
            <a:xfrm>
              <a:off x="3178124"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3940124"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5132352"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5894352"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Rectangle 75"/>
            <p:cNvSpPr/>
            <p:nvPr/>
          </p:nvSpPr>
          <p:spPr>
            <a:xfrm>
              <a:off x="3048000" y="7049869"/>
              <a:ext cx="3733800" cy="646331"/>
            </a:xfrm>
            <a:prstGeom prst="rect">
              <a:avLst/>
            </a:prstGeom>
          </p:spPr>
          <p:txBody>
            <a:bodyPr wrap="square">
              <a:spAutoFit/>
            </a:bodyPr>
            <a:lstStyle/>
            <a:p>
              <a:pPr algn="ctr"/>
              <a:r>
                <a:rPr lang="en-US" sz="3600" b="1" dirty="0" smtClean="0"/>
                <a:t>m</a:t>
              </a:r>
              <a:r>
                <a:rPr lang="en-US" sz="3600" b="1" baseline="-25000" dirty="0" smtClean="0"/>
                <a:t>He</a:t>
              </a:r>
              <a:r>
                <a:rPr lang="en-US" sz="3600" b="1" dirty="0" smtClean="0"/>
                <a:t>·v</a:t>
              </a:r>
              <a:r>
                <a:rPr lang="en-US" sz="3600" b="1" baseline="-25000" dirty="0" smtClean="0"/>
                <a:t>He</a:t>
              </a:r>
              <a:r>
                <a:rPr lang="en-US" sz="3600" b="1" baseline="30000" dirty="0" smtClean="0"/>
                <a:t>2</a:t>
              </a:r>
              <a:r>
                <a:rPr lang="en-US" sz="3600" b="1" dirty="0" smtClean="0"/>
                <a:t> = m</a:t>
              </a:r>
              <a:r>
                <a:rPr lang="en-US" sz="3600" b="1" baseline="-25000" dirty="0" smtClean="0"/>
                <a:t>Ar</a:t>
              </a:r>
              <a:r>
                <a:rPr lang="en-US" sz="3600" b="1" dirty="0" smtClean="0"/>
                <a:t>·v</a:t>
              </a:r>
              <a:r>
                <a:rPr lang="en-US" sz="3600" b="1" baseline="-25000" dirty="0" smtClean="0"/>
                <a:t>Ar</a:t>
              </a:r>
              <a:r>
                <a:rPr lang="en-US" sz="3600" b="1" baseline="30000" dirty="0" smtClean="0"/>
                <a:t>2</a:t>
              </a:r>
              <a:r>
                <a:rPr lang="en-US" sz="3600" b="1" dirty="0" smtClean="0"/>
                <a:t> </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52400"/>
            <a:ext cx="8153400" cy="707886"/>
          </a:xfrm>
          <a:prstGeom prst="rect">
            <a:avLst/>
          </a:prstGeom>
          <a:noFill/>
        </p:spPr>
        <p:txBody>
          <a:bodyPr wrap="square" rtlCol="0">
            <a:spAutoFit/>
          </a:bodyPr>
          <a:lstStyle/>
          <a:p>
            <a:pPr algn="ctr"/>
            <a:r>
              <a:rPr lang="en-US" sz="4000" b="1" dirty="0" smtClean="0"/>
              <a:t>Graham’s Law of Diffusion Rates</a:t>
            </a:r>
            <a:endParaRPr lang="en-US" sz="4000" b="1" dirty="0"/>
          </a:p>
        </p:txBody>
      </p:sp>
      <p:sp>
        <p:nvSpPr>
          <p:cNvPr id="15" name="TextBox 14"/>
          <p:cNvSpPr txBox="1"/>
          <p:nvPr/>
        </p:nvSpPr>
        <p:spPr>
          <a:xfrm>
            <a:off x="228600" y="677882"/>
            <a:ext cx="8915400" cy="8494633"/>
          </a:xfrm>
          <a:prstGeom prst="rect">
            <a:avLst/>
          </a:prstGeom>
          <a:noFill/>
        </p:spPr>
        <p:txBody>
          <a:bodyPr wrap="square" rtlCol="0">
            <a:spAutoFit/>
          </a:bodyPr>
          <a:lstStyle/>
          <a:p>
            <a:endParaRPr lang="en-US" sz="3200" dirty="0" smtClean="0">
              <a:solidFill>
                <a:srgbClr val="00B050"/>
              </a:solidFill>
            </a:endParaRPr>
          </a:p>
          <a:p>
            <a:endParaRPr lang="en-US" sz="1600" dirty="0" smtClean="0">
              <a:solidFill>
                <a:srgbClr val="00B050"/>
              </a:solidFill>
            </a:endParaRPr>
          </a:p>
          <a:p>
            <a:r>
              <a:rPr lang="en-US" sz="2800" dirty="0" smtClean="0">
                <a:solidFill>
                  <a:srgbClr val="00B050"/>
                </a:solidFill>
              </a:rPr>
              <a:t>Q11) CH</a:t>
            </a:r>
            <a:r>
              <a:rPr lang="en-US" sz="2800" baseline="-10000" dirty="0" smtClean="0">
                <a:solidFill>
                  <a:srgbClr val="00B050"/>
                </a:solidFill>
              </a:rPr>
              <a:t>4</a:t>
            </a:r>
            <a:r>
              <a:rPr lang="en-US" sz="2800" dirty="0" smtClean="0">
                <a:solidFill>
                  <a:srgbClr val="00B050"/>
                </a:solidFill>
              </a:rPr>
              <a:t> diffuses across the classroom at a rate of 48.9 cm/s.  Under the same conditions, how fast would C</a:t>
            </a:r>
            <a:r>
              <a:rPr lang="en-US" sz="2800" baseline="-10000" dirty="0" smtClean="0">
                <a:solidFill>
                  <a:srgbClr val="00B050"/>
                </a:solidFill>
              </a:rPr>
              <a:t>3</a:t>
            </a:r>
            <a:r>
              <a:rPr lang="en-US" sz="2800" dirty="0" smtClean="0">
                <a:solidFill>
                  <a:srgbClr val="00B050"/>
                </a:solidFill>
              </a:rPr>
              <a:t>H</a:t>
            </a:r>
            <a:r>
              <a:rPr lang="en-US" sz="2800" baseline="-10000" dirty="0" smtClean="0">
                <a:solidFill>
                  <a:srgbClr val="00B050"/>
                </a:solidFill>
              </a:rPr>
              <a:t>8</a:t>
            </a:r>
            <a:r>
              <a:rPr lang="en-US" sz="2800" dirty="0" smtClean="0">
                <a:solidFill>
                  <a:srgbClr val="00B050"/>
                </a:solidFill>
              </a:rPr>
              <a:t> diffuse?  How about He?</a:t>
            </a:r>
          </a:p>
          <a:p>
            <a:r>
              <a:rPr lang="en-US" sz="2800" dirty="0" smtClean="0">
                <a:solidFill>
                  <a:srgbClr val="00B050"/>
                </a:solidFill>
              </a:rPr>
              <a:t>ANS: 29.5 cm/s   97.8 cm/s</a:t>
            </a:r>
          </a:p>
          <a:p>
            <a:r>
              <a:rPr lang="en-US" sz="1400" u="sng" dirty="0" smtClean="0">
                <a:hlinkClick r:id="rId2"/>
              </a:rPr>
              <a:t>http://www.screencast.com/users/KRBecker/folders/Default/media/c8738953-9cc5-42d0-8481-396dfd09189d</a:t>
            </a:r>
            <a:endParaRPr lang="en-US" sz="1400" dirty="0" smtClean="0"/>
          </a:p>
          <a:p>
            <a:endParaRPr lang="en-US" sz="2800" dirty="0" smtClean="0">
              <a:solidFill>
                <a:srgbClr val="00B050"/>
              </a:solidFill>
            </a:endParaRPr>
          </a:p>
          <a:p>
            <a:endParaRPr lang="en-US" sz="1600" dirty="0" smtClean="0">
              <a:solidFill>
                <a:srgbClr val="00B050"/>
              </a:solidFill>
            </a:endParaRPr>
          </a:p>
          <a:p>
            <a:r>
              <a:rPr lang="en-US" sz="2800" dirty="0" smtClean="0">
                <a:solidFill>
                  <a:srgbClr val="00B050"/>
                </a:solidFill>
              </a:rPr>
              <a:t>Q12) F</a:t>
            </a:r>
            <a:r>
              <a:rPr lang="en-US" sz="2800" baseline="-10000" dirty="0" smtClean="0">
                <a:solidFill>
                  <a:srgbClr val="00B050"/>
                </a:solidFill>
              </a:rPr>
              <a:t>2</a:t>
            </a:r>
            <a:r>
              <a:rPr lang="en-US" sz="2800" dirty="0" smtClean="0">
                <a:solidFill>
                  <a:srgbClr val="00B050"/>
                </a:solidFill>
              </a:rPr>
              <a:t> diffuses through a small hole at the rate of 3.56 </a:t>
            </a:r>
            <a:r>
              <a:rPr lang="en-US" sz="2800" dirty="0" err="1" smtClean="0">
                <a:solidFill>
                  <a:srgbClr val="00B050"/>
                </a:solidFill>
              </a:rPr>
              <a:t>mL</a:t>
            </a:r>
            <a:r>
              <a:rPr lang="en-US" sz="2800" dirty="0" smtClean="0">
                <a:solidFill>
                  <a:srgbClr val="00B050"/>
                </a:solidFill>
              </a:rPr>
              <a:t>/sec.  Under the same conditions, how fast would </a:t>
            </a:r>
            <a:r>
              <a:rPr lang="en-US" sz="2800" dirty="0" err="1" smtClean="0">
                <a:solidFill>
                  <a:srgbClr val="00B050"/>
                </a:solidFill>
              </a:rPr>
              <a:t>Xe</a:t>
            </a:r>
            <a:r>
              <a:rPr lang="en-US" sz="2800" dirty="0" smtClean="0">
                <a:solidFill>
                  <a:srgbClr val="00B050"/>
                </a:solidFill>
              </a:rPr>
              <a:t> effuse through that hole?  How about H</a:t>
            </a:r>
            <a:r>
              <a:rPr lang="en-US" sz="2800" baseline="-10000" dirty="0" smtClean="0">
                <a:solidFill>
                  <a:srgbClr val="00B050"/>
                </a:solidFill>
              </a:rPr>
              <a:t>2</a:t>
            </a:r>
            <a:r>
              <a:rPr lang="en-US" sz="2800" dirty="0" smtClean="0">
                <a:solidFill>
                  <a:srgbClr val="00B050"/>
                </a:solidFill>
              </a:rPr>
              <a:t>?</a:t>
            </a:r>
          </a:p>
          <a:p>
            <a:r>
              <a:rPr lang="en-US" sz="2800" dirty="0" smtClean="0">
                <a:solidFill>
                  <a:srgbClr val="00B050"/>
                </a:solidFill>
              </a:rPr>
              <a:t>ANS: 1.92 </a:t>
            </a:r>
            <a:r>
              <a:rPr lang="en-US" sz="2800" dirty="0" err="1" smtClean="0">
                <a:solidFill>
                  <a:srgbClr val="00B050"/>
                </a:solidFill>
              </a:rPr>
              <a:t>mL</a:t>
            </a:r>
            <a:r>
              <a:rPr lang="en-US" sz="2800" dirty="0" smtClean="0">
                <a:solidFill>
                  <a:srgbClr val="00B050"/>
                </a:solidFill>
              </a:rPr>
              <a:t>/s   15.5 </a:t>
            </a:r>
            <a:r>
              <a:rPr lang="en-US" sz="2800" dirty="0" err="1" smtClean="0">
                <a:solidFill>
                  <a:srgbClr val="00B050"/>
                </a:solidFill>
              </a:rPr>
              <a:t>mL</a:t>
            </a:r>
            <a:r>
              <a:rPr lang="en-US" sz="2800" dirty="0" smtClean="0">
                <a:solidFill>
                  <a:srgbClr val="00B050"/>
                </a:solidFill>
              </a:rPr>
              <a:t>/s</a:t>
            </a:r>
          </a:p>
          <a:p>
            <a:r>
              <a:rPr lang="en-US" sz="1400" u="sng" dirty="0" smtClean="0">
                <a:hlinkClick r:id="rId3"/>
              </a:rPr>
              <a:t>http://www.screencast.com/users/KRBecker/folders/Default/media/1955d857-0dde-4cbe-b349-c159792ea398</a:t>
            </a:r>
            <a:endParaRPr lang="en-US" sz="1400" dirty="0" smtClean="0"/>
          </a:p>
          <a:p>
            <a:endParaRPr lang="en-US" sz="2800" dirty="0" smtClean="0">
              <a:solidFill>
                <a:srgbClr val="00B050"/>
              </a:solidFill>
            </a:endParaRPr>
          </a:p>
          <a:p>
            <a:endParaRPr lang="en-US" sz="2800" dirty="0" smtClean="0">
              <a:solidFill>
                <a:srgbClr val="00B050"/>
              </a:solidFill>
            </a:endParaRPr>
          </a:p>
          <a:p>
            <a:endParaRPr lang="en-US" sz="3200" dirty="0" smtClean="0">
              <a:solidFill>
                <a:srgbClr val="00B050"/>
              </a:solidFill>
            </a:endParaRPr>
          </a:p>
          <a:p>
            <a:endParaRPr lang="en-US" sz="3200" dirty="0" smtClean="0">
              <a:solidFill>
                <a:srgbClr val="00B050"/>
              </a:solidFill>
            </a:endParaRPr>
          </a:p>
          <a:p>
            <a:endParaRPr lang="en-US" sz="3200" dirty="0" smtClean="0">
              <a:solidFill>
                <a:srgbClr val="00B050"/>
              </a:solidFill>
            </a:endParaRPr>
          </a:p>
          <a:p>
            <a:endParaRPr lang="en-US" sz="3200" dirty="0" smtClean="0">
              <a:solidFill>
                <a:srgbClr val="00B050"/>
              </a:solidFill>
            </a:endParaRPr>
          </a:p>
        </p:txBody>
      </p:sp>
      <p:sp>
        <p:nvSpPr>
          <p:cNvPr id="57" name="Rectangle 56"/>
          <p:cNvSpPr/>
          <p:nvPr/>
        </p:nvSpPr>
        <p:spPr>
          <a:xfrm>
            <a:off x="381000" y="4393764"/>
            <a:ext cx="8763000" cy="461665"/>
          </a:xfrm>
          <a:prstGeom prst="rect">
            <a:avLst/>
          </a:prstGeom>
        </p:spPr>
        <p:txBody>
          <a:bodyPr wrap="square">
            <a:spAutoFit/>
          </a:bodyPr>
          <a:lstStyle/>
          <a:p>
            <a:pPr algn="ctr"/>
            <a:endParaRPr lang="en-US" sz="3600" b="1" baseline="30000" dirty="0" smtClean="0"/>
          </a:p>
        </p:txBody>
      </p:sp>
      <p:sp>
        <p:nvSpPr>
          <p:cNvPr id="46" name="TextBox 45"/>
          <p:cNvSpPr txBox="1"/>
          <p:nvPr/>
        </p:nvSpPr>
        <p:spPr>
          <a:xfrm>
            <a:off x="381000" y="3259466"/>
            <a:ext cx="8763000" cy="646331"/>
          </a:xfrm>
          <a:prstGeom prst="rect">
            <a:avLst/>
          </a:prstGeom>
          <a:noFill/>
        </p:spPr>
        <p:txBody>
          <a:bodyPr wrap="square" rtlCol="0">
            <a:spAutoFit/>
          </a:bodyPr>
          <a:lstStyle/>
          <a:p>
            <a:endParaRPr lang="en-US" sz="3600" dirty="0" smtClean="0"/>
          </a:p>
        </p:txBody>
      </p:sp>
      <p:grpSp>
        <p:nvGrpSpPr>
          <p:cNvPr id="2" name="Group 69"/>
          <p:cNvGrpSpPr/>
          <p:nvPr/>
        </p:nvGrpSpPr>
        <p:grpSpPr>
          <a:xfrm>
            <a:off x="3048000" y="762000"/>
            <a:ext cx="3733800" cy="646331"/>
            <a:chOff x="3048000" y="7049869"/>
            <a:chExt cx="3733800" cy="646331"/>
          </a:xfrm>
        </p:grpSpPr>
        <p:sp>
          <p:nvSpPr>
            <p:cNvPr id="71" name="Rounded Rectangle 70"/>
            <p:cNvSpPr/>
            <p:nvPr/>
          </p:nvSpPr>
          <p:spPr>
            <a:xfrm>
              <a:off x="3124200" y="7086600"/>
              <a:ext cx="3657600" cy="609600"/>
            </a:xfrm>
            <a:prstGeom prst="roundRect">
              <a:avLst>
                <a:gd name="adj" fmla="val 35128"/>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2" name="Straight Connector 71"/>
            <p:cNvCxnSpPr/>
            <p:nvPr/>
          </p:nvCxnSpPr>
          <p:spPr>
            <a:xfrm>
              <a:off x="3178124"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3940124"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5132352"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5894352"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Rectangle 75"/>
            <p:cNvSpPr/>
            <p:nvPr/>
          </p:nvSpPr>
          <p:spPr>
            <a:xfrm>
              <a:off x="3048000" y="7049869"/>
              <a:ext cx="3733800" cy="646331"/>
            </a:xfrm>
            <a:prstGeom prst="rect">
              <a:avLst/>
            </a:prstGeom>
          </p:spPr>
          <p:txBody>
            <a:bodyPr wrap="square">
              <a:spAutoFit/>
            </a:bodyPr>
            <a:lstStyle/>
            <a:p>
              <a:pPr algn="ctr"/>
              <a:r>
                <a:rPr lang="en-US" sz="3600" b="1" dirty="0" smtClean="0"/>
                <a:t>m</a:t>
              </a:r>
              <a:r>
                <a:rPr lang="en-US" sz="3600" b="1" baseline="-25000" dirty="0" smtClean="0"/>
                <a:t>He</a:t>
              </a:r>
              <a:r>
                <a:rPr lang="en-US" sz="3600" b="1" dirty="0" smtClean="0"/>
                <a:t>·v</a:t>
              </a:r>
              <a:r>
                <a:rPr lang="en-US" sz="3600" b="1" baseline="-25000" dirty="0" smtClean="0"/>
                <a:t>He</a:t>
              </a:r>
              <a:r>
                <a:rPr lang="en-US" sz="3600" b="1" baseline="30000" dirty="0" smtClean="0"/>
                <a:t>2</a:t>
              </a:r>
              <a:r>
                <a:rPr lang="en-US" sz="3600" b="1" dirty="0" smtClean="0"/>
                <a:t> = m</a:t>
              </a:r>
              <a:r>
                <a:rPr lang="en-US" sz="3600" b="1" baseline="-25000" dirty="0" smtClean="0"/>
                <a:t>Ar</a:t>
              </a:r>
              <a:r>
                <a:rPr lang="en-US" sz="3600" b="1" dirty="0" smtClean="0"/>
                <a:t>·v</a:t>
              </a:r>
              <a:r>
                <a:rPr lang="en-US" sz="3600" b="1" baseline="-25000" dirty="0" smtClean="0"/>
                <a:t>Ar</a:t>
              </a:r>
              <a:r>
                <a:rPr lang="en-US" sz="3600" b="1" baseline="30000" dirty="0" smtClean="0"/>
                <a:t>2</a:t>
              </a:r>
              <a:r>
                <a:rPr lang="en-US" sz="3600" b="1" dirty="0" smtClean="0"/>
                <a:t> </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52400"/>
            <a:ext cx="8153400" cy="707886"/>
          </a:xfrm>
          <a:prstGeom prst="rect">
            <a:avLst/>
          </a:prstGeom>
          <a:noFill/>
        </p:spPr>
        <p:txBody>
          <a:bodyPr wrap="square" rtlCol="0">
            <a:spAutoFit/>
          </a:bodyPr>
          <a:lstStyle/>
          <a:p>
            <a:pPr algn="ctr"/>
            <a:r>
              <a:rPr lang="en-US" sz="4000" b="1" dirty="0" smtClean="0"/>
              <a:t>Graham’s Law of Diffusion Rates</a:t>
            </a:r>
            <a:endParaRPr lang="en-US" sz="4000" b="1" dirty="0"/>
          </a:p>
        </p:txBody>
      </p:sp>
      <p:sp>
        <p:nvSpPr>
          <p:cNvPr id="15" name="TextBox 14"/>
          <p:cNvSpPr txBox="1"/>
          <p:nvPr/>
        </p:nvSpPr>
        <p:spPr>
          <a:xfrm>
            <a:off x="228600" y="677882"/>
            <a:ext cx="8915400" cy="8248412"/>
          </a:xfrm>
          <a:prstGeom prst="rect">
            <a:avLst/>
          </a:prstGeom>
          <a:noFill/>
        </p:spPr>
        <p:txBody>
          <a:bodyPr wrap="square" rtlCol="0">
            <a:spAutoFit/>
          </a:bodyPr>
          <a:lstStyle/>
          <a:p>
            <a:endParaRPr lang="en-US" sz="3200" dirty="0" smtClean="0">
              <a:solidFill>
                <a:srgbClr val="00B050"/>
              </a:solidFill>
            </a:endParaRPr>
          </a:p>
          <a:p>
            <a:endParaRPr lang="en-US" sz="1600" dirty="0" smtClean="0">
              <a:solidFill>
                <a:srgbClr val="00B050"/>
              </a:solidFill>
            </a:endParaRPr>
          </a:p>
          <a:p>
            <a:r>
              <a:rPr lang="en-US" sz="2800" dirty="0" smtClean="0">
                <a:solidFill>
                  <a:srgbClr val="00B050"/>
                </a:solidFill>
              </a:rPr>
              <a:t>Q13) At 77°C, oxygen molecules travel at an average speed of 522 m/s?  At that same temp, Gas X particles travel at 558 m/s.  What is the molecular weight of gas X?  What might it be? </a:t>
            </a:r>
          </a:p>
          <a:p>
            <a:r>
              <a:rPr lang="en-US" sz="2800" dirty="0" smtClean="0">
                <a:solidFill>
                  <a:srgbClr val="00B050"/>
                </a:solidFill>
              </a:rPr>
              <a:t>ANS: 28.0 </a:t>
            </a:r>
            <a:r>
              <a:rPr lang="en-US" sz="2800" dirty="0" err="1" smtClean="0">
                <a:solidFill>
                  <a:srgbClr val="00B050"/>
                </a:solidFill>
              </a:rPr>
              <a:t>amu</a:t>
            </a:r>
            <a:r>
              <a:rPr lang="en-US" sz="2800" dirty="0" smtClean="0">
                <a:solidFill>
                  <a:srgbClr val="00B050"/>
                </a:solidFill>
              </a:rPr>
              <a:t>/</a:t>
            </a:r>
            <a:r>
              <a:rPr lang="en-US" sz="2800" dirty="0" err="1" smtClean="0">
                <a:solidFill>
                  <a:srgbClr val="00B050"/>
                </a:solidFill>
              </a:rPr>
              <a:t>cule</a:t>
            </a:r>
            <a:r>
              <a:rPr lang="en-US" sz="2800" dirty="0" smtClean="0">
                <a:solidFill>
                  <a:srgbClr val="00B050"/>
                </a:solidFill>
              </a:rPr>
              <a:t>   (N</a:t>
            </a:r>
            <a:r>
              <a:rPr lang="en-US" sz="2800" baseline="-10000" dirty="0" smtClean="0">
                <a:solidFill>
                  <a:srgbClr val="00B050"/>
                </a:solidFill>
              </a:rPr>
              <a:t>2</a:t>
            </a:r>
            <a:r>
              <a:rPr lang="en-US" sz="2800" dirty="0" smtClean="0">
                <a:solidFill>
                  <a:srgbClr val="00B050"/>
                </a:solidFill>
              </a:rPr>
              <a:t> or CO or …?)</a:t>
            </a:r>
          </a:p>
          <a:p>
            <a:r>
              <a:rPr lang="en-US" sz="1400" u="sng" dirty="0" smtClean="0">
                <a:hlinkClick r:id="rId2"/>
              </a:rPr>
              <a:t>http://www.screencast.com/users/KRBecker/folders/Default/media/f0cef424-7375-42df-80ca-1cef464e24b9</a:t>
            </a:r>
            <a:endParaRPr lang="en-US" sz="1400" dirty="0" smtClean="0"/>
          </a:p>
          <a:p>
            <a:endParaRPr lang="en-US" sz="2800" dirty="0" smtClean="0">
              <a:solidFill>
                <a:srgbClr val="00B050"/>
              </a:solidFill>
            </a:endParaRPr>
          </a:p>
          <a:p>
            <a:r>
              <a:rPr lang="en-US" sz="2800" dirty="0" smtClean="0">
                <a:solidFill>
                  <a:srgbClr val="00B050"/>
                </a:solidFill>
              </a:rPr>
              <a:t>Q14) It takes one liter of Ne gas 15.2 sec to effuse through a small hole, and it takes 22.4 sec for a liter of gas Y to effuse through that same hole. What is the molecular weight of gas Y?  What might it be?   (Careful, those are times, not rates!)</a:t>
            </a:r>
          </a:p>
          <a:p>
            <a:r>
              <a:rPr lang="en-US" sz="2800" dirty="0" smtClean="0">
                <a:solidFill>
                  <a:srgbClr val="00B050"/>
                </a:solidFill>
              </a:rPr>
              <a:t>ANS: 43.9 </a:t>
            </a:r>
            <a:r>
              <a:rPr lang="en-US" sz="2800" dirty="0" err="1" smtClean="0">
                <a:solidFill>
                  <a:srgbClr val="00B050"/>
                </a:solidFill>
              </a:rPr>
              <a:t>amu</a:t>
            </a:r>
            <a:r>
              <a:rPr lang="en-US" sz="2800" dirty="0" smtClean="0">
                <a:solidFill>
                  <a:srgbClr val="00B050"/>
                </a:solidFill>
              </a:rPr>
              <a:t>/</a:t>
            </a:r>
            <a:r>
              <a:rPr lang="en-US" sz="2800" dirty="0" err="1" smtClean="0">
                <a:solidFill>
                  <a:srgbClr val="00B050"/>
                </a:solidFill>
              </a:rPr>
              <a:t>cule</a:t>
            </a:r>
            <a:r>
              <a:rPr lang="en-US" sz="2800" dirty="0" smtClean="0">
                <a:solidFill>
                  <a:srgbClr val="00B050"/>
                </a:solidFill>
              </a:rPr>
              <a:t>   (CO</a:t>
            </a:r>
            <a:r>
              <a:rPr lang="en-US" sz="2800" baseline="-20000" dirty="0" smtClean="0">
                <a:solidFill>
                  <a:srgbClr val="00B050"/>
                </a:solidFill>
              </a:rPr>
              <a:t>2</a:t>
            </a:r>
            <a:r>
              <a:rPr lang="en-US" sz="2800" dirty="0" smtClean="0">
                <a:solidFill>
                  <a:srgbClr val="00B050"/>
                </a:solidFill>
              </a:rPr>
              <a:t> or C</a:t>
            </a:r>
            <a:r>
              <a:rPr lang="en-US" sz="2800" baseline="-20000" dirty="0" smtClean="0">
                <a:solidFill>
                  <a:srgbClr val="00B050"/>
                </a:solidFill>
              </a:rPr>
              <a:t>3</a:t>
            </a:r>
            <a:r>
              <a:rPr lang="en-US" sz="2800" dirty="0" smtClean="0">
                <a:solidFill>
                  <a:srgbClr val="00B050"/>
                </a:solidFill>
              </a:rPr>
              <a:t>H</a:t>
            </a:r>
            <a:r>
              <a:rPr lang="en-US" sz="2800" baseline="-20000" dirty="0" smtClean="0">
                <a:solidFill>
                  <a:srgbClr val="00B050"/>
                </a:solidFill>
              </a:rPr>
              <a:t>8</a:t>
            </a:r>
            <a:r>
              <a:rPr lang="en-US" sz="2800" dirty="0" smtClean="0">
                <a:solidFill>
                  <a:srgbClr val="00B050"/>
                </a:solidFill>
              </a:rPr>
              <a:t> or…?)</a:t>
            </a:r>
          </a:p>
          <a:p>
            <a:r>
              <a:rPr lang="en-US" sz="1400" u="sng" dirty="0" smtClean="0">
                <a:hlinkClick r:id="rId3"/>
              </a:rPr>
              <a:t>http://www.screencast.com/users/KRBecker/folders/Default/media/bc3cbb27-635f-4df7-b6b3-9a82237cd53f</a:t>
            </a:r>
            <a:endParaRPr lang="en-US" sz="1400" dirty="0" smtClean="0"/>
          </a:p>
          <a:p>
            <a:endParaRPr lang="en-US" dirty="0" smtClean="0"/>
          </a:p>
          <a:p>
            <a:endParaRPr lang="en-US" sz="3200" dirty="0" smtClean="0">
              <a:solidFill>
                <a:srgbClr val="00B050"/>
              </a:solidFill>
            </a:endParaRPr>
          </a:p>
          <a:p>
            <a:endParaRPr lang="en-US" sz="3200" dirty="0" smtClean="0">
              <a:solidFill>
                <a:srgbClr val="00B050"/>
              </a:solidFill>
            </a:endParaRPr>
          </a:p>
          <a:p>
            <a:endParaRPr lang="en-US" sz="3200" dirty="0" smtClean="0">
              <a:solidFill>
                <a:srgbClr val="00B050"/>
              </a:solidFill>
            </a:endParaRPr>
          </a:p>
          <a:p>
            <a:endParaRPr lang="en-US" sz="3200" dirty="0" smtClean="0">
              <a:solidFill>
                <a:srgbClr val="00B050"/>
              </a:solidFill>
            </a:endParaRPr>
          </a:p>
        </p:txBody>
      </p:sp>
      <p:grpSp>
        <p:nvGrpSpPr>
          <p:cNvPr id="14" name="Group 69"/>
          <p:cNvGrpSpPr/>
          <p:nvPr/>
        </p:nvGrpSpPr>
        <p:grpSpPr>
          <a:xfrm>
            <a:off x="3048000" y="762000"/>
            <a:ext cx="3733800" cy="646331"/>
            <a:chOff x="3048000" y="7049869"/>
            <a:chExt cx="3733800" cy="646331"/>
          </a:xfrm>
        </p:grpSpPr>
        <p:sp>
          <p:nvSpPr>
            <p:cNvPr id="16" name="Rounded Rectangle 15"/>
            <p:cNvSpPr/>
            <p:nvPr/>
          </p:nvSpPr>
          <p:spPr>
            <a:xfrm>
              <a:off x="3124200" y="7086600"/>
              <a:ext cx="3657600" cy="609600"/>
            </a:xfrm>
            <a:prstGeom prst="roundRect">
              <a:avLst>
                <a:gd name="adj" fmla="val 35128"/>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p:cNvCxnSpPr/>
            <p:nvPr/>
          </p:nvCxnSpPr>
          <p:spPr>
            <a:xfrm>
              <a:off x="3178124"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940124"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132352"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5894352"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3048000" y="7049869"/>
              <a:ext cx="3733800" cy="646331"/>
            </a:xfrm>
            <a:prstGeom prst="rect">
              <a:avLst/>
            </a:prstGeom>
          </p:spPr>
          <p:txBody>
            <a:bodyPr wrap="square">
              <a:spAutoFit/>
            </a:bodyPr>
            <a:lstStyle/>
            <a:p>
              <a:pPr algn="ctr"/>
              <a:r>
                <a:rPr lang="en-US" sz="3600" b="1" dirty="0" smtClean="0"/>
                <a:t>m</a:t>
              </a:r>
              <a:r>
                <a:rPr lang="en-US" sz="3600" b="1" baseline="-25000" dirty="0" smtClean="0"/>
                <a:t>He</a:t>
              </a:r>
              <a:r>
                <a:rPr lang="en-US" sz="3600" b="1" dirty="0" smtClean="0"/>
                <a:t>·v</a:t>
              </a:r>
              <a:r>
                <a:rPr lang="en-US" sz="3600" b="1" baseline="-25000" dirty="0" smtClean="0"/>
                <a:t>He</a:t>
              </a:r>
              <a:r>
                <a:rPr lang="en-US" sz="3600" b="1" baseline="30000" dirty="0" smtClean="0"/>
                <a:t>2</a:t>
              </a:r>
              <a:r>
                <a:rPr lang="en-US" sz="3600" b="1" dirty="0" smtClean="0"/>
                <a:t> = m</a:t>
              </a:r>
              <a:r>
                <a:rPr lang="en-US" sz="3600" b="1" baseline="-25000" dirty="0" smtClean="0"/>
                <a:t>Ar</a:t>
              </a:r>
              <a:r>
                <a:rPr lang="en-US" sz="3600" b="1" dirty="0" smtClean="0"/>
                <a:t>·v</a:t>
              </a:r>
              <a:r>
                <a:rPr lang="en-US" sz="3600" b="1" baseline="-25000" dirty="0" smtClean="0"/>
                <a:t>Ar</a:t>
              </a:r>
              <a:r>
                <a:rPr lang="en-US" sz="3600" b="1" baseline="30000" dirty="0" smtClean="0"/>
                <a:t>2</a:t>
              </a:r>
              <a:r>
                <a:rPr lang="en-US" sz="3600" b="1" dirty="0" smtClean="0"/>
                <a:t> </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52400"/>
            <a:ext cx="8153400" cy="707886"/>
          </a:xfrm>
          <a:prstGeom prst="rect">
            <a:avLst/>
          </a:prstGeom>
          <a:noFill/>
        </p:spPr>
        <p:txBody>
          <a:bodyPr wrap="square" rtlCol="0">
            <a:spAutoFit/>
          </a:bodyPr>
          <a:lstStyle/>
          <a:p>
            <a:pPr algn="ctr"/>
            <a:r>
              <a:rPr lang="en-US" sz="4000" b="1" dirty="0" smtClean="0"/>
              <a:t>Graham’s Law of Diffusion Rates</a:t>
            </a:r>
            <a:endParaRPr lang="en-US" sz="4000" b="1" dirty="0"/>
          </a:p>
        </p:txBody>
      </p:sp>
      <p:sp>
        <p:nvSpPr>
          <p:cNvPr id="5" name="TextBox 4"/>
          <p:cNvSpPr txBox="1"/>
          <p:nvPr/>
        </p:nvSpPr>
        <p:spPr>
          <a:xfrm>
            <a:off x="381000" y="3898880"/>
            <a:ext cx="8763000" cy="2862322"/>
          </a:xfrm>
          <a:prstGeom prst="rect">
            <a:avLst/>
          </a:prstGeom>
          <a:noFill/>
        </p:spPr>
        <p:txBody>
          <a:bodyPr wrap="square" rtlCol="0">
            <a:spAutoFit/>
          </a:bodyPr>
          <a:lstStyle/>
          <a:p>
            <a:r>
              <a:rPr lang="en-US" sz="3600" dirty="0" smtClean="0"/>
              <a:t>Which balloon would be bigger?</a:t>
            </a:r>
            <a:r>
              <a:rPr lang="en-US" sz="3600" dirty="0"/>
              <a:t> </a:t>
            </a:r>
            <a:r>
              <a:rPr lang="en-US" sz="3600" dirty="0" smtClean="0"/>
              <a:t>(</a:t>
            </a:r>
            <a:r>
              <a:rPr lang="en-US" sz="3600" b="1" dirty="0" smtClean="0"/>
              <a:t>Q3</a:t>
            </a:r>
            <a:r>
              <a:rPr lang="en-US" sz="3600" dirty="0" smtClean="0"/>
              <a:t>)</a:t>
            </a:r>
          </a:p>
          <a:p>
            <a:r>
              <a:rPr lang="en-US" sz="3600" dirty="0" smtClean="0"/>
              <a:t>Hopefully, you realized that if they both contain the same number of particles and they are both at the same temperature and pressure, they have to have the same volume.</a:t>
            </a:r>
            <a:endParaRPr lang="en-US" sz="3600" dirty="0"/>
          </a:p>
        </p:txBody>
      </p:sp>
      <p:grpSp>
        <p:nvGrpSpPr>
          <p:cNvPr id="2" name="Group 14"/>
          <p:cNvGrpSpPr/>
          <p:nvPr/>
        </p:nvGrpSpPr>
        <p:grpSpPr>
          <a:xfrm>
            <a:off x="5358339" y="859062"/>
            <a:ext cx="1676400" cy="2417538"/>
            <a:chOff x="2462739" y="859062"/>
            <a:chExt cx="1676400" cy="2417538"/>
          </a:xfrm>
        </p:grpSpPr>
        <p:grpSp>
          <p:nvGrpSpPr>
            <p:cNvPr id="3" name="Group 7"/>
            <p:cNvGrpSpPr/>
            <p:nvPr/>
          </p:nvGrpSpPr>
          <p:grpSpPr>
            <a:xfrm>
              <a:off x="2462739" y="859062"/>
              <a:ext cx="1676400" cy="2417538"/>
              <a:chOff x="2462739" y="859062"/>
              <a:chExt cx="1676400" cy="2417538"/>
            </a:xfrm>
            <a:solidFill>
              <a:schemeClr val="tx2">
                <a:lumMod val="20000"/>
                <a:lumOff val="80000"/>
              </a:schemeClr>
            </a:solidFill>
          </p:grpSpPr>
          <p:sp>
            <p:nvSpPr>
              <p:cNvPr id="6" name="Oval 5"/>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2" name="TextBox 11"/>
            <p:cNvSpPr txBox="1"/>
            <p:nvPr/>
          </p:nvSpPr>
          <p:spPr>
            <a:xfrm>
              <a:off x="2819400" y="1371600"/>
              <a:ext cx="1066800" cy="923330"/>
            </a:xfrm>
            <a:prstGeom prst="rect">
              <a:avLst/>
            </a:prstGeom>
            <a:noFill/>
          </p:spPr>
          <p:txBody>
            <a:bodyPr wrap="square" rtlCol="0">
              <a:spAutoFit/>
            </a:bodyPr>
            <a:lstStyle/>
            <a:p>
              <a:pPr algn="ctr"/>
              <a:r>
                <a:rPr lang="en-US" sz="5400" b="1" dirty="0" smtClean="0">
                  <a:solidFill>
                    <a:schemeClr val="accent4">
                      <a:lumMod val="75000"/>
                    </a:schemeClr>
                  </a:solidFill>
                </a:rPr>
                <a:t>He</a:t>
              </a:r>
              <a:endParaRPr lang="en-US" b="1" dirty="0">
                <a:solidFill>
                  <a:schemeClr val="accent4">
                    <a:lumMod val="75000"/>
                  </a:schemeClr>
                </a:solidFill>
              </a:endParaRPr>
            </a:p>
          </p:txBody>
        </p:sp>
      </p:grpSp>
      <p:grpSp>
        <p:nvGrpSpPr>
          <p:cNvPr id="8" name="Group 15"/>
          <p:cNvGrpSpPr/>
          <p:nvPr/>
        </p:nvGrpSpPr>
        <p:grpSpPr>
          <a:xfrm>
            <a:off x="7315200" y="838200"/>
            <a:ext cx="1676400" cy="2417538"/>
            <a:chOff x="4419600" y="838200"/>
            <a:chExt cx="1676400" cy="2417538"/>
          </a:xfrm>
        </p:grpSpPr>
        <p:grpSp>
          <p:nvGrpSpPr>
            <p:cNvPr id="9" name="Group 8"/>
            <p:cNvGrpSpPr/>
            <p:nvPr/>
          </p:nvGrpSpPr>
          <p:grpSpPr>
            <a:xfrm>
              <a:off x="4419600" y="838200"/>
              <a:ext cx="1676400" cy="2417538"/>
              <a:chOff x="2462739" y="859062"/>
              <a:chExt cx="1676400" cy="2417538"/>
            </a:xfrm>
            <a:solidFill>
              <a:schemeClr val="accent2">
                <a:lumMod val="40000"/>
                <a:lumOff val="60000"/>
              </a:schemeClr>
            </a:solidFill>
          </p:grpSpPr>
          <p:sp>
            <p:nvSpPr>
              <p:cNvPr id="10" name="Oval 9"/>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3" name="TextBox 12"/>
            <p:cNvSpPr txBox="1"/>
            <p:nvPr/>
          </p:nvSpPr>
          <p:spPr>
            <a:xfrm>
              <a:off x="4724400" y="1371600"/>
              <a:ext cx="1066800" cy="923330"/>
            </a:xfrm>
            <a:prstGeom prst="rect">
              <a:avLst/>
            </a:prstGeom>
            <a:noFill/>
          </p:spPr>
          <p:txBody>
            <a:bodyPr wrap="square" rtlCol="0">
              <a:spAutoFit/>
            </a:bodyPr>
            <a:lstStyle/>
            <a:p>
              <a:pPr algn="ctr"/>
              <a:r>
                <a:rPr lang="en-US" sz="5400" b="1" dirty="0" err="1" smtClean="0">
                  <a:solidFill>
                    <a:schemeClr val="accent4">
                      <a:lumMod val="75000"/>
                    </a:schemeClr>
                  </a:solidFill>
                </a:rPr>
                <a:t>Ar</a:t>
              </a:r>
              <a:endParaRPr lang="en-US" b="1" dirty="0">
                <a:solidFill>
                  <a:schemeClr val="accent4">
                    <a:lumMod val="75000"/>
                  </a:schemeClr>
                </a:solidFill>
              </a:endParaRPr>
            </a:p>
          </p:txBody>
        </p:sp>
      </p:grpSp>
      <p:sp>
        <p:nvSpPr>
          <p:cNvPr id="17" name="TextBox 16"/>
          <p:cNvSpPr txBox="1"/>
          <p:nvPr/>
        </p:nvSpPr>
        <p:spPr>
          <a:xfrm>
            <a:off x="6203732" y="2837796"/>
            <a:ext cx="1981200" cy="707886"/>
          </a:xfrm>
          <a:prstGeom prst="rect">
            <a:avLst/>
          </a:prstGeom>
          <a:noFill/>
        </p:spPr>
        <p:txBody>
          <a:bodyPr wrap="square" rtlCol="0">
            <a:spAutoFit/>
          </a:bodyPr>
          <a:lstStyle/>
          <a:p>
            <a:pPr algn="ctr"/>
            <a:r>
              <a:rPr lang="en-US" sz="2000" dirty="0" smtClean="0"/>
              <a:t>(Not necessarily drawn to scale)</a:t>
            </a:r>
            <a:endParaRPr lang="en-US" sz="2000" dirty="0"/>
          </a:p>
        </p:txBody>
      </p:sp>
      <p:sp>
        <p:nvSpPr>
          <p:cNvPr id="15" name="TextBox 14"/>
          <p:cNvSpPr txBox="1"/>
          <p:nvPr/>
        </p:nvSpPr>
        <p:spPr>
          <a:xfrm>
            <a:off x="381000" y="609600"/>
            <a:ext cx="4953000" cy="3970318"/>
          </a:xfrm>
          <a:prstGeom prst="rect">
            <a:avLst/>
          </a:prstGeom>
          <a:noFill/>
        </p:spPr>
        <p:txBody>
          <a:bodyPr wrap="square" rtlCol="0">
            <a:spAutoFit/>
          </a:bodyPr>
          <a:lstStyle/>
          <a:p>
            <a:r>
              <a:rPr lang="en-US" sz="3600" dirty="0" smtClean="0"/>
              <a:t>Now, picture two balloons, both at room temperature and pressure, one filled with a mole of He, the other filled with a mole of Ar.</a:t>
            </a:r>
          </a:p>
          <a:p>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1000"/>
                                        <p:tgtEl>
                                          <p:spTgt spid="8"/>
                                        </p:tgtEl>
                                      </p:cBhvr>
                                    </p:animEffect>
                                  </p:childTnLst>
                                </p:cTn>
                              </p:par>
                              <p:par>
                                <p:cTn id="12" presetID="10" presetClass="entr" presetSubtype="0" fill="hold" nodeType="with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childTnLst>
                                </p:cTn>
                              </p:par>
                              <p:par>
                                <p:cTn id="15" presetID="10" presetClass="entr" presetSubtype="0" fill="hold" nodeType="with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10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52400"/>
            <a:ext cx="8153400" cy="707886"/>
          </a:xfrm>
          <a:prstGeom prst="rect">
            <a:avLst/>
          </a:prstGeom>
          <a:noFill/>
        </p:spPr>
        <p:txBody>
          <a:bodyPr wrap="square" rtlCol="0">
            <a:spAutoFit/>
          </a:bodyPr>
          <a:lstStyle/>
          <a:p>
            <a:pPr algn="ctr"/>
            <a:r>
              <a:rPr lang="en-US" sz="4000" b="1" dirty="0" smtClean="0"/>
              <a:t>Graham’s Law of Diffusion Rates</a:t>
            </a:r>
            <a:endParaRPr lang="en-US" sz="4000" b="1" dirty="0"/>
          </a:p>
        </p:txBody>
      </p:sp>
      <p:sp>
        <p:nvSpPr>
          <p:cNvPr id="15" name="TextBox 14"/>
          <p:cNvSpPr txBox="1"/>
          <p:nvPr/>
        </p:nvSpPr>
        <p:spPr>
          <a:xfrm>
            <a:off x="228600" y="620732"/>
            <a:ext cx="8915400" cy="6709529"/>
          </a:xfrm>
          <a:prstGeom prst="rect">
            <a:avLst/>
          </a:prstGeom>
          <a:noFill/>
        </p:spPr>
        <p:txBody>
          <a:bodyPr wrap="square" rtlCol="0">
            <a:spAutoFit/>
          </a:bodyPr>
          <a:lstStyle/>
          <a:p>
            <a:endParaRPr lang="en-US" sz="3200" dirty="0" smtClean="0">
              <a:solidFill>
                <a:srgbClr val="00B050"/>
              </a:solidFill>
            </a:endParaRPr>
          </a:p>
          <a:p>
            <a:endParaRPr lang="en-US" sz="1600" dirty="0" smtClean="0">
              <a:solidFill>
                <a:srgbClr val="00B050"/>
              </a:solidFill>
            </a:endParaRPr>
          </a:p>
          <a:p>
            <a:r>
              <a:rPr lang="en-US" sz="2400" dirty="0" smtClean="0">
                <a:solidFill>
                  <a:srgbClr val="00B050"/>
                </a:solidFill>
              </a:rPr>
              <a:t>Q15) Conceptual: Equal moles of A &amp; B are in identical flasks at the same temperature.  A has a greater molecular weight than B.  Which gas would have the higher</a:t>
            </a:r>
          </a:p>
          <a:p>
            <a:r>
              <a:rPr lang="en-US" sz="2400" dirty="0" smtClean="0">
                <a:solidFill>
                  <a:srgbClr val="00B050"/>
                </a:solidFill>
              </a:rPr>
              <a:t>___ average kinetic energy of its particles?</a:t>
            </a:r>
          </a:p>
          <a:p>
            <a:r>
              <a:rPr lang="en-US" sz="2400" dirty="0" smtClean="0">
                <a:solidFill>
                  <a:srgbClr val="00B050"/>
                </a:solidFill>
              </a:rPr>
              <a:t>___ average velocity of its particles?</a:t>
            </a:r>
          </a:p>
          <a:p>
            <a:r>
              <a:rPr lang="en-US" sz="2400" dirty="0" smtClean="0">
                <a:solidFill>
                  <a:srgbClr val="00B050"/>
                </a:solidFill>
              </a:rPr>
              <a:t>___ average momentum of its particles (momentum = </a:t>
            </a:r>
            <a:r>
              <a:rPr lang="en-US" sz="2400" dirty="0" err="1" smtClean="0">
                <a:solidFill>
                  <a:srgbClr val="00B050"/>
                </a:solidFill>
              </a:rPr>
              <a:t>mv</a:t>
            </a:r>
            <a:r>
              <a:rPr lang="en-US" sz="2400" dirty="0" smtClean="0">
                <a:solidFill>
                  <a:srgbClr val="00B050"/>
                </a:solidFill>
              </a:rPr>
              <a:t>)</a:t>
            </a:r>
          </a:p>
          <a:p>
            <a:r>
              <a:rPr lang="en-US" sz="2400" dirty="0" smtClean="0">
                <a:solidFill>
                  <a:srgbClr val="00B050"/>
                </a:solidFill>
              </a:rPr>
              <a:t>___ total force exerted on the inside of the flask by particle collisions</a:t>
            </a:r>
          </a:p>
          <a:p>
            <a:r>
              <a:rPr lang="en-US" sz="2400" dirty="0" smtClean="0">
                <a:solidFill>
                  <a:srgbClr val="00B050"/>
                </a:solidFill>
              </a:rPr>
              <a:t>___ a higher collision rate with the inside walls of the flask</a:t>
            </a:r>
          </a:p>
          <a:p>
            <a:r>
              <a:rPr lang="en-US" sz="2400" dirty="0" smtClean="0">
                <a:solidFill>
                  <a:srgbClr val="00B050"/>
                </a:solidFill>
              </a:rPr>
              <a:t>___ a higher force exerted per particle collision </a:t>
            </a:r>
          </a:p>
          <a:p>
            <a:r>
              <a:rPr lang="en-US" sz="2400" dirty="0" smtClean="0">
                <a:solidFill>
                  <a:srgbClr val="00B050"/>
                </a:solidFill>
              </a:rPr>
              <a:t>___ more room for its particles to move around</a:t>
            </a:r>
          </a:p>
          <a:p>
            <a:r>
              <a:rPr lang="en-US" sz="2400" dirty="0" smtClean="0">
                <a:solidFill>
                  <a:srgbClr val="00B050"/>
                </a:solidFill>
              </a:rPr>
              <a:t>___ rate of diffusion across the room if it leaked out of the flask?</a:t>
            </a:r>
          </a:p>
          <a:p>
            <a:r>
              <a:rPr lang="en-US" sz="2400" dirty="0" smtClean="0">
                <a:solidFill>
                  <a:srgbClr val="00B050"/>
                </a:solidFill>
              </a:rPr>
              <a:t>___ time required to diffuse across the room</a:t>
            </a:r>
          </a:p>
          <a:p>
            <a:r>
              <a:rPr lang="en-US" sz="2400" dirty="0" smtClean="0">
                <a:solidFill>
                  <a:srgbClr val="00B050"/>
                </a:solidFill>
              </a:rPr>
              <a:t>___ density</a:t>
            </a:r>
          </a:p>
          <a:p>
            <a:r>
              <a:rPr lang="en-US" sz="2400" dirty="0" smtClean="0">
                <a:solidFill>
                  <a:srgbClr val="00B050"/>
                </a:solidFill>
              </a:rPr>
              <a:t>___ rate of speed for sound waves travelling through it???</a:t>
            </a:r>
          </a:p>
          <a:p>
            <a:r>
              <a:rPr lang="en-US" sz="1400" u="sng" dirty="0" smtClean="0">
                <a:hlinkClick r:id="rId2"/>
              </a:rPr>
              <a:t>http://www.screencast.com/users/KRBecker/folders/Default/media/ad38c3bb-4f04-427e-8b7c-5f94983ca5fd</a:t>
            </a:r>
            <a:endParaRPr lang="en-US" sz="1400" dirty="0" smtClean="0"/>
          </a:p>
          <a:p>
            <a:endParaRPr lang="en-US" sz="3200" dirty="0" smtClean="0">
              <a:solidFill>
                <a:srgbClr val="00B050"/>
              </a:solidFill>
            </a:endParaRPr>
          </a:p>
        </p:txBody>
      </p:sp>
      <p:sp>
        <p:nvSpPr>
          <p:cNvPr id="57" name="Rectangle 56"/>
          <p:cNvSpPr/>
          <p:nvPr/>
        </p:nvSpPr>
        <p:spPr>
          <a:xfrm>
            <a:off x="381000" y="4393764"/>
            <a:ext cx="8763000" cy="461665"/>
          </a:xfrm>
          <a:prstGeom prst="rect">
            <a:avLst/>
          </a:prstGeom>
        </p:spPr>
        <p:txBody>
          <a:bodyPr wrap="square">
            <a:spAutoFit/>
          </a:bodyPr>
          <a:lstStyle/>
          <a:p>
            <a:pPr algn="ctr"/>
            <a:endParaRPr lang="en-US" sz="3600" b="1" baseline="30000" dirty="0" smtClean="0"/>
          </a:p>
        </p:txBody>
      </p:sp>
      <p:grpSp>
        <p:nvGrpSpPr>
          <p:cNvPr id="13" name="Group 69"/>
          <p:cNvGrpSpPr/>
          <p:nvPr/>
        </p:nvGrpSpPr>
        <p:grpSpPr>
          <a:xfrm>
            <a:off x="3048000" y="762000"/>
            <a:ext cx="3733800" cy="646331"/>
            <a:chOff x="3048000" y="7049869"/>
            <a:chExt cx="3733800" cy="646331"/>
          </a:xfrm>
        </p:grpSpPr>
        <p:sp>
          <p:nvSpPr>
            <p:cNvPr id="14" name="Rounded Rectangle 13"/>
            <p:cNvSpPr/>
            <p:nvPr/>
          </p:nvSpPr>
          <p:spPr>
            <a:xfrm>
              <a:off x="3124200" y="7086600"/>
              <a:ext cx="3657600" cy="609600"/>
            </a:xfrm>
            <a:prstGeom prst="roundRect">
              <a:avLst>
                <a:gd name="adj" fmla="val 35128"/>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3178124"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3940124"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132352"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894352" y="723084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3048000" y="7049869"/>
              <a:ext cx="3733800" cy="646331"/>
            </a:xfrm>
            <a:prstGeom prst="rect">
              <a:avLst/>
            </a:prstGeom>
          </p:spPr>
          <p:txBody>
            <a:bodyPr wrap="square">
              <a:spAutoFit/>
            </a:bodyPr>
            <a:lstStyle/>
            <a:p>
              <a:pPr algn="ctr"/>
              <a:r>
                <a:rPr lang="en-US" sz="3600" b="1" dirty="0" smtClean="0"/>
                <a:t>m</a:t>
              </a:r>
              <a:r>
                <a:rPr lang="en-US" sz="3600" b="1" baseline="-25000" dirty="0" smtClean="0"/>
                <a:t>He</a:t>
              </a:r>
              <a:r>
                <a:rPr lang="en-US" sz="3600" b="1" dirty="0" smtClean="0"/>
                <a:t>·v</a:t>
              </a:r>
              <a:r>
                <a:rPr lang="en-US" sz="3600" b="1" baseline="-25000" dirty="0" smtClean="0"/>
                <a:t>He</a:t>
              </a:r>
              <a:r>
                <a:rPr lang="en-US" sz="3600" b="1" baseline="30000" dirty="0" smtClean="0"/>
                <a:t>2</a:t>
              </a:r>
              <a:r>
                <a:rPr lang="en-US" sz="3600" b="1" dirty="0" smtClean="0"/>
                <a:t> = m</a:t>
              </a:r>
              <a:r>
                <a:rPr lang="en-US" sz="3600" b="1" baseline="-25000" dirty="0" smtClean="0"/>
                <a:t>Ar</a:t>
              </a:r>
              <a:r>
                <a:rPr lang="en-US" sz="3600" b="1" dirty="0" smtClean="0"/>
                <a:t>·v</a:t>
              </a:r>
              <a:r>
                <a:rPr lang="en-US" sz="3600" b="1" baseline="-25000" dirty="0" smtClean="0"/>
                <a:t>Ar</a:t>
              </a:r>
              <a:r>
                <a:rPr lang="en-US" sz="3600" b="1" baseline="30000" dirty="0" smtClean="0"/>
                <a:t>2</a:t>
              </a:r>
              <a:r>
                <a:rPr lang="en-US" sz="3600" b="1" dirty="0" smtClean="0"/>
                <a:t> </a:t>
              </a:r>
            </a:p>
          </p:txBody>
        </p:sp>
      </p:grpSp>
      <p:sp>
        <p:nvSpPr>
          <p:cNvPr id="22" name="TextBox 21"/>
          <p:cNvSpPr txBox="1"/>
          <p:nvPr/>
        </p:nvSpPr>
        <p:spPr>
          <a:xfrm>
            <a:off x="419100" y="2438400"/>
            <a:ext cx="685800" cy="461665"/>
          </a:xfrm>
          <a:prstGeom prst="rect">
            <a:avLst/>
          </a:prstGeom>
          <a:noFill/>
        </p:spPr>
        <p:txBody>
          <a:bodyPr wrap="square" rtlCol="0">
            <a:spAutoFit/>
          </a:bodyPr>
          <a:lstStyle/>
          <a:p>
            <a:r>
              <a:rPr lang="en-US" sz="2400" dirty="0" smtClean="0"/>
              <a:t>N</a:t>
            </a:r>
          </a:p>
        </p:txBody>
      </p:sp>
      <p:sp>
        <p:nvSpPr>
          <p:cNvPr id="23" name="TextBox 22"/>
          <p:cNvSpPr txBox="1"/>
          <p:nvPr/>
        </p:nvSpPr>
        <p:spPr>
          <a:xfrm>
            <a:off x="419100" y="2800350"/>
            <a:ext cx="685800" cy="461665"/>
          </a:xfrm>
          <a:prstGeom prst="rect">
            <a:avLst/>
          </a:prstGeom>
          <a:noFill/>
        </p:spPr>
        <p:txBody>
          <a:bodyPr wrap="square" rtlCol="0">
            <a:spAutoFit/>
          </a:bodyPr>
          <a:lstStyle/>
          <a:p>
            <a:r>
              <a:rPr lang="en-US" sz="2400" dirty="0" smtClean="0"/>
              <a:t>B</a:t>
            </a:r>
          </a:p>
        </p:txBody>
      </p:sp>
      <p:sp>
        <p:nvSpPr>
          <p:cNvPr id="24" name="TextBox 23"/>
          <p:cNvSpPr txBox="1"/>
          <p:nvPr/>
        </p:nvSpPr>
        <p:spPr>
          <a:xfrm>
            <a:off x="419100" y="3162300"/>
            <a:ext cx="685800" cy="461665"/>
          </a:xfrm>
          <a:prstGeom prst="rect">
            <a:avLst/>
          </a:prstGeom>
          <a:noFill/>
        </p:spPr>
        <p:txBody>
          <a:bodyPr wrap="square" rtlCol="0">
            <a:spAutoFit/>
          </a:bodyPr>
          <a:lstStyle/>
          <a:p>
            <a:r>
              <a:rPr lang="en-US" sz="2400" dirty="0" smtClean="0"/>
              <a:t>A</a:t>
            </a:r>
          </a:p>
        </p:txBody>
      </p:sp>
      <p:sp>
        <p:nvSpPr>
          <p:cNvPr id="25" name="TextBox 24"/>
          <p:cNvSpPr txBox="1"/>
          <p:nvPr/>
        </p:nvSpPr>
        <p:spPr>
          <a:xfrm>
            <a:off x="419100" y="3524250"/>
            <a:ext cx="685800" cy="461665"/>
          </a:xfrm>
          <a:prstGeom prst="rect">
            <a:avLst/>
          </a:prstGeom>
          <a:noFill/>
        </p:spPr>
        <p:txBody>
          <a:bodyPr wrap="square" rtlCol="0">
            <a:spAutoFit/>
          </a:bodyPr>
          <a:lstStyle/>
          <a:p>
            <a:r>
              <a:rPr lang="en-US" sz="2400" dirty="0" smtClean="0"/>
              <a:t>N</a:t>
            </a:r>
          </a:p>
        </p:txBody>
      </p:sp>
      <p:sp>
        <p:nvSpPr>
          <p:cNvPr id="26" name="TextBox 25"/>
          <p:cNvSpPr txBox="1"/>
          <p:nvPr/>
        </p:nvSpPr>
        <p:spPr>
          <a:xfrm>
            <a:off x="419100" y="3905250"/>
            <a:ext cx="685800" cy="461665"/>
          </a:xfrm>
          <a:prstGeom prst="rect">
            <a:avLst/>
          </a:prstGeom>
          <a:noFill/>
        </p:spPr>
        <p:txBody>
          <a:bodyPr wrap="square" rtlCol="0">
            <a:spAutoFit/>
          </a:bodyPr>
          <a:lstStyle/>
          <a:p>
            <a:r>
              <a:rPr lang="en-US" sz="2400" dirty="0" smtClean="0"/>
              <a:t>B</a:t>
            </a:r>
          </a:p>
        </p:txBody>
      </p:sp>
      <p:sp>
        <p:nvSpPr>
          <p:cNvPr id="27" name="TextBox 26"/>
          <p:cNvSpPr txBox="1"/>
          <p:nvPr/>
        </p:nvSpPr>
        <p:spPr>
          <a:xfrm>
            <a:off x="419100" y="4267200"/>
            <a:ext cx="685800" cy="461665"/>
          </a:xfrm>
          <a:prstGeom prst="rect">
            <a:avLst/>
          </a:prstGeom>
          <a:noFill/>
        </p:spPr>
        <p:txBody>
          <a:bodyPr wrap="square" rtlCol="0">
            <a:spAutoFit/>
          </a:bodyPr>
          <a:lstStyle/>
          <a:p>
            <a:r>
              <a:rPr lang="en-US" sz="2400" dirty="0" smtClean="0"/>
              <a:t>A</a:t>
            </a:r>
          </a:p>
        </p:txBody>
      </p:sp>
      <p:sp>
        <p:nvSpPr>
          <p:cNvPr id="28" name="TextBox 27"/>
          <p:cNvSpPr txBox="1"/>
          <p:nvPr/>
        </p:nvSpPr>
        <p:spPr>
          <a:xfrm>
            <a:off x="419100" y="4629150"/>
            <a:ext cx="685800" cy="461665"/>
          </a:xfrm>
          <a:prstGeom prst="rect">
            <a:avLst/>
          </a:prstGeom>
          <a:noFill/>
        </p:spPr>
        <p:txBody>
          <a:bodyPr wrap="square" rtlCol="0">
            <a:spAutoFit/>
          </a:bodyPr>
          <a:lstStyle/>
          <a:p>
            <a:r>
              <a:rPr lang="en-US" sz="2400" dirty="0" smtClean="0"/>
              <a:t>N</a:t>
            </a:r>
          </a:p>
        </p:txBody>
      </p:sp>
      <p:sp>
        <p:nvSpPr>
          <p:cNvPr id="29" name="TextBox 28"/>
          <p:cNvSpPr txBox="1"/>
          <p:nvPr/>
        </p:nvSpPr>
        <p:spPr>
          <a:xfrm>
            <a:off x="419100" y="4991100"/>
            <a:ext cx="685800" cy="461665"/>
          </a:xfrm>
          <a:prstGeom prst="rect">
            <a:avLst/>
          </a:prstGeom>
          <a:noFill/>
        </p:spPr>
        <p:txBody>
          <a:bodyPr wrap="square" rtlCol="0">
            <a:spAutoFit/>
          </a:bodyPr>
          <a:lstStyle/>
          <a:p>
            <a:r>
              <a:rPr lang="en-US" sz="2400" dirty="0" smtClean="0"/>
              <a:t>B</a:t>
            </a:r>
          </a:p>
        </p:txBody>
      </p:sp>
      <p:sp>
        <p:nvSpPr>
          <p:cNvPr id="30" name="TextBox 29"/>
          <p:cNvSpPr txBox="1"/>
          <p:nvPr/>
        </p:nvSpPr>
        <p:spPr>
          <a:xfrm>
            <a:off x="419100" y="5372100"/>
            <a:ext cx="685800" cy="461665"/>
          </a:xfrm>
          <a:prstGeom prst="rect">
            <a:avLst/>
          </a:prstGeom>
          <a:noFill/>
        </p:spPr>
        <p:txBody>
          <a:bodyPr wrap="square" rtlCol="0">
            <a:spAutoFit/>
          </a:bodyPr>
          <a:lstStyle/>
          <a:p>
            <a:r>
              <a:rPr lang="en-US" sz="2400" dirty="0" smtClean="0"/>
              <a:t>A</a:t>
            </a:r>
          </a:p>
        </p:txBody>
      </p:sp>
      <p:sp>
        <p:nvSpPr>
          <p:cNvPr id="31" name="TextBox 30"/>
          <p:cNvSpPr txBox="1"/>
          <p:nvPr/>
        </p:nvSpPr>
        <p:spPr>
          <a:xfrm>
            <a:off x="419100" y="5734050"/>
            <a:ext cx="685800" cy="461665"/>
          </a:xfrm>
          <a:prstGeom prst="rect">
            <a:avLst/>
          </a:prstGeom>
          <a:noFill/>
        </p:spPr>
        <p:txBody>
          <a:bodyPr wrap="square" rtlCol="0">
            <a:spAutoFit/>
          </a:bodyPr>
          <a:lstStyle/>
          <a:p>
            <a:r>
              <a:rPr lang="en-US" sz="2400" dirty="0" smtClean="0"/>
              <a:t>A</a:t>
            </a:r>
          </a:p>
        </p:txBody>
      </p:sp>
      <p:sp>
        <p:nvSpPr>
          <p:cNvPr id="32" name="TextBox 31"/>
          <p:cNvSpPr txBox="1"/>
          <p:nvPr/>
        </p:nvSpPr>
        <p:spPr>
          <a:xfrm>
            <a:off x="419100" y="6096000"/>
            <a:ext cx="685800" cy="461665"/>
          </a:xfrm>
          <a:prstGeom prst="rect">
            <a:avLst/>
          </a:prstGeom>
          <a:noFill/>
        </p:spPr>
        <p:txBody>
          <a:bodyPr wrap="square" rtlCol="0">
            <a:spAutoFit/>
          </a:bodyPr>
          <a:lstStyle/>
          <a:p>
            <a:r>
              <a:rPr lang="en-US" sz="2400" dirty="0" smtClean="0"/>
              <a:t>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xEl>
                                              <p:pRg st="14" end="1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4" grpId="0"/>
      <p:bldP spid="25" grpId="0"/>
      <p:bldP spid="26" grpId="0"/>
      <p:bldP spid="27" grpId="0"/>
      <p:bldP spid="28" grpId="0"/>
      <p:bldP spid="29" grpId="0"/>
      <p:bldP spid="30" grpId="0"/>
      <p:bldP spid="31" grpId="0"/>
      <p:bldP spid="3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52400"/>
            <a:ext cx="8153400" cy="707886"/>
          </a:xfrm>
          <a:prstGeom prst="rect">
            <a:avLst/>
          </a:prstGeom>
          <a:noFill/>
        </p:spPr>
        <p:txBody>
          <a:bodyPr wrap="square" rtlCol="0">
            <a:spAutoFit/>
          </a:bodyPr>
          <a:lstStyle/>
          <a:p>
            <a:pPr algn="ctr"/>
            <a:r>
              <a:rPr lang="en-US" sz="4000" b="1" dirty="0" smtClean="0"/>
              <a:t>Graham’s Law of Diffusion Rates</a:t>
            </a:r>
            <a:endParaRPr lang="en-US" sz="4000" b="1" dirty="0"/>
          </a:p>
        </p:txBody>
      </p:sp>
      <p:sp>
        <p:nvSpPr>
          <p:cNvPr id="5" name="TextBox 4"/>
          <p:cNvSpPr txBox="1"/>
          <p:nvPr/>
        </p:nvSpPr>
        <p:spPr>
          <a:xfrm>
            <a:off x="381000" y="3954482"/>
            <a:ext cx="8763000" cy="2308324"/>
          </a:xfrm>
          <a:prstGeom prst="rect">
            <a:avLst/>
          </a:prstGeom>
          <a:noFill/>
        </p:spPr>
        <p:txBody>
          <a:bodyPr wrap="square" rtlCol="0">
            <a:spAutoFit/>
          </a:bodyPr>
          <a:lstStyle/>
          <a:p>
            <a:r>
              <a:rPr lang="en-US" sz="3600" dirty="0" smtClean="0"/>
              <a:t>the volume taken up by a gas sample is due to the space </a:t>
            </a:r>
            <a:r>
              <a:rPr lang="en-US" sz="3600" i="1" dirty="0" smtClean="0"/>
              <a:t>between</a:t>
            </a:r>
            <a:r>
              <a:rPr lang="en-US" sz="3600" dirty="0" smtClean="0"/>
              <a:t> the particles, and that space would be the same for the two gases.</a:t>
            </a:r>
          </a:p>
          <a:p>
            <a:r>
              <a:rPr lang="en-US" sz="3600" dirty="0" smtClean="0"/>
              <a:t>Which gas would be at a higher temp? (</a:t>
            </a:r>
            <a:r>
              <a:rPr lang="en-US" sz="3600" b="1" dirty="0" smtClean="0"/>
              <a:t>Q4</a:t>
            </a:r>
            <a:r>
              <a:rPr lang="en-US" sz="3600" dirty="0" smtClean="0"/>
              <a:t>)</a:t>
            </a:r>
          </a:p>
        </p:txBody>
      </p:sp>
      <p:grpSp>
        <p:nvGrpSpPr>
          <p:cNvPr id="2" name="Group 14"/>
          <p:cNvGrpSpPr/>
          <p:nvPr/>
        </p:nvGrpSpPr>
        <p:grpSpPr>
          <a:xfrm>
            <a:off x="5358339" y="859062"/>
            <a:ext cx="1676400" cy="2417538"/>
            <a:chOff x="2462739" y="859062"/>
            <a:chExt cx="1676400" cy="2417538"/>
          </a:xfrm>
        </p:grpSpPr>
        <p:grpSp>
          <p:nvGrpSpPr>
            <p:cNvPr id="3" name="Group 7"/>
            <p:cNvGrpSpPr/>
            <p:nvPr/>
          </p:nvGrpSpPr>
          <p:grpSpPr>
            <a:xfrm>
              <a:off x="2462739" y="859062"/>
              <a:ext cx="1676400" cy="2417538"/>
              <a:chOff x="2462739" y="859062"/>
              <a:chExt cx="1676400" cy="2417538"/>
            </a:xfrm>
            <a:solidFill>
              <a:schemeClr val="tx2">
                <a:lumMod val="20000"/>
                <a:lumOff val="80000"/>
              </a:schemeClr>
            </a:solidFill>
          </p:grpSpPr>
          <p:sp>
            <p:nvSpPr>
              <p:cNvPr id="6" name="Oval 5"/>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2" name="TextBox 11"/>
            <p:cNvSpPr txBox="1"/>
            <p:nvPr/>
          </p:nvSpPr>
          <p:spPr>
            <a:xfrm>
              <a:off x="2819400" y="1371600"/>
              <a:ext cx="1066800" cy="923330"/>
            </a:xfrm>
            <a:prstGeom prst="rect">
              <a:avLst/>
            </a:prstGeom>
            <a:noFill/>
          </p:spPr>
          <p:txBody>
            <a:bodyPr wrap="square" rtlCol="0">
              <a:spAutoFit/>
            </a:bodyPr>
            <a:lstStyle/>
            <a:p>
              <a:pPr algn="ctr"/>
              <a:r>
                <a:rPr lang="en-US" sz="5400" b="1" dirty="0" smtClean="0">
                  <a:solidFill>
                    <a:schemeClr val="accent4">
                      <a:lumMod val="75000"/>
                    </a:schemeClr>
                  </a:solidFill>
                </a:rPr>
                <a:t>He</a:t>
              </a:r>
              <a:endParaRPr lang="en-US" b="1" dirty="0">
                <a:solidFill>
                  <a:schemeClr val="accent4">
                    <a:lumMod val="75000"/>
                  </a:schemeClr>
                </a:solidFill>
              </a:endParaRPr>
            </a:p>
          </p:txBody>
        </p:sp>
      </p:grpSp>
      <p:grpSp>
        <p:nvGrpSpPr>
          <p:cNvPr id="8" name="Group 15"/>
          <p:cNvGrpSpPr/>
          <p:nvPr/>
        </p:nvGrpSpPr>
        <p:grpSpPr>
          <a:xfrm>
            <a:off x="7315200" y="838200"/>
            <a:ext cx="1676400" cy="2417538"/>
            <a:chOff x="4419600" y="838200"/>
            <a:chExt cx="1676400" cy="2417538"/>
          </a:xfrm>
        </p:grpSpPr>
        <p:grpSp>
          <p:nvGrpSpPr>
            <p:cNvPr id="9" name="Group 8"/>
            <p:cNvGrpSpPr/>
            <p:nvPr/>
          </p:nvGrpSpPr>
          <p:grpSpPr>
            <a:xfrm>
              <a:off x="4419600" y="838200"/>
              <a:ext cx="1676400" cy="2417538"/>
              <a:chOff x="2462739" y="859062"/>
              <a:chExt cx="1676400" cy="2417538"/>
            </a:xfrm>
            <a:solidFill>
              <a:schemeClr val="accent2">
                <a:lumMod val="40000"/>
                <a:lumOff val="60000"/>
              </a:schemeClr>
            </a:solidFill>
          </p:grpSpPr>
          <p:sp>
            <p:nvSpPr>
              <p:cNvPr id="10" name="Oval 9"/>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3" name="TextBox 12"/>
            <p:cNvSpPr txBox="1"/>
            <p:nvPr/>
          </p:nvSpPr>
          <p:spPr>
            <a:xfrm>
              <a:off x="4724400" y="1371600"/>
              <a:ext cx="1066800" cy="923330"/>
            </a:xfrm>
            <a:prstGeom prst="rect">
              <a:avLst/>
            </a:prstGeom>
            <a:noFill/>
          </p:spPr>
          <p:txBody>
            <a:bodyPr wrap="square" rtlCol="0">
              <a:spAutoFit/>
            </a:bodyPr>
            <a:lstStyle/>
            <a:p>
              <a:pPr algn="ctr"/>
              <a:r>
                <a:rPr lang="en-US" sz="5400" b="1" dirty="0" err="1" smtClean="0">
                  <a:solidFill>
                    <a:schemeClr val="accent4">
                      <a:lumMod val="75000"/>
                    </a:schemeClr>
                  </a:solidFill>
                </a:rPr>
                <a:t>Ar</a:t>
              </a:r>
              <a:endParaRPr lang="en-US" b="1" dirty="0">
                <a:solidFill>
                  <a:schemeClr val="accent4">
                    <a:lumMod val="75000"/>
                  </a:schemeClr>
                </a:solidFill>
              </a:endParaRPr>
            </a:p>
          </p:txBody>
        </p:sp>
      </p:grpSp>
      <p:sp>
        <p:nvSpPr>
          <p:cNvPr id="15" name="TextBox 14"/>
          <p:cNvSpPr txBox="1"/>
          <p:nvPr/>
        </p:nvSpPr>
        <p:spPr>
          <a:xfrm>
            <a:off x="381000" y="677882"/>
            <a:ext cx="5638800" cy="3416320"/>
          </a:xfrm>
          <a:prstGeom prst="rect">
            <a:avLst/>
          </a:prstGeom>
          <a:noFill/>
        </p:spPr>
        <p:txBody>
          <a:bodyPr wrap="square" rtlCol="0">
            <a:spAutoFit/>
          </a:bodyPr>
          <a:lstStyle/>
          <a:p>
            <a:r>
              <a:rPr lang="en-US" sz="3600" dirty="0" smtClean="0"/>
              <a:t>You might have thought that since the </a:t>
            </a:r>
            <a:r>
              <a:rPr lang="en-US" sz="3600" dirty="0" err="1" smtClean="0"/>
              <a:t>Ar</a:t>
            </a:r>
            <a:r>
              <a:rPr lang="en-US" sz="3600" dirty="0" smtClean="0"/>
              <a:t> particles are bigger than He particles,      the </a:t>
            </a:r>
            <a:r>
              <a:rPr lang="en-US" sz="3600" dirty="0" err="1" smtClean="0"/>
              <a:t>Ar</a:t>
            </a:r>
            <a:r>
              <a:rPr lang="en-US" sz="3600" dirty="0" smtClean="0"/>
              <a:t> filled balloon would be bigger. Remember, however, that 99.999% of</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52400"/>
            <a:ext cx="8153400" cy="707886"/>
          </a:xfrm>
          <a:prstGeom prst="rect">
            <a:avLst/>
          </a:prstGeom>
          <a:noFill/>
        </p:spPr>
        <p:txBody>
          <a:bodyPr wrap="square" rtlCol="0">
            <a:spAutoFit/>
          </a:bodyPr>
          <a:lstStyle/>
          <a:p>
            <a:pPr algn="ctr"/>
            <a:r>
              <a:rPr lang="en-US" sz="4000" b="1" dirty="0" smtClean="0"/>
              <a:t>Graham’s Law of Diffusion Rates</a:t>
            </a:r>
            <a:endParaRPr lang="en-US" sz="4000" b="1" dirty="0"/>
          </a:p>
        </p:txBody>
      </p:sp>
      <p:sp>
        <p:nvSpPr>
          <p:cNvPr id="5" name="TextBox 4"/>
          <p:cNvSpPr txBox="1"/>
          <p:nvPr/>
        </p:nvSpPr>
        <p:spPr>
          <a:xfrm>
            <a:off x="381000" y="3421082"/>
            <a:ext cx="8763000" cy="3416320"/>
          </a:xfrm>
          <a:prstGeom prst="rect">
            <a:avLst/>
          </a:prstGeom>
          <a:noFill/>
        </p:spPr>
        <p:txBody>
          <a:bodyPr wrap="square" rtlCol="0">
            <a:spAutoFit/>
          </a:bodyPr>
          <a:lstStyle/>
          <a:p>
            <a:r>
              <a:rPr lang="en-US" sz="3600" dirty="0" smtClean="0"/>
              <a:t>Which gas’s particles would have the greater average kinetic energy? (</a:t>
            </a:r>
            <a:r>
              <a:rPr lang="en-US" sz="3600" b="1" dirty="0" smtClean="0"/>
              <a:t>Q5</a:t>
            </a:r>
            <a:r>
              <a:rPr lang="en-US" sz="3600" dirty="0" smtClean="0"/>
              <a:t>) </a:t>
            </a:r>
          </a:p>
          <a:p>
            <a:r>
              <a:rPr lang="en-US" sz="3600" dirty="0" smtClean="0"/>
              <a:t>If you recall that temp is a measure of the average kinetic energy (E</a:t>
            </a:r>
            <a:r>
              <a:rPr lang="en-US" sz="3600" baseline="-10000" dirty="0" smtClean="0"/>
              <a:t>K</a:t>
            </a:r>
            <a:r>
              <a:rPr lang="en-US" sz="3600" dirty="0" smtClean="0"/>
              <a:t>) of the particles, then it would follow that since their temps are the same, so are their averages E</a:t>
            </a:r>
            <a:r>
              <a:rPr lang="en-US" sz="3600" baseline="-10000" dirty="0" smtClean="0"/>
              <a:t>K</a:t>
            </a:r>
            <a:r>
              <a:rPr lang="en-US" sz="3600" dirty="0" smtClean="0"/>
              <a:t>’s. </a:t>
            </a:r>
            <a:endParaRPr lang="en-US" sz="3600" dirty="0"/>
          </a:p>
        </p:txBody>
      </p:sp>
      <p:grpSp>
        <p:nvGrpSpPr>
          <p:cNvPr id="2" name="Group 14"/>
          <p:cNvGrpSpPr/>
          <p:nvPr/>
        </p:nvGrpSpPr>
        <p:grpSpPr>
          <a:xfrm>
            <a:off x="5358339" y="859062"/>
            <a:ext cx="1676400" cy="2417538"/>
            <a:chOff x="2462739" y="859062"/>
            <a:chExt cx="1676400" cy="2417538"/>
          </a:xfrm>
        </p:grpSpPr>
        <p:grpSp>
          <p:nvGrpSpPr>
            <p:cNvPr id="3" name="Group 7"/>
            <p:cNvGrpSpPr/>
            <p:nvPr/>
          </p:nvGrpSpPr>
          <p:grpSpPr>
            <a:xfrm>
              <a:off x="2462739" y="859062"/>
              <a:ext cx="1676400" cy="2417538"/>
              <a:chOff x="2462739" y="859062"/>
              <a:chExt cx="1676400" cy="2417538"/>
            </a:xfrm>
            <a:solidFill>
              <a:schemeClr val="tx2">
                <a:lumMod val="20000"/>
                <a:lumOff val="80000"/>
              </a:schemeClr>
            </a:solidFill>
          </p:grpSpPr>
          <p:sp>
            <p:nvSpPr>
              <p:cNvPr id="6" name="Oval 5"/>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2" name="TextBox 11"/>
            <p:cNvSpPr txBox="1"/>
            <p:nvPr/>
          </p:nvSpPr>
          <p:spPr>
            <a:xfrm>
              <a:off x="2819400" y="1371600"/>
              <a:ext cx="1066800" cy="923330"/>
            </a:xfrm>
            <a:prstGeom prst="rect">
              <a:avLst/>
            </a:prstGeom>
            <a:noFill/>
          </p:spPr>
          <p:txBody>
            <a:bodyPr wrap="square" rtlCol="0">
              <a:spAutoFit/>
            </a:bodyPr>
            <a:lstStyle/>
            <a:p>
              <a:pPr algn="ctr"/>
              <a:r>
                <a:rPr lang="en-US" sz="5400" b="1" dirty="0" smtClean="0">
                  <a:solidFill>
                    <a:schemeClr val="accent4">
                      <a:lumMod val="75000"/>
                    </a:schemeClr>
                  </a:solidFill>
                </a:rPr>
                <a:t>He</a:t>
              </a:r>
              <a:endParaRPr lang="en-US" b="1" dirty="0">
                <a:solidFill>
                  <a:schemeClr val="accent4">
                    <a:lumMod val="75000"/>
                  </a:schemeClr>
                </a:solidFill>
              </a:endParaRPr>
            </a:p>
          </p:txBody>
        </p:sp>
      </p:grpSp>
      <p:grpSp>
        <p:nvGrpSpPr>
          <p:cNvPr id="8" name="Group 15"/>
          <p:cNvGrpSpPr/>
          <p:nvPr/>
        </p:nvGrpSpPr>
        <p:grpSpPr>
          <a:xfrm>
            <a:off x="7315200" y="838200"/>
            <a:ext cx="1676400" cy="2417538"/>
            <a:chOff x="4419600" y="838200"/>
            <a:chExt cx="1676400" cy="2417538"/>
          </a:xfrm>
        </p:grpSpPr>
        <p:grpSp>
          <p:nvGrpSpPr>
            <p:cNvPr id="9" name="Group 8"/>
            <p:cNvGrpSpPr/>
            <p:nvPr/>
          </p:nvGrpSpPr>
          <p:grpSpPr>
            <a:xfrm>
              <a:off x="4419600" y="838200"/>
              <a:ext cx="1676400" cy="2417538"/>
              <a:chOff x="2462739" y="859062"/>
              <a:chExt cx="1676400" cy="2417538"/>
            </a:xfrm>
            <a:solidFill>
              <a:schemeClr val="accent2">
                <a:lumMod val="40000"/>
                <a:lumOff val="60000"/>
              </a:schemeClr>
            </a:solidFill>
          </p:grpSpPr>
          <p:sp>
            <p:nvSpPr>
              <p:cNvPr id="10" name="Oval 9"/>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3" name="TextBox 12"/>
            <p:cNvSpPr txBox="1"/>
            <p:nvPr/>
          </p:nvSpPr>
          <p:spPr>
            <a:xfrm>
              <a:off x="4724400" y="1371600"/>
              <a:ext cx="1066800" cy="923330"/>
            </a:xfrm>
            <a:prstGeom prst="rect">
              <a:avLst/>
            </a:prstGeom>
            <a:noFill/>
          </p:spPr>
          <p:txBody>
            <a:bodyPr wrap="square" rtlCol="0">
              <a:spAutoFit/>
            </a:bodyPr>
            <a:lstStyle/>
            <a:p>
              <a:pPr algn="ctr"/>
              <a:r>
                <a:rPr lang="en-US" sz="5400" b="1" dirty="0" err="1" smtClean="0">
                  <a:solidFill>
                    <a:schemeClr val="accent4">
                      <a:lumMod val="75000"/>
                    </a:schemeClr>
                  </a:solidFill>
                </a:rPr>
                <a:t>Ar</a:t>
              </a:r>
              <a:endParaRPr lang="en-US" b="1" dirty="0">
                <a:solidFill>
                  <a:schemeClr val="accent4">
                    <a:lumMod val="75000"/>
                  </a:schemeClr>
                </a:solidFill>
              </a:endParaRPr>
            </a:p>
          </p:txBody>
        </p:sp>
      </p:grpSp>
      <p:sp>
        <p:nvSpPr>
          <p:cNvPr id="15" name="TextBox 14"/>
          <p:cNvSpPr txBox="1"/>
          <p:nvPr/>
        </p:nvSpPr>
        <p:spPr>
          <a:xfrm>
            <a:off x="381000" y="677882"/>
            <a:ext cx="5638800" cy="2862322"/>
          </a:xfrm>
          <a:prstGeom prst="rect">
            <a:avLst/>
          </a:prstGeom>
          <a:noFill/>
        </p:spPr>
        <p:txBody>
          <a:bodyPr wrap="square" rtlCol="0">
            <a:spAutoFit/>
          </a:bodyPr>
          <a:lstStyle/>
          <a:p>
            <a:r>
              <a:rPr lang="en-US" sz="3600" dirty="0" smtClean="0"/>
              <a:t>That should have been an easy one, considering you were told at the beginning that both gases were at room temperature.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52400"/>
            <a:ext cx="8153400" cy="707886"/>
          </a:xfrm>
          <a:prstGeom prst="rect">
            <a:avLst/>
          </a:prstGeom>
          <a:noFill/>
        </p:spPr>
        <p:txBody>
          <a:bodyPr wrap="square" rtlCol="0">
            <a:spAutoFit/>
          </a:bodyPr>
          <a:lstStyle/>
          <a:p>
            <a:pPr algn="ctr"/>
            <a:r>
              <a:rPr lang="en-US" sz="4000" b="1" dirty="0" smtClean="0"/>
              <a:t>Graham’s Law of Diffusion Rates</a:t>
            </a:r>
            <a:endParaRPr lang="en-US" sz="4000" b="1" dirty="0"/>
          </a:p>
        </p:txBody>
      </p:sp>
      <p:sp>
        <p:nvSpPr>
          <p:cNvPr id="5" name="TextBox 4"/>
          <p:cNvSpPr txBox="1"/>
          <p:nvPr/>
        </p:nvSpPr>
        <p:spPr>
          <a:xfrm>
            <a:off x="381000" y="3421082"/>
            <a:ext cx="8763000" cy="3416320"/>
          </a:xfrm>
          <a:prstGeom prst="rect">
            <a:avLst/>
          </a:prstGeom>
          <a:noFill/>
        </p:spPr>
        <p:txBody>
          <a:bodyPr wrap="square" rtlCol="0">
            <a:spAutoFit/>
          </a:bodyPr>
          <a:lstStyle/>
          <a:p>
            <a:r>
              <a:rPr lang="en-US" sz="3600" dirty="0" smtClean="0"/>
              <a:t>the same, the velocities should be the same, but let’s not forget what kinetic energy is: it is the energy associated with the movement of an object, and its equation is: </a:t>
            </a:r>
            <a:r>
              <a:rPr lang="en-US" sz="3600" b="1" dirty="0" smtClean="0"/>
              <a:t>E</a:t>
            </a:r>
            <a:r>
              <a:rPr lang="en-US" sz="3600" b="1" baseline="-10000" dirty="0" smtClean="0"/>
              <a:t>K</a:t>
            </a:r>
            <a:r>
              <a:rPr lang="en-US" sz="3600" b="1" dirty="0" smtClean="0"/>
              <a:t> = ½m·v</a:t>
            </a:r>
            <a:r>
              <a:rPr lang="en-US" sz="3600" b="1" baseline="30000" dirty="0" smtClean="0"/>
              <a:t>2</a:t>
            </a:r>
            <a:endParaRPr lang="en-US" sz="3600" dirty="0" smtClean="0"/>
          </a:p>
          <a:p>
            <a:r>
              <a:rPr lang="en-US" sz="3600" dirty="0" smtClean="0"/>
              <a:t>The “v” is </a:t>
            </a:r>
            <a:r>
              <a:rPr lang="en-US" sz="3600" b="1" dirty="0" smtClean="0"/>
              <a:t>velocity</a:t>
            </a:r>
            <a:r>
              <a:rPr lang="en-US" sz="3600" dirty="0" smtClean="0"/>
              <a:t> of the object and the “m” is </a:t>
            </a:r>
            <a:r>
              <a:rPr lang="en-US" sz="3600" b="1" dirty="0" smtClean="0"/>
              <a:t>mass</a:t>
            </a:r>
            <a:r>
              <a:rPr lang="en-US" sz="3600" dirty="0" smtClean="0"/>
              <a:t> of the object.   </a:t>
            </a:r>
            <a:endParaRPr lang="en-US" sz="3600" dirty="0"/>
          </a:p>
        </p:txBody>
      </p:sp>
      <p:grpSp>
        <p:nvGrpSpPr>
          <p:cNvPr id="2" name="Group 14"/>
          <p:cNvGrpSpPr/>
          <p:nvPr/>
        </p:nvGrpSpPr>
        <p:grpSpPr>
          <a:xfrm>
            <a:off x="5358339" y="859062"/>
            <a:ext cx="1676400" cy="2417538"/>
            <a:chOff x="2462739" y="859062"/>
            <a:chExt cx="1676400" cy="2417538"/>
          </a:xfrm>
        </p:grpSpPr>
        <p:grpSp>
          <p:nvGrpSpPr>
            <p:cNvPr id="3" name="Group 7"/>
            <p:cNvGrpSpPr/>
            <p:nvPr/>
          </p:nvGrpSpPr>
          <p:grpSpPr>
            <a:xfrm>
              <a:off x="2462739" y="859062"/>
              <a:ext cx="1676400" cy="2417538"/>
              <a:chOff x="2462739" y="859062"/>
              <a:chExt cx="1676400" cy="2417538"/>
            </a:xfrm>
            <a:solidFill>
              <a:schemeClr val="tx2">
                <a:lumMod val="20000"/>
                <a:lumOff val="80000"/>
              </a:schemeClr>
            </a:solidFill>
          </p:grpSpPr>
          <p:sp>
            <p:nvSpPr>
              <p:cNvPr id="6" name="Oval 5"/>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2" name="TextBox 11"/>
            <p:cNvSpPr txBox="1"/>
            <p:nvPr/>
          </p:nvSpPr>
          <p:spPr>
            <a:xfrm>
              <a:off x="2819400" y="1371600"/>
              <a:ext cx="1066800" cy="923330"/>
            </a:xfrm>
            <a:prstGeom prst="rect">
              <a:avLst/>
            </a:prstGeom>
            <a:noFill/>
          </p:spPr>
          <p:txBody>
            <a:bodyPr wrap="square" rtlCol="0">
              <a:spAutoFit/>
            </a:bodyPr>
            <a:lstStyle/>
            <a:p>
              <a:pPr algn="ctr"/>
              <a:r>
                <a:rPr lang="en-US" sz="5400" b="1" dirty="0" smtClean="0">
                  <a:solidFill>
                    <a:schemeClr val="accent4">
                      <a:lumMod val="75000"/>
                    </a:schemeClr>
                  </a:solidFill>
                </a:rPr>
                <a:t>He</a:t>
              </a:r>
              <a:endParaRPr lang="en-US" b="1" dirty="0">
                <a:solidFill>
                  <a:schemeClr val="accent4">
                    <a:lumMod val="75000"/>
                  </a:schemeClr>
                </a:solidFill>
              </a:endParaRPr>
            </a:p>
          </p:txBody>
        </p:sp>
      </p:grpSp>
      <p:grpSp>
        <p:nvGrpSpPr>
          <p:cNvPr id="8" name="Group 15"/>
          <p:cNvGrpSpPr/>
          <p:nvPr/>
        </p:nvGrpSpPr>
        <p:grpSpPr>
          <a:xfrm>
            <a:off x="7315200" y="838200"/>
            <a:ext cx="1676400" cy="2417538"/>
            <a:chOff x="4419600" y="838200"/>
            <a:chExt cx="1676400" cy="2417538"/>
          </a:xfrm>
        </p:grpSpPr>
        <p:grpSp>
          <p:nvGrpSpPr>
            <p:cNvPr id="9" name="Group 8"/>
            <p:cNvGrpSpPr/>
            <p:nvPr/>
          </p:nvGrpSpPr>
          <p:grpSpPr>
            <a:xfrm>
              <a:off x="4419600" y="838200"/>
              <a:ext cx="1676400" cy="2417538"/>
              <a:chOff x="2462739" y="859062"/>
              <a:chExt cx="1676400" cy="2417538"/>
            </a:xfrm>
            <a:solidFill>
              <a:schemeClr val="accent2">
                <a:lumMod val="40000"/>
                <a:lumOff val="60000"/>
              </a:schemeClr>
            </a:solidFill>
          </p:grpSpPr>
          <p:sp>
            <p:nvSpPr>
              <p:cNvPr id="10" name="Oval 9"/>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3" name="TextBox 12"/>
            <p:cNvSpPr txBox="1"/>
            <p:nvPr/>
          </p:nvSpPr>
          <p:spPr>
            <a:xfrm>
              <a:off x="4724400" y="1371600"/>
              <a:ext cx="1066800" cy="923330"/>
            </a:xfrm>
            <a:prstGeom prst="rect">
              <a:avLst/>
            </a:prstGeom>
            <a:noFill/>
          </p:spPr>
          <p:txBody>
            <a:bodyPr wrap="square" rtlCol="0">
              <a:spAutoFit/>
            </a:bodyPr>
            <a:lstStyle/>
            <a:p>
              <a:pPr algn="ctr"/>
              <a:r>
                <a:rPr lang="en-US" sz="5400" b="1" dirty="0" err="1" smtClean="0">
                  <a:solidFill>
                    <a:schemeClr val="accent4">
                      <a:lumMod val="75000"/>
                    </a:schemeClr>
                  </a:solidFill>
                </a:rPr>
                <a:t>Ar</a:t>
              </a:r>
              <a:endParaRPr lang="en-US" b="1" dirty="0">
                <a:solidFill>
                  <a:schemeClr val="accent4">
                    <a:lumMod val="75000"/>
                  </a:schemeClr>
                </a:solidFill>
              </a:endParaRPr>
            </a:p>
          </p:txBody>
        </p:sp>
      </p:grpSp>
      <p:sp>
        <p:nvSpPr>
          <p:cNvPr id="15" name="TextBox 14"/>
          <p:cNvSpPr txBox="1"/>
          <p:nvPr/>
        </p:nvSpPr>
        <p:spPr>
          <a:xfrm>
            <a:off x="381000" y="677882"/>
            <a:ext cx="5638800" cy="2862322"/>
          </a:xfrm>
          <a:prstGeom prst="rect">
            <a:avLst/>
          </a:prstGeom>
          <a:noFill/>
        </p:spPr>
        <p:txBody>
          <a:bodyPr wrap="square" rtlCol="0">
            <a:spAutoFit/>
          </a:bodyPr>
          <a:lstStyle/>
          <a:p>
            <a:r>
              <a:rPr lang="en-US" sz="3600" dirty="0" smtClean="0"/>
              <a:t>Which gas’s particles would have the greater average velocity? (</a:t>
            </a:r>
            <a:r>
              <a:rPr lang="en-US" sz="3600" b="1" dirty="0" smtClean="0"/>
              <a:t>Q6</a:t>
            </a:r>
            <a:r>
              <a:rPr lang="en-US" sz="3600" dirty="0" smtClean="0"/>
              <a:t>)</a:t>
            </a:r>
          </a:p>
          <a:p>
            <a:r>
              <a:rPr lang="en-US" sz="3600" dirty="0" smtClean="0"/>
              <a:t>You probably thought that since the temperatures were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52400"/>
            <a:ext cx="8153400" cy="707886"/>
          </a:xfrm>
          <a:prstGeom prst="rect">
            <a:avLst/>
          </a:prstGeom>
          <a:noFill/>
        </p:spPr>
        <p:txBody>
          <a:bodyPr wrap="square" rtlCol="0">
            <a:spAutoFit/>
          </a:bodyPr>
          <a:lstStyle/>
          <a:p>
            <a:pPr algn="ctr"/>
            <a:r>
              <a:rPr lang="en-US" sz="4000" b="1" dirty="0" smtClean="0"/>
              <a:t>Graham’s Law of Diffusion Rates</a:t>
            </a:r>
            <a:endParaRPr lang="en-US" sz="4000" b="1" dirty="0"/>
          </a:p>
        </p:txBody>
      </p:sp>
      <p:sp>
        <p:nvSpPr>
          <p:cNvPr id="5" name="TextBox 4"/>
          <p:cNvSpPr txBox="1"/>
          <p:nvPr/>
        </p:nvSpPr>
        <p:spPr>
          <a:xfrm>
            <a:off x="381000" y="3421082"/>
            <a:ext cx="8763000" cy="2862322"/>
          </a:xfrm>
          <a:prstGeom prst="rect">
            <a:avLst/>
          </a:prstGeom>
          <a:noFill/>
        </p:spPr>
        <p:txBody>
          <a:bodyPr wrap="square" rtlCol="0">
            <a:spAutoFit/>
          </a:bodyPr>
          <a:lstStyle/>
          <a:p>
            <a:r>
              <a:rPr lang="en-US" sz="3600" dirty="0" smtClean="0"/>
              <a:t>than the He atoms – about 10 times greater.</a:t>
            </a:r>
          </a:p>
          <a:p>
            <a:r>
              <a:rPr lang="en-US" sz="3600" dirty="0" smtClean="0"/>
              <a:t>If the </a:t>
            </a:r>
            <a:r>
              <a:rPr lang="en-US" sz="3600" dirty="0" err="1" smtClean="0"/>
              <a:t>Ar</a:t>
            </a:r>
            <a:r>
              <a:rPr lang="en-US" sz="3600" dirty="0" smtClean="0"/>
              <a:t> atoms and the He atoms had the same velocity, that would  give the </a:t>
            </a:r>
            <a:r>
              <a:rPr lang="en-US" sz="3600" dirty="0" err="1" smtClean="0"/>
              <a:t>Ar</a:t>
            </a:r>
            <a:r>
              <a:rPr lang="en-US" sz="3600" dirty="0" smtClean="0"/>
              <a:t> atoms a much greater kinetic energy –  about 10 times greater. </a:t>
            </a:r>
          </a:p>
        </p:txBody>
      </p:sp>
      <p:grpSp>
        <p:nvGrpSpPr>
          <p:cNvPr id="2" name="Group 14"/>
          <p:cNvGrpSpPr/>
          <p:nvPr/>
        </p:nvGrpSpPr>
        <p:grpSpPr>
          <a:xfrm>
            <a:off x="5358339" y="859062"/>
            <a:ext cx="1676400" cy="2417538"/>
            <a:chOff x="2462739" y="859062"/>
            <a:chExt cx="1676400" cy="2417538"/>
          </a:xfrm>
        </p:grpSpPr>
        <p:grpSp>
          <p:nvGrpSpPr>
            <p:cNvPr id="3" name="Group 7"/>
            <p:cNvGrpSpPr/>
            <p:nvPr/>
          </p:nvGrpSpPr>
          <p:grpSpPr>
            <a:xfrm>
              <a:off x="2462739" y="859062"/>
              <a:ext cx="1676400" cy="2417538"/>
              <a:chOff x="2462739" y="859062"/>
              <a:chExt cx="1676400" cy="2417538"/>
            </a:xfrm>
            <a:solidFill>
              <a:schemeClr val="tx2">
                <a:lumMod val="20000"/>
                <a:lumOff val="80000"/>
              </a:schemeClr>
            </a:solidFill>
          </p:grpSpPr>
          <p:sp>
            <p:nvSpPr>
              <p:cNvPr id="6" name="Oval 5"/>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2" name="TextBox 11"/>
            <p:cNvSpPr txBox="1"/>
            <p:nvPr/>
          </p:nvSpPr>
          <p:spPr>
            <a:xfrm>
              <a:off x="2819400" y="1371600"/>
              <a:ext cx="1066800" cy="923330"/>
            </a:xfrm>
            <a:prstGeom prst="rect">
              <a:avLst/>
            </a:prstGeom>
            <a:noFill/>
          </p:spPr>
          <p:txBody>
            <a:bodyPr wrap="square" rtlCol="0">
              <a:spAutoFit/>
            </a:bodyPr>
            <a:lstStyle/>
            <a:p>
              <a:pPr algn="ctr"/>
              <a:r>
                <a:rPr lang="en-US" sz="5400" b="1" dirty="0" smtClean="0">
                  <a:solidFill>
                    <a:schemeClr val="accent4">
                      <a:lumMod val="75000"/>
                    </a:schemeClr>
                  </a:solidFill>
                </a:rPr>
                <a:t>He</a:t>
              </a:r>
              <a:endParaRPr lang="en-US" b="1" dirty="0">
                <a:solidFill>
                  <a:schemeClr val="accent4">
                    <a:lumMod val="75000"/>
                  </a:schemeClr>
                </a:solidFill>
              </a:endParaRPr>
            </a:p>
          </p:txBody>
        </p:sp>
      </p:grpSp>
      <p:grpSp>
        <p:nvGrpSpPr>
          <p:cNvPr id="8" name="Group 15"/>
          <p:cNvGrpSpPr/>
          <p:nvPr/>
        </p:nvGrpSpPr>
        <p:grpSpPr>
          <a:xfrm>
            <a:off x="7315200" y="838200"/>
            <a:ext cx="1676400" cy="2417538"/>
            <a:chOff x="4419600" y="838200"/>
            <a:chExt cx="1676400" cy="2417538"/>
          </a:xfrm>
        </p:grpSpPr>
        <p:grpSp>
          <p:nvGrpSpPr>
            <p:cNvPr id="9" name="Group 8"/>
            <p:cNvGrpSpPr/>
            <p:nvPr/>
          </p:nvGrpSpPr>
          <p:grpSpPr>
            <a:xfrm>
              <a:off x="4419600" y="838200"/>
              <a:ext cx="1676400" cy="2417538"/>
              <a:chOff x="2462739" y="859062"/>
              <a:chExt cx="1676400" cy="2417538"/>
            </a:xfrm>
            <a:solidFill>
              <a:schemeClr val="accent2">
                <a:lumMod val="40000"/>
                <a:lumOff val="60000"/>
              </a:schemeClr>
            </a:solidFill>
          </p:grpSpPr>
          <p:sp>
            <p:nvSpPr>
              <p:cNvPr id="10" name="Oval 9"/>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3" name="TextBox 12"/>
            <p:cNvSpPr txBox="1"/>
            <p:nvPr/>
          </p:nvSpPr>
          <p:spPr>
            <a:xfrm>
              <a:off x="4724400" y="1371600"/>
              <a:ext cx="1066800" cy="923330"/>
            </a:xfrm>
            <a:prstGeom prst="rect">
              <a:avLst/>
            </a:prstGeom>
            <a:noFill/>
          </p:spPr>
          <p:txBody>
            <a:bodyPr wrap="square" rtlCol="0">
              <a:spAutoFit/>
            </a:bodyPr>
            <a:lstStyle/>
            <a:p>
              <a:pPr algn="ctr"/>
              <a:r>
                <a:rPr lang="en-US" sz="5400" b="1" dirty="0" err="1" smtClean="0">
                  <a:solidFill>
                    <a:schemeClr val="accent4">
                      <a:lumMod val="75000"/>
                    </a:schemeClr>
                  </a:solidFill>
                </a:rPr>
                <a:t>Ar</a:t>
              </a:r>
              <a:endParaRPr lang="en-US" b="1" dirty="0">
                <a:solidFill>
                  <a:schemeClr val="accent4">
                    <a:lumMod val="75000"/>
                  </a:schemeClr>
                </a:solidFill>
              </a:endParaRPr>
            </a:p>
          </p:txBody>
        </p:sp>
      </p:grpSp>
      <p:sp>
        <p:nvSpPr>
          <p:cNvPr id="15" name="TextBox 14"/>
          <p:cNvSpPr txBox="1"/>
          <p:nvPr/>
        </p:nvSpPr>
        <p:spPr>
          <a:xfrm>
            <a:off x="381000" y="677882"/>
            <a:ext cx="5105400" cy="2862322"/>
          </a:xfrm>
          <a:prstGeom prst="rect">
            <a:avLst/>
          </a:prstGeom>
          <a:noFill/>
        </p:spPr>
        <p:txBody>
          <a:bodyPr wrap="square" rtlCol="0">
            <a:spAutoFit/>
          </a:bodyPr>
          <a:lstStyle/>
          <a:p>
            <a:r>
              <a:rPr lang="en-US" sz="3600" dirty="0" smtClean="0"/>
              <a:t>The objects here are the individual atoms, and we have already discussed how the </a:t>
            </a:r>
            <a:r>
              <a:rPr lang="en-US" sz="3600" dirty="0" err="1" smtClean="0"/>
              <a:t>Ar</a:t>
            </a:r>
            <a:r>
              <a:rPr lang="en-US" sz="3600" dirty="0" smtClean="0"/>
              <a:t> atoms have a considerably great mass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52400"/>
            <a:ext cx="8153400" cy="707886"/>
          </a:xfrm>
          <a:prstGeom prst="rect">
            <a:avLst/>
          </a:prstGeom>
          <a:noFill/>
        </p:spPr>
        <p:txBody>
          <a:bodyPr wrap="square" rtlCol="0">
            <a:spAutoFit/>
          </a:bodyPr>
          <a:lstStyle/>
          <a:p>
            <a:pPr algn="ctr"/>
            <a:r>
              <a:rPr lang="en-US" sz="4000" b="1" dirty="0" smtClean="0"/>
              <a:t>Graham’s Law of Diffusion Rates</a:t>
            </a:r>
            <a:endParaRPr lang="en-US" sz="4000" b="1" dirty="0"/>
          </a:p>
        </p:txBody>
      </p:sp>
      <p:sp>
        <p:nvSpPr>
          <p:cNvPr id="5" name="TextBox 4"/>
          <p:cNvSpPr txBox="1"/>
          <p:nvPr/>
        </p:nvSpPr>
        <p:spPr>
          <a:xfrm>
            <a:off x="381000" y="3421082"/>
            <a:ext cx="8763000" cy="2862322"/>
          </a:xfrm>
          <a:prstGeom prst="rect">
            <a:avLst/>
          </a:prstGeom>
          <a:noFill/>
        </p:spPr>
        <p:txBody>
          <a:bodyPr wrap="square" rtlCol="0">
            <a:spAutoFit/>
          </a:bodyPr>
          <a:lstStyle/>
          <a:p>
            <a:r>
              <a:rPr lang="en-US" sz="3600" dirty="0" smtClean="0"/>
              <a:t>The truck would clearly have a lot more kinetic energy since it has a lot more mass.</a:t>
            </a:r>
          </a:p>
          <a:p>
            <a:r>
              <a:rPr lang="en-US" sz="3600" dirty="0" smtClean="0"/>
              <a:t>To illustrate this fact, consider how much more damage the 10-ton truck would do if it were to hit something like a brick wall!  </a:t>
            </a:r>
          </a:p>
        </p:txBody>
      </p:sp>
      <p:grpSp>
        <p:nvGrpSpPr>
          <p:cNvPr id="2" name="Group 14"/>
          <p:cNvGrpSpPr/>
          <p:nvPr/>
        </p:nvGrpSpPr>
        <p:grpSpPr>
          <a:xfrm>
            <a:off x="5358339" y="859062"/>
            <a:ext cx="1676400" cy="2417538"/>
            <a:chOff x="2462739" y="859062"/>
            <a:chExt cx="1676400" cy="2417538"/>
          </a:xfrm>
        </p:grpSpPr>
        <p:grpSp>
          <p:nvGrpSpPr>
            <p:cNvPr id="3" name="Group 7"/>
            <p:cNvGrpSpPr/>
            <p:nvPr/>
          </p:nvGrpSpPr>
          <p:grpSpPr>
            <a:xfrm>
              <a:off x="2462739" y="859062"/>
              <a:ext cx="1676400" cy="2417538"/>
              <a:chOff x="2462739" y="859062"/>
              <a:chExt cx="1676400" cy="2417538"/>
            </a:xfrm>
            <a:solidFill>
              <a:schemeClr val="tx2">
                <a:lumMod val="20000"/>
                <a:lumOff val="80000"/>
              </a:schemeClr>
            </a:solidFill>
          </p:grpSpPr>
          <p:sp>
            <p:nvSpPr>
              <p:cNvPr id="6" name="Oval 5"/>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2" name="TextBox 11"/>
            <p:cNvSpPr txBox="1"/>
            <p:nvPr/>
          </p:nvSpPr>
          <p:spPr>
            <a:xfrm>
              <a:off x="2819400" y="1371600"/>
              <a:ext cx="1066800" cy="923330"/>
            </a:xfrm>
            <a:prstGeom prst="rect">
              <a:avLst/>
            </a:prstGeom>
            <a:noFill/>
          </p:spPr>
          <p:txBody>
            <a:bodyPr wrap="square" rtlCol="0">
              <a:spAutoFit/>
            </a:bodyPr>
            <a:lstStyle/>
            <a:p>
              <a:pPr algn="ctr"/>
              <a:r>
                <a:rPr lang="en-US" sz="5400" b="1" dirty="0" smtClean="0">
                  <a:solidFill>
                    <a:schemeClr val="accent4">
                      <a:lumMod val="75000"/>
                    </a:schemeClr>
                  </a:solidFill>
                </a:rPr>
                <a:t>He</a:t>
              </a:r>
              <a:endParaRPr lang="en-US" b="1" dirty="0">
                <a:solidFill>
                  <a:schemeClr val="accent4">
                    <a:lumMod val="75000"/>
                  </a:schemeClr>
                </a:solidFill>
              </a:endParaRPr>
            </a:p>
          </p:txBody>
        </p:sp>
      </p:grpSp>
      <p:grpSp>
        <p:nvGrpSpPr>
          <p:cNvPr id="8" name="Group 15"/>
          <p:cNvGrpSpPr/>
          <p:nvPr/>
        </p:nvGrpSpPr>
        <p:grpSpPr>
          <a:xfrm>
            <a:off x="7315200" y="838200"/>
            <a:ext cx="1676400" cy="2417538"/>
            <a:chOff x="4419600" y="838200"/>
            <a:chExt cx="1676400" cy="2417538"/>
          </a:xfrm>
        </p:grpSpPr>
        <p:grpSp>
          <p:nvGrpSpPr>
            <p:cNvPr id="9" name="Group 8"/>
            <p:cNvGrpSpPr/>
            <p:nvPr/>
          </p:nvGrpSpPr>
          <p:grpSpPr>
            <a:xfrm>
              <a:off x="4419600" y="838200"/>
              <a:ext cx="1676400" cy="2417538"/>
              <a:chOff x="2462739" y="859062"/>
              <a:chExt cx="1676400" cy="2417538"/>
            </a:xfrm>
            <a:solidFill>
              <a:schemeClr val="accent2">
                <a:lumMod val="40000"/>
                <a:lumOff val="60000"/>
              </a:schemeClr>
            </a:solidFill>
          </p:grpSpPr>
          <p:sp>
            <p:nvSpPr>
              <p:cNvPr id="10" name="Oval 9"/>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3" name="TextBox 12"/>
            <p:cNvSpPr txBox="1"/>
            <p:nvPr/>
          </p:nvSpPr>
          <p:spPr>
            <a:xfrm>
              <a:off x="4724400" y="1371600"/>
              <a:ext cx="1066800" cy="923330"/>
            </a:xfrm>
            <a:prstGeom prst="rect">
              <a:avLst/>
            </a:prstGeom>
            <a:noFill/>
          </p:spPr>
          <p:txBody>
            <a:bodyPr wrap="square" rtlCol="0">
              <a:spAutoFit/>
            </a:bodyPr>
            <a:lstStyle/>
            <a:p>
              <a:pPr algn="ctr"/>
              <a:r>
                <a:rPr lang="en-US" sz="5400" b="1" dirty="0" err="1" smtClean="0">
                  <a:solidFill>
                    <a:schemeClr val="accent4">
                      <a:lumMod val="75000"/>
                    </a:schemeClr>
                  </a:solidFill>
                </a:rPr>
                <a:t>Ar</a:t>
              </a:r>
              <a:endParaRPr lang="en-US" b="1" dirty="0">
                <a:solidFill>
                  <a:schemeClr val="accent4">
                    <a:lumMod val="75000"/>
                  </a:schemeClr>
                </a:solidFill>
              </a:endParaRPr>
            </a:p>
          </p:txBody>
        </p:sp>
      </p:grpSp>
      <p:sp>
        <p:nvSpPr>
          <p:cNvPr id="15" name="TextBox 14"/>
          <p:cNvSpPr txBox="1"/>
          <p:nvPr/>
        </p:nvSpPr>
        <p:spPr>
          <a:xfrm>
            <a:off x="381000" y="677882"/>
            <a:ext cx="5410200" cy="2862322"/>
          </a:xfrm>
          <a:prstGeom prst="rect">
            <a:avLst/>
          </a:prstGeom>
          <a:noFill/>
        </p:spPr>
        <p:txBody>
          <a:bodyPr wrap="square" rtlCol="0">
            <a:spAutoFit/>
          </a:bodyPr>
          <a:lstStyle/>
          <a:p>
            <a:r>
              <a:rPr lang="en-US" sz="3600" dirty="0" smtClean="0"/>
              <a:t>This would be like a 10-ton semi-truck and a tiny 1-ton mini cooper both traveling down the highway at the same speed.</a:t>
            </a:r>
          </a:p>
        </p:txBody>
      </p:sp>
      <p:pic>
        <p:nvPicPr>
          <p:cNvPr id="1028" name="Picture 4" descr="http://3.bp.blogspot.com/_iXvC_SZ--lA/SdmRW1bM9uI/AAAAAAAAAnU/RMYz-jROcMg/s400/semi_rigSide+copy.jpg"/>
          <p:cNvPicPr>
            <a:picLocks noChangeAspect="1" noChangeArrowheads="1"/>
          </p:cNvPicPr>
          <p:nvPr/>
        </p:nvPicPr>
        <p:blipFill>
          <a:blip r:embed="rId2" cstate="print">
            <a:clrChange>
              <a:clrFrom>
                <a:srgbClr val="FEFEFE"/>
              </a:clrFrom>
              <a:clrTo>
                <a:srgbClr val="FEFEFE">
                  <a:alpha val="0"/>
                </a:srgbClr>
              </a:clrTo>
            </a:clrChange>
          </a:blip>
          <a:srcRect/>
          <a:stretch>
            <a:fillRect/>
          </a:stretch>
        </p:blipFill>
        <p:spPr bwMode="auto">
          <a:xfrm>
            <a:off x="-3962400" y="3200400"/>
            <a:ext cx="3810000" cy="3048001"/>
          </a:xfrm>
          <a:prstGeom prst="rect">
            <a:avLst/>
          </a:prstGeom>
          <a:noFill/>
        </p:spPr>
      </p:pic>
      <p:pic>
        <p:nvPicPr>
          <p:cNvPr id="1026" name="Picture 2" descr="http://t1.gstatic.com/images?q=tbn:ANd9GcT69YsPTxc4JEj6twbJU5nt67YlbD_1Kzr6xTiGsanA8FQ9IvBfBDr-ewxoow"/>
          <p:cNvPicPr>
            <a:picLocks noChangeAspect="1" noChangeArrowheads="1"/>
          </p:cNvPicPr>
          <p:nvPr/>
        </p:nvPicPr>
        <p:blipFill>
          <a:blip r:embed="rId3" cstate="print">
            <a:clrChange>
              <a:clrFrom>
                <a:srgbClr val="FEFEFE"/>
              </a:clrFrom>
              <a:clrTo>
                <a:srgbClr val="FEFEFE">
                  <a:alpha val="0"/>
                </a:srgbClr>
              </a:clrTo>
            </a:clrChange>
          </a:blip>
          <a:srcRect/>
          <a:stretch>
            <a:fillRect/>
          </a:stretch>
        </p:blipFill>
        <p:spPr bwMode="auto">
          <a:xfrm>
            <a:off x="-2269457" y="5353049"/>
            <a:ext cx="1355057" cy="97155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0" presetClass="path" presetSubtype="0" fill="hold" nodeType="clickEffect">
                                  <p:stCondLst>
                                    <p:cond delay="0"/>
                                  </p:stCondLst>
                                  <p:childTnLst>
                                    <p:animMotion origin="layout" path="M 0 0 L 1.59167 0 " pathEditMode="relative" ptsTypes="AA">
                                      <p:cBhvr>
                                        <p:cTn id="10" dur="3000" fill="hold"/>
                                        <p:tgtEl>
                                          <p:spTgt spid="1026"/>
                                        </p:tgtEl>
                                        <p:attrNameLst>
                                          <p:attrName>ppt_x</p:attrName>
                                          <p:attrName>ppt_y</p:attrName>
                                        </p:attrNameLst>
                                      </p:cBhvr>
                                    </p:animMotion>
                                  </p:childTnLst>
                                </p:cTn>
                              </p:par>
                              <p:par>
                                <p:cTn id="11" presetID="0" presetClass="path" presetSubtype="0" fill="hold" nodeType="withEffect">
                                  <p:stCondLst>
                                    <p:cond delay="0"/>
                                  </p:stCondLst>
                                  <p:childTnLst>
                                    <p:animMotion origin="layout" path="M 0 0 L 1.59167 0 " pathEditMode="relative" ptsTypes="AA">
                                      <p:cBhvr>
                                        <p:cTn id="12" dur="3000" fill="hold"/>
                                        <p:tgtEl>
                                          <p:spTgt spid="1028"/>
                                        </p:tgtEl>
                                        <p:attrNameLst>
                                          <p:attrName>ppt_x</p:attrName>
                                          <p:attrName>ppt_y</p:attrName>
                                        </p:attrNameLst>
                                      </p:cBhvr>
                                    </p:animMotion>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52400"/>
            <a:ext cx="8153400" cy="707886"/>
          </a:xfrm>
          <a:prstGeom prst="rect">
            <a:avLst/>
          </a:prstGeom>
          <a:noFill/>
        </p:spPr>
        <p:txBody>
          <a:bodyPr wrap="square" rtlCol="0">
            <a:spAutoFit/>
          </a:bodyPr>
          <a:lstStyle/>
          <a:p>
            <a:pPr algn="ctr"/>
            <a:r>
              <a:rPr lang="en-US" sz="4000" b="1" dirty="0" smtClean="0"/>
              <a:t>Graham’s Law of Diffusion Rates</a:t>
            </a:r>
            <a:endParaRPr lang="en-US" sz="4000" b="1" dirty="0"/>
          </a:p>
        </p:txBody>
      </p:sp>
      <p:sp>
        <p:nvSpPr>
          <p:cNvPr id="5" name="TextBox 4"/>
          <p:cNvSpPr txBox="1"/>
          <p:nvPr/>
        </p:nvSpPr>
        <p:spPr>
          <a:xfrm>
            <a:off x="381000" y="3421082"/>
            <a:ext cx="8763000" cy="3416320"/>
          </a:xfrm>
          <a:prstGeom prst="rect">
            <a:avLst/>
          </a:prstGeom>
          <a:noFill/>
        </p:spPr>
        <p:txBody>
          <a:bodyPr wrap="square" rtlCol="0">
            <a:spAutoFit/>
          </a:bodyPr>
          <a:lstStyle/>
          <a:p>
            <a:r>
              <a:rPr lang="en-US" sz="3600" dirty="0" smtClean="0"/>
              <a:t>Hopefully, you realized that the mini cooper would have to be traveling a lot faster to compensate for its lower mass.</a:t>
            </a:r>
          </a:p>
          <a:p>
            <a:r>
              <a:rPr lang="en-US" sz="3600" dirty="0" smtClean="0"/>
              <a:t>But how much faster would the 1-ton mini cooper have to be moving to give it the same kinetic energy as the 10-ton truck? (Q8)</a:t>
            </a:r>
          </a:p>
        </p:txBody>
      </p:sp>
      <p:grpSp>
        <p:nvGrpSpPr>
          <p:cNvPr id="2" name="Group 14"/>
          <p:cNvGrpSpPr/>
          <p:nvPr/>
        </p:nvGrpSpPr>
        <p:grpSpPr>
          <a:xfrm>
            <a:off x="5358339" y="859062"/>
            <a:ext cx="1676400" cy="2417538"/>
            <a:chOff x="2462739" y="859062"/>
            <a:chExt cx="1676400" cy="2417538"/>
          </a:xfrm>
        </p:grpSpPr>
        <p:grpSp>
          <p:nvGrpSpPr>
            <p:cNvPr id="3" name="Group 7"/>
            <p:cNvGrpSpPr/>
            <p:nvPr/>
          </p:nvGrpSpPr>
          <p:grpSpPr>
            <a:xfrm>
              <a:off x="2462739" y="859062"/>
              <a:ext cx="1676400" cy="2417538"/>
              <a:chOff x="2462739" y="859062"/>
              <a:chExt cx="1676400" cy="2417538"/>
            </a:xfrm>
            <a:solidFill>
              <a:schemeClr val="tx2">
                <a:lumMod val="20000"/>
                <a:lumOff val="80000"/>
              </a:schemeClr>
            </a:solidFill>
          </p:grpSpPr>
          <p:sp>
            <p:nvSpPr>
              <p:cNvPr id="6" name="Oval 5"/>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2" name="TextBox 11"/>
            <p:cNvSpPr txBox="1"/>
            <p:nvPr/>
          </p:nvSpPr>
          <p:spPr>
            <a:xfrm>
              <a:off x="2819400" y="1371600"/>
              <a:ext cx="1066800" cy="923330"/>
            </a:xfrm>
            <a:prstGeom prst="rect">
              <a:avLst/>
            </a:prstGeom>
            <a:noFill/>
          </p:spPr>
          <p:txBody>
            <a:bodyPr wrap="square" rtlCol="0">
              <a:spAutoFit/>
            </a:bodyPr>
            <a:lstStyle/>
            <a:p>
              <a:pPr algn="ctr"/>
              <a:r>
                <a:rPr lang="en-US" sz="5400" b="1" dirty="0" smtClean="0">
                  <a:solidFill>
                    <a:schemeClr val="accent4">
                      <a:lumMod val="75000"/>
                    </a:schemeClr>
                  </a:solidFill>
                </a:rPr>
                <a:t>He</a:t>
              </a:r>
              <a:endParaRPr lang="en-US" b="1" dirty="0">
                <a:solidFill>
                  <a:schemeClr val="accent4">
                    <a:lumMod val="75000"/>
                  </a:schemeClr>
                </a:solidFill>
              </a:endParaRPr>
            </a:p>
          </p:txBody>
        </p:sp>
      </p:grpSp>
      <p:grpSp>
        <p:nvGrpSpPr>
          <p:cNvPr id="8" name="Group 15"/>
          <p:cNvGrpSpPr/>
          <p:nvPr/>
        </p:nvGrpSpPr>
        <p:grpSpPr>
          <a:xfrm>
            <a:off x="7315200" y="838200"/>
            <a:ext cx="1676400" cy="2417538"/>
            <a:chOff x="4419600" y="838200"/>
            <a:chExt cx="1676400" cy="2417538"/>
          </a:xfrm>
        </p:grpSpPr>
        <p:grpSp>
          <p:nvGrpSpPr>
            <p:cNvPr id="9" name="Group 8"/>
            <p:cNvGrpSpPr/>
            <p:nvPr/>
          </p:nvGrpSpPr>
          <p:grpSpPr>
            <a:xfrm>
              <a:off x="4419600" y="838200"/>
              <a:ext cx="1676400" cy="2417538"/>
              <a:chOff x="2462739" y="859062"/>
              <a:chExt cx="1676400" cy="2417538"/>
            </a:xfrm>
            <a:solidFill>
              <a:schemeClr val="accent2">
                <a:lumMod val="40000"/>
                <a:lumOff val="60000"/>
              </a:schemeClr>
            </a:solidFill>
          </p:grpSpPr>
          <p:sp>
            <p:nvSpPr>
              <p:cNvPr id="10" name="Oval 9"/>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3" name="TextBox 12"/>
            <p:cNvSpPr txBox="1"/>
            <p:nvPr/>
          </p:nvSpPr>
          <p:spPr>
            <a:xfrm>
              <a:off x="4724400" y="1371600"/>
              <a:ext cx="1066800" cy="923330"/>
            </a:xfrm>
            <a:prstGeom prst="rect">
              <a:avLst/>
            </a:prstGeom>
            <a:noFill/>
          </p:spPr>
          <p:txBody>
            <a:bodyPr wrap="square" rtlCol="0">
              <a:spAutoFit/>
            </a:bodyPr>
            <a:lstStyle/>
            <a:p>
              <a:pPr algn="ctr"/>
              <a:r>
                <a:rPr lang="en-US" sz="5400" b="1" dirty="0" err="1" smtClean="0">
                  <a:solidFill>
                    <a:schemeClr val="accent4">
                      <a:lumMod val="75000"/>
                    </a:schemeClr>
                  </a:solidFill>
                </a:rPr>
                <a:t>Ar</a:t>
              </a:r>
              <a:endParaRPr lang="en-US" b="1" dirty="0">
                <a:solidFill>
                  <a:schemeClr val="accent4">
                    <a:lumMod val="75000"/>
                  </a:schemeClr>
                </a:solidFill>
              </a:endParaRPr>
            </a:p>
          </p:txBody>
        </p:sp>
      </p:grpSp>
      <p:sp>
        <p:nvSpPr>
          <p:cNvPr id="15" name="TextBox 14"/>
          <p:cNvSpPr txBox="1"/>
          <p:nvPr/>
        </p:nvSpPr>
        <p:spPr>
          <a:xfrm>
            <a:off x="381000" y="677882"/>
            <a:ext cx="5410200" cy="2862322"/>
          </a:xfrm>
          <a:prstGeom prst="rect">
            <a:avLst/>
          </a:prstGeom>
          <a:noFill/>
        </p:spPr>
        <p:txBody>
          <a:bodyPr wrap="square" rtlCol="0">
            <a:spAutoFit/>
          </a:bodyPr>
          <a:lstStyle/>
          <a:p>
            <a:r>
              <a:rPr lang="en-US" sz="3600" dirty="0" smtClean="0"/>
              <a:t>But how could we have the have the truck and the mini cooper traveling down the highway with the same kinetic energy? (Q7)</a:t>
            </a:r>
          </a:p>
        </p:txBody>
      </p:sp>
      <p:pic>
        <p:nvPicPr>
          <p:cNvPr id="1028" name="Picture 4" descr="http://3.bp.blogspot.com/_iXvC_SZ--lA/SdmRW1bM9uI/AAAAAAAAAnU/RMYz-jROcMg/s400/semi_rigSide+copy.jpg"/>
          <p:cNvPicPr>
            <a:picLocks noChangeAspect="1" noChangeArrowheads="1"/>
          </p:cNvPicPr>
          <p:nvPr/>
        </p:nvPicPr>
        <p:blipFill>
          <a:blip r:embed="rId2" cstate="print">
            <a:clrChange>
              <a:clrFrom>
                <a:srgbClr val="FEFEFE"/>
              </a:clrFrom>
              <a:clrTo>
                <a:srgbClr val="FEFEFE">
                  <a:alpha val="0"/>
                </a:srgbClr>
              </a:clrTo>
            </a:clrChange>
          </a:blip>
          <a:srcRect/>
          <a:stretch>
            <a:fillRect/>
          </a:stretch>
        </p:blipFill>
        <p:spPr bwMode="auto">
          <a:xfrm>
            <a:off x="-3962400" y="3200400"/>
            <a:ext cx="3810000" cy="3048001"/>
          </a:xfrm>
          <a:prstGeom prst="rect">
            <a:avLst/>
          </a:prstGeom>
          <a:noFill/>
        </p:spPr>
      </p:pic>
      <p:pic>
        <p:nvPicPr>
          <p:cNvPr id="1026" name="Picture 2" descr="http://t1.gstatic.com/images?q=tbn:ANd9GcT69YsPTxc4JEj6twbJU5nt67YlbD_1Kzr6xTiGsanA8FQ9IvBfBDr-ewxoow"/>
          <p:cNvPicPr>
            <a:picLocks noChangeAspect="1" noChangeArrowheads="1"/>
          </p:cNvPicPr>
          <p:nvPr/>
        </p:nvPicPr>
        <p:blipFill>
          <a:blip r:embed="rId3" cstate="print">
            <a:clrChange>
              <a:clrFrom>
                <a:srgbClr val="FEFEFE"/>
              </a:clrFrom>
              <a:clrTo>
                <a:srgbClr val="FEFEFE">
                  <a:alpha val="0"/>
                </a:srgbClr>
              </a:clrTo>
            </a:clrChange>
          </a:blip>
          <a:srcRect/>
          <a:stretch>
            <a:fillRect/>
          </a:stretch>
        </p:blipFill>
        <p:spPr bwMode="auto">
          <a:xfrm>
            <a:off x="-2269457" y="5353049"/>
            <a:ext cx="1355057" cy="97155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0" presetClass="path" presetSubtype="0" fill="hold" nodeType="clickEffect">
                                  <p:stCondLst>
                                    <p:cond delay="500"/>
                                  </p:stCondLst>
                                  <p:childTnLst>
                                    <p:animMotion origin="layout" path="M 0 0 L 1.59167 0 " pathEditMode="relative" ptsTypes="AA">
                                      <p:cBhvr>
                                        <p:cTn id="14" dur="1000" fill="hold"/>
                                        <p:tgtEl>
                                          <p:spTgt spid="1026"/>
                                        </p:tgtEl>
                                        <p:attrNameLst>
                                          <p:attrName>ppt_x</p:attrName>
                                          <p:attrName>ppt_y</p:attrName>
                                        </p:attrNameLst>
                                      </p:cBhvr>
                                    </p:animMotion>
                                  </p:childTnLst>
                                </p:cTn>
                              </p:par>
                              <p:par>
                                <p:cTn id="15" presetID="0" presetClass="path" presetSubtype="0" fill="hold" nodeType="withEffect">
                                  <p:stCondLst>
                                    <p:cond delay="0"/>
                                  </p:stCondLst>
                                  <p:childTnLst>
                                    <p:animMotion origin="layout" path="M 0 0 L 1.59167 0 " pathEditMode="relative" ptsTypes="AA">
                                      <p:cBhvr>
                                        <p:cTn id="16" dur="3000" fill="hold"/>
                                        <p:tgtEl>
                                          <p:spTgt spid="1028"/>
                                        </p:tgtEl>
                                        <p:attrNameLst>
                                          <p:attrName>ppt_x</p:attrName>
                                          <p:attrName>ppt_y</p:attrName>
                                        </p:attrNameLst>
                                      </p:cBhvr>
                                    </p:animMotion>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5181600" y="3518940"/>
            <a:ext cx="228600" cy="27432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381000" y="152400"/>
            <a:ext cx="8153400" cy="707886"/>
          </a:xfrm>
          <a:prstGeom prst="rect">
            <a:avLst/>
          </a:prstGeom>
          <a:noFill/>
        </p:spPr>
        <p:txBody>
          <a:bodyPr wrap="square" rtlCol="0">
            <a:spAutoFit/>
          </a:bodyPr>
          <a:lstStyle/>
          <a:p>
            <a:pPr algn="ctr"/>
            <a:r>
              <a:rPr lang="en-US" sz="4000" b="1" dirty="0" smtClean="0"/>
              <a:t>Graham’s Law of Diffusion Rates</a:t>
            </a:r>
            <a:endParaRPr lang="en-US" sz="4000" b="1" dirty="0"/>
          </a:p>
        </p:txBody>
      </p:sp>
      <p:sp>
        <p:nvSpPr>
          <p:cNvPr id="5" name="TextBox 4"/>
          <p:cNvSpPr txBox="1"/>
          <p:nvPr/>
        </p:nvSpPr>
        <p:spPr>
          <a:xfrm>
            <a:off x="381000" y="3421082"/>
            <a:ext cx="8763000" cy="3416320"/>
          </a:xfrm>
          <a:prstGeom prst="rect">
            <a:avLst/>
          </a:prstGeom>
          <a:noFill/>
        </p:spPr>
        <p:txBody>
          <a:bodyPr wrap="square" rtlCol="0">
            <a:spAutoFit/>
          </a:bodyPr>
          <a:lstStyle/>
          <a:p>
            <a:r>
              <a:rPr lang="en-US" sz="3600" dirty="0" smtClean="0"/>
              <a:t>But remember: </a:t>
            </a:r>
            <a:r>
              <a:rPr lang="en-US" sz="3600" b="1" dirty="0" smtClean="0"/>
              <a:t>E</a:t>
            </a:r>
            <a:r>
              <a:rPr lang="en-US" sz="3600" b="1" baseline="-10000" dirty="0" smtClean="0"/>
              <a:t>K</a:t>
            </a:r>
            <a:r>
              <a:rPr lang="en-US" sz="3600" b="1" dirty="0" smtClean="0"/>
              <a:t> = ½m·v</a:t>
            </a:r>
            <a:r>
              <a:rPr lang="en-US" sz="3600" b="1" baseline="30000" dirty="0" smtClean="0"/>
              <a:t>2</a:t>
            </a:r>
            <a:r>
              <a:rPr lang="en-US" sz="3600" dirty="0" smtClean="0"/>
              <a:t>, and since velocity is being squared, it has a much greater effect on the kinetic energy than the mass does.</a:t>
            </a:r>
          </a:p>
          <a:p>
            <a:r>
              <a:rPr lang="en-US" sz="3600" dirty="0" smtClean="0"/>
              <a:t>Since the truck has ten times the mass, the mini cooper would only need  10 times (which is a little more than three times) the speed.</a:t>
            </a:r>
          </a:p>
        </p:txBody>
      </p:sp>
      <p:grpSp>
        <p:nvGrpSpPr>
          <p:cNvPr id="2" name="Group 14"/>
          <p:cNvGrpSpPr/>
          <p:nvPr/>
        </p:nvGrpSpPr>
        <p:grpSpPr>
          <a:xfrm>
            <a:off x="5358339" y="859062"/>
            <a:ext cx="1676400" cy="2417538"/>
            <a:chOff x="2462739" y="859062"/>
            <a:chExt cx="1676400" cy="2417538"/>
          </a:xfrm>
        </p:grpSpPr>
        <p:grpSp>
          <p:nvGrpSpPr>
            <p:cNvPr id="3" name="Group 7"/>
            <p:cNvGrpSpPr/>
            <p:nvPr/>
          </p:nvGrpSpPr>
          <p:grpSpPr>
            <a:xfrm>
              <a:off x="2462739" y="859062"/>
              <a:ext cx="1676400" cy="2417538"/>
              <a:chOff x="2462739" y="859062"/>
              <a:chExt cx="1676400" cy="2417538"/>
            </a:xfrm>
            <a:solidFill>
              <a:schemeClr val="tx2">
                <a:lumMod val="20000"/>
                <a:lumOff val="80000"/>
              </a:schemeClr>
            </a:solidFill>
          </p:grpSpPr>
          <p:sp>
            <p:nvSpPr>
              <p:cNvPr id="6" name="Oval 5"/>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2" name="TextBox 11"/>
            <p:cNvSpPr txBox="1"/>
            <p:nvPr/>
          </p:nvSpPr>
          <p:spPr>
            <a:xfrm>
              <a:off x="2819400" y="1371600"/>
              <a:ext cx="1066800" cy="923330"/>
            </a:xfrm>
            <a:prstGeom prst="rect">
              <a:avLst/>
            </a:prstGeom>
            <a:noFill/>
          </p:spPr>
          <p:txBody>
            <a:bodyPr wrap="square" rtlCol="0">
              <a:spAutoFit/>
            </a:bodyPr>
            <a:lstStyle/>
            <a:p>
              <a:pPr algn="ctr"/>
              <a:r>
                <a:rPr lang="en-US" sz="5400" b="1" dirty="0" smtClean="0">
                  <a:solidFill>
                    <a:schemeClr val="accent4">
                      <a:lumMod val="75000"/>
                    </a:schemeClr>
                  </a:solidFill>
                </a:rPr>
                <a:t>He</a:t>
              </a:r>
              <a:endParaRPr lang="en-US" b="1" dirty="0">
                <a:solidFill>
                  <a:schemeClr val="accent4">
                    <a:lumMod val="75000"/>
                  </a:schemeClr>
                </a:solidFill>
              </a:endParaRPr>
            </a:p>
          </p:txBody>
        </p:sp>
      </p:grpSp>
      <p:grpSp>
        <p:nvGrpSpPr>
          <p:cNvPr id="8" name="Group 15"/>
          <p:cNvGrpSpPr/>
          <p:nvPr/>
        </p:nvGrpSpPr>
        <p:grpSpPr>
          <a:xfrm>
            <a:off x="7315200" y="838200"/>
            <a:ext cx="1676400" cy="2417538"/>
            <a:chOff x="4419600" y="838200"/>
            <a:chExt cx="1676400" cy="2417538"/>
          </a:xfrm>
        </p:grpSpPr>
        <p:grpSp>
          <p:nvGrpSpPr>
            <p:cNvPr id="9" name="Group 8"/>
            <p:cNvGrpSpPr/>
            <p:nvPr/>
          </p:nvGrpSpPr>
          <p:grpSpPr>
            <a:xfrm>
              <a:off x="4419600" y="838200"/>
              <a:ext cx="1676400" cy="2417538"/>
              <a:chOff x="2462739" y="859062"/>
              <a:chExt cx="1676400" cy="2417538"/>
            </a:xfrm>
            <a:solidFill>
              <a:schemeClr val="accent2">
                <a:lumMod val="40000"/>
                <a:lumOff val="60000"/>
              </a:schemeClr>
            </a:solidFill>
          </p:grpSpPr>
          <p:sp>
            <p:nvSpPr>
              <p:cNvPr id="10" name="Oval 9"/>
              <p:cNvSpPr/>
              <p:nvPr/>
            </p:nvSpPr>
            <p:spPr>
              <a:xfrm>
                <a:off x="2462739" y="859062"/>
                <a:ext cx="1676400" cy="2057400"/>
              </a:xfrm>
              <a:prstGeom prst="ellips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3200400" y="2895600"/>
                <a:ext cx="228600" cy="381000"/>
              </a:xfrm>
              <a:custGeom>
                <a:avLst/>
                <a:gdLst>
                  <a:gd name="connsiteX0" fmla="*/ 72572 w 319314"/>
                  <a:gd name="connsiteY0" fmla="*/ 0 h 478972"/>
                  <a:gd name="connsiteX1" fmla="*/ 0 w 319314"/>
                  <a:gd name="connsiteY1" fmla="*/ 130629 h 478972"/>
                  <a:gd name="connsiteX2" fmla="*/ 145143 w 319314"/>
                  <a:gd name="connsiteY2" fmla="*/ 159658 h 478972"/>
                  <a:gd name="connsiteX3" fmla="*/ 203200 w 319314"/>
                  <a:gd name="connsiteY3" fmla="*/ 87086 h 478972"/>
                  <a:gd name="connsiteX4" fmla="*/ 130629 w 319314"/>
                  <a:gd name="connsiteY4" fmla="*/ 0 h 478972"/>
                  <a:gd name="connsiteX5" fmla="*/ 116114 w 319314"/>
                  <a:gd name="connsiteY5" fmla="*/ 130629 h 478972"/>
                  <a:gd name="connsiteX6" fmla="*/ 0 w 319314"/>
                  <a:gd name="connsiteY6" fmla="*/ 333829 h 478972"/>
                  <a:gd name="connsiteX7" fmla="*/ 159657 w 319314"/>
                  <a:gd name="connsiteY7" fmla="*/ 464458 h 478972"/>
                  <a:gd name="connsiteX8" fmla="*/ 319314 w 319314"/>
                  <a:gd name="connsiteY8" fmla="*/ 478972 h 478972"/>
                  <a:gd name="connsiteX9" fmla="*/ 188686 w 319314"/>
                  <a:gd name="connsiteY9" fmla="*/ 145143 h 478972"/>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203200 w 319314"/>
                  <a:gd name="connsiteY3" fmla="*/ 108857 h 500743"/>
                  <a:gd name="connsiteX4" fmla="*/ 195943 w 319314"/>
                  <a:gd name="connsiteY4" fmla="*/ 0 h 500743"/>
                  <a:gd name="connsiteX5" fmla="*/ 130629 w 319314"/>
                  <a:gd name="connsiteY5" fmla="*/ 21771 h 500743"/>
                  <a:gd name="connsiteX6" fmla="*/ 116114 w 319314"/>
                  <a:gd name="connsiteY6" fmla="*/ 152400 h 500743"/>
                  <a:gd name="connsiteX7" fmla="*/ 0 w 319314"/>
                  <a:gd name="connsiteY7" fmla="*/ 355600 h 500743"/>
                  <a:gd name="connsiteX8" fmla="*/ 159657 w 319314"/>
                  <a:gd name="connsiteY8" fmla="*/ 486229 h 500743"/>
                  <a:gd name="connsiteX9" fmla="*/ 319314 w 319314"/>
                  <a:gd name="connsiteY9" fmla="*/ 500743 h 500743"/>
                  <a:gd name="connsiteX10" fmla="*/ 188686 w 319314"/>
                  <a:gd name="connsiteY10" fmla="*/ 166914 h 500743"/>
                  <a:gd name="connsiteX0" fmla="*/ 72572 w 319314"/>
                  <a:gd name="connsiteY0" fmla="*/ 21771 h 500743"/>
                  <a:gd name="connsiteX1" fmla="*/ 0 w 319314"/>
                  <a:gd name="connsiteY1" fmla="*/ 152400 h 500743"/>
                  <a:gd name="connsiteX2" fmla="*/ 145143 w 319314"/>
                  <a:gd name="connsiteY2" fmla="*/ 181429 h 500743"/>
                  <a:gd name="connsiteX3" fmla="*/ 195943 w 319314"/>
                  <a:gd name="connsiteY3" fmla="*/ 152401 h 500743"/>
                  <a:gd name="connsiteX4" fmla="*/ 203200 w 319314"/>
                  <a:gd name="connsiteY4" fmla="*/ 108857 h 500743"/>
                  <a:gd name="connsiteX5" fmla="*/ 195943 w 319314"/>
                  <a:gd name="connsiteY5" fmla="*/ 0 h 500743"/>
                  <a:gd name="connsiteX6" fmla="*/ 130629 w 319314"/>
                  <a:gd name="connsiteY6" fmla="*/ 21771 h 500743"/>
                  <a:gd name="connsiteX7" fmla="*/ 116114 w 319314"/>
                  <a:gd name="connsiteY7" fmla="*/ 152400 h 500743"/>
                  <a:gd name="connsiteX8" fmla="*/ 0 w 319314"/>
                  <a:gd name="connsiteY8" fmla="*/ 355600 h 500743"/>
                  <a:gd name="connsiteX9" fmla="*/ 159657 w 319314"/>
                  <a:gd name="connsiteY9" fmla="*/ 486229 h 500743"/>
                  <a:gd name="connsiteX10" fmla="*/ 319314 w 319314"/>
                  <a:gd name="connsiteY10" fmla="*/ 500743 h 500743"/>
                  <a:gd name="connsiteX11" fmla="*/ 188686 w 319314"/>
                  <a:gd name="connsiteY11" fmla="*/ 166914 h 500743"/>
                  <a:gd name="connsiteX0" fmla="*/ 72572 w 319314"/>
                  <a:gd name="connsiteY0" fmla="*/ 21771 h 500743"/>
                  <a:gd name="connsiteX1" fmla="*/ 0 w 319314"/>
                  <a:gd name="connsiteY1" fmla="*/ 152400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72572 w 319314"/>
                  <a:gd name="connsiteY0" fmla="*/ 2177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45143 w 319314"/>
                  <a:gd name="connsiteY3" fmla="*/ 181429 h 500743"/>
                  <a:gd name="connsiteX4" fmla="*/ 195943 w 319314"/>
                  <a:gd name="connsiteY4" fmla="*/ 152401 h 500743"/>
                  <a:gd name="connsiteX5" fmla="*/ 203200 w 319314"/>
                  <a:gd name="connsiteY5" fmla="*/ 108857 h 500743"/>
                  <a:gd name="connsiteX6" fmla="*/ 195943 w 319314"/>
                  <a:gd name="connsiteY6" fmla="*/ 0 h 500743"/>
                  <a:gd name="connsiteX7" fmla="*/ 130629 w 319314"/>
                  <a:gd name="connsiteY7" fmla="*/ 21771 h 500743"/>
                  <a:gd name="connsiteX8" fmla="*/ 116114 w 319314"/>
                  <a:gd name="connsiteY8" fmla="*/ 152400 h 500743"/>
                  <a:gd name="connsiteX9" fmla="*/ 0 w 319314"/>
                  <a:gd name="connsiteY9" fmla="*/ 355600 h 500743"/>
                  <a:gd name="connsiteX10" fmla="*/ 159657 w 319314"/>
                  <a:gd name="connsiteY10" fmla="*/ 486229 h 500743"/>
                  <a:gd name="connsiteX11" fmla="*/ 319314 w 319314"/>
                  <a:gd name="connsiteY11" fmla="*/ 500743 h 500743"/>
                  <a:gd name="connsiteX12" fmla="*/ 188686 w 319314"/>
                  <a:gd name="connsiteY12" fmla="*/ 166914 h 500743"/>
                  <a:gd name="connsiteX0" fmla="*/ 119743 w 319314"/>
                  <a:gd name="connsiteY0" fmla="*/ 1 h 500743"/>
                  <a:gd name="connsiteX1" fmla="*/ 43543 w 319314"/>
                  <a:gd name="connsiteY1" fmla="*/ 76201 h 500743"/>
                  <a:gd name="connsiteX2" fmla="*/ 43543 w 319314"/>
                  <a:gd name="connsiteY2" fmla="*/ 152401 h 500743"/>
                  <a:gd name="connsiteX3" fmla="*/ 119743 w 319314"/>
                  <a:gd name="connsiteY3" fmla="*/ 152401 h 500743"/>
                  <a:gd name="connsiteX4" fmla="*/ 145143 w 319314"/>
                  <a:gd name="connsiteY4" fmla="*/ 181429 h 500743"/>
                  <a:gd name="connsiteX5" fmla="*/ 195943 w 319314"/>
                  <a:gd name="connsiteY5" fmla="*/ 152401 h 500743"/>
                  <a:gd name="connsiteX6" fmla="*/ 203200 w 319314"/>
                  <a:gd name="connsiteY6" fmla="*/ 108857 h 500743"/>
                  <a:gd name="connsiteX7" fmla="*/ 195943 w 319314"/>
                  <a:gd name="connsiteY7" fmla="*/ 0 h 500743"/>
                  <a:gd name="connsiteX8" fmla="*/ 130629 w 319314"/>
                  <a:gd name="connsiteY8" fmla="*/ 21771 h 500743"/>
                  <a:gd name="connsiteX9" fmla="*/ 116114 w 319314"/>
                  <a:gd name="connsiteY9" fmla="*/ 152400 h 500743"/>
                  <a:gd name="connsiteX10" fmla="*/ 0 w 319314"/>
                  <a:gd name="connsiteY10" fmla="*/ 355600 h 500743"/>
                  <a:gd name="connsiteX11" fmla="*/ 159657 w 319314"/>
                  <a:gd name="connsiteY11" fmla="*/ 486229 h 500743"/>
                  <a:gd name="connsiteX12" fmla="*/ 319314 w 319314"/>
                  <a:gd name="connsiteY12" fmla="*/ 500743 h 500743"/>
                  <a:gd name="connsiteX13" fmla="*/ 188686 w 319314"/>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351971 w 351971"/>
                  <a:gd name="connsiteY12" fmla="*/ 500743 h 500743"/>
                  <a:gd name="connsiteX13" fmla="*/ 221343 w 351971"/>
                  <a:gd name="connsiteY13"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92314 w 351971"/>
                  <a:gd name="connsiteY11" fmla="*/ 486229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52400 w 351971"/>
                  <a:gd name="connsiteY0" fmla="*/ 1 h 500743"/>
                  <a:gd name="connsiteX1" fmla="*/ 76200 w 351971"/>
                  <a:gd name="connsiteY1" fmla="*/ 76201 h 500743"/>
                  <a:gd name="connsiteX2" fmla="*/ 76200 w 351971"/>
                  <a:gd name="connsiteY2" fmla="*/ 152401 h 500743"/>
                  <a:gd name="connsiteX3" fmla="*/ 152400 w 351971"/>
                  <a:gd name="connsiteY3" fmla="*/ 152401 h 500743"/>
                  <a:gd name="connsiteX4" fmla="*/ 177800 w 351971"/>
                  <a:gd name="connsiteY4" fmla="*/ 181429 h 500743"/>
                  <a:gd name="connsiteX5" fmla="*/ 228600 w 351971"/>
                  <a:gd name="connsiteY5" fmla="*/ 152401 h 500743"/>
                  <a:gd name="connsiteX6" fmla="*/ 235857 w 351971"/>
                  <a:gd name="connsiteY6" fmla="*/ 108857 h 500743"/>
                  <a:gd name="connsiteX7" fmla="*/ 228600 w 351971"/>
                  <a:gd name="connsiteY7" fmla="*/ 0 h 500743"/>
                  <a:gd name="connsiteX8" fmla="*/ 163286 w 351971"/>
                  <a:gd name="connsiteY8" fmla="*/ 21771 h 500743"/>
                  <a:gd name="connsiteX9" fmla="*/ 148771 w 351971"/>
                  <a:gd name="connsiteY9" fmla="*/ 152400 h 500743"/>
                  <a:gd name="connsiteX10" fmla="*/ 0 w 351971"/>
                  <a:gd name="connsiteY10" fmla="*/ 457201 h 500743"/>
                  <a:gd name="connsiteX11" fmla="*/ 152401 w 351971"/>
                  <a:gd name="connsiteY11" fmla="*/ 457201 h 500743"/>
                  <a:gd name="connsiteX12" fmla="*/ 228601 w 351971"/>
                  <a:gd name="connsiteY12" fmla="*/ 457201 h 500743"/>
                  <a:gd name="connsiteX13" fmla="*/ 351971 w 351971"/>
                  <a:gd name="connsiteY13" fmla="*/ 500743 h 500743"/>
                  <a:gd name="connsiteX14" fmla="*/ 221343 w 351971"/>
                  <a:gd name="connsiteY14" fmla="*/ 166914 h 500743"/>
                  <a:gd name="connsiteX0" fmla="*/ 171449 w 371020"/>
                  <a:gd name="connsiteY0" fmla="*/ 1 h 507035"/>
                  <a:gd name="connsiteX1" fmla="*/ 95249 w 371020"/>
                  <a:gd name="connsiteY1" fmla="*/ 76201 h 507035"/>
                  <a:gd name="connsiteX2" fmla="*/ 95249 w 371020"/>
                  <a:gd name="connsiteY2" fmla="*/ 152401 h 507035"/>
                  <a:gd name="connsiteX3" fmla="*/ 171449 w 371020"/>
                  <a:gd name="connsiteY3" fmla="*/ 152401 h 507035"/>
                  <a:gd name="connsiteX4" fmla="*/ 196849 w 371020"/>
                  <a:gd name="connsiteY4" fmla="*/ 181429 h 507035"/>
                  <a:gd name="connsiteX5" fmla="*/ 247649 w 371020"/>
                  <a:gd name="connsiteY5" fmla="*/ 152401 h 507035"/>
                  <a:gd name="connsiteX6" fmla="*/ 254906 w 371020"/>
                  <a:gd name="connsiteY6" fmla="*/ 108857 h 507035"/>
                  <a:gd name="connsiteX7" fmla="*/ 247649 w 371020"/>
                  <a:gd name="connsiteY7" fmla="*/ 0 h 507035"/>
                  <a:gd name="connsiteX8" fmla="*/ 182335 w 371020"/>
                  <a:gd name="connsiteY8" fmla="*/ 21771 h 507035"/>
                  <a:gd name="connsiteX9" fmla="*/ 167820 w 371020"/>
                  <a:gd name="connsiteY9" fmla="*/ 152400 h 507035"/>
                  <a:gd name="connsiteX10" fmla="*/ 19049 w 371020"/>
                  <a:gd name="connsiteY10" fmla="*/ 457201 h 507035"/>
                  <a:gd name="connsiteX11" fmla="*/ 95250 w 371020"/>
                  <a:gd name="connsiteY11" fmla="*/ 457201 h 507035"/>
                  <a:gd name="connsiteX12" fmla="*/ 171450 w 371020"/>
                  <a:gd name="connsiteY12" fmla="*/ 457201 h 507035"/>
                  <a:gd name="connsiteX13" fmla="*/ 247650 w 371020"/>
                  <a:gd name="connsiteY13" fmla="*/ 457201 h 507035"/>
                  <a:gd name="connsiteX14" fmla="*/ 371020 w 371020"/>
                  <a:gd name="connsiteY14" fmla="*/ 500743 h 507035"/>
                  <a:gd name="connsiteX15" fmla="*/ 240392 w 371020"/>
                  <a:gd name="connsiteY15" fmla="*/ 166914 h 507035"/>
                  <a:gd name="connsiteX0" fmla="*/ 171449 w 371020"/>
                  <a:gd name="connsiteY0" fmla="*/ 1 h 533401"/>
                  <a:gd name="connsiteX1" fmla="*/ 95249 w 371020"/>
                  <a:gd name="connsiteY1" fmla="*/ 76201 h 533401"/>
                  <a:gd name="connsiteX2" fmla="*/ 95249 w 371020"/>
                  <a:gd name="connsiteY2" fmla="*/ 152401 h 533401"/>
                  <a:gd name="connsiteX3" fmla="*/ 171449 w 371020"/>
                  <a:gd name="connsiteY3" fmla="*/ 152401 h 533401"/>
                  <a:gd name="connsiteX4" fmla="*/ 196849 w 371020"/>
                  <a:gd name="connsiteY4" fmla="*/ 181429 h 533401"/>
                  <a:gd name="connsiteX5" fmla="*/ 247649 w 371020"/>
                  <a:gd name="connsiteY5" fmla="*/ 152401 h 533401"/>
                  <a:gd name="connsiteX6" fmla="*/ 254906 w 371020"/>
                  <a:gd name="connsiteY6" fmla="*/ 108857 h 533401"/>
                  <a:gd name="connsiteX7" fmla="*/ 247649 w 371020"/>
                  <a:gd name="connsiteY7" fmla="*/ 0 h 533401"/>
                  <a:gd name="connsiteX8" fmla="*/ 182335 w 371020"/>
                  <a:gd name="connsiteY8" fmla="*/ 21771 h 533401"/>
                  <a:gd name="connsiteX9" fmla="*/ 167820 w 371020"/>
                  <a:gd name="connsiteY9" fmla="*/ 152400 h 533401"/>
                  <a:gd name="connsiteX10" fmla="*/ 19049 w 371020"/>
                  <a:gd name="connsiteY10" fmla="*/ 457201 h 533401"/>
                  <a:gd name="connsiteX11" fmla="*/ 95250 w 371020"/>
                  <a:gd name="connsiteY11" fmla="*/ 457201 h 533401"/>
                  <a:gd name="connsiteX12" fmla="*/ 171450 w 371020"/>
                  <a:gd name="connsiteY12" fmla="*/ 457201 h 533401"/>
                  <a:gd name="connsiteX13" fmla="*/ 247650 w 371020"/>
                  <a:gd name="connsiteY13" fmla="*/ 457201 h 533401"/>
                  <a:gd name="connsiteX14" fmla="*/ 323850 w 371020"/>
                  <a:gd name="connsiteY14" fmla="*/ 533401 h 533401"/>
                  <a:gd name="connsiteX15" fmla="*/ 371020 w 371020"/>
                  <a:gd name="connsiteY15" fmla="*/ 500743 h 533401"/>
                  <a:gd name="connsiteX16" fmla="*/ 240392 w 371020"/>
                  <a:gd name="connsiteY16" fmla="*/ 166914 h 533401"/>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49 w 371020"/>
                  <a:gd name="connsiteY0" fmla="*/ 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52401 h 557835"/>
                  <a:gd name="connsiteX1" fmla="*/ 95249 w 371020"/>
                  <a:gd name="connsiteY1" fmla="*/ 76201 h 557835"/>
                  <a:gd name="connsiteX2" fmla="*/ 95249 w 371020"/>
                  <a:gd name="connsiteY2" fmla="*/ 152401 h 557835"/>
                  <a:gd name="connsiteX3" fmla="*/ 171449 w 371020"/>
                  <a:gd name="connsiteY3" fmla="*/ 152401 h 557835"/>
                  <a:gd name="connsiteX4" fmla="*/ 196849 w 371020"/>
                  <a:gd name="connsiteY4" fmla="*/ 181429 h 557835"/>
                  <a:gd name="connsiteX5" fmla="*/ 247649 w 371020"/>
                  <a:gd name="connsiteY5" fmla="*/ 152401 h 557835"/>
                  <a:gd name="connsiteX6" fmla="*/ 254906 w 371020"/>
                  <a:gd name="connsiteY6" fmla="*/ 108857 h 557835"/>
                  <a:gd name="connsiteX7" fmla="*/ 247649 w 371020"/>
                  <a:gd name="connsiteY7" fmla="*/ 0 h 557835"/>
                  <a:gd name="connsiteX8" fmla="*/ 182335 w 371020"/>
                  <a:gd name="connsiteY8" fmla="*/ 21771 h 557835"/>
                  <a:gd name="connsiteX9" fmla="*/ 167820 w 371020"/>
                  <a:gd name="connsiteY9" fmla="*/ 152400 h 557835"/>
                  <a:gd name="connsiteX10" fmla="*/ 19049 w 371020"/>
                  <a:gd name="connsiteY10" fmla="*/ 457201 h 557835"/>
                  <a:gd name="connsiteX11" fmla="*/ 95250 w 371020"/>
                  <a:gd name="connsiteY11" fmla="*/ 457201 h 557835"/>
                  <a:gd name="connsiteX12" fmla="*/ 171450 w 371020"/>
                  <a:gd name="connsiteY12" fmla="*/ 457201 h 557835"/>
                  <a:gd name="connsiteX13" fmla="*/ 247650 w 371020"/>
                  <a:gd name="connsiteY13" fmla="*/ 457201 h 557835"/>
                  <a:gd name="connsiteX14" fmla="*/ 323850 w 371020"/>
                  <a:gd name="connsiteY14" fmla="*/ 533401 h 557835"/>
                  <a:gd name="connsiteX15" fmla="*/ 371020 w 371020"/>
                  <a:gd name="connsiteY15" fmla="*/ 500743 h 557835"/>
                  <a:gd name="connsiteX16" fmla="*/ 240392 w 371020"/>
                  <a:gd name="connsiteY16" fmla="*/ 166914 h 557835"/>
                  <a:gd name="connsiteX0" fmla="*/ 171450 w 371020"/>
                  <a:gd name="connsiteY0" fmla="*/ 165101 h 570535"/>
                  <a:gd name="connsiteX1" fmla="*/ 152400 w 371020"/>
                  <a:gd name="connsiteY1" fmla="*/ 12700 h 570535"/>
                  <a:gd name="connsiteX2" fmla="*/ 95249 w 371020"/>
                  <a:gd name="connsiteY2" fmla="*/ 88901 h 570535"/>
                  <a:gd name="connsiteX3" fmla="*/ 95249 w 371020"/>
                  <a:gd name="connsiteY3" fmla="*/ 165101 h 570535"/>
                  <a:gd name="connsiteX4" fmla="*/ 171449 w 371020"/>
                  <a:gd name="connsiteY4" fmla="*/ 165101 h 570535"/>
                  <a:gd name="connsiteX5" fmla="*/ 196849 w 371020"/>
                  <a:gd name="connsiteY5" fmla="*/ 194129 h 570535"/>
                  <a:gd name="connsiteX6" fmla="*/ 247649 w 371020"/>
                  <a:gd name="connsiteY6" fmla="*/ 165101 h 570535"/>
                  <a:gd name="connsiteX7" fmla="*/ 254906 w 371020"/>
                  <a:gd name="connsiteY7" fmla="*/ 121557 h 570535"/>
                  <a:gd name="connsiteX8" fmla="*/ 247649 w 371020"/>
                  <a:gd name="connsiteY8" fmla="*/ 12700 h 570535"/>
                  <a:gd name="connsiteX9" fmla="*/ 182335 w 371020"/>
                  <a:gd name="connsiteY9" fmla="*/ 34471 h 570535"/>
                  <a:gd name="connsiteX10" fmla="*/ 167820 w 371020"/>
                  <a:gd name="connsiteY10" fmla="*/ 165100 h 570535"/>
                  <a:gd name="connsiteX11" fmla="*/ 19049 w 371020"/>
                  <a:gd name="connsiteY11" fmla="*/ 469901 h 570535"/>
                  <a:gd name="connsiteX12" fmla="*/ 95250 w 371020"/>
                  <a:gd name="connsiteY12" fmla="*/ 469901 h 570535"/>
                  <a:gd name="connsiteX13" fmla="*/ 171450 w 371020"/>
                  <a:gd name="connsiteY13" fmla="*/ 469901 h 570535"/>
                  <a:gd name="connsiteX14" fmla="*/ 247650 w 371020"/>
                  <a:gd name="connsiteY14" fmla="*/ 469901 h 570535"/>
                  <a:gd name="connsiteX15" fmla="*/ 323850 w 371020"/>
                  <a:gd name="connsiteY15" fmla="*/ 546101 h 570535"/>
                  <a:gd name="connsiteX16" fmla="*/ 371020 w 371020"/>
                  <a:gd name="connsiteY16" fmla="*/ 513443 h 570535"/>
                  <a:gd name="connsiteX17" fmla="*/ 240392 w 371020"/>
                  <a:gd name="connsiteY17" fmla="*/ 179614 h 57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71020" h="570535">
                    <a:moveTo>
                      <a:pt x="171450" y="165101"/>
                    </a:moveTo>
                    <a:cubicBezTo>
                      <a:pt x="162529" y="160465"/>
                      <a:pt x="165100" y="25400"/>
                      <a:pt x="152400" y="12700"/>
                    </a:cubicBezTo>
                    <a:cubicBezTo>
                      <a:pt x="139700" y="0"/>
                      <a:pt x="99028" y="84265"/>
                      <a:pt x="95249" y="88901"/>
                    </a:cubicBezTo>
                    <a:lnTo>
                      <a:pt x="95249" y="165101"/>
                    </a:lnTo>
                    <a:lnTo>
                      <a:pt x="171449" y="165101"/>
                    </a:lnTo>
                    <a:lnTo>
                      <a:pt x="196849" y="194129"/>
                    </a:lnTo>
                    <a:lnTo>
                      <a:pt x="247649" y="165101"/>
                    </a:lnTo>
                    <a:lnTo>
                      <a:pt x="254906" y="121557"/>
                    </a:lnTo>
                    <a:cubicBezTo>
                      <a:pt x="252487" y="85271"/>
                      <a:pt x="281939" y="34789"/>
                      <a:pt x="247649" y="12700"/>
                    </a:cubicBezTo>
                    <a:lnTo>
                      <a:pt x="182335" y="34471"/>
                    </a:lnTo>
                    <a:lnTo>
                      <a:pt x="167820" y="165100"/>
                    </a:lnTo>
                    <a:lnTo>
                      <a:pt x="19049" y="469901"/>
                    </a:lnTo>
                    <a:cubicBezTo>
                      <a:pt x="0" y="519735"/>
                      <a:pt x="69850" y="469901"/>
                      <a:pt x="95250" y="469901"/>
                    </a:cubicBezTo>
                    <a:cubicBezTo>
                      <a:pt x="120650" y="469901"/>
                      <a:pt x="139096" y="468935"/>
                      <a:pt x="171450" y="469901"/>
                    </a:cubicBezTo>
                    <a:lnTo>
                      <a:pt x="247650" y="469901"/>
                    </a:lnTo>
                    <a:cubicBezTo>
                      <a:pt x="273050" y="495301"/>
                      <a:pt x="257598" y="570535"/>
                      <a:pt x="323850" y="546101"/>
                    </a:cubicBezTo>
                    <a:lnTo>
                      <a:pt x="371020" y="513443"/>
                    </a:lnTo>
                    <a:lnTo>
                      <a:pt x="240392" y="179614"/>
                    </a:lnTo>
                  </a:path>
                </a:pathLst>
              </a:custGeom>
              <a:grp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3" name="TextBox 12"/>
            <p:cNvSpPr txBox="1"/>
            <p:nvPr/>
          </p:nvSpPr>
          <p:spPr>
            <a:xfrm>
              <a:off x="4724400" y="1371600"/>
              <a:ext cx="1066800" cy="923330"/>
            </a:xfrm>
            <a:prstGeom prst="rect">
              <a:avLst/>
            </a:prstGeom>
            <a:noFill/>
          </p:spPr>
          <p:txBody>
            <a:bodyPr wrap="square" rtlCol="0">
              <a:spAutoFit/>
            </a:bodyPr>
            <a:lstStyle/>
            <a:p>
              <a:pPr algn="ctr"/>
              <a:r>
                <a:rPr lang="en-US" sz="5400" b="1" dirty="0" err="1" smtClean="0">
                  <a:solidFill>
                    <a:schemeClr val="accent4">
                      <a:lumMod val="75000"/>
                    </a:schemeClr>
                  </a:solidFill>
                </a:rPr>
                <a:t>Ar</a:t>
              </a:r>
              <a:endParaRPr lang="en-US" b="1" dirty="0">
                <a:solidFill>
                  <a:schemeClr val="accent4">
                    <a:lumMod val="75000"/>
                  </a:schemeClr>
                </a:solidFill>
              </a:endParaRPr>
            </a:p>
          </p:txBody>
        </p:sp>
      </p:grpSp>
      <p:sp>
        <p:nvSpPr>
          <p:cNvPr id="15" name="TextBox 14"/>
          <p:cNvSpPr txBox="1"/>
          <p:nvPr/>
        </p:nvSpPr>
        <p:spPr>
          <a:xfrm>
            <a:off x="381000" y="677882"/>
            <a:ext cx="5410200" cy="2862322"/>
          </a:xfrm>
          <a:prstGeom prst="rect">
            <a:avLst/>
          </a:prstGeom>
          <a:noFill/>
        </p:spPr>
        <p:txBody>
          <a:bodyPr wrap="square" rtlCol="0">
            <a:spAutoFit/>
          </a:bodyPr>
          <a:lstStyle/>
          <a:p>
            <a:r>
              <a:rPr lang="en-US" sz="3600" dirty="0" smtClean="0"/>
              <a:t>You probably thought that the mini cooper would  have to be moving ten times faster since it has only one-tenth the mass.</a:t>
            </a:r>
          </a:p>
        </p:txBody>
      </p:sp>
      <p:pic>
        <p:nvPicPr>
          <p:cNvPr id="1028" name="Picture 4" descr="http://3.bp.blogspot.com/_iXvC_SZ--lA/SdmRW1bM9uI/AAAAAAAAAnU/RMYz-jROcMg/s400/semi_rigSide+copy.jpg"/>
          <p:cNvPicPr>
            <a:picLocks noChangeAspect="1" noChangeArrowheads="1"/>
          </p:cNvPicPr>
          <p:nvPr/>
        </p:nvPicPr>
        <p:blipFill>
          <a:blip r:embed="rId2" cstate="print">
            <a:clrChange>
              <a:clrFrom>
                <a:srgbClr val="FEFEFE"/>
              </a:clrFrom>
              <a:clrTo>
                <a:srgbClr val="FEFEFE">
                  <a:alpha val="0"/>
                </a:srgbClr>
              </a:clrTo>
            </a:clrChange>
          </a:blip>
          <a:srcRect/>
          <a:stretch>
            <a:fillRect/>
          </a:stretch>
        </p:blipFill>
        <p:spPr bwMode="auto">
          <a:xfrm>
            <a:off x="-3962400" y="3200400"/>
            <a:ext cx="3810000" cy="3048001"/>
          </a:xfrm>
          <a:prstGeom prst="rect">
            <a:avLst/>
          </a:prstGeom>
          <a:noFill/>
        </p:spPr>
      </p:pic>
      <p:pic>
        <p:nvPicPr>
          <p:cNvPr id="1026" name="Picture 2" descr="http://t1.gstatic.com/images?q=tbn:ANd9GcT69YsPTxc4JEj6twbJU5nt67YlbD_1Kzr6xTiGsanA8FQ9IvBfBDr-ewxoow"/>
          <p:cNvPicPr>
            <a:picLocks noChangeAspect="1" noChangeArrowheads="1"/>
          </p:cNvPicPr>
          <p:nvPr/>
        </p:nvPicPr>
        <p:blipFill>
          <a:blip r:embed="rId3" cstate="print">
            <a:clrChange>
              <a:clrFrom>
                <a:srgbClr val="FEFEFE"/>
              </a:clrFrom>
              <a:clrTo>
                <a:srgbClr val="FEFEFE">
                  <a:alpha val="0"/>
                </a:srgbClr>
              </a:clrTo>
            </a:clrChange>
          </a:blip>
          <a:srcRect/>
          <a:stretch>
            <a:fillRect/>
          </a:stretch>
        </p:blipFill>
        <p:spPr bwMode="auto">
          <a:xfrm>
            <a:off x="-2269457" y="5353049"/>
            <a:ext cx="1355057" cy="971551"/>
          </a:xfrm>
          <a:prstGeom prst="rect">
            <a:avLst/>
          </a:prstGeom>
          <a:noFill/>
        </p:spPr>
      </p:pic>
      <p:sp>
        <p:nvSpPr>
          <p:cNvPr id="18" name="Freeform 17"/>
          <p:cNvSpPr/>
          <p:nvPr/>
        </p:nvSpPr>
        <p:spPr>
          <a:xfrm>
            <a:off x="5913620" y="5715000"/>
            <a:ext cx="609600" cy="410378"/>
          </a:xfrm>
          <a:custGeom>
            <a:avLst/>
            <a:gdLst>
              <a:gd name="connsiteX0" fmla="*/ 0 w 881349"/>
              <a:gd name="connsiteY0" fmla="*/ 2754 h 448937"/>
              <a:gd name="connsiteX1" fmla="*/ 60593 w 881349"/>
              <a:gd name="connsiteY1" fmla="*/ 0 h 448937"/>
              <a:gd name="connsiteX2" fmla="*/ 104660 w 881349"/>
              <a:gd name="connsiteY2" fmla="*/ 448937 h 448937"/>
              <a:gd name="connsiteX3" fmla="*/ 176270 w 881349"/>
              <a:gd name="connsiteY3" fmla="*/ 0 h 448937"/>
              <a:gd name="connsiteX4" fmla="*/ 881349 w 881349"/>
              <a:gd name="connsiteY4" fmla="*/ 0 h 4489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1349" h="448937">
                <a:moveTo>
                  <a:pt x="0" y="2754"/>
                </a:moveTo>
                <a:lnTo>
                  <a:pt x="60593" y="0"/>
                </a:lnTo>
                <a:lnTo>
                  <a:pt x="104660" y="448937"/>
                </a:lnTo>
                <a:lnTo>
                  <a:pt x="176270" y="0"/>
                </a:lnTo>
                <a:lnTo>
                  <a:pt x="881349" y="0"/>
                </a:lnTo>
              </a:path>
            </a:pathLst>
          </a:cu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935</TotalTime>
  <Words>1925</Words>
  <Application>Microsoft Office PowerPoint</Application>
  <PresentationFormat>On-screen Show (4:3)</PresentationFormat>
  <Paragraphs>193</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beckerr</cp:lastModifiedBy>
  <cp:revision>78</cp:revision>
  <dcterms:created xsi:type="dcterms:W3CDTF">2012-04-16T02:23:25Z</dcterms:created>
  <dcterms:modified xsi:type="dcterms:W3CDTF">2017-05-15T11:17:14Z</dcterms:modified>
</cp:coreProperties>
</file>