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174" autoAdjust="0"/>
    <p:restoredTop sz="94660"/>
  </p:normalViewPr>
  <p:slideViewPr>
    <p:cSldViewPr>
      <p:cViewPr>
        <p:scale>
          <a:sx n="140" d="100"/>
          <a:sy n="140" d="100"/>
        </p:scale>
        <p:origin x="1440" y="136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D7A6C1A-40B7-42DB-AE1B-BFB3198EB5AB}" type="datetimeFigureOut">
              <a:rPr lang="en-US" smtClean="0"/>
              <a:pPr/>
              <a:t>5/9/2017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44C5611-DC21-4D12-A62D-3E213552127E}" type="slidenum">
              <a:rPr lang="en-US" smtClean="0"/>
              <a:pPr/>
              <a:t>‹#›</a:t>
            </a:fld>
            <a:endParaRPr lang="en-US"/>
          </a:p>
        </p:txBody>
      </p:sp>
    </p:spTree>
    <p:extLst>
      <p:ext uri="{BB962C8B-B14F-4D97-AF65-F5344CB8AC3E}">
        <p14:creationId xmlns:p14="http://schemas.microsoft.com/office/powerpoint/2010/main" val="22662870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44C5611-DC21-4D12-A62D-3E213552127E}" type="slidenum">
              <a:rPr lang="en-US" smtClean="0"/>
              <a:pPr/>
              <a:t>3</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44C5611-DC21-4D12-A62D-3E213552127E}" type="slidenum">
              <a:rPr lang="en-US" smtClean="0"/>
              <a:pPr/>
              <a:t>12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44C5611-DC21-4D12-A62D-3E213552127E}" type="slidenum">
              <a:rPr lang="en-US" smtClean="0"/>
              <a:pPr/>
              <a:t>13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44C5611-DC21-4D12-A62D-3E213552127E}" type="slidenum">
              <a:rPr lang="en-US" smtClean="0"/>
              <a:pPr/>
              <a:t>14</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44C5611-DC21-4D12-A62D-3E213552127E}" type="slidenum">
              <a:rPr lang="en-US" smtClean="0"/>
              <a:pPr/>
              <a:t>15</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44C5611-DC21-4D12-A62D-3E213552127E}" type="slidenum">
              <a:rPr lang="en-US" smtClean="0"/>
              <a:pPr/>
              <a:t>16</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44C5611-DC21-4D12-A62D-3E213552127E}" type="slidenum">
              <a:rPr lang="en-US" smtClean="0"/>
              <a:pPr/>
              <a:t>17</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44C5611-DC21-4D12-A62D-3E213552127E}" type="slidenum">
              <a:rPr lang="en-US" smtClean="0"/>
              <a:pPr/>
              <a:t>18</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44C5611-DC21-4D12-A62D-3E213552127E}"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44C5611-DC21-4D12-A62D-3E213552127E}"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44C5611-DC21-4D12-A62D-3E213552127E}"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44C5611-DC21-4D12-A62D-3E213552127E}"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44C5611-DC21-4D12-A62D-3E213552127E}"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44C5611-DC21-4D12-A62D-3E213552127E}"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44C5611-DC21-4D12-A62D-3E213552127E}"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44C5611-DC21-4D12-A62D-3E213552127E}"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44C5611-DC21-4D12-A62D-3E213552127E}"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02C1B8A-B76E-41AB-9B0D-72A567515C2F}" type="datetimeFigureOut">
              <a:rPr lang="en-US" smtClean="0"/>
              <a:pPr/>
              <a:t>5/9/2017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055260-8C8A-4595-B3F4-BF06003C8CF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2C1B8A-B76E-41AB-9B0D-72A567515C2F}" type="datetimeFigureOut">
              <a:rPr lang="en-US" smtClean="0"/>
              <a:pPr/>
              <a:t>5/9/2017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055260-8C8A-4595-B3F4-BF06003C8CF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2C1B8A-B76E-41AB-9B0D-72A567515C2F}" type="datetimeFigureOut">
              <a:rPr lang="en-US" smtClean="0"/>
              <a:pPr/>
              <a:t>5/9/2017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055260-8C8A-4595-B3F4-BF06003C8CF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2C1B8A-B76E-41AB-9B0D-72A567515C2F}" type="datetimeFigureOut">
              <a:rPr lang="en-US" smtClean="0"/>
              <a:pPr/>
              <a:t>5/9/2017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055260-8C8A-4595-B3F4-BF06003C8CF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02C1B8A-B76E-41AB-9B0D-72A567515C2F}" type="datetimeFigureOut">
              <a:rPr lang="en-US" smtClean="0"/>
              <a:pPr/>
              <a:t>5/9/2017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055260-8C8A-4595-B3F4-BF06003C8CF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02C1B8A-B76E-41AB-9B0D-72A567515C2F}" type="datetimeFigureOut">
              <a:rPr lang="en-US" smtClean="0"/>
              <a:pPr/>
              <a:t>5/9/2017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055260-8C8A-4595-B3F4-BF06003C8CF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02C1B8A-B76E-41AB-9B0D-72A567515C2F}" type="datetimeFigureOut">
              <a:rPr lang="en-US" smtClean="0"/>
              <a:pPr/>
              <a:t>5/9/2017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055260-8C8A-4595-B3F4-BF06003C8CF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02C1B8A-B76E-41AB-9B0D-72A567515C2F}" type="datetimeFigureOut">
              <a:rPr lang="en-US" smtClean="0"/>
              <a:pPr/>
              <a:t>5/9/2017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055260-8C8A-4595-B3F4-BF06003C8CF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2C1B8A-B76E-41AB-9B0D-72A567515C2F}" type="datetimeFigureOut">
              <a:rPr lang="en-US" smtClean="0"/>
              <a:pPr/>
              <a:t>5/9/2017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055260-8C8A-4595-B3F4-BF06003C8CF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2C1B8A-B76E-41AB-9B0D-72A567515C2F}" type="datetimeFigureOut">
              <a:rPr lang="en-US" smtClean="0"/>
              <a:pPr/>
              <a:t>5/9/2017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055260-8C8A-4595-B3F4-BF06003C8CF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2C1B8A-B76E-41AB-9B0D-72A567515C2F}" type="datetimeFigureOut">
              <a:rPr lang="en-US" smtClean="0"/>
              <a:pPr/>
              <a:t>5/9/2017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055260-8C8A-4595-B3F4-BF06003C8CF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2C1B8A-B76E-41AB-9B0D-72A567515C2F}" type="datetimeFigureOut">
              <a:rPr lang="en-US" smtClean="0"/>
              <a:pPr/>
              <a:t>5/9/2017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055260-8C8A-4595-B3F4-BF06003C8CF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http://www.screencast.com/users/KRBecker/folders/8.%20Dalton's%20Law/media/7a907c38-c074-4b67-bc2a-f39ed95a2b33" TargetMode="External"/><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www.screencast.com/users/KRBecker/folders/8.%20Dalton's%20Law/media/4d238179-8ca3-4593-bcd9-c539d2bf1187" TargetMode="External"/><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hyperlink" Target="http://www.screencast.com/users/KRBecker/folders/8.%20Dalton's%20Law/media/a09e1100-6861-482e-abdc-bd2b28168dce"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www.screencast.com/users/KRBecker/folders/8.%20Dalton's%20Law/media/30e177d2-c4df-49de-a41b-e2bbdb58016c" TargetMode="External"/><Relationship Id="rId2" Type="http://schemas.openxmlformats.org/officeDocument/2006/relationships/notesSlide" Target="../notesSlides/notesSlide15.xml"/><Relationship Id="rId1" Type="http://schemas.openxmlformats.org/officeDocument/2006/relationships/slideLayout" Target="../slideLayouts/slideLayout1.xml"/><Relationship Id="rId5" Type="http://schemas.openxmlformats.org/officeDocument/2006/relationships/hyperlink" Target="http://www.screencast.com/users/KRBecker/folders/8.%20Dalton's%20Law/media/493c757d-76fa-44cb-869e-ab426b252199" TargetMode="External"/><Relationship Id="rId4" Type="http://schemas.openxmlformats.org/officeDocument/2006/relationships/hyperlink" Target="http://www.screencast.com/users/KRBecker/folders/8.%20Dalton's%20Law/media/380a9d6f-a95e-457d-80e8-731b509fb1c9"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www.screencast.com/users/KRBecker/folders/8.%20Dalton's%20Law/media/7ae61637-f80a-416b-a9b5-3a65a43aa55b" TargetMode="External"/><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hyperlink" Target="http://www.screencast.com/users/KRBecker/folders/8.%20Dalton's%20Law/media/d97f8297-a4a4-4dd6-b2f9-984d3f4503e6"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www.screencast.com/users/KRBecker/folders/8.%20Dalton's%20Law/media/2becf4bd-c919-4c3c-9d50-4a6abf6e37e0" TargetMode="External"/><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997089"/>
            <a:ext cx="8229600" cy="5632311"/>
          </a:xfrm>
          <a:prstGeom prst="rect">
            <a:avLst/>
          </a:prstGeom>
          <a:noFill/>
        </p:spPr>
        <p:txBody>
          <a:bodyPr wrap="square" rtlCol="0">
            <a:spAutoFit/>
          </a:bodyPr>
          <a:lstStyle/>
          <a:p>
            <a:r>
              <a:rPr lang="en-US" sz="3600" dirty="0" smtClean="0"/>
              <a:t>So far, the gas law problems you have been working on have mostly looked like this:</a:t>
            </a:r>
          </a:p>
          <a:p>
            <a:r>
              <a:rPr lang="en-US" sz="3600" dirty="0" smtClean="0"/>
              <a:t>“What pressure would be exerted by 17.2 g of helium gas in a 14.3 L tank at 28°C?</a:t>
            </a:r>
          </a:p>
          <a:p>
            <a:r>
              <a:rPr lang="en-US" sz="3600" dirty="0" smtClean="0"/>
              <a:t>Or  “What mass of CO</a:t>
            </a:r>
            <a:r>
              <a:rPr lang="en-US" sz="3600" baseline="-10000" dirty="0" smtClean="0"/>
              <a:t>2</a:t>
            </a:r>
            <a:r>
              <a:rPr lang="en-US" sz="3600" dirty="0" smtClean="0"/>
              <a:t> would be needed to fill a 450 </a:t>
            </a:r>
            <a:r>
              <a:rPr lang="en-US" sz="3600" dirty="0" err="1" smtClean="0"/>
              <a:t>mL</a:t>
            </a:r>
            <a:r>
              <a:rPr lang="en-US" sz="3600" dirty="0" smtClean="0"/>
              <a:t> flask at 1.2 </a:t>
            </a:r>
            <a:r>
              <a:rPr lang="en-US" sz="3600" dirty="0" err="1" smtClean="0"/>
              <a:t>atm</a:t>
            </a:r>
            <a:r>
              <a:rPr lang="en-US" sz="3600" dirty="0" smtClean="0"/>
              <a:t> and -25°C?”</a:t>
            </a:r>
            <a:endParaRPr lang="en-US" sz="3600" dirty="0"/>
          </a:p>
          <a:p>
            <a:r>
              <a:rPr lang="en-US" sz="3600" dirty="0" smtClean="0"/>
              <a:t>Notice how these have always involved pure substances.  </a:t>
            </a:r>
          </a:p>
          <a:p>
            <a:r>
              <a:rPr lang="en-US" sz="3600" dirty="0" smtClean="0"/>
              <a:t>Most gas samples that we encounter in real life, however, are mixtures.  </a:t>
            </a:r>
            <a:endParaRPr lang="en-US" sz="2400" dirty="0"/>
          </a:p>
        </p:txBody>
      </p:sp>
      <p:sp>
        <p:nvSpPr>
          <p:cNvPr id="7" name="TextBox 6"/>
          <p:cNvSpPr txBox="1"/>
          <p:nvPr/>
        </p:nvSpPr>
        <p:spPr>
          <a:xfrm>
            <a:off x="990600" y="152400"/>
            <a:ext cx="7162800" cy="707886"/>
          </a:xfrm>
          <a:prstGeom prst="rect">
            <a:avLst/>
          </a:prstGeom>
          <a:noFill/>
        </p:spPr>
        <p:txBody>
          <a:bodyPr wrap="square" rtlCol="0">
            <a:spAutoFit/>
          </a:bodyPr>
          <a:lstStyle/>
          <a:p>
            <a:r>
              <a:rPr lang="en-US" sz="4000" b="1" dirty="0" smtClean="0"/>
              <a:t>Dalton’s Law of Partial Pressures</a:t>
            </a:r>
            <a:endParaRPr lang="en-US" sz="40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685800"/>
            <a:ext cx="8763000" cy="1754326"/>
          </a:xfrm>
          <a:prstGeom prst="rect">
            <a:avLst/>
          </a:prstGeom>
          <a:noFill/>
        </p:spPr>
        <p:txBody>
          <a:bodyPr wrap="square" rtlCol="0">
            <a:spAutoFit/>
          </a:bodyPr>
          <a:lstStyle/>
          <a:p>
            <a:r>
              <a:rPr lang="en-US" sz="3600" dirty="0" smtClean="0"/>
              <a:t>So it should make sense that the greater the fraction of particles a gas has in a mixture, the higher that gas’s partial pressure will be.</a:t>
            </a:r>
          </a:p>
        </p:txBody>
      </p:sp>
      <p:sp>
        <p:nvSpPr>
          <p:cNvPr id="7" name="TextBox 6"/>
          <p:cNvSpPr txBox="1"/>
          <p:nvPr/>
        </p:nvSpPr>
        <p:spPr>
          <a:xfrm>
            <a:off x="990600" y="152400"/>
            <a:ext cx="7162800" cy="707886"/>
          </a:xfrm>
          <a:prstGeom prst="rect">
            <a:avLst/>
          </a:prstGeom>
          <a:noFill/>
        </p:spPr>
        <p:txBody>
          <a:bodyPr wrap="square" rtlCol="0">
            <a:spAutoFit/>
          </a:bodyPr>
          <a:lstStyle/>
          <a:p>
            <a:r>
              <a:rPr lang="en-US" sz="4000" b="1" dirty="0" smtClean="0"/>
              <a:t>Dalton’s Law of Partial Pressures</a:t>
            </a:r>
            <a:endParaRPr lang="en-US" sz="4000" b="1" dirty="0"/>
          </a:p>
        </p:txBody>
      </p:sp>
      <p:sp>
        <p:nvSpPr>
          <p:cNvPr id="88" name="TextBox 87"/>
          <p:cNvSpPr txBox="1"/>
          <p:nvPr/>
        </p:nvSpPr>
        <p:spPr>
          <a:xfrm>
            <a:off x="381000" y="2284274"/>
            <a:ext cx="8763000" cy="1754326"/>
          </a:xfrm>
          <a:prstGeom prst="rect">
            <a:avLst/>
          </a:prstGeom>
          <a:noFill/>
        </p:spPr>
        <p:txBody>
          <a:bodyPr wrap="square" rtlCol="0">
            <a:spAutoFit/>
          </a:bodyPr>
          <a:lstStyle/>
          <a:p>
            <a:r>
              <a:rPr lang="en-US" sz="3600" dirty="0" smtClean="0"/>
              <a:t>But keep in mind that the number of particles in a gas sample is usually an astronomically large number and not very convenient to use. </a:t>
            </a:r>
          </a:p>
        </p:txBody>
      </p:sp>
      <p:sp>
        <p:nvSpPr>
          <p:cNvPr id="91" name="TextBox 90"/>
          <p:cNvSpPr txBox="1"/>
          <p:nvPr/>
        </p:nvSpPr>
        <p:spPr>
          <a:xfrm>
            <a:off x="381000" y="3905071"/>
            <a:ext cx="8915400" cy="1200329"/>
          </a:xfrm>
          <a:prstGeom prst="rect">
            <a:avLst/>
          </a:prstGeom>
          <a:noFill/>
        </p:spPr>
        <p:txBody>
          <a:bodyPr wrap="square" rtlCol="0">
            <a:spAutoFit/>
          </a:bodyPr>
          <a:lstStyle/>
          <a:p>
            <a:r>
              <a:rPr lang="en-US" sz="3600" dirty="0" smtClean="0"/>
              <a:t>So rather than deal with </a:t>
            </a:r>
            <a:r>
              <a:rPr lang="en-US" sz="3600" i="1" dirty="0" smtClean="0"/>
              <a:t>particle</a:t>
            </a:r>
            <a:r>
              <a:rPr lang="en-US" sz="3600" dirty="0" smtClean="0"/>
              <a:t> fractions, it’s usually easier to deal with </a:t>
            </a:r>
            <a:r>
              <a:rPr lang="en-US" sz="3600" i="1" dirty="0" smtClean="0"/>
              <a:t>mole</a:t>
            </a:r>
            <a:r>
              <a:rPr lang="en-US" sz="3600" dirty="0" smtClean="0"/>
              <a:t> fractions. (</a:t>
            </a:r>
            <a:r>
              <a:rPr lang="en-US" sz="3600" b="1" dirty="0" smtClean="0"/>
              <a:t>Q9</a:t>
            </a:r>
            <a:r>
              <a:rPr lang="en-US" sz="3600" dirty="0" smtClean="0"/>
              <a:t>)</a:t>
            </a:r>
          </a:p>
        </p:txBody>
      </p:sp>
      <p:sp>
        <p:nvSpPr>
          <p:cNvPr id="94" name="TextBox 93"/>
          <p:cNvSpPr txBox="1"/>
          <p:nvPr/>
        </p:nvSpPr>
        <p:spPr>
          <a:xfrm>
            <a:off x="381000" y="4971871"/>
            <a:ext cx="8915400" cy="1200329"/>
          </a:xfrm>
          <a:prstGeom prst="rect">
            <a:avLst/>
          </a:prstGeom>
          <a:noFill/>
        </p:spPr>
        <p:txBody>
          <a:bodyPr wrap="square" rtlCol="0">
            <a:spAutoFit/>
          </a:bodyPr>
          <a:lstStyle/>
          <a:p>
            <a:r>
              <a:rPr lang="en-US" sz="3600" dirty="0" smtClean="0"/>
              <a:t>Mole fractions and particle fractions are really the same thing if you think about it.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8">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685800"/>
            <a:ext cx="8763000" cy="1754326"/>
          </a:xfrm>
          <a:prstGeom prst="rect">
            <a:avLst/>
          </a:prstGeom>
          <a:noFill/>
        </p:spPr>
        <p:txBody>
          <a:bodyPr wrap="square" rtlCol="0">
            <a:spAutoFit/>
          </a:bodyPr>
          <a:lstStyle/>
          <a:p>
            <a:r>
              <a:rPr lang="en-US" sz="3600" dirty="0" smtClean="0"/>
              <a:t>Consider, for example, a mixture containing 2.56 x 10</a:t>
            </a:r>
            <a:r>
              <a:rPr lang="en-US" sz="3600" baseline="30000" dirty="0" smtClean="0"/>
              <a:t>25</a:t>
            </a:r>
            <a:r>
              <a:rPr lang="en-US" sz="3600" dirty="0" smtClean="0"/>
              <a:t> molecules of CH</a:t>
            </a:r>
            <a:r>
              <a:rPr lang="en-US" sz="3600" baseline="-10000" dirty="0" smtClean="0"/>
              <a:t>4</a:t>
            </a:r>
            <a:r>
              <a:rPr lang="en-US" sz="3600" baseline="-25000" dirty="0" smtClean="0"/>
              <a:t> </a:t>
            </a:r>
            <a:r>
              <a:rPr lang="en-US" sz="3600" dirty="0" smtClean="0"/>
              <a:t>and 6.77 x 10</a:t>
            </a:r>
            <a:r>
              <a:rPr lang="en-US" sz="3600" baseline="30000" dirty="0" smtClean="0"/>
              <a:t>25</a:t>
            </a:r>
            <a:r>
              <a:rPr lang="en-US" sz="3600" dirty="0" smtClean="0"/>
              <a:t> atoms of Ar. </a:t>
            </a:r>
          </a:p>
        </p:txBody>
      </p:sp>
      <p:sp>
        <p:nvSpPr>
          <p:cNvPr id="7" name="TextBox 6"/>
          <p:cNvSpPr txBox="1"/>
          <p:nvPr/>
        </p:nvSpPr>
        <p:spPr>
          <a:xfrm>
            <a:off x="990600" y="152400"/>
            <a:ext cx="7162800" cy="707886"/>
          </a:xfrm>
          <a:prstGeom prst="rect">
            <a:avLst/>
          </a:prstGeom>
          <a:noFill/>
        </p:spPr>
        <p:txBody>
          <a:bodyPr wrap="square" rtlCol="0">
            <a:spAutoFit/>
          </a:bodyPr>
          <a:lstStyle/>
          <a:p>
            <a:r>
              <a:rPr lang="en-US" sz="4000" b="1" dirty="0" smtClean="0"/>
              <a:t>Dalton’s Law of Partial Pressures</a:t>
            </a:r>
            <a:endParaRPr lang="en-US" sz="4000" b="1" dirty="0"/>
          </a:p>
        </p:txBody>
      </p:sp>
      <p:sp>
        <p:nvSpPr>
          <p:cNvPr id="91" name="TextBox 90"/>
          <p:cNvSpPr txBox="1"/>
          <p:nvPr/>
        </p:nvSpPr>
        <p:spPr>
          <a:xfrm>
            <a:off x="381000" y="3392269"/>
            <a:ext cx="8915400" cy="646331"/>
          </a:xfrm>
          <a:prstGeom prst="rect">
            <a:avLst/>
          </a:prstGeom>
          <a:noFill/>
        </p:spPr>
        <p:txBody>
          <a:bodyPr wrap="square" rtlCol="0">
            <a:spAutoFit/>
          </a:bodyPr>
          <a:lstStyle/>
          <a:p>
            <a:r>
              <a:rPr lang="en-US" sz="3600" dirty="0" smtClean="0"/>
              <a:t>Let’s convert both the CH</a:t>
            </a:r>
            <a:r>
              <a:rPr lang="en-US" sz="3600" baseline="-10000" dirty="0" smtClean="0"/>
              <a:t>4 </a:t>
            </a:r>
            <a:r>
              <a:rPr lang="en-US" sz="3600" dirty="0" smtClean="0"/>
              <a:t>and </a:t>
            </a:r>
            <a:r>
              <a:rPr lang="en-US" sz="3600" dirty="0" err="1" smtClean="0"/>
              <a:t>Ar</a:t>
            </a:r>
            <a:r>
              <a:rPr lang="en-US" sz="3600" dirty="0" smtClean="0"/>
              <a:t> to moles:</a:t>
            </a:r>
          </a:p>
        </p:txBody>
      </p:sp>
      <p:sp>
        <p:nvSpPr>
          <p:cNvPr id="94" name="TextBox 93"/>
          <p:cNvSpPr txBox="1"/>
          <p:nvPr/>
        </p:nvSpPr>
        <p:spPr>
          <a:xfrm>
            <a:off x="381000" y="5221069"/>
            <a:ext cx="8915400" cy="646331"/>
          </a:xfrm>
          <a:prstGeom prst="rect">
            <a:avLst/>
          </a:prstGeom>
          <a:noFill/>
        </p:spPr>
        <p:txBody>
          <a:bodyPr wrap="square" rtlCol="0">
            <a:spAutoFit/>
          </a:bodyPr>
          <a:lstStyle/>
          <a:p>
            <a:r>
              <a:rPr lang="en-US" sz="3600" dirty="0" smtClean="0"/>
              <a:t>Adding these gives 154.9 moles total (</a:t>
            </a:r>
            <a:r>
              <a:rPr lang="en-US" sz="3600" b="1" dirty="0" smtClean="0"/>
              <a:t>Q11</a:t>
            </a:r>
            <a:r>
              <a:rPr lang="en-US" sz="3600" dirty="0" smtClean="0"/>
              <a:t>).</a:t>
            </a:r>
          </a:p>
        </p:txBody>
      </p:sp>
      <p:sp>
        <p:nvSpPr>
          <p:cNvPr id="11" name="TextBox 10"/>
          <p:cNvSpPr txBox="1"/>
          <p:nvPr/>
        </p:nvSpPr>
        <p:spPr>
          <a:xfrm>
            <a:off x="381000" y="1752600"/>
            <a:ext cx="8763000" cy="1200329"/>
          </a:xfrm>
          <a:prstGeom prst="rect">
            <a:avLst/>
          </a:prstGeom>
          <a:noFill/>
        </p:spPr>
        <p:txBody>
          <a:bodyPr wrap="square" rtlCol="0">
            <a:spAutoFit/>
          </a:bodyPr>
          <a:lstStyle/>
          <a:p>
            <a:r>
              <a:rPr lang="en-US" sz="3600" dirty="0" smtClean="0"/>
              <a:t>                       Adding these together gives a total of 9.33 x 10</a:t>
            </a:r>
            <a:r>
              <a:rPr lang="en-US" sz="3600" baseline="30000" dirty="0" smtClean="0"/>
              <a:t>25</a:t>
            </a:r>
            <a:r>
              <a:rPr lang="en-US" sz="3600" dirty="0" smtClean="0"/>
              <a:t> particles. </a:t>
            </a:r>
            <a:r>
              <a:rPr lang="en-US" sz="3600" b="1" dirty="0" smtClean="0"/>
              <a:t>(Q10)</a:t>
            </a:r>
          </a:p>
        </p:txBody>
      </p:sp>
      <p:grpSp>
        <p:nvGrpSpPr>
          <p:cNvPr id="29" name="Group 28"/>
          <p:cNvGrpSpPr/>
          <p:nvPr/>
        </p:nvGrpSpPr>
        <p:grpSpPr>
          <a:xfrm>
            <a:off x="381000" y="2286000"/>
            <a:ext cx="8763000" cy="1286125"/>
            <a:chOff x="381000" y="2286000"/>
            <a:chExt cx="8763000" cy="1286125"/>
          </a:xfrm>
        </p:grpSpPr>
        <p:sp>
          <p:nvSpPr>
            <p:cNvPr id="12" name="TextBox 11"/>
            <p:cNvSpPr txBox="1"/>
            <p:nvPr/>
          </p:nvSpPr>
          <p:spPr>
            <a:xfrm>
              <a:off x="381000" y="2286000"/>
              <a:ext cx="8763000" cy="1200329"/>
            </a:xfrm>
            <a:prstGeom prst="rect">
              <a:avLst/>
            </a:prstGeom>
            <a:noFill/>
          </p:spPr>
          <p:txBody>
            <a:bodyPr wrap="square" rtlCol="0">
              <a:spAutoFit/>
            </a:bodyPr>
            <a:lstStyle/>
            <a:p>
              <a:r>
                <a:rPr lang="en-US" sz="3600" dirty="0" smtClean="0"/>
                <a:t>                                                               The CH</a:t>
              </a:r>
              <a:r>
                <a:rPr lang="en-US" sz="3600" baseline="-10000" dirty="0" smtClean="0"/>
                <a:t>4</a:t>
              </a:r>
              <a:r>
                <a:rPr lang="en-US" sz="3600" dirty="0" smtClean="0"/>
                <a:t>’s </a:t>
              </a:r>
              <a:r>
                <a:rPr lang="en-US" sz="3600" b="1" i="1" dirty="0" smtClean="0"/>
                <a:t>particle</a:t>
              </a:r>
              <a:r>
                <a:rPr lang="en-US" sz="3600" dirty="0" smtClean="0"/>
                <a:t> fraction would be               = </a:t>
              </a:r>
              <a:r>
                <a:rPr lang="en-US" sz="3600" b="1" dirty="0" smtClean="0">
                  <a:solidFill>
                    <a:srgbClr val="FF0000"/>
                  </a:solidFill>
                </a:rPr>
                <a:t>0.274</a:t>
              </a:r>
            </a:p>
          </p:txBody>
        </p:sp>
        <p:sp>
          <p:nvSpPr>
            <p:cNvPr id="9" name="TextBox 8"/>
            <p:cNvSpPr txBox="1"/>
            <p:nvPr/>
          </p:nvSpPr>
          <p:spPr>
            <a:xfrm>
              <a:off x="5334000" y="2805660"/>
              <a:ext cx="1752600" cy="461665"/>
            </a:xfrm>
            <a:prstGeom prst="rect">
              <a:avLst/>
            </a:prstGeom>
            <a:noFill/>
          </p:spPr>
          <p:txBody>
            <a:bodyPr wrap="square" rtlCol="0">
              <a:spAutoFit/>
            </a:bodyPr>
            <a:lstStyle/>
            <a:p>
              <a:r>
                <a:rPr lang="en-US" sz="2400" b="1" dirty="0" smtClean="0"/>
                <a:t>2.56 x 10</a:t>
              </a:r>
              <a:r>
                <a:rPr lang="en-US" sz="2400" b="1" baseline="30000" dirty="0" smtClean="0"/>
                <a:t>25</a:t>
              </a:r>
              <a:endParaRPr lang="en-US" sz="2400" b="1" dirty="0"/>
            </a:p>
          </p:txBody>
        </p:sp>
        <p:sp>
          <p:nvSpPr>
            <p:cNvPr id="10" name="TextBox 9"/>
            <p:cNvSpPr txBox="1"/>
            <p:nvPr/>
          </p:nvSpPr>
          <p:spPr>
            <a:xfrm>
              <a:off x="5334000" y="3110460"/>
              <a:ext cx="1752600" cy="461665"/>
            </a:xfrm>
            <a:prstGeom prst="rect">
              <a:avLst/>
            </a:prstGeom>
            <a:noFill/>
          </p:spPr>
          <p:txBody>
            <a:bodyPr wrap="square" rtlCol="0">
              <a:spAutoFit/>
            </a:bodyPr>
            <a:lstStyle/>
            <a:p>
              <a:r>
                <a:rPr lang="en-US" sz="2400" b="1" dirty="0" smtClean="0"/>
                <a:t>9.33 x 10</a:t>
              </a:r>
              <a:r>
                <a:rPr lang="en-US" sz="2400" b="1" baseline="30000" dirty="0" smtClean="0"/>
                <a:t>25</a:t>
              </a:r>
              <a:endParaRPr lang="en-US" sz="2400" b="1" dirty="0"/>
            </a:p>
          </p:txBody>
        </p:sp>
        <p:cxnSp>
          <p:nvCxnSpPr>
            <p:cNvPr id="14" name="Straight Connector 13"/>
            <p:cNvCxnSpPr/>
            <p:nvPr/>
          </p:nvCxnSpPr>
          <p:spPr>
            <a:xfrm>
              <a:off x="5376841" y="3193011"/>
              <a:ext cx="128016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0" name="Group 29"/>
          <p:cNvGrpSpPr/>
          <p:nvPr/>
        </p:nvGrpSpPr>
        <p:grpSpPr>
          <a:xfrm>
            <a:off x="381000" y="3962400"/>
            <a:ext cx="8915400" cy="704910"/>
            <a:chOff x="381000" y="3805535"/>
            <a:chExt cx="8915400" cy="704910"/>
          </a:xfrm>
        </p:grpSpPr>
        <p:sp>
          <p:nvSpPr>
            <p:cNvPr id="15" name="TextBox 14"/>
            <p:cNvSpPr txBox="1"/>
            <p:nvPr/>
          </p:nvSpPr>
          <p:spPr>
            <a:xfrm>
              <a:off x="381000" y="3849469"/>
              <a:ext cx="8915400" cy="523220"/>
            </a:xfrm>
            <a:prstGeom prst="rect">
              <a:avLst/>
            </a:prstGeom>
            <a:noFill/>
          </p:spPr>
          <p:txBody>
            <a:bodyPr wrap="square" rtlCol="0">
              <a:spAutoFit/>
            </a:bodyPr>
            <a:lstStyle/>
            <a:p>
              <a:r>
                <a:rPr lang="en-US" sz="2800" dirty="0" smtClean="0"/>
                <a:t>2.56 x 10</a:t>
              </a:r>
              <a:r>
                <a:rPr lang="en-US" sz="2800" baseline="30000" dirty="0" smtClean="0"/>
                <a:t>25</a:t>
              </a:r>
              <a:r>
                <a:rPr lang="en-US" sz="2800" dirty="0" smtClean="0"/>
                <a:t> </a:t>
              </a:r>
              <a:r>
                <a:rPr lang="en-US" sz="2800" dirty="0" err="1" smtClean="0"/>
                <a:t>cules</a:t>
              </a:r>
              <a:r>
                <a:rPr lang="en-US" sz="2800" dirty="0" smtClean="0"/>
                <a:t> of CH</a:t>
              </a:r>
              <a:r>
                <a:rPr lang="en-US" sz="2800" baseline="-25000" dirty="0" smtClean="0"/>
                <a:t>4</a:t>
              </a:r>
              <a:r>
                <a:rPr lang="en-US" sz="2800" dirty="0" smtClean="0"/>
                <a:t> x                     =  42.5 mole CH</a:t>
              </a:r>
              <a:r>
                <a:rPr lang="en-US" sz="2800" baseline="-25000" dirty="0" smtClean="0"/>
                <a:t>4</a:t>
              </a:r>
              <a:r>
                <a:rPr lang="en-US" sz="2800" dirty="0" smtClean="0"/>
                <a:t> </a:t>
              </a:r>
            </a:p>
          </p:txBody>
        </p:sp>
        <p:sp>
          <p:nvSpPr>
            <p:cNvPr id="16" name="TextBox 15"/>
            <p:cNvSpPr txBox="1"/>
            <p:nvPr/>
          </p:nvSpPr>
          <p:spPr>
            <a:xfrm>
              <a:off x="4267200" y="3805535"/>
              <a:ext cx="1752600" cy="400110"/>
            </a:xfrm>
            <a:prstGeom prst="rect">
              <a:avLst/>
            </a:prstGeom>
            <a:noFill/>
          </p:spPr>
          <p:txBody>
            <a:bodyPr wrap="square" rtlCol="0">
              <a:spAutoFit/>
            </a:bodyPr>
            <a:lstStyle/>
            <a:p>
              <a:r>
                <a:rPr lang="en-US" sz="2000" b="1" dirty="0" smtClean="0"/>
                <a:t>1 mol CH</a:t>
              </a:r>
              <a:r>
                <a:rPr lang="en-US" sz="2000" b="1" baseline="-25000" dirty="0" smtClean="0"/>
                <a:t>4</a:t>
              </a:r>
              <a:endParaRPr lang="en-US" sz="2000" b="1" baseline="-25000" dirty="0"/>
            </a:p>
          </p:txBody>
        </p:sp>
        <p:sp>
          <p:nvSpPr>
            <p:cNvPr id="17" name="TextBox 16"/>
            <p:cNvSpPr txBox="1"/>
            <p:nvPr/>
          </p:nvSpPr>
          <p:spPr>
            <a:xfrm>
              <a:off x="3962400" y="4110335"/>
              <a:ext cx="1981200" cy="400110"/>
            </a:xfrm>
            <a:prstGeom prst="rect">
              <a:avLst/>
            </a:prstGeom>
            <a:noFill/>
          </p:spPr>
          <p:txBody>
            <a:bodyPr wrap="square" rtlCol="0">
              <a:spAutoFit/>
            </a:bodyPr>
            <a:lstStyle/>
            <a:p>
              <a:r>
                <a:rPr lang="en-US" sz="2000" b="1" dirty="0" smtClean="0"/>
                <a:t>6.022 x 10</a:t>
              </a:r>
              <a:r>
                <a:rPr lang="en-US" sz="2000" b="1" baseline="30000" dirty="0" smtClean="0"/>
                <a:t>23</a:t>
              </a:r>
              <a:r>
                <a:rPr lang="en-US" sz="2000" b="1" dirty="0" smtClean="0"/>
                <a:t>cules</a:t>
              </a:r>
              <a:endParaRPr lang="en-US" sz="2000" b="1" dirty="0"/>
            </a:p>
          </p:txBody>
        </p:sp>
        <p:cxnSp>
          <p:nvCxnSpPr>
            <p:cNvPr id="18" name="Straight Connector 17"/>
            <p:cNvCxnSpPr/>
            <p:nvPr/>
          </p:nvCxnSpPr>
          <p:spPr>
            <a:xfrm>
              <a:off x="4310041" y="4165992"/>
              <a:ext cx="118872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1" name="Group 30"/>
          <p:cNvGrpSpPr/>
          <p:nvPr/>
        </p:nvGrpSpPr>
        <p:grpSpPr>
          <a:xfrm>
            <a:off x="381000" y="4629090"/>
            <a:ext cx="8915400" cy="704910"/>
            <a:chOff x="381000" y="4360149"/>
            <a:chExt cx="8915400" cy="704910"/>
          </a:xfrm>
        </p:grpSpPr>
        <p:sp>
          <p:nvSpPr>
            <p:cNvPr id="19" name="TextBox 18"/>
            <p:cNvSpPr txBox="1"/>
            <p:nvPr/>
          </p:nvSpPr>
          <p:spPr>
            <a:xfrm>
              <a:off x="381000" y="4429780"/>
              <a:ext cx="8915400" cy="523220"/>
            </a:xfrm>
            <a:prstGeom prst="rect">
              <a:avLst/>
            </a:prstGeom>
            <a:noFill/>
          </p:spPr>
          <p:txBody>
            <a:bodyPr wrap="square" rtlCol="0">
              <a:spAutoFit/>
            </a:bodyPr>
            <a:lstStyle/>
            <a:p>
              <a:r>
                <a:rPr lang="en-US" sz="2800" dirty="0" smtClean="0"/>
                <a:t>6.77 x 10</a:t>
              </a:r>
              <a:r>
                <a:rPr lang="en-US" sz="2800" baseline="30000" dirty="0" smtClean="0"/>
                <a:t>25</a:t>
              </a:r>
              <a:r>
                <a:rPr lang="en-US" sz="2800" dirty="0" smtClean="0"/>
                <a:t> atoms of </a:t>
              </a:r>
              <a:r>
                <a:rPr lang="en-US" sz="2800" dirty="0" err="1" smtClean="0"/>
                <a:t>Ar</a:t>
              </a:r>
              <a:r>
                <a:rPr lang="en-US" sz="2800" dirty="0" smtClean="0"/>
                <a:t> x                     =  112.4 mole </a:t>
              </a:r>
              <a:r>
                <a:rPr lang="en-US" sz="2800" dirty="0" err="1" smtClean="0"/>
                <a:t>Ar</a:t>
              </a:r>
              <a:r>
                <a:rPr lang="en-US" sz="2800" dirty="0" smtClean="0"/>
                <a:t> </a:t>
              </a:r>
            </a:p>
          </p:txBody>
        </p:sp>
        <p:sp>
          <p:nvSpPr>
            <p:cNvPr id="20" name="TextBox 19"/>
            <p:cNvSpPr txBox="1"/>
            <p:nvPr/>
          </p:nvSpPr>
          <p:spPr>
            <a:xfrm>
              <a:off x="4267200" y="4360149"/>
              <a:ext cx="1752600" cy="400110"/>
            </a:xfrm>
            <a:prstGeom prst="rect">
              <a:avLst/>
            </a:prstGeom>
            <a:noFill/>
          </p:spPr>
          <p:txBody>
            <a:bodyPr wrap="square" rtlCol="0">
              <a:spAutoFit/>
            </a:bodyPr>
            <a:lstStyle/>
            <a:p>
              <a:r>
                <a:rPr lang="en-US" sz="2000" b="1" dirty="0" smtClean="0"/>
                <a:t>1 mol </a:t>
              </a:r>
              <a:r>
                <a:rPr lang="en-US" sz="2000" b="1" dirty="0" err="1" smtClean="0"/>
                <a:t>Ar</a:t>
              </a:r>
              <a:endParaRPr lang="en-US" sz="2000" b="1" baseline="-25000" dirty="0"/>
            </a:p>
          </p:txBody>
        </p:sp>
        <p:sp>
          <p:nvSpPr>
            <p:cNvPr id="21" name="TextBox 20"/>
            <p:cNvSpPr txBox="1"/>
            <p:nvPr/>
          </p:nvSpPr>
          <p:spPr>
            <a:xfrm>
              <a:off x="3962400" y="4664949"/>
              <a:ext cx="2133600" cy="400110"/>
            </a:xfrm>
            <a:prstGeom prst="rect">
              <a:avLst/>
            </a:prstGeom>
            <a:noFill/>
          </p:spPr>
          <p:txBody>
            <a:bodyPr wrap="square" rtlCol="0">
              <a:spAutoFit/>
            </a:bodyPr>
            <a:lstStyle/>
            <a:p>
              <a:r>
                <a:rPr lang="en-US" sz="2000" b="1" dirty="0" smtClean="0"/>
                <a:t>6.022 x 10</a:t>
              </a:r>
              <a:r>
                <a:rPr lang="en-US" sz="2000" b="1" baseline="30000" dirty="0" smtClean="0"/>
                <a:t>23</a:t>
              </a:r>
              <a:r>
                <a:rPr lang="en-US" sz="2000" b="1" dirty="0" smtClean="0"/>
                <a:t>atoms</a:t>
              </a:r>
              <a:endParaRPr lang="en-US" sz="2000" b="1" dirty="0"/>
            </a:p>
          </p:txBody>
        </p:sp>
        <p:cxnSp>
          <p:nvCxnSpPr>
            <p:cNvPr id="22" name="Straight Connector 21"/>
            <p:cNvCxnSpPr/>
            <p:nvPr/>
          </p:nvCxnSpPr>
          <p:spPr>
            <a:xfrm>
              <a:off x="4310041" y="4720606"/>
              <a:ext cx="118872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2" name="Group 31"/>
          <p:cNvGrpSpPr/>
          <p:nvPr/>
        </p:nvGrpSpPr>
        <p:grpSpPr>
          <a:xfrm>
            <a:off x="381000" y="5791200"/>
            <a:ext cx="8915400" cy="762000"/>
            <a:chOff x="381000" y="5410201"/>
            <a:chExt cx="8915400" cy="762000"/>
          </a:xfrm>
        </p:grpSpPr>
        <p:sp>
          <p:nvSpPr>
            <p:cNvPr id="23" name="TextBox 22"/>
            <p:cNvSpPr txBox="1"/>
            <p:nvPr/>
          </p:nvSpPr>
          <p:spPr>
            <a:xfrm>
              <a:off x="381000" y="5449669"/>
              <a:ext cx="8915400" cy="646331"/>
            </a:xfrm>
            <a:prstGeom prst="rect">
              <a:avLst/>
            </a:prstGeom>
            <a:noFill/>
          </p:spPr>
          <p:txBody>
            <a:bodyPr wrap="square" rtlCol="0">
              <a:spAutoFit/>
            </a:bodyPr>
            <a:lstStyle/>
            <a:p>
              <a:r>
                <a:rPr lang="en-US" sz="3600" dirty="0" smtClean="0"/>
                <a:t>CH</a:t>
              </a:r>
              <a:r>
                <a:rPr lang="en-US" sz="3600" baseline="-10000" dirty="0" smtClean="0"/>
                <a:t>4</a:t>
              </a:r>
              <a:r>
                <a:rPr lang="en-US" sz="3600" dirty="0" smtClean="0"/>
                <a:t>’s </a:t>
              </a:r>
              <a:r>
                <a:rPr lang="en-US" sz="3600" b="1" i="1" dirty="0" smtClean="0"/>
                <a:t>mole</a:t>
              </a:r>
              <a:r>
                <a:rPr lang="en-US" sz="3600" dirty="0" smtClean="0"/>
                <a:t> fraction =          = </a:t>
              </a:r>
              <a:r>
                <a:rPr lang="en-US" sz="3600" b="1" dirty="0" smtClean="0">
                  <a:solidFill>
                    <a:srgbClr val="FF0000"/>
                  </a:solidFill>
                </a:rPr>
                <a:t>0.274</a:t>
              </a:r>
            </a:p>
          </p:txBody>
        </p:sp>
        <p:sp>
          <p:nvSpPr>
            <p:cNvPr id="24" name="TextBox 23"/>
            <p:cNvSpPr txBox="1"/>
            <p:nvPr/>
          </p:nvSpPr>
          <p:spPr>
            <a:xfrm>
              <a:off x="4419600" y="5410201"/>
              <a:ext cx="1066800" cy="457200"/>
            </a:xfrm>
            <a:prstGeom prst="rect">
              <a:avLst/>
            </a:prstGeom>
            <a:noFill/>
          </p:spPr>
          <p:txBody>
            <a:bodyPr wrap="square" rtlCol="0">
              <a:spAutoFit/>
            </a:bodyPr>
            <a:lstStyle/>
            <a:p>
              <a:r>
                <a:rPr lang="en-US" sz="2400" b="1" dirty="0" smtClean="0"/>
                <a:t> 42.5</a:t>
              </a:r>
              <a:endParaRPr lang="en-US" sz="2400" b="1" dirty="0"/>
            </a:p>
          </p:txBody>
        </p:sp>
        <p:sp>
          <p:nvSpPr>
            <p:cNvPr id="25" name="TextBox 24"/>
            <p:cNvSpPr txBox="1"/>
            <p:nvPr/>
          </p:nvSpPr>
          <p:spPr>
            <a:xfrm>
              <a:off x="4419600" y="5715001"/>
              <a:ext cx="1066800" cy="457200"/>
            </a:xfrm>
            <a:prstGeom prst="rect">
              <a:avLst/>
            </a:prstGeom>
            <a:noFill/>
          </p:spPr>
          <p:txBody>
            <a:bodyPr wrap="square" rtlCol="0">
              <a:spAutoFit/>
            </a:bodyPr>
            <a:lstStyle/>
            <a:p>
              <a:r>
                <a:rPr lang="en-US" sz="2400" b="1" dirty="0" smtClean="0"/>
                <a:t>154.9</a:t>
              </a:r>
              <a:endParaRPr lang="en-US" sz="2400" b="1" dirty="0"/>
            </a:p>
          </p:txBody>
        </p:sp>
        <p:cxnSp>
          <p:nvCxnSpPr>
            <p:cNvPr id="26" name="Straight Connector 25"/>
            <p:cNvCxnSpPr/>
            <p:nvPr/>
          </p:nvCxnSpPr>
          <p:spPr>
            <a:xfrm flipV="1">
              <a:off x="4516229" y="5777753"/>
              <a:ext cx="719159" cy="635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3" name="TextBox 32"/>
          <p:cNvSpPr txBox="1"/>
          <p:nvPr/>
        </p:nvSpPr>
        <p:spPr>
          <a:xfrm>
            <a:off x="6813177" y="5849471"/>
            <a:ext cx="2209800" cy="584775"/>
          </a:xfrm>
          <a:prstGeom prst="rect">
            <a:avLst/>
          </a:prstGeom>
          <a:noFill/>
        </p:spPr>
        <p:txBody>
          <a:bodyPr wrap="square" rtlCol="0">
            <a:spAutoFit/>
          </a:bodyPr>
          <a:lstStyle/>
          <a:p>
            <a:r>
              <a:rPr lang="en-US" sz="3200" b="1" dirty="0" smtClean="0"/>
              <a:t>Same thing!</a:t>
            </a:r>
            <a:endParaRPr lang="en-US" sz="32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2" presetClass="entr" presetSubtype="4" fill="hold" grpId="0" nodeType="clickEffect">
                                  <p:stCondLst>
                                    <p:cond delay="0"/>
                                  </p:stCondLst>
                                  <p:childTnLst>
                                    <p:set>
                                      <p:cBhvr>
                                        <p:cTn id="34" dur="1" fill="hold">
                                          <p:stCondLst>
                                            <p:cond delay="0"/>
                                          </p:stCondLst>
                                        </p:cTn>
                                        <p:tgtEl>
                                          <p:spTgt spid="33"/>
                                        </p:tgtEl>
                                        <p:attrNameLst>
                                          <p:attrName>style.visibility</p:attrName>
                                        </p:attrNameLst>
                                      </p:cBhvr>
                                      <p:to>
                                        <p:strVal val="visible"/>
                                      </p:to>
                                    </p:set>
                                    <p:animEffect transition="in" filter="slide(fromBottom)">
                                      <p:cBhvr>
                                        <p:cTn id="35"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 grpId="0"/>
      <p:bldP spid="94" grpId="0"/>
      <p:bldP spid="11" grpId="0"/>
      <p:bldP spid="3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685800"/>
            <a:ext cx="8763000" cy="2862322"/>
          </a:xfrm>
          <a:prstGeom prst="rect">
            <a:avLst/>
          </a:prstGeom>
          <a:noFill/>
        </p:spPr>
        <p:txBody>
          <a:bodyPr wrap="square" rtlCol="0">
            <a:spAutoFit/>
          </a:bodyPr>
          <a:lstStyle/>
          <a:p>
            <a:r>
              <a:rPr lang="en-US" sz="3600" dirty="0" smtClean="0"/>
              <a:t>If you were at the grocery store and got it in your mind that you wanted to determine the fraction of eggs that were “Large” (don’t ask me why!), you would not need to open every carton and count every egg. (</a:t>
            </a:r>
            <a:r>
              <a:rPr lang="en-US" sz="3600" b="1" dirty="0" smtClean="0"/>
              <a:t>Q12</a:t>
            </a:r>
            <a:r>
              <a:rPr lang="en-US" sz="3600" dirty="0" smtClean="0"/>
              <a:t>)</a:t>
            </a:r>
          </a:p>
        </p:txBody>
      </p:sp>
      <p:sp>
        <p:nvSpPr>
          <p:cNvPr id="7" name="TextBox 6"/>
          <p:cNvSpPr txBox="1"/>
          <p:nvPr/>
        </p:nvSpPr>
        <p:spPr>
          <a:xfrm>
            <a:off x="990600" y="152400"/>
            <a:ext cx="7162800" cy="707886"/>
          </a:xfrm>
          <a:prstGeom prst="rect">
            <a:avLst/>
          </a:prstGeom>
          <a:noFill/>
        </p:spPr>
        <p:txBody>
          <a:bodyPr wrap="square" rtlCol="0">
            <a:spAutoFit/>
          </a:bodyPr>
          <a:lstStyle/>
          <a:p>
            <a:r>
              <a:rPr lang="en-US" sz="4000" b="1" dirty="0" smtClean="0"/>
              <a:t>Dalton’s Law of Partial Pressures</a:t>
            </a:r>
            <a:endParaRPr lang="en-US" sz="4000" b="1" dirty="0"/>
          </a:p>
        </p:txBody>
      </p:sp>
      <p:sp>
        <p:nvSpPr>
          <p:cNvPr id="91" name="TextBox 90"/>
          <p:cNvSpPr txBox="1"/>
          <p:nvPr/>
        </p:nvSpPr>
        <p:spPr>
          <a:xfrm>
            <a:off x="381000" y="3392269"/>
            <a:ext cx="8382000" cy="2308324"/>
          </a:xfrm>
          <a:prstGeom prst="rect">
            <a:avLst/>
          </a:prstGeom>
          <a:noFill/>
        </p:spPr>
        <p:txBody>
          <a:bodyPr wrap="square" rtlCol="0">
            <a:spAutoFit/>
          </a:bodyPr>
          <a:lstStyle/>
          <a:p>
            <a:r>
              <a:rPr lang="en-US" sz="3600" dirty="0" smtClean="0"/>
              <a:t>Instead, you could just count the dozens. Say you counted 23 dozen large out of a total of 78 doz.  The dozen fraction that are “Large” would be      = </a:t>
            </a:r>
            <a:r>
              <a:rPr lang="en-US" sz="3600" b="1" dirty="0" smtClean="0">
                <a:solidFill>
                  <a:srgbClr val="FF0000"/>
                </a:solidFill>
              </a:rPr>
              <a:t>0.295</a:t>
            </a:r>
          </a:p>
        </p:txBody>
      </p:sp>
      <p:sp>
        <p:nvSpPr>
          <p:cNvPr id="23" name="TextBox 22"/>
          <p:cNvSpPr txBox="1"/>
          <p:nvPr/>
        </p:nvSpPr>
        <p:spPr>
          <a:xfrm>
            <a:off x="381000" y="5562600"/>
            <a:ext cx="8763000" cy="1200329"/>
          </a:xfrm>
          <a:prstGeom prst="rect">
            <a:avLst/>
          </a:prstGeom>
          <a:noFill/>
        </p:spPr>
        <p:txBody>
          <a:bodyPr wrap="square" rtlCol="0">
            <a:spAutoFit/>
          </a:bodyPr>
          <a:lstStyle/>
          <a:p>
            <a:r>
              <a:rPr lang="en-US" sz="3600" dirty="0" smtClean="0"/>
              <a:t>It should be easy to see that the egg fraction that are “Large” would be this same number! </a:t>
            </a:r>
            <a:endParaRPr lang="en-US" sz="3600" b="1" dirty="0" smtClean="0">
              <a:solidFill>
                <a:srgbClr val="FF0000"/>
              </a:solidFill>
            </a:endParaRPr>
          </a:p>
        </p:txBody>
      </p:sp>
      <p:grpSp>
        <p:nvGrpSpPr>
          <p:cNvPr id="29" name="Group 28"/>
          <p:cNvGrpSpPr/>
          <p:nvPr/>
        </p:nvGrpSpPr>
        <p:grpSpPr>
          <a:xfrm>
            <a:off x="3751944" y="4956630"/>
            <a:ext cx="914400" cy="886076"/>
            <a:chOff x="6781800" y="5000172"/>
            <a:chExt cx="640080" cy="886076"/>
          </a:xfrm>
        </p:grpSpPr>
        <p:sp>
          <p:nvSpPr>
            <p:cNvPr id="24" name="TextBox 23"/>
            <p:cNvSpPr txBox="1"/>
            <p:nvPr/>
          </p:nvSpPr>
          <p:spPr>
            <a:xfrm>
              <a:off x="6781800" y="5000172"/>
              <a:ext cx="640080" cy="523220"/>
            </a:xfrm>
            <a:prstGeom prst="rect">
              <a:avLst/>
            </a:prstGeom>
            <a:noFill/>
          </p:spPr>
          <p:txBody>
            <a:bodyPr wrap="square" rtlCol="0">
              <a:spAutoFit/>
            </a:bodyPr>
            <a:lstStyle/>
            <a:p>
              <a:r>
                <a:rPr lang="en-US" sz="2800" b="1" dirty="0" smtClean="0"/>
                <a:t>23</a:t>
              </a:r>
              <a:endParaRPr lang="en-US" sz="2800" b="1" dirty="0"/>
            </a:p>
          </p:txBody>
        </p:sp>
        <p:sp>
          <p:nvSpPr>
            <p:cNvPr id="25" name="TextBox 24"/>
            <p:cNvSpPr txBox="1"/>
            <p:nvPr/>
          </p:nvSpPr>
          <p:spPr>
            <a:xfrm>
              <a:off x="6781800" y="5363028"/>
              <a:ext cx="640080" cy="523220"/>
            </a:xfrm>
            <a:prstGeom prst="rect">
              <a:avLst/>
            </a:prstGeom>
            <a:noFill/>
          </p:spPr>
          <p:txBody>
            <a:bodyPr wrap="square" rtlCol="0">
              <a:spAutoFit/>
            </a:bodyPr>
            <a:lstStyle/>
            <a:p>
              <a:r>
                <a:rPr lang="en-US" sz="2800" b="1" dirty="0" smtClean="0"/>
                <a:t>78</a:t>
              </a:r>
              <a:endParaRPr lang="en-US" sz="2800" b="1" dirty="0"/>
            </a:p>
          </p:txBody>
        </p:sp>
        <p:cxnSp>
          <p:nvCxnSpPr>
            <p:cNvPr id="26" name="Straight Connector 25"/>
            <p:cNvCxnSpPr/>
            <p:nvPr/>
          </p:nvCxnSpPr>
          <p:spPr>
            <a:xfrm>
              <a:off x="6835140" y="5446646"/>
              <a:ext cx="284371" cy="709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 grpId="0"/>
      <p:bldP spid="2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685800"/>
            <a:ext cx="8763000" cy="2400657"/>
          </a:xfrm>
          <a:prstGeom prst="rect">
            <a:avLst/>
          </a:prstGeom>
          <a:noFill/>
        </p:spPr>
        <p:txBody>
          <a:bodyPr wrap="square" rtlCol="0">
            <a:spAutoFit/>
          </a:bodyPr>
          <a:lstStyle/>
          <a:p>
            <a:r>
              <a:rPr lang="en-US" sz="3000" dirty="0" smtClean="0"/>
              <a:t>Now, back to moles.  </a:t>
            </a:r>
          </a:p>
          <a:p>
            <a:r>
              <a:rPr lang="en-US" sz="3000" dirty="0" smtClean="0"/>
              <a:t>Recall that number of moles is a variable designated by the letter “n” (as in PV = </a:t>
            </a:r>
            <a:r>
              <a:rPr lang="en-US" sz="3000" i="1" dirty="0" err="1" smtClean="0"/>
              <a:t>n</a:t>
            </a:r>
            <a:r>
              <a:rPr lang="en-US" sz="3000" dirty="0" err="1" smtClean="0"/>
              <a:t>RT</a:t>
            </a:r>
            <a:r>
              <a:rPr lang="en-US" sz="3000" dirty="0" smtClean="0"/>
              <a:t>!).  </a:t>
            </a:r>
          </a:p>
          <a:p>
            <a:r>
              <a:rPr lang="en-US" sz="3000" dirty="0" smtClean="0"/>
              <a:t>The mole fraction for gas A in a mixture is usually designated by X</a:t>
            </a:r>
            <a:r>
              <a:rPr lang="en-US" sz="3000" baseline="-10000" dirty="0"/>
              <a:t>A</a:t>
            </a:r>
            <a:r>
              <a:rPr lang="en-US" sz="3000" dirty="0" smtClean="0"/>
              <a:t>.  </a:t>
            </a:r>
            <a:endParaRPr lang="en-US" sz="3000" baseline="-25000" dirty="0" smtClean="0"/>
          </a:p>
        </p:txBody>
      </p:sp>
      <p:sp>
        <p:nvSpPr>
          <p:cNvPr id="7" name="TextBox 6"/>
          <p:cNvSpPr txBox="1"/>
          <p:nvPr/>
        </p:nvSpPr>
        <p:spPr>
          <a:xfrm>
            <a:off x="990600" y="152400"/>
            <a:ext cx="7162800" cy="707886"/>
          </a:xfrm>
          <a:prstGeom prst="rect">
            <a:avLst/>
          </a:prstGeom>
          <a:noFill/>
        </p:spPr>
        <p:txBody>
          <a:bodyPr wrap="square" rtlCol="0">
            <a:spAutoFit/>
          </a:bodyPr>
          <a:lstStyle/>
          <a:p>
            <a:r>
              <a:rPr lang="en-US" sz="4000" b="1" dirty="0" smtClean="0"/>
              <a:t>Dalton’s Law of Partial Pressures</a:t>
            </a:r>
            <a:endParaRPr lang="en-US" sz="4000" b="1" dirty="0"/>
          </a:p>
        </p:txBody>
      </p:sp>
      <p:sp>
        <p:nvSpPr>
          <p:cNvPr id="91" name="TextBox 90"/>
          <p:cNvSpPr txBox="1"/>
          <p:nvPr/>
        </p:nvSpPr>
        <p:spPr>
          <a:xfrm>
            <a:off x="381000" y="2514600"/>
            <a:ext cx="8763000" cy="1015663"/>
          </a:xfrm>
          <a:prstGeom prst="rect">
            <a:avLst/>
          </a:prstGeom>
          <a:noFill/>
        </p:spPr>
        <p:txBody>
          <a:bodyPr wrap="square" rtlCol="0">
            <a:spAutoFit/>
          </a:bodyPr>
          <a:lstStyle/>
          <a:p>
            <a:r>
              <a:rPr lang="en-US" sz="3000" dirty="0" smtClean="0"/>
              <a:t>                            </a:t>
            </a:r>
            <a:r>
              <a:rPr lang="en-US" sz="3000" baseline="-10000" dirty="0" smtClean="0"/>
              <a:t> </a:t>
            </a:r>
            <a:r>
              <a:rPr lang="en-US" sz="3000" dirty="0" smtClean="0"/>
              <a:t>     The equation for mole fraction is part over whole – just like percentage.</a:t>
            </a:r>
          </a:p>
        </p:txBody>
      </p:sp>
      <p:sp>
        <p:nvSpPr>
          <p:cNvPr id="23" name="TextBox 22"/>
          <p:cNvSpPr txBox="1"/>
          <p:nvPr/>
        </p:nvSpPr>
        <p:spPr>
          <a:xfrm>
            <a:off x="381000" y="4114800"/>
            <a:ext cx="8763000" cy="1015663"/>
          </a:xfrm>
          <a:prstGeom prst="rect">
            <a:avLst/>
          </a:prstGeom>
          <a:noFill/>
        </p:spPr>
        <p:txBody>
          <a:bodyPr wrap="square" rtlCol="0">
            <a:spAutoFit/>
          </a:bodyPr>
          <a:lstStyle/>
          <a:p>
            <a:r>
              <a:rPr lang="en-US" sz="3000" dirty="0" smtClean="0"/>
              <a:t>For example, a mixture contains 3.42 moles of CO</a:t>
            </a:r>
            <a:r>
              <a:rPr lang="en-US" sz="3000" baseline="-10000" dirty="0" smtClean="0"/>
              <a:t>2</a:t>
            </a:r>
            <a:r>
              <a:rPr lang="en-US" sz="3000" dirty="0" smtClean="0"/>
              <a:t> and 1.56 moles of Ne (</a:t>
            </a:r>
            <a:r>
              <a:rPr lang="en-US" sz="3000" b="1" dirty="0" smtClean="0"/>
              <a:t>Q13</a:t>
            </a:r>
            <a:r>
              <a:rPr lang="en-US" sz="3000" dirty="0" smtClean="0"/>
              <a:t>).  </a:t>
            </a:r>
            <a:endParaRPr lang="en-US" sz="3000" b="1" dirty="0" smtClean="0">
              <a:solidFill>
                <a:srgbClr val="FF0000"/>
              </a:solidFill>
            </a:endParaRPr>
          </a:p>
        </p:txBody>
      </p:sp>
      <p:grpSp>
        <p:nvGrpSpPr>
          <p:cNvPr id="16" name="Group 15"/>
          <p:cNvGrpSpPr/>
          <p:nvPr/>
        </p:nvGrpSpPr>
        <p:grpSpPr>
          <a:xfrm>
            <a:off x="381000" y="3352800"/>
            <a:ext cx="8763000" cy="865094"/>
            <a:chOff x="381000" y="3877235"/>
            <a:chExt cx="8763000" cy="865094"/>
          </a:xfrm>
        </p:grpSpPr>
        <p:sp>
          <p:nvSpPr>
            <p:cNvPr id="15" name="TextBox 14"/>
            <p:cNvSpPr txBox="1"/>
            <p:nvPr/>
          </p:nvSpPr>
          <p:spPr>
            <a:xfrm>
              <a:off x="381000" y="3992904"/>
              <a:ext cx="8763000" cy="646331"/>
            </a:xfrm>
            <a:prstGeom prst="rect">
              <a:avLst/>
            </a:prstGeom>
            <a:noFill/>
          </p:spPr>
          <p:txBody>
            <a:bodyPr wrap="square" rtlCol="0">
              <a:spAutoFit/>
            </a:bodyPr>
            <a:lstStyle/>
            <a:p>
              <a:r>
                <a:rPr lang="en-US" sz="3600" dirty="0" smtClean="0"/>
                <a:t>                             X</a:t>
              </a:r>
              <a:r>
                <a:rPr lang="en-US" sz="3600" baseline="-10000" dirty="0" smtClean="0"/>
                <a:t>A</a:t>
              </a:r>
              <a:r>
                <a:rPr lang="en-US" sz="3600" dirty="0" smtClean="0"/>
                <a:t> =</a:t>
              </a:r>
            </a:p>
          </p:txBody>
        </p:sp>
        <p:grpSp>
          <p:nvGrpSpPr>
            <p:cNvPr id="14" name="Group 13"/>
            <p:cNvGrpSpPr/>
            <p:nvPr/>
          </p:nvGrpSpPr>
          <p:grpSpPr>
            <a:xfrm>
              <a:off x="4383741" y="3877235"/>
              <a:ext cx="874059" cy="865094"/>
              <a:chOff x="2859741" y="2743200"/>
              <a:chExt cx="874059" cy="865094"/>
            </a:xfrm>
          </p:grpSpPr>
          <p:sp>
            <p:nvSpPr>
              <p:cNvPr id="10" name="TextBox 9"/>
              <p:cNvSpPr txBox="1"/>
              <p:nvPr/>
            </p:nvSpPr>
            <p:spPr>
              <a:xfrm>
                <a:off x="2971800" y="2743200"/>
                <a:ext cx="609600" cy="523220"/>
              </a:xfrm>
              <a:prstGeom prst="rect">
                <a:avLst/>
              </a:prstGeom>
              <a:noFill/>
            </p:spPr>
            <p:txBody>
              <a:bodyPr wrap="square" rtlCol="0">
                <a:spAutoFit/>
              </a:bodyPr>
              <a:lstStyle/>
              <a:p>
                <a:r>
                  <a:rPr lang="en-US" sz="2800" dirty="0" err="1" smtClean="0"/>
                  <a:t>n</a:t>
                </a:r>
                <a:r>
                  <a:rPr lang="en-US" sz="2800" baseline="-25000" dirty="0" err="1" smtClean="0"/>
                  <a:t>A</a:t>
                </a:r>
                <a:endParaRPr lang="en-US" sz="3200" dirty="0"/>
              </a:p>
            </p:txBody>
          </p:sp>
          <p:sp>
            <p:nvSpPr>
              <p:cNvPr id="11" name="TextBox 10"/>
              <p:cNvSpPr txBox="1"/>
              <p:nvPr/>
            </p:nvSpPr>
            <p:spPr>
              <a:xfrm>
                <a:off x="2859741" y="3085074"/>
                <a:ext cx="874059" cy="523220"/>
              </a:xfrm>
              <a:prstGeom prst="rect">
                <a:avLst/>
              </a:prstGeom>
              <a:noFill/>
            </p:spPr>
            <p:txBody>
              <a:bodyPr wrap="square" rtlCol="0">
                <a:spAutoFit/>
              </a:bodyPr>
              <a:lstStyle/>
              <a:p>
                <a:r>
                  <a:rPr lang="en-US" sz="2800" dirty="0" err="1" smtClean="0"/>
                  <a:t>n</a:t>
                </a:r>
                <a:r>
                  <a:rPr lang="en-US" sz="2800" baseline="-25000" dirty="0" err="1" smtClean="0"/>
                  <a:t>total</a:t>
                </a:r>
                <a:endParaRPr lang="en-US" sz="3200" dirty="0"/>
              </a:p>
            </p:txBody>
          </p:sp>
          <p:cxnSp>
            <p:nvCxnSpPr>
              <p:cNvPr id="13" name="Straight Connector 12"/>
              <p:cNvCxnSpPr/>
              <p:nvPr/>
            </p:nvCxnSpPr>
            <p:spPr>
              <a:xfrm>
                <a:off x="2958353" y="3249706"/>
                <a:ext cx="609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34" name="Group 33"/>
          <p:cNvGrpSpPr/>
          <p:nvPr/>
        </p:nvGrpSpPr>
        <p:grpSpPr>
          <a:xfrm>
            <a:off x="381000" y="5400383"/>
            <a:ext cx="8763000" cy="865094"/>
            <a:chOff x="381000" y="5472953"/>
            <a:chExt cx="8763000" cy="865094"/>
          </a:xfrm>
        </p:grpSpPr>
        <p:sp>
          <p:nvSpPr>
            <p:cNvPr id="27" name="TextBox 26"/>
            <p:cNvSpPr txBox="1"/>
            <p:nvPr/>
          </p:nvSpPr>
          <p:spPr>
            <a:xfrm>
              <a:off x="381000" y="5609272"/>
              <a:ext cx="8763000" cy="553998"/>
            </a:xfrm>
            <a:prstGeom prst="rect">
              <a:avLst/>
            </a:prstGeom>
            <a:noFill/>
          </p:spPr>
          <p:txBody>
            <a:bodyPr wrap="square" rtlCol="0">
              <a:spAutoFit/>
            </a:bodyPr>
            <a:lstStyle/>
            <a:p>
              <a:r>
                <a:rPr lang="en-US" sz="3000" dirty="0" smtClean="0"/>
                <a:t>The mole fraction for Ne would be: </a:t>
              </a:r>
              <a:r>
                <a:rPr lang="en-US" sz="3000" dirty="0" err="1" smtClean="0"/>
                <a:t>X</a:t>
              </a:r>
              <a:r>
                <a:rPr lang="en-US" sz="3000" baseline="-10000" dirty="0" err="1" smtClean="0"/>
                <a:t>Ne</a:t>
              </a:r>
              <a:r>
                <a:rPr lang="en-US" sz="3000" baseline="-25000" dirty="0" smtClean="0"/>
                <a:t> </a:t>
              </a:r>
              <a:r>
                <a:rPr lang="en-US" sz="3000" dirty="0" smtClean="0"/>
                <a:t> =          = </a:t>
              </a:r>
              <a:r>
                <a:rPr lang="en-US" sz="3000" b="1" dirty="0" smtClean="0">
                  <a:solidFill>
                    <a:srgbClr val="FF0000"/>
                  </a:solidFill>
                </a:rPr>
                <a:t>0.313</a:t>
              </a:r>
              <a:r>
                <a:rPr lang="en-US" sz="3000" dirty="0" smtClean="0"/>
                <a:t> </a:t>
              </a:r>
              <a:endParaRPr lang="en-US" sz="3000" b="1" dirty="0" smtClean="0">
                <a:solidFill>
                  <a:srgbClr val="FF0000"/>
                </a:solidFill>
              </a:endParaRPr>
            </a:p>
          </p:txBody>
        </p:sp>
        <p:grpSp>
          <p:nvGrpSpPr>
            <p:cNvPr id="28" name="Group 27"/>
            <p:cNvGrpSpPr/>
            <p:nvPr/>
          </p:nvGrpSpPr>
          <p:grpSpPr>
            <a:xfrm>
              <a:off x="6723530" y="5472953"/>
              <a:ext cx="914400" cy="865094"/>
              <a:chOff x="2859741" y="2796988"/>
              <a:chExt cx="914400" cy="865094"/>
            </a:xfrm>
          </p:grpSpPr>
          <p:sp>
            <p:nvSpPr>
              <p:cNvPr id="29" name="TextBox 28"/>
              <p:cNvSpPr txBox="1"/>
              <p:nvPr/>
            </p:nvSpPr>
            <p:spPr>
              <a:xfrm>
                <a:off x="2859742" y="2796988"/>
                <a:ext cx="838200" cy="523220"/>
              </a:xfrm>
              <a:prstGeom prst="rect">
                <a:avLst/>
              </a:prstGeom>
              <a:noFill/>
            </p:spPr>
            <p:txBody>
              <a:bodyPr wrap="square" rtlCol="0">
                <a:spAutoFit/>
              </a:bodyPr>
              <a:lstStyle/>
              <a:p>
                <a:r>
                  <a:rPr lang="en-US" sz="2800" dirty="0" smtClean="0"/>
                  <a:t>1.56</a:t>
                </a:r>
                <a:endParaRPr lang="en-US" sz="3200" dirty="0"/>
              </a:p>
            </p:txBody>
          </p:sp>
          <p:sp>
            <p:nvSpPr>
              <p:cNvPr id="30" name="TextBox 29"/>
              <p:cNvSpPr txBox="1"/>
              <p:nvPr/>
            </p:nvSpPr>
            <p:spPr>
              <a:xfrm>
                <a:off x="2859741" y="3138862"/>
                <a:ext cx="914400" cy="523220"/>
              </a:xfrm>
              <a:prstGeom prst="rect">
                <a:avLst/>
              </a:prstGeom>
              <a:noFill/>
            </p:spPr>
            <p:txBody>
              <a:bodyPr wrap="square" rtlCol="0">
                <a:spAutoFit/>
              </a:bodyPr>
              <a:lstStyle/>
              <a:p>
                <a:r>
                  <a:rPr lang="en-US" sz="2800" dirty="0" smtClean="0"/>
                  <a:t>4.98</a:t>
                </a:r>
                <a:endParaRPr lang="en-US" sz="3200" dirty="0"/>
              </a:p>
            </p:txBody>
          </p:sp>
          <p:cxnSp>
            <p:nvCxnSpPr>
              <p:cNvPr id="31" name="Straight Connector 30"/>
              <p:cNvCxnSpPr/>
              <p:nvPr/>
            </p:nvCxnSpPr>
            <p:spPr>
              <a:xfrm>
                <a:off x="2958353" y="3249706"/>
                <a:ext cx="609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33" name="Group 32"/>
          <p:cNvGrpSpPr/>
          <p:nvPr/>
        </p:nvGrpSpPr>
        <p:grpSpPr>
          <a:xfrm>
            <a:off x="381000" y="4546937"/>
            <a:ext cx="8763000" cy="1203922"/>
            <a:chOff x="381000" y="4546937"/>
            <a:chExt cx="8763000" cy="1203922"/>
          </a:xfrm>
        </p:grpSpPr>
        <p:grpSp>
          <p:nvGrpSpPr>
            <p:cNvPr id="18" name="Group 17"/>
            <p:cNvGrpSpPr/>
            <p:nvPr/>
          </p:nvGrpSpPr>
          <p:grpSpPr>
            <a:xfrm>
              <a:off x="3048000" y="4885765"/>
              <a:ext cx="914400" cy="865094"/>
              <a:chOff x="2859741" y="2796988"/>
              <a:chExt cx="914400" cy="865094"/>
            </a:xfrm>
          </p:grpSpPr>
          <p:sp>
            <p:nvSpPr>
              <p:cNvPr id="20" name="TextBox 19"/>
              <p:cNvSpPr txBox="1"/>
              <p:nvPr/>
            </p:nvSpPr>
            <p:spPr>
              <a:xfrm>
                <a:off x="2859742" y="2796988"/>
                <a:ext cx="838200" cy="523220"/>
              </a:xfrm>
              <a:prstGeom prst="rect">
                <a:avLst/>
              </a:prstGeom>
              <a:noFill/>
            </p:spPr>
            <p:txBody>
              <a:bodyPr wrap="square" rtlCol="0">
                <a:spAutoFit/>
              </a:bodyPr>
              <a:lstStyle/>
              <a:p>
                <a:r>
                  <a:rPr lang="en-US" sz="2800" dirty="0" smtClean="0"/>
                  <a:t>3.42</a:t>
                </a:r>
                <a:endParaRPr lang="en-US" sz="3200" dirty="0"/>
              </a:p>
            </p:txBody>
          </p:sp>
          <p:sp>
            <p:nvSpPr>
              <p:cNvPr id="21" name="TextBox 20"/>
              <p:cNvSpPr txBox="1"/>
              <p:nvPr/>
            </p:nvSpPr>
            <p:spPr>
              <a:xfrm>
                <a:off x="2859741" y="3138862"/>
                <a:ext cx="914400" cy="523220"/>
              </a:xfrm>
              <a:prstGeom prst="rect">
                <a:avLst/>
              </a:prstGeom>
              <a:noFill/>
            </p:spPr>
            <p:txBody>
              <a:bodyPr wrap="square" rtlCol="0">
                <a:spAutoFit/>
              </a:bodyPr>
              <a:lstStyle/>
              <a:p>
                <a:r>
                  <a:rPr lang="en-US" sz="2800" dirty="0" smtClean="0"/>
                  <a:t>4.98</a:t>
                </a:r>
                <a:endParaRPr lang="en-US" sz="3200" dirty="0"/>
              </a:p>
            </p:txBody>
          </p:sp>
          <p:cxnSp>
            <p:nvCxnSpPr>
              <p:cNvPr id="22" name="Straight Connector 21"/>
              <p:cNvCxnSpPr/>
              <p:nvPr/>
            </p:nvCxnSpPr>
            <p:spPr>
              <a:xfrm>
                <a:off x="2958353" y="3249706"/>
                <a:ext cx="609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2" name="TextBox 31"/>
            <p:cNvSpPr txBox="1"/>
            <p:nvPr/>
          </p:nvSpPr>
          <p:spPr>
            <a:xfrm>
              <a:off x="381000" y="4546937"/>
              <a:ext cx="8763000" cy="1015663"/>
            </a:xfrm>
            <a:prstGeom prst="rect">
              <a:avLst/>
            </a:prstGeom>
            <a:noFill/>
          </p:spPr>
          <p:txBody>
            <a:bodyPr wrap="square" rtlCol="0">
              <a:spAutoFit/>
            </a:bodyPr>
            <a:lstStyle/>
            <a:p>
              <a:r>
                <a:rPr lang="en-US" sz="3000" dirty="0" smtClean="0"/>
                <a:t>                                             The mole fraction for CO</a:t>
              </a:r>
              <a:r>
                <a:rPr lang="en-US" sz="3000" baseline="-10000" dirty="0" smtClean="0"/>
                <a:t>2</a:t>
              </a:r>
              <a:r>
                <a:rPr lang="en-US" sz="3000" dirty="0" smtClean="0"/>
                <a:t> would be:  X</a:t>
              </a:r>
              <a:r>
                <a:rPr lang="en-US" sz="3000" baseline="-10000" dirty="0" smtClean="0"/>
                <a:t>CO</a:t>
              </a:r>
              <a:r>
                <a:rPr lang="en-US" sz="3000" baseline="-30000" dirty="0" smtClean="0"/>
                <a:t>2</a:t>
              </a:r>
              <a:r>
                <a:rPr lang="en-US" sz="3000" dirty="0" smtClean="0"/>
                <a:t> =          = </a:t>
              </a:r>
              <a:r>
                <a:rPr lang="en-US" sz="3000" b="1" dirty="0" smtClean="0">
                  <a:solidFill>
                    <a:srgbClr val="FF0000"/>
                  </a:solidFill>
                </a:rPr>
                <a:t>0.687</a:t>
              </a:r>
              <a:r>
                <a:rPr lang="en-US" sz="3000" dirty="0" smtClean="0"/>
                <a:t>   (</a:t>
              </a:r>
              <a:r>
                <a:rPr lang="en-US" sz="3000" b="1" dirty="0" smtClean="0"/>
                <a:t>Q14</a:t>
              </a:r>
              <a:r>
                <a:rPr lang="en-US" sz="3000" dirty="0" smtClean="0"/>
                <a:t>)</a:t>
              </a:r>
              <a:endParaRPr lang="en-US" sz="3000" b="1" dirty="0" smtClean="0">
                <a:solidFill>
                  <a:srgbClr val="FF0000"/>
                </a:solidFill>
              </a:endParaRPr>
            </a:p>
          </p:txBody>
        </p:sp>
      </p:grpSp>
      <p:sp>
        <p:nvSpPr>
          <p:cNvPr id="41" name="TextBox 40"/>
          <p:cNvSpPr txBox="1"/>
          <p:nvPr/>
        </p:nvSpPr>
        <p:spPr>
          <a:xfrm>
            <a:off x="381000" y="6037944"/>
            <a:ext cx="8763000" cy="830997"/>
          </a:xfrm>
          <a:prstGeom prst="rect">
            <a:avLst/>
          </a:prstGeom>
          <a:noFill/>
        </p:spPr>
        <p:txBody>
          <a:bodyPr wrap="square" rtlCol="0">
            <a:spAutoFit/>
          </a:bodyPr>
          <a:lstStyle/>
          <a:p>
            <a:r>
              <a:rPr lang="en-US" sz="2400" dirty="0" smtClean="0"/>
              <a:t>Notice how mole fractions are written as decimals and they always add to 1.00, just like percentages always add up to 100%.</a:t>
            </a:r>
            <a:endParaRPr lang="en-US" sz="2400" b="1" dirty="0" smtClean="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 grpId="0"/>
      <p:bldP spid="23" grpId="0"/>
      <p:bldP spid="4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685800"/>
            <a:ext cx="8763000" cy="3323987"/>
          </a:xfrm>
          <a:prstGeom prst="rect">
            <a:avLst/>
          </a:prstGeom>
          <a:noFill/>
        </p:spPr>
        <p:txBody>
          <a:bodyPr wrap="square" rtlCol="0">
            <a:spAutoFit/>
          </a:bodyPr>
          <a:lstStyle/>
          <a:p>
            <a:r>
              <a:rPr lang="en-US" sz="3000" dirty="0" smtClean="0"/>
              <a:t>And if that mixture of 3.42 moles of CO</a:t>
            </a:r>
            <a:r>
              <a:rPr lang="en-US" sz="3000" baseline="-10000" dirty="0" smtClean="0"/>
              <a:t>2</a:t>
            </a:r>
            <a:r>
              <a:rPr lang="en-US" sz="3000" dirty="0" smtClean="0"/>
              <a:t> and 1.56 moles of Ne were at a total pressure of 824 </a:t>
            </a:r>
            <a:r>
              <a:rPr lang="en-US" sz="3000" dirty="0" err="1" smtClean="0"/>
              <a:t>torr</a:t>
            </a:r>
            <a:r>
              <a:rPr lang="en-US" sz="3000" dirty="0" smtClean="0"/>
              <a:t>, then what would the two partial pressures be? (</a:t>
            </a:r>
            <a:r>
              <a:rPr lang="en-US" sz="3000" b="1" dirty="0" smtClean="0"/>
              <a:t>Q15</a:t>
            </a:r>
            <a:r>
              <a:rPr lang="en-US" sz="3000" dirty="0" smtClean="0"/>
              <a:t>)</a:t>
            </a:r>
          </a:p>
          <a:p>
            <a:r>
              <a:rPr lang="en-US" sz="3000" dirty="0" smtClean="0"/>
              <a:t>The partial pressure of the CO</a:t>
            </a:r>
            <a:r>
              <a:rPr lang="en-US" sz="3000" baseline="-10000" dirty="0" smtClean="0"/>
              <a:t>2</a:t>
            </a:r>
            <a:r>
              <a:rPr lang="en-US" sz="3000" dirty="0" smtClean="0"/>
              <a:t> (which by the way is designated as P</a:t>
            </a:r>
            <a:r>
              <a:rPr lang="en-US" sz="3000" baseline="-25000" dirty="0" smtClean="0"/>
              <a:t>CO</a:t>
            </a:r>
            <a:r>
              <a:rPr lang="en-US" sz="3000" baseline="-46000" dirty="0" smtClean="0"/>
              <a:t>2</a:t>
            </a:r>
            <a:r>
              <a:rPr lang="en-US" sz="3000" dirty="0" smtClean="0"/>
              <a:t>) would simply be the total pressure (P</a:t>
            </a:r>
            <a:r>
              <a:rPr lang="en-US" sz="3000" baseline="-25000" dirty="0" smtClean="0"/>
              <a:t>T</a:t>
            </a:r>
            <a:r>
              <a:rPr lang="en-US" sz="3000" dirty="0" smtClean="0"/>
              <a:t>) times CO</a:t>
            </a:r>
            <a:r>
              <a:rPr lang="en-US" sz="3000" baseline="-10000" dirty="0" smtClean="0"/>
              <a:t>2</a:t>
            </a:r>
            <a:r>
              <a:rPr lang="en-US" sz="3000" dirty="0" smtClean="0"/>
              <a:t>’s mole fraction (X</a:t>
            </a:r>
            <a:r>
              <a:rPr lang="en-US" sz="3000" baseline="-10000" dirty="0" smtClean="0"/>
              <a:t>CO</a:t>
            </a:r>
            <a:r>
              <a:rPr lang="en-US" sz="3000" baseline="-30000" dirty="0" smtClean="0"/>
              <a:t>2</a:t>
            </a:r>
            <a:r>
              <a:rPr lang="en-US" sz="3000" dirty="0" smtClean="0"/>
              <a:t>) = </a:t>
            </a:r>
          </a:p>
          <a:p>
            <a:r>
              <a:rPr lang="en-US" sz="3000" dirty="0" smtClean="0"/>
              <a:t>P</a:t>
            </a:r>
            <a:r>
              <a:rPr lang="en-US" sz="3000" baseline="-10000" dirty="0" smtClean="0"/>
              <a:t>CO</a:t>
            </a:r>
            <a:r>
              <a:rPr lang="en-US" sz="3000" baseline="-30000" dirty="0" smtClean="0"/>
              <a:t>2</a:t>
            </a:r>
            <a:r>
              <a:rPr lang="en-US" sz="3000" baseline="-25000" dirty="0" smtClean="0"/>
              <a:t>  </a:t>
            </a:r>
            <a:r>
              <a:rPr lang="en-US" sz="3000" dirty="0" smtClean="0"/>
              <a:t>= P</a:t>
            </a:r>
            <a:r>
              <a:rPr lang="en-US" sz="3000" baseline="-10000" dirty="0" smtClean="0"/>
              <a:t>T</a:t>
            </a:r>
            <a:r>
              <a:rPr lang="en-US" sz="3000" dirty="0" smtClean="0"/>
              <a:t>·X</a:t>
            </a:r>
            <a:r>
              <a:rPr lang="en-US" sz="3000" baseline="-10000" dirty="0" smtClean="0"/>
              <a:t>CO</a:t>
            </a:r>
            <a:r>
              <a:rPr lang="en-US" sz="3000" baseline="-30000" dirty="0" smtClean="0"/>
              <a:t>2</a:t>
            </a:r>
            <a:r>
              <a:rPr lang="en-US" sz="3000" dirty="0" smtClean="0"/>
              <a:t> = 824 </a:t>
            </a:r>
            <a:r>
              <a:rPr lang="en-US" sz="3000" dirty="0" err="1" smtClean="0"/>
              <a:t>torr</a:t>
            </a:r>
            <a:r>
              <a:rPr lang="en-US" sz="3000" dirty="0" smtClean="0"/>
              <a:t> x 0.687 = </a:t>
            </a:r>
            <a:r>
              <a:rPr lang="en-US" sz="3000" b="1" dirty="0" smtClean="0">
                <a:solidFill>
                  <a:srgbClr val="FF0000"/>
                </a:solidFill>
              </a:rPr>
              <a:t>566 </a:t>
            </a:r>
            <a:r>
              <a:rPr lang="en-US" sz="3000" b="1" dirty="0" err="1" smtClean="0">
                <a:solidFill>
                  <a:srgbClr val="FF0000"/>
                </a:solidFill>
              </a:rPr>
              <a:t>torr</a:t>
            </a:r>
            <a:endParaRPr lang="en-US" sz="3000" b="1" dirty="0" smtClean="0">
              <a:solidFill>
                <a:srgbClr val="FF0000"/>
              </a:solidFill>
            </a:endParaRPr>
          </a:p>
        </p:txBody>
      </p:sp>
      <p:sp>
        <p:nvSpPr>
          <p:cNvPr id="7" name="TextBox 6"/>
          <p:cNvSpPr txBox="1"/>
          <p:nvPr/>
        </p:nvSpPr>
        <p:spPr>
          <a:xfrm>
            <a:off x="990600" y="152400"/>
            <a:ext cx="7162800" cy="707886"/>
          </a:xfrm>
          <a:prstGeom prst="rect">
            <a:avLst/>
          </a:prstGeom>
          <a:noFill/>
        </p:spPr>
        <p:txBody>
          <a:bodyPr wrap="square" rtlCol="0">
            <a:spAutoFit/>
          </a:bodyPr>
          <a:lstStyle/>
          <a:p>
            <a:r>
              <a:rPr lang="en-US" sz="4000" b="1" dirty="0" smtClean="0"/>
              <a:t>Dalton’s Law of Partial Pressures</a:t>
            </a:r>
            <a:endParaRPr lang="en-US" sz="4000" b="1" dirty="0"/>
          </a:p>
        </p:txBody>
      </p:sp>
      <p:sp>
        <p:nvSpPr>
          <p:cNvPr id="23" name="TextBox 22"/>
          <p:cNvSpPr txBox="1"/>
          <p:nvPr/>
        </p:nvSpPr>
        <p:spPr>
          <a:xfrm>
            <a:off x="381000" y="3922059"/>
            <a:ext cx="8763000" cy="1015663"/>
          </a:xfrm>
          <a:prstGeom prst="rect">
            <a:avLst/>
          </a:prstGeom>
          <a:noFill/>
        </p:spPr>
        <p:txBody>
          <a:bodyPr wrap="square" rtlCol="0">
            <a:spAutoFit/>
          </a:bodyPr>
          <a:lstStyle/>
          <a:p>
            <a:r>
              <a:rPr lang="en-US" sz="3000" dirty="0" smtClean="0"/>
              <a:t>There are two ways now that we can determine the partial pressure of the Ne (</a:t>
            </a:r>
            <a:r>
              <a:rPr lang="en-US" sz="3000" b="1" dirty="0" smtClean="0"/>
              <a:t>Q16</a:t>
            </a:r>
            <a:r>
              <a:rPr lang="en-US" sz="3000" dirty="0" smtClean="0"/>
              <a:t>).</a:t>
            </a:r>
            <a:endParaRPr lang="en-US" sz="3000" b="1" dirty="0" smtClean="0">
              <a:solidFill>
                <a:srgbClr val="FF0000"/>
              </a:solidFill>
            </a:endParaRPr>
          </a:p>
        </p:txBody>
      </p:sp>
      <p:sp>
        <p:nvSpPr>
          <p:cNvPr id="24" name="TextBox 23"/>
          <p:cNvSpPr txBox="1"/>
          <p:nvPr/>
        </p:nvSpPr>
        <p:spPr>
          <a:xfrm>
            <a:off x="381000" y="4379259"/>
            <a:ext cx="8763000" cy="2400657"/>
          </a:xfrm>
          <a:prstGeom prst="rect">
            <a:avLst/>
          </a:prstGeom>
          <a:noFill/>
        </p:spPr>
        <p:txBody>
          <a:bodyPr wrap="square" rtlCol="0">
            <a:spAutoFit/>
          </a:bodyPr>
          <a:lstStyle/>
          <a:p>
            <a:r>
              <a:rPr lang="en-US" sz="3000" dirty="0" smtClean="0"/>
              <a:t>                                                            One is simply to use the equation: </a:t>
            </a:r>
            <a:r>
              <a:rPr lang="en-US" sz="3000" dirty="0" err="1" smtClean="0"/>
              <a:t>P</a:t>
            </a:r>
            <a:r>
              <a:rPr lang="en-US" sz="3000" baseline="-25000" dirty="0" err="1" smtClean="0"/>
              <a:t>Ne</a:t>
            </a:r>
            <a:r>
              <a:rPr lang="en-US" sz="3000" baseline="-25000" dirty="0" smtClean="0"/>
              <a:t>  </a:t>
            </a:r>
            <a:r>
              <a:rPr lang="en-US" sz="3000" dirty="0" smtClean="0"/>
              <a:t>= </a:t>
            </a:r>
            <a:r>
              <a:rPr lang="en-US" sz="3000" dirty="0" err="1" smtClean="0"/>
              <a:t>P</a:t>
            </a:r>
            <a:r>
              <a:rPr lang="en-US" sz="3000" baseline="-10000" dirty="0" err="1" smtClean="0"/>
              <a:t>T</a:t>
            </a:r>
            <a:r>
              <a:rPr lang="en-US" sz="3000" dirty="0" err="1" smtClean="0"/>
              <a:t>·X</a:t>
            </a:r>
            <a:r>
              <a:rPr lang="en-US" sz="3000" baseline="-10000" dirty="0" err="1" smtClean="0"/>
              <a:t>Ne</a:t>
            </a:r>
            <a:r>
              <a:rPr lang="en-US" sz="3000" dirty="0" smtClean="0"/>
              <a:t> = 824 </a:t>
            </a:r>
            <a:r>
              <a:rPr lang="en-US" sz="3000" dirty="0" err="1" smtClean="0"/>
              <a:t>torr</a:t>
            </a:r>
            <a:r>
              <a:rPr lang="en-US" sz="3000" dirty="0" smtClean="0"/>
              <a:t> x 0.313 = </a:t>
            </a:r>
            <a:r>
              <a:rPr lang="en-US" sz="3000" b="1" dirty="0" smtClean="0">
                <a:solidFill>
                  <a:srgbClr val="FF0000"/>
                </a:solidFill>
              </a:rPr>
              <a:t>258 </a:t>
            </a:r>
            <a:r>
              <a:rPr lang="en-US" sz="3000" b="1" dirty="0" err="1" smtClean="0">
                <a:solidFill>
                  <a:srgbClr val="FF0000"/>
                </a:solidFill>
              </a:rPr>
              <a:t>torr</a:t>
            </a:r>
            <a:endParaRPr lang="en-US" sz="3000" b="1" dirty="0" smtClean="0">
              <a:solidFill>
                <a:srgbClr val="FF0000"/>
              </a:solidFill>
            </a:endParaRPr>
          </a:p>
          <a:p>
            <a:r>
              <a:rPr lang="en-US" sz="3000" dirty="0" smtClean="0"/>
              <a:t>The other way is simply to subtract P</a:t>
            </a:r>
            <a:r>
              <a:rPr lang="en-US" sz="3000" baseline="-10000" dirty="0" smtClean="0"/>
              <a:t>CO</a:t>
            </a:r>
            <a:r>
              <a:rPr lang="en-US" sz="3000" baseline="-30000" dirty="0" smtClean="0"/>
              <a:t>2</a:t>
            </a:r>
            <a:r>
              <a:rPr lang="en-US" sz="3000" dirty="0" smtClean="0"/>
              <a:t> from P</a:t>
            </a:r>
            <a:r>
              <a:rPr lang="en-US" sz="3000" baseline="-25000" dirty="0" smtClean="0"/>
              <a:t>T </a:t>
            </a:r>
            <a:r>
              <a:rPr lang="en-US" sz="3000" dirty="0" smtClean="0"/>
              <a:t>:</a:t>
            </a:r>
          </a:p>
          <a:p>
            <a:r>
              <a:rPr lang="en-US" sz="3000" dirty="0" smtClean="0"/>
              <a:t>824 </a:t>
            </a:r>
            <a:r>
              <a:rPr lang="en-US" sz="3000" dirty="0" err="1" smtClean="0"/>
              <a:t>torr</a:t>
            </a:r>
            <a:r>
              <a:rPr lang="en-US" sz="3000" dirty="0" smtClean="0"/>
              <a:t> – 566 </a:t>
            </a:r>
            <a:r>
              <a:rPr lang="en-US" sz="3000" dirty="0" err="1" smtClean="0"/>
              <a:t>torr</a:t>
            </a:r>
            <a:r>
              <a:rPr lang="en-US" sz="3000" dirty="0" smtClean="0"/>
              <a:t> = </a:t>
            </a:r>
            <a:r>
              <a:rPr lang="en-US" sz="3000" b="1" dirty="0" smtClean="0">
                <a:solidFill>
                  <a:srgbClr val="FF0000"/>
                </a:solidFill>
              </a:rPr>
              <a:t>258 </a:t>
            </a:r>
            <a:r>
              <a:rPr lang="en-US" sz="3000" b="1" dirty="0" err="1" smtClean="0">
                <a:solidFill>
                  <a:srgbClr val="FF0000"/>
                </a:solidFill>
              </a:rPr>
              <a:t>torr</a:t>
            </a:r>
            <a:r>
              <a:rPr lang="en-US" sz="3000" dirty="0" smtClean="0"/>
              <a:t>.</a:t>
            </a:r>
          </a:p>
          <a:p>
            <a:endParaRPr lang="en-US" sz="3000" b="1" dirty="0" smtClean="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685800"/>
            <a:ext cx="8915400" cy="2785378"/>
          </a:xfrm>
          <a:prstGeom prst="rect">
            <a:avLst/>
          </a:prstGeom>
          <a:noFill/>
        </p:spPr>
        <p:txBody>
          <a:bodyPr wrap="square" rtlCol="0">
            <a:spAutoFit/>
          </a:bodyPr>
          <a:lstStyle/>
          <a:p>
            <a:r>
              <a:rPr lang="en-US" sz="3000" dirty="0" smtClean="0"/>
              <a:t>So, here are the three new equations we use when it comes to partial pressures gas problems: </a:t>
            </a:r>
          </a:p>
          <a:p>
            <a:r>
              <a:rPr lang="en-US" sz="2400" dirty="0" smtClean="0"/>
              <a:t>* A’s mole fraction = moles A/total moles:</a:t>
            </a:r>
            <a:endParaRPr lang="en-US" sz="2400" dirty="0"/>
          </a:p>
          <a:p>
            <a:endParaRPr lang="en-US" sz="1600" dirty="0" smtClean="0"/>
          </a:p>
          <a:p>
            <a:r>
              <a:rPr lang="en-US" sz="2400" dirty="0" smtClean="0"/>
              <a:t>* A’s partial pressure = total pressure x A’s mole fraction:  </a:t>
            </a:r>
            <a:r>
              <a:rPr lang="en-US" sz="3200" dirty="0" smtClean="0">
                <a:solidFill>
                  <a:schemeClr val="accent6">
                    <a:lumMod val="75000"/>
                  </a:schemeClr>
                </a:solidFill>
              </a:rPr>
              <a:t>P</a:t>
            </a:r>
            <a:r>
              <a:rPr lang="en-US" sz="3200" baseline="-10000" dirty="0" smtClean="0">
                <a:solidFill>
                  <a:schemeClr val="accent6">
                    <a:lumMod val="75000"/>
                  </a:schemeClr>
                </a:solidFill>
              </a:rPr>
              <a:t>A</a:t>
            </a:r>
            <a:r>
              <a:rPr lang="en-US" sz="3200" dirty="0" smtClean="0">
                <a:solidFill>
                  <a:schemeClr val="accent6">
                    <a:lumMod val="75000"/>
                  </a:schemeClr>
                </a:solidFill>
              </a:rPr>
              <a:t> = P</a:t>
            </a:r>
            <a:r>
              <a:rPr lang="en-US" sz="3200" baseline="-10000" dirty="0" smtClean="0">
                <a:solidFill>
                  <a:schemeClr val="accent6">
                    <a:lumMod val="75000"/>
                  </a:schemeClr>
                </a:solidFill>
              </a:rPr>
              <a:t>T</a:t>
            </a:r>
            <a:r>
              <a:rPr lang="en-US" sz="3200" dirty="0" smtClean="0">
                <a:solidFill>
                  <a:schemeClr val="accent6">
                    <a:lumMod val="75000"/>
                  </a:schemeClr>
                </a:solidFill>
              </a:rPr>
              <a:t>·X</a:t>
            </a:r>
            <a:r>
              <a:rPr lang="en-US" sz="3200" baseline="-10000" dirty="0" smtClean="0">
                <a:solidFill>
                  <a:schemeClr val="accent6">
                    <a:lumMod val="75000"/>
                  </a:schemeClr>
                </a:solidFill>
              </a:rPr>
              <a:t>A</a:t>
            </a:r>
            <a:endParaRPr lang="en-US" sz="2400" baseline="-10000" dirty="0" smtClean="0">
              <a:solidFill>
                <a:schemeClr val="accent6">
                  <a:lumMod val="75000"/>
                </a:schemeClr>
              </a:solidFill>
            </a:endParaRPr>
          </a:p>
          <a:p>
            <a:endParaRPr lang="en-US" sz="1100" dirty="0" smtClean="0"/>
          </a:p>
          <a:p>
            <a:r>
              <a:rPr lang="en-US" sz="2400" dirty="0" smtClean="0"/>
              <a:t>* Partial pressures add up to the total pressure:  </a:t>
            </a:r>
            <a:r>
              <a:rPr lang="en-US" sz="3200" dirty="0" smtClean="0">
                <a:solidFill>
                  <a:schemeClr val="accent6">
                    <a:lumMod val="75000"/>
                  </a:schemeClr>
                </a:solidFill>
              </a:rPr>
              <a:t>P</a:t>
            </a:r>
            <a:r>
              <a:rPr lang="en-US" sz="3200" baseline="-10000" dirty="0" smtClean="0">
                <a:solidFill>
                  <a:schemeClr val="accent6">
                    <a:lumMod val="75000"/>
                  </a:schemeClr>
                </a:solidFill>
              </a:rPr>
              <a:t>T</a:t>
            </a:r>
            <a:r>
              <a:rPr lang="en-US" sz="3200" dirty="0" smtClean="0">
                <a:solidFill>
                  <a:schemeClr val="accent6">
                    <a:lumMod val="75000"/>
                  </a:schemeClr>
                </a:solidFill>
              </a:rPr>
              <a:t> = P</a:t>
            </a:r>
            <a:r>
              <a:rPr lang="en-US" sz="3200" baseline="-10000" dirty="0" smtClean="0">
                <a:solidFill>
                  <a:schemeClr val="accent6">
                    <a:lumMod val="75000"/>
                  </a:schemeClr>
                </a:solidFill>
              </a:rPr>
              <a:t>A</a:t>
            </a:r>
            <a:r>
              <a:rPr lang="en-US" sz="3200" dirty="0" smtClean="0">
                <a:solidFill>
                  <a:schemeClr val="accent6">
                    <a:lumMod val="75000"/>
                  </a:schemeClr>
                </a:solidFill>
              </a:rPr>
              <a:t> + P</a:t>
            </a:r>
            <a:r>
              <a:rPr lang="en-US" sz="3200" baseline="-10000" dirty="0" smtClean="0">
                <a:solidFill>
                  <a:schemeClr val="accent6">
                    <a:lumMod val="75000"/>
                  </a:schemeClr>
                </a:solidFill>
              </a:rPr>
              <a:t>B</a:t>
            </a:r>
            <a:r>
              <a:rPr lang="en-US" sz="3200" dirty="0" smtClean="0">
                <a:solidFill>
                  <a:schemeClr val="accent6">
                    <a:lumMod val="75000"/>
                  </a:schemeClr>
                </a:solidFill>
              </a:rPr>
              <a:t> + …</a:t>
            </a:r>
            <a:endParaRPr lang="en-US" sz="2400" dirty="0" smtClean="0">
              <a:solidFill>
                <a:schemeClr val="accent6">
                  <a:lumMod val="75000"/>
                </a:schemeClr>
              </a:solidFill>
            </a:endParaRPr>
          </a:p>
        </p:txBody>
      </p:sp>
      <p:sp>
        <p:nvSpPr>
          <p:cNvPr id="7" name="TextBox 6"/>
          <p:cNvSpPr txBox="1"/>
          <p:nvPr/>
        </p:nvSpPr>
        <p:spPr>
          <a:xfrm>
            <a:off x="990600" y="152400"/>
            <a:ext cx="7162800" cy="707886"/>
          </a:xfrm>
          <a:prstGeom prst="rect">
            <a:avLst/>
          </a:prstGeom>
          <a:noFill/>
        </p:spPr>
        <p:txBody>
          <a:bodyPr wrap="square" rtlCol="0">
            <a:spAutoFit/>
          </a:bodyPr>
          <a:lstStyle/>
          <a:p>
            <a:r>
              <a:rPr lang="en-US" sz="4000" b="1" dirty="0" smtClean="0"/>
              <a:t>Dalton’s Law of Partial Pressures</a:t>
            </a:r>
            <a:endParaRPr lang="en-US" sz="4000" b="1" dirty="0"/>
          </a:p>
        </p:txBody>
      </p:sp>
      <p:sp>
        <p:nvSpPr>
          <p:cNvPr id="24" name="TextBox 23"/>
          <p:cNvSpPr txBox="1"/>
          <p:nvPr/>
        </p:nvSpPr>
        <p:spPr>
          <a:xfrm>
            <a:off x="228600" y="3352800"/>
            <a:ext cx="8763000" cy="4216539"/>
          </a:xfrm>
          <a:prstGeom prst="rect">
            <a:avLst/>
          </a:prstGeom>
          <a:noFill/>
        </p:spPr>
        <p:txBody>
          <a:bodyPr wrap="square" rtlCol="0">
            <a:spAutoFit/>
          </a:bodyPr>
          <a:lstStyle/>
          <a:p>
            <a:r>
              <a:rPr lang="en-US" sz="3000" dirty="0" smtClean="0">
                <a:solidFill>
                  <a:srgbClr val="00B050"/>
                </a:solidFill>
              </a:rPr>
              <a:t>So, let’s try a few problems. Work these out on the note sheet </a:t>
            </a:r>
            <a:r>
              <a:rPr lang="en-US" sz="2400" dirty="0" smtClean="0">
                <a:solidFill>
                  <a:srgbClr val="00B050"/>
                </a:solidFill>
              </a:rPr>
              <a:t>(links to Jing videos are given if you need them)</a:t>
            </a:r>
          </a:p>
          <a:p>
            <a:endParaRPr lang="en-US" sz="1600" dirty="0" smtClean="0">
              <a:solidFill>
                <a:srgbClr val="00B050"/>
              </a:solidFill>
            </a:endParaRPr>
          </a:p>
          <a:p>
            <a:r>
              <a:rPr lang="en-US" sz="3000" dirty="0" smtClean="0">
                <a:solidFill>
                  <a:srgbClr val="00B050"/>
                </a:solidFill>
              </a:rPr>
              <a:t>(Q 17) A mixture contains He and O</a:t>
            </a:r>
            <a:r>
              <a:rPr lang="en-US" sz="3000" baseline="-10000" dirty="0" smtClean="0">
                <a:solidFill>
                  <a:srgbClr val="00B050"/>
                </a:solidFill>
              </a:rPr>
              <a:t>2</a:t>
            </a:r>
            <a:r>
              <a:rPr lang="en-US" sz="3000" dirty="0" smtClean="0">
                <a:solidFill>
                  <a:srgbClr val="00B050"/>
                </a:solidFill>
              </a:rPr>
              <a:t> at a total pressure of 3.47 atm.  The partial pressure of the He is 2.10 atm.  What is the partial pressure of the O</a:t>
            </a:r>
            <a:r>
              <a:rPr lang="en-US" sz="3000" baseline="-10000" dirty="0" smtClean="0">
                <a:solidFill>
                  <a:srgbClr val="00B050"/>
                </a:solidFill>
              </a:rPr>
              <a:t>2</a:t>
            </a:r>
            <a:r>
              <a:rPr lang="en-US" sz="3000" dirty="0" smtClean="0">
                <a:solidFill>
                  <a:srgbClr val="00B050"/>
                </a:solidFill>
              </a:rPr>
              <a:t>? </a:t>
            </a:r>
          </a:p>
          <a:p>
            <a:r>
              <a:rPr lang="en-US" sz="3000" dirty="0" smtClean="0">
                <a:solidFill>
                  <a:srgbClr val="00B050"/>
                </a:solidFill>
              </a:rPr>
              <a:t>ANS: 1.37 </a:t>
            </a:r>
            <a:r>
              <a:rPr lang="en-US" sz="3000" dirty="0" err="1" smtClean="0">
                <a:solidFill>
                  <a:srgbClr val="00B050"/>
                </a:solidFill>
              </a:rPr>
              <a:t>atm</a:t>
            </a:r>
            <a:endParaRPr lang="en-US" sz="3000" dirty="0" smtClean="0">
              <a:solidFill>
                <a:srgbClr val="00B050"/>
              </a:solidFill>
            </a:endParaRPr>
          </a:p>
          <a:p>
            <a:r>
              <a:rPr lang="en-US" sz="1200" dirty="0" smtClean="0">
                <a:solidFill>
                  <a:srgbClr val="00B050"/>
                </a:solidFill>
                <a:hlinkClick r:id="rId3"/>
              </a:rPr>
              <a:t>http://www.screencast.com/users/KRBecker/folders/8.%20Dalton%27s%20Law/media/7a907c38-c074-4b67-bc2a-f39ed95a2b33</a:t>
            </a:r>
            <a:endParaRPr lang="en-US" sz="1200" dirty="0" smtClean="0">
              <a:solidFill>
                <a:srgbClr val="00B050"/>
              </a:solidFill>
            </a:endParaRPr>
          </a:p>
          <a:p>
            <a:endParaRPr lang="en-US" sz="3000" dirty="0" smtClean="0">
              <a:solidFill>
                <a:srgbClr val="00B050"/>
              </a:solidFill>
            </a:endParaRPr>
          </a:p>
          <a:p>
            <a:endParaRPr lang="en-US" sz="3000" dirty="0" smtClean="0">
              <a:solidFill>
                <a:srgbClr val="00B050"/>
              </a:solidFill>
            </a:endParaRPr>
          </a:p>
        </p:txBody>
      </p:sp>
      <p:grpSp>
        <p:nvGrpSpPr>
          <p:cNvPr id="6" name="Group 5"/>
          <p:cNvGrpSpPr/>
          <p:nvPr/>
        </p:nvGrpSpPr>
        <p:grpSpPr>
          <a:xfrm>
            <a:off x="2514600" y="1420906"/>
            <a:ext cx="8763000" cy="865094"/>
            <a:chOff x="381000" y="3877235"/>
            <a:chExt cx="8763000" cy="865094"/>
          </a:xfrm>
        </p:grpSpPr>
        <p:sp>
          <p:nvSpPr>
            <p:cNvPr id="8" name="TextBox 7"/>
            <p:cNvSpPr txBox="1"/>
            <p:nvPr/>
          </p:nvSpPr>
          <p:spPr>
            <a:xfrm>
              <a:off x="381000" y="3992904"/>
              <a:ext cx="8763000" cy="646331"/>
            </a:xfrm>
            <a:prstGeom prst="rect">
              <a:avLst/>
            </a:prstGeom>
            <a:noFill/>
          </p:spPr>
          <p:txBody>
            <a:bodyPr wrap="square" rtlCol="0">
              <a:spAutoFit/>
            </a:bodyPr>
            <a:lstStyle/>
            <a:p>
              <a:r>
                <a:rPr lang="en-US" sz="3600" dirty="0" smtClean="0"/>
                <a:t>                             </a:t>
              </a:r>
              <a:r>
                <a:rPr lang="en-US" sz="3600" dirty="0" smtClean="0">
                  <a:solidFill>
                    <a:schemeClr val="accent6">
                      <a:lumMod val="75000"/>
                    </a:schemeClr>
                  </a:solidFill>
                </a:rPr>
                <a:t>X</a:t>
              </a:r>
              <a:r>
                <a:rPr lang="en-US" sz="3600" baseline="-10000" dirty="0" smtClean="0">
                  <a:solidFill>
                    <a:schemeClr val="accent6">
                      <a:lumMod val="75000"/>
                    </a:schemeClr>
                  </a:solidFill>
                </a:rPr>
                <a:t>A</a:t>
              </a:r>
              <a:r>
                <a:rPr lang="en-US" sz="3600" dirty="0" smtClean="0"/>
                <a:t> </a:t>
              </a:r>
              <a:r>
                <a:rPr lang="en-US" sz="3600" dirty="0" smtClean="0">
                  <a:solidFill>
                    <a:schemeClr val="accent6">
                      <a:lumMod val="75000"/>
                    </a:schemeClr>
                  </a:solidFill>
                </a:rPr>
                <a:t>=</a:t>
              </a:r>
            </a:p>
          </p:txBody>
        </p:sp>
        <p:grpSp>
          <p:nvGrpSpPr>
            <p:cNvPr id="9" name="Group 13"/>
            <p:cNvGrpSpPr/>
            <p:nvPr/>
          </p:nvGrpSpPr>
          <p:grpSpPr>
            <a:xfrm>
              <a:off x="4383741" y="3877235"/>
              <a:ext cx="874059" cy="865094"/>
              <a:chOff x="2859741" y="2743200"/>
              <a:chExt cx="874059" cy="865094"/>
            </a:xfrm>
          </p:grpSpPr>
          <p:sp>
            <p:nvSpPr>
              <p:cNvPr id="10" name="TextBox 9"/>
              <p:cNvSpPr txBox="1"/>
              <p:nvPr/>
            </p:nvSpPr>
            <p:spPr>
              <a:xfrm>
                <a:off x="2971800" y="2743200"/>
                <a:ext cx="609600" cy="523220"/>
              </a:xfrm>
              <a:prstGeom prst="rect">
                <a:avLst/>
              </a:prstGeom>
              <a:noFill/>
            </p:spPr>
            <p:txBody>
              <a:bodyPr wrap="square" rtlCol="0">
                <a:spAutoFit/>
              </a:bodyPr>
              <a:lstStyle/>
              <a:p>
                <a:r>
                  <a:rPr lang="en-US" sz="2800" dirty="0" err="1" smtClean="0">
                    <a:solidFill>
                      <a:schemeClr val="accent6">
                        <a:lumMod val="75000"/>
                      </a:schemeClr>
                    </a:solidFill>
                  </a:rPr>
                  <a:t>n</a:t>
                </a:r>
                <a:r>
                  <a:rPr lang="en-US" sz="2800" baseline="-25000" dirty="0" err="1" smtClean="0">
                    <a:solidFill>
                      <a:schemeClr val="accent6">
                        <a:lumMod val="75000"/>
                      </a:schemeClr>
                    </a:solidFill>
                  </a:rPr>
                  <a:t>A</a:t>
                </a:r>
                <a:endParaRPr lang="en-US" sz="3200" dirty="0">
                  <a:solidFill>
                    <a:schemeClr val="accent6">
                      <a:lumMod val="75000"/>
                    </a:schemeClr>
                  </a:solidFill>
                </a:endParaRPr>
              </a:p>
            </p:txBody>
          </p:sp>
          <p:sp>
            <p:nvSpPr>
              <p:cNvPr id="11" name="TextBox 10"/>
              <p:cNvSpPr txBox="1"/>
              <p:nvPr/>
            </p:nvSpPr>
            <p:spPr>
              <a:xfrm>
                <a:off x="2859741" y="3085074"/>
                <a:ext cx="874059" cy="523220"/>
              </a:xfrm>
              <a:prstGeom prst="rect">
                <a:avLst/>
              </a:prstGeom>
              <a:noFill/>
            </p:spPr>
            <p:txBody>
              <a:bodyPr wrap="square" rtlCol="0">
                <a:spAutoFit/>
              </a:bodyPr>
              <a:lstStyle/>
              <a:p>
                <a:r>
                  <a:rPr lang="en-US" sz="2800" dirty="0" err="1" smtClean="0">
                    <a:solidFill>
                      <a:schemeClr val="accent6">
                        <a:lumMod val="75000"/>
                      </a:schemeClr>
                    </a:solidFill>
                  </a:rPr>
                  <a:t>n</a:t>
                </a:r>
                <a:r>
                  <a:rPr lang="en-US" sz="2800" baseline="-25000" dirty="0" err="1" smtClean="0">
                    <a:solidFill>
                      <a:schemeClr val="accent6">
                        <a:lumMod val="75000"/>
                      </a:schemeClr>
                    </a:solidFill>
                  </a:rPr>
                  <a:t>total</a:t>
                </a:r>
                <a:endParaRPr lang="en-US" sz="3200" dirty="0">
                  <a:solidFill>
                    <a:schemeClr val="accent6">
                      <a:lumMod val="75000"/>
                    </a:schemeClr>
                  </a:solidFill>
                </a:endParaRPr>
              </a:p>
            </p:txBody>
          </p:sp>
          <p:cxnSp>
            <p:nvCxnSpPr>
              <p:cNvPr id="12" name="Straight Connector 11"/>
              <p:cNvCxnSpPr/>
              <p:nvPr/>
            </p:nvCxnSpPr>
            <p:spPr>
              <a:xfrm>
                <a:off x="2958353" y="3249706"/>
                <a:ext cx="609600" cy="0"/>
              </a:xfrm>
              <a:prstGeom prst="line">
                <a:avLst/>
              </a:prstGeom>
              <a:ln w="285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4">
                                            <p:txEl>
                                              <p:pRg st="0" end="0"/>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4">
                                            <p:txEl>
                                              <p:pRg st="2" end="2"/>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4">
                                            <p:txEl>
                                              <p:pRg st="3" end="3"/>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990600" y="152400"/>
            <a:ext cx="7162800" cy="707886"/>
          </a:xfrm>
          <a:prstGeom prst="rect">
            <a:avLst/>
          </a:prstGeom>
          <a:noFill/>
        </p:spPr>
        <p:txBody>
          <a:bodyPr wrap="square" rtlCol="0">
            <a:spAutoFit/>
          </a:bodyPr>
          <a:lstStyle/>
          <a:p>
            <a:r>
              <a:rPr lang="en-US" sz="4000" b="1" dirty="0" smtClean="0"/>
              <a:t>Dalton’s Law of Partial Pressures</a:t>
            </a:r>
            <a:endParaRPr lang="en-US" sz="4000" b="1" dirty="0"/>
          </a:p>
        </p:txBody>
      </p:sp>
      <p:sp>
        <p:nvSpPr>
          <p:cNvPr id="24" name="TextBox 23"/>
          <p:cNvSpPr txBox="1"/>
          <p:nvPr/>
        </p:nvSpPr>
        <p:spPr>
          <a:xfrm>
            <a:off x="228600" y="728008"/>
            <a:ext cx="8915400" cy="6904454"/>
          </a:xfrm>
          <a:prstGeom prst="rect">
            <a:avLst/>
          </a:prstGeom>
          <a:noFill/>
        </p:spPr>
        <p:txBody>
          <a:bodyPr wrap="square" rtlCol="0">
            <a:spAutoFit/>
          </a:bodyPr>
          <a:lstStyle/>
          <a:p>
            <a:r>
              <a:rPr lang="en-US" sz="3000" dirty="0" smtClean="0">
                <a:solidFill>
                  <a:srgbClr val="00B050"/>
                </a:solidFill>
              </a:rPr>
              <a:t>(Q 18)  1.92 moles of neon and 6.24 moles of chlorine are mixed together at a total pressure of 68.2 psi.  What are the mole fractions and partial pressures of the two gases? </a:t>
            </a:r>
          </a:p>
          <a:p>
            <a:r>
              <a:rPr lang="en-US" sz="2800" dirty="0" smtClean="0">
                <a:solidFill>
                  <a:srgbClr val="00B050"/>
                </a:solidFill>
              </a:rPr>
              <a:t>ANS: </a:t>
            </a:r>
            <a:r>
              <a:rPr lang="en-US" sz="2800" dirty="0" err="1" smtClean="0">
                <a:solidFill>
                  <a:srgbClr val="00B050"/>
                </a:solidFill>
              </a:rPr>
              <a:t>X</a:t>
            </a:r>
            <a:r>
              <a:rPr lang="en-US" sz="2800" baseline="-10000" dirty="0" err="1" smtClean="0">
                <a:solidFill>
                  <a:srgbClr val="00B050"/>
                </a:solidFill>
              </a:rPr>
              <a:t>Ne</a:t>
            </a:r>
            <a:r>
              <a:rPr lang="en-US" sz="2800" dirty="0" smtClean="0">
                <a:solidFill>
                  <a:srgbClr val="00B050"/>
                </a:solidFill>
              </a:rPr>
              <a:t> = 0.235   X</a:t>
            </a:r>
            <a:r>
              <a:rPr lang="en-US" sz="2800" baseline="-10000" dirty="0" smtClean="0">
                <a:solidFill>
                  <a:srgbClr val="00B050"/>
                </a:solidFill>
              </a:rPr>
              <a:t>Cl</a:t>
            </a:r>
            <a:r>
              <a:rPr lang="en-US" sz="2000" baseline="-20000" dirty="0" smtClean="0">
                <a:solidFill>
                  <a:srgbClr val="00B050"/>
                </a:solidFill>
              </a:rPr>
              <a:t>2</a:t>
            </a:r>
            <a:r>
              <a:rPr lang="en-US" sz="2800" dirty="0" smtClean="0">
                <a:solidFill>
                  <a:srgbClr val="00B050"/>
                </a:solidFill>
              </a:rPr>
              <a:t> = 0.765   </a:t>
            </a:r>
            <a:r>
              <a:rPr lang="en-US" sz="2800" dirty="0" err="1" smtClean="0">
                <a:solidFill>
                  <a:srgbClr val="00B050"/>
                </a:solidFill>
              </a:rPr>
              <a:t>P</a:t>
            </a:r>
            <a:r>
              <a:rPr lang="en-US" sz="2800" baseline="-10000" dirty="0" err="1" smtClean="0">
                <a:solidFill>
                  <a:srgbClr val="00B050"/>
                </a:solidFill>
              </a:rPr>
              <a:t>Ne</a:t>
            </a:r>
            <a:r>
              <a:rPr lang="en-US" sz="2800" dirty="0" smtClean="0">
                <a:solidFill>
                  <a:srgbClr val="00B050"/>
                </a:solidFill>
              </a:rPr>
              <a:t> = 16.0 psi   P</a:t>
            </a:r>
            <a:r>
              <a:rPr lang="en-US" sz="2800" baseline="-10000" dirty="0" smtClean="0">
                <a:solidFill>
                  <a:srgbClr val="00B050"/>
                </a:solidFill>
              </a:rPr>
              <a:t>Cl</a:t>
            </a:r>
            <a:r>
              <a:rPr lang="en-US" sz="2000" baseline="-20000" dirty="0" smtClean="0">
                <a:solidFill>
                  <a:srgbClr val="00B050"/>
                </a:solidFill>
              </a:rPr>
              <a:t>2</a:t>
            </a:r>
            <a:r>
              <a:rPr lang="en-US" sz="2800" dirty="0" smtClean="0">
                <a:solidFill>
                  <a:srgbClr val="00B050"/>
                </a:solidFill>
              </a:rPr>
              <a:t> = 52.2 psi</a:t>
            </a:r>
            <a:endParaRPr lang="en-US" sz="2800" baseline="-20000" dirty="0" smtClean="0">
              <a:solidFill>
                <a:srgbClr val="00B050"/>
              </a:solidFill>
            </a:endParaRPr>
          </a:p>
          <a:p>
            <a:r>
              <a:rPr lang="en-US" sz="1200" dirty="0" smtClean="0">
                <a:solidFill>
                  <a:srgbClr val="00B050"/>
                </a:solidFill>
                <a:hlinkClick r:id="rId3"/>
              </a:rPr>
              <a:t>http://www.screencast.com/users/KRBecker/folders/8.%20Dalton%27s%20Law/media/4d238179-8ca3-4593-bcd9-c539d2bf1187</a:t>
            </a:r>
            <a:endParaRPr lang="en-US" sz="1200" dirty="0" smtClean="0">
              <a:solidFill>
                <a:srgbClr val="00B050"/>
              </a:solidFill>
            </a:endParaRPr>
          </a:p>
          <a:p>
            <a:endParaRPr lang="en-US" sz="3000" dirty="0" smtClean="0">
              <a:solidFill>
                <a:srgbClr val="00B050"/>
              </a:solidFill>
            </a:endParaRPr>
          </a:p>
          <a:p>
            <a:r>
              <a:rPr lang="en-US" sz="3000" dirty="0" smtClean="0">
                <a:solidFill>
                  <a:srgbClr val="00B050"/>
                </a:solidFill>
              </a:rPr>
              <a:t>(Q19)  5.34 x 10</a:t>
            </a:r>
            <a:r>
              <a:rPr lang="en-US" sz="3000" baseline="30000" dirty="0" smtClean="0">
                <a:solidFill>
                  <a:srgbClr val="00B050"/>
                </a:solidFill>
              </a:rPr>
              <a:t>21</a:t>
            </a:r>
            <a:r>
              <a:rPr lang="en-US" sz="3000" dirty="0" smtClean="0">
                <a:solidFill>
                  <a:srgbClr val="00B050"/>
                </a:solidFill>
              </a:rPr>
              <a:t> CH</a:t>
            </a:r>
            <a:r>
              <a:rPr lang="en-US" sz="3000" baseline="-10000" dirty="0" smtClean="0">
                <a:solidFill>
                  <a:srgbClr val="00B050"/>
                </a:solidFill>
              </a:rPr>
              <a:t>4</a:t>
            </a:r>
            <a:r>
              <a:rPr lang="en-US" sz="3000" dirty="0" smtClean="0">
                <a:solidFill>
                  <a:srgbClr val="00B050"/>
                </a:solidFill>
              </a:rPr>
              <a:t> molecules and 1.68 x 10</a:t>
            </a:r>
            <a:r>
              <a:rPr lang="en-US" sz="3000" baseline="30000" dirty="0" smtClean="0">
                <a:solidFill>
                  <a:srgbClr val="00B050"/>
                </a:solidFill>
              </a:rPr>
              <a:t>22</a:t>
            </a:r>
            <a:r>
              <a:rPr lang="en-US" sz="3000" dirty="0" smtClean="0">
                <a:solidFill>
                  <a:srgbClr val="00B050"/>
                </a:solidFill>
              </a:rPr>
              <a:t> </a:t>
            </a:r>
            <a:r>
              <a:rPr lang="en-US" sz="3000" dirty="0" err="1" smtClean="0">
                <a:solidFill>
                  <a:srgbClr val="00B050"/>
                </a:solidFill>
              </a:rPr>
              <a:t>Xe</a:t>
            </a:r>
            <a:r>
              <a:rPr lang="en-US" sz="3000" dirty="0" smtClean="0">
                <a:solidFill>
                  <a:srgbClr val="00B050"/>
                </a:solidFill>
              </a:rPr>
              <a:t> atoms are mixed in a tank at a total pressure of 316 </a:t>
            </a:r>
            <a:r>
              <a:rPr lang="en-US" sz="3000" dirty="0" err="1" smtClean="0">
                <a:solidFill>
                  <a:srgbClr val="00B050"/>
                </a:solidFill>
              </a:rPr>
              <a:t>kPa</a:t>
            </a:r>
            <a:r>
              <a:rPr lang="en-US" sz="3000" dirty="0" smtClean="0">
                <a:solidFill>
                  <a:srgbClr val="00B050"/>
                </a:solidFill>
              </a:rPr>
              <a:t>.  What are the mole fractions and partial pressures of the two gases? </a:t>
            </a:r>
          </a:p>
          <a:p>
            <a:r>
              <a:rPr lang="en-US" sz="2800" dirty="0" smtClean="0">
                <a:solidFill>
                  <a:srgbClr val="00B050"/>
                </a:solidFill>
              </a:rPr>
              <a:t>ANS: X</a:t>
            </a:r>
            <a:r>
              <a:rPr lang="en-US" sz="2800" baseline="-10000" dirty="0" smtClean="0">
                <a:solidFill>
                  <a:srgbClr val="00B050"/>
                </a:solidFill>
              </a:rPr>
              <a:t>CH</a:t>
            </a:r>
            <a:r>
              <a:rPr lang="en-US" sz="2400" baseline="-20000" dirty="0" smtClean="0">
                <a:solidFill>
                  <a:srgbClr val="00B050"/>
                </a:solidFill>
              </a:rPr>
              <a:t>4</a:t>
            </a:r>
            <a:r>
              <a:rPr lang="en-US" sz="2800" dirty="0" smtClean="0">
                <a:solidFill>
                  <a:srgbClr val="00B050"/>
                </a:solidFill>
              </a:rPr>
              <a:t> = 0.241   </a:t>
            </a:r>
            <a:r>
              <a:rPr lang="en-US" sz="2800" dirty="0" err="1" smtClean="0">
                <a:solidFill>
                  <a:srgbClr val="00B050"/>
                </a:solidFill>
              </a:rPr>
              <a:t>X</a:t>
            </a:r>
            <a:r>
              <a:rPr lang="en-US" sz="2800" baseline="-10000" dirty="0" err="1" smtClean="0">
                <a:solidFill>
                  <a:srgbClr val="00B050"/>
                </a:solidFill>
              </a:rPr>
              <a:t>Xe</a:t>
            </a:r>
            <a:r>
              <a:rPr lang="en-US" sz="2800" dirty="0" smtClean="0">
                <a:solidFill>
                  <a:srgbClr val="00B050"/>
                </a:solidFill>
              </a:rPr>
              <a:t> = 0.759  P</a:t>
            </a:r>
            <a:r>
              <a:rPr lang="en-US" sz="2800" baseline="-10000" dirty="0" smtClean="0">
                <a:solidFill>
                  <a:srgbClr val="00B050"/>
                </a:solidFill>
              </a:rPr>
              <a:t>CH</a:t>
            </a:r>
            <a:r>
              <a:rPr lang="en-US" sz="2400" baseline="-20000" dirty="0" smtClean="0">
                <a:solidFill>
                  <a:srgbClr val="00B050"/>
                </a:solidFill>
              </a:rPr>
              <a:t>4</a:t>
            </a:r>
            <a:r>
              <a:rPr lang="en-US" sz="2800" dirty="0" smtClean="0">
                <a:solidFill>
                  <a:srgbClr val="00B050"/>
                </a:solidFill>
              </a:rPr>
              <a:t> = 76.2 </a:t>
            </a:r>
            <a:r>
              <a:rPr lang="en-US" sz="2800" dirty="0" err="1" smtClean="0">
                <a:solidFill>
                  <a:srgbClr val="00B050"/>
                </a:solidFill>
              </a:rPr>
              <a:t>kPa</a:t>
            </a:r>
            <a:r>
              <a:rPr lang="en-US" sz="2800" dirty="0" smtClean="0">
                <a:solidFill>
                  <a:srgbClr val="00B050"/>
                </a:solidFill>
              </a:rPr>
              <a:t> </a:t>
            </a:r>
            <a:r>
              <a:rPr lang="en-US" sz="2800" dirty="0" err="1" smtClean="0">
                <a:solidFill>
                  <a:srgbClr val="00B050"/>
                </a:solidFill>
              </a:rPr>
              <a:t>P</a:t>
            </a:r>
            <a:r>
              <a:rPr lang="en-US" sz="2800" baseline="-10000" dirty="0" err="1" smtClean="0">
                <a:solidFill>
                  <a:srgbClr val="00B050"/>
                </a:solidFill>
              </a:rPr>
              <a:t>Xe</a:t>
            </a:r>
            <a:r>
              <a:rPr lang="en-US" sz="2800" dirty="0" smtClean="0">
                <a:solidFill>
                  <a:srgbClr val="00B050"/>
                </a:solidFill>
              </a:rPr>
              <a:t> = 24@ </a:t>
            </a:r>
            <a:r>
              <a:rPr lang="en-US" sz="2800" dirty="0" err="1" smtClean="0">
                <a:solidFill>
                  <a:srgbClr val="00B050"/>
                </a:solidFill>
              </a:rPr>
              <a:t>kPa</a:t>
            </a:r>
            <a:endParaRPr lang="en-US" sz="2800" dirty="0" smtClean="0">
              <a:solidFill>
                <a:srgbClr val="00B050"/>
              </a:solidFill>
            </a:endParaRPr>
          </a:p>
          <a:p>
            <a:r>
              <a:rPr lang="en-US" sz="1200" dirty="0" smtClean="0">
                <a:solidFill>
                  <a:srgbClr val="00B050"/>
                </a:solidFill>
                <a:hlinkClick r:id="rId4"/>
              </a:rPr>
              <a:t>http://www.screencast.com/users/KRBecker/folders/8.%20Dalton%27s%20Law/media/a09e1100-6861-482e-abdc-bd2b28168dce</a:t>
            </a:r>
            <a:endParaRPr lang="en-US" sz="1200" dirty="0" smtClean="0">
              <a:solidFill>
                <a:srgbClr val="00B050"/>
              </a:solidFill>
            </a:endParaRPr>
          </a:p>
          <a:p>
            <a:endParaRPr lang="en-US" sz="2800" dirty="0" smtClean="0">
              <a:solidFill>
                <a:srgbClr val="00B050"/>
              </a:solidFill>
            </a:endParaRPr>
          </a:p>
          <a:p>
            <a:endParaRPr lang="en-US" sz="2800" baseline="-20000" dirty="0" smtClean="0">
              <a:solidFill>
                <a:srgbClr val="00B050"/>
              </a:solidFill>
            </a:endParaRPr>
          </a:p>
          <a:p>
            <a:endParaRPr lang="en-US" sz="3000" dirty="0">
              <a:solidFill>
                <a:srgbClr val="00B05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990600" y="152400"/>
            <a:ext cx="7162800" cy="707886"/>
          </a:xfrm>
          <a:prstGeom prst="rect">
            <a:avLst/>
          </a:prstGeom>
          <a:noFill/>
        </p:spPr>
        <p:txBody>
          <a:bodyPr wrap="square" rtlCol="0">
            <a:spAutoFit/>
          </a:bodyPr>
          <a:lstStyle/>
          <a:p>
            <a:r>
              <a:rPr lang="en-US" sz="4000" b="1" dirty="0" smtClean="0"/>
              <a:t>Dalton’s Law of Partial Pressures</a:t>
            </a:r>
            <a:endParaRPr lang="en-US" sz="4000" b="1" dirty="0"/>
          </a:p>
        </p:txBody>
      </p:sp>
      <p:sp>
        <p:nvSpPr>
          <p:cNvPr id="24" name="TextBox 23"/>
          <p:cNvSpPr txBox="1"/>
          <p:nvPr/>
        </p:nvSpPr>
        <p:spPr>
          <a:xfrm>
            <a:off x="228600" y="728008"/>
            <a:ext cx="8763000" cy="7109639"/>
          </a:xfrm>
          <a:prstGeom prst="rect">
            <a:avLst/>
          </a:prstGeom>
          <a:noFill/>
        </p:spPr>
        <p:txBody>
          <a:bodyPr wrap="square" rtlCol="0">
            <a:spAutoFit/>
          </a:bodyPr>
          <a:lstStyle/>
          <a:p>
            <a:r>
              <a:rPr lang="en-US" sz="3000" dirty="0" smtClean="0">
                <a:solidFill>
                  <a:srgbClr val="00B050"/>
                </a:solidFill>
              </a:rPr>
              <a:t>(Q 20)  11.4 g of He, 25.6 g of </a:t>
            </a:r>
            <a:r>
              <a:rPr lang="en-US" sz="3000" dirty="0" err="1" smtClean="0">
                <a:solidFill>
                  <a:srgbClr val="00B050"/>
                </a:solidFill>
              </a:rPr>
              <a:t>Ar</a:t>
            </a:r>
            <a:r>
              <a:rPr lang="en-US" sz="3000" dirty="0" smtClean="0">
                <a:solidFill>
                  <a:srgbClr val="00B050"/>
                </a:solidFill>
              </a:rPr>
              <a:t> and 46.7 g of Kr are mixed together in a 20.00 L tank at a total pressure of 9.78 atm.  What are the partial pressures of the three gases </a:t>
            </a:r>
            <a:r>
              <a:rPr lang="en-US" sz="3000" u="sng" dirty="0" smtClean="0">
                <a:solidFill>
                  <a:srgbClr val="00B050"/>
                </a:solidFill>
              </a:rPr>
              <a:t>and</a:t>
            </a:r>
            <a:r>
              <a:rPr lang="en-US" sz="3000" dirty="0" smtClean="0">
                <a:solidFill>
                  <a:srgbClr val="00B050"/>
                </a:solidFill>
              </a:rPr>
              <a:t> what is the temp (°C) of the mixture?</a:t>
            </a:r>
          </a:p>
          <a:p>
            <a:r>
              <a:rPr lang="en-US" sz="2400" dirty="0" smtClean="0">
                <a:solidFill>
                  <a:srgbClr val="00B050"/>
                </a:solidFill>
              </a:rPr>
              <a:t>ANS: </a:t>
            </a:r>
            <a:r>
              <a:rPr lang="en-US" sz="2400" dirty="0" err="1" smtClean="0">
                <a:solidFill>
                  <a:srgbClr val="00B050"/>
                </a:solidFill>
              </a:rPr>
              <a:t>P</a:t>
            </a:r>
            <a:r>
              <a:rPr lang="en-US" sz="2400" baseline="-10000" dirty="0" err="1" smtClean="0">
                <a:solidFill>
                  <a:srgbClr val="00B050"/>
                </a:solidFill>
              </a:rPr>
              <a:t>He</a:t>
            </a:r>
            <a:r>
              <a:rPr lang="en-US" sz="2400" dirty="0" smtClean="0">
                <a:solidFill>
                  <a:srgbClr val="00B050"/>
                </a:solidFill>
              </a:rPr>
              <a:t> = 6.88 </a:t>
            </a:r>
            <a:r>
              <a:rPr lang="en-US" sz="2400" dirty="0" err="1" smtClean="0">
                <a:solidFill>
                  <a:srgbClr val="00B050"/>
                </a:solidFill>
              </a:rPr>
              <a:t>atm</a:t>
            </a:r>
            <a:r>
              <a:rPr lang="en-US" sz="2400" dirty="0" smtClean="0">
                <a:solidFill>
                  <a:srgbClr val="00B050"/>
                </a:solidFill>
              </a:rPr>
              <a:t> </a:t>
            </a:r>
            <a:r>
              <a:rPr lang="en-US" sz="2400" dirty="0" err="1" smtClean="0">
                <a:solidFill>
                  <a:srgbClr val="00B050"/>
                </a:solidFill>
              </a:rPr>
              <a:t>P</a:t>
            </a:r>
            <a:r>
              <a:rPr lang="en-US" sz="2400" baseline="-10000" dirty="0" err="1" smtClean="0">
                <a:solidFill>
                  <a:srgbClr val="00B050"/>
                </a:solidFill>
              </a:rPr>
              <a:t>Ar</a:t>
            </a:r>
            <a:r>
              <a:rPr lang="en-US" sz="2400" dirty="0" smtClean="0">
                <a:solidFill>
                  <a:srgbClr val="00B050"/>
                </a:solidFill>
              </a:rPr>
              <a:t> = 1.55 </a:t>
            </a:r>
            <a:r>
              <a:rPr lang="en-US" sz="2400" dirty="0" err="1" smtClean="0">
                <a:solidFill>
                  <a:srgbClr val="00B050"/>
                </a:solidFill>
              </a:rPr>
              <a:t>atm</a:t>
            </a:r>
            <a:r>
              <a:rPr lang="en-US" sz="2400" dirty="0" smtClean="0">
                <a:solidFill>
                  <a:srgbClr val="00B050"/>
                </a:solidFill>
              </a:rPr>
              <a:t> </a:t>
            </a:r>
            <a:r>
              <a:rPr lang="en-US" sz="2400" dirty="0" err="1" smtClean="0">
                <a:solidFill>
                  <a:srgbClr val="00B050"/>
                </a:solidFill>
              </a:rPr>
              <a:t>P</a:t>
            </a:r>
            <a:r>
              <a:rPr lang="en-US" sz="2400" baseline="-10000" dirty="0" err="1" smtClean="0">
                <a:solidFill>
                  <a:srgbClr val="00B050"/>
                </a:solidFill>
              </a:rPr>
              <a:t>Kr</a:t>
            </a:r>
            <a:r>
              <a:rPr lang="en-US" sz="2400" dirty="0" smtClean="0">
                <a:solidFill>
                  <a:srgbClr val="00B050"/>
                </a:solidFill>
              </a:rPr>
              <a:t> = 1.35 </a:t>
            </a:r>
            <a:r>
              <a:rPr lang="en-US" sz="2400" dirty="0" err="1" smtClean="0">
                <a:solidFill>
                  <a:srgbClr val="00B050"/>
                </a:solidFill>
              </a:rPr>
              <a:t>atm</a:t>
            </a:r>
            <a:r>
              <a:rPr lang="en-US" sz="2400" dirty="0" smtClean="0">
                <a:solidFill>
                  <a:srgbClr val="00B050"/>
                </a:solidFill>
              </a:rPr>
              <a:t>   T = 316°C</a:t>
            </a:r>
          </a:p>
          <a:p>
            <a:r>
              <a:rPr lang="en-US" sz="1200" dirty="0" smtClean="0">
                <a:solidFill>
                  <a:srgbClr val="00B050"/>
                </a:solidFill>
                <a:hlinkClick r:id="rId3"/>
              </a:rPr>
              <a:t>http://www.screencast.com/users/KRBecker/folders/8.%20Dalton%27s%20Law/media/30e177d2-c4df-49de-a41b-e2bbdb58016c</a:t>
            </a:r>
            <a:endParaRPr lang="en-US" sz="1200" dirty="0" smtClean="0">
              <a:solidFill>
                <a:srgbClr val="00B050"/>
              </a:solidFill>
            </a:endParaRPr>
          </a:p>
          <a:p>
            <a:endParaRPr lang="en-US" sz="1400" dirty="0" smtClean="0">
              <a:solidFill>
                <a:srgbClr val="00B050"/>
              </a:solidFill>
            </a:endParaRPr>
          </a:p>
          <a:p>
            <a:r>
              <a:rPr lang="en-US" sz="3000" dirty="0" smtClean="0">
                <a:solidFill>
                  <a:srgbClr val="00B050"/>
                </a:solidFill>
              </a:rPr>
              <a:t>(Q21) A canister contains 0.745 moles of oxygen and an unknown amount of fluorine all at a total pressure of 875 </a:t>
            </a:r>
            <a:r>
              <a:rPr lang="en-US" sz="3000" dirty="0" err="1" smtClean="0">
                <a:solidFill>
                  <a:srgbClr val="00B050"/>
                </a:solidFill>
              </a:rPr>
              <a:t>torr</a:t>
            </a:r>
            <a:r>
              <a:rPr lang="en-US" sz="3000" dirty="0" smtClean="0">
                <a:solidFill>
                  <a:srgbClr val="00B050"/>
                </a:solidFill>
              </a:rPr>
              <a:t> and a temp of 28.3°C. </a:t>
            </a:r>
            <a:r>
              <a:rPr lang="en-US" sz="3000" dirty="0">
                <a:solidFill>
                  <a:srgbClr val="00B050"/>
                </a:solidFill>
              </a:rPr>
              <a:t> </a:t>
            </a:r>
            <a:r>
              <a:rPr lang="en-US" sz="3000" dirty="0" smtClean="0">
                <a:solidFill>
                  <a:srgbClr val="00B050"/>
                </a:solidFill>
              </a:rPr>
              <a:t>Oxygen’s partial pressure is 687 </a:t>
            </a:r>
            <a:r>
              <a:rPr lang="en-US" sz="3000" dirty="0" err="1" smtClean="0">
                <a:solidFill>
                  <a:srgbClr val="00B050"/>
                </a:solidFill>
              </a:rPr>
              <a:t>torr</a:t>
            </a:r>
            <a:r>
              <a:rPr lang="en-US" sz="3000" dirty="0" smtClean="0">
                <a:solidFill>
                  <a:srgbClr val="00B050"/>
                </a:solidFill>
              </a:rPr>
              <a:t>. </a:t>
            </a:r>
            <a:r>
              <a:rPr lang="en-US" sz="3000" dirty="0">
                <a:solidFill>
                  <a:srgbClr val="00B050"/>
                </a:solidFill>
              </a:rPr>
              <a:t> </a:t>
            </a:r>
            <a:r>
              <a:rPr lang="en-US" sz="3000" dirty="0" smtClean="0">
                <a:solidFill>
                  <a:srgbClr val="00B050"/>
                </a:solidFill>
              </a:rPr>
              <a:t>How many moles of fluorine are in the canister, and what is the volume of the canister?</a:t>
            </a:r>
          </a:p>
          <a:p>
            <a:r>
              <a:rPr lang="en-US" sz="3000" dirty="0" smtClean="0">
                <a:solidFill>
                  <a:srgbClr val="00B050"/>
                </a:solidFill>
              </a:rPr>
              <a:t>ANS: </a:t>
            </a:r>
            <a:r>
              <a:rPr lang="en-US" sz="3200" dirty="0" smtClean="0">
                <a:solidFill>
                  <a:srgbClr val="00B050"/>
                </a:solidFill>
              </a:rPr>
              <a:t>n</a:t>
            </a:r>
            <a:r>
              <a:rPr lang="en-US" sz="2800" baseline="-10000" dirty="0" smtClean="0">
                <a:solidFill>
                  <a:srgbClr val="00B050"/>
                </a:solidFill>
              </a:rPr>
              <a:t>F</a:t>
            </a:r>
            <a:r>
              <a:rPr lang="en-US" sz="2400" baseline="-10000" dirty="0" smtClean="0">
                <a:solidFill>
                  <a:srgbClr val="00B050"/>
                </a:solidFill>
              </a:rPr>
              <a:t>2</a:t>
            </a:r>
            <a:r>
              <a:rPr lang="en-US" sz="3000" dirty="0" smtClean="0">
                <a:solidFill>
                  <a:srgbClr val="00B050"/>
                </a:solidFill>
              </a:rPr>
              <a:t> = 0.204 mol   V = 20.4L</a:t>
            </a:r>
          </a:p>
          <a:p>
            <a:r>
              <a:rPr lang="en-US" sz="1200" dirty="0" smtClean="0">
                <a:solidFill>
                  <a:srgbClr val="00B050"/>
                </a:solidFill>
                <a:hlinkClick r:id="rId4"/>
              </a:rPr>
              <a:t>http://www.screencast.com/users/KRBecker/folders/8.%20Dalton%27s%20Law/media/380a9d6f-a95e-457d-80e8-731b509fb1c9</a:t>
            </a:r>
            <a:endParaRPr lang="en-US" sz="1200" dirty="0" smtClean="0">
              <a:solidFill>
                <a:srgbClr val="00B050"/>
              </a:solidFill>
            </a:endParaRPr>
          </a:p>
          <a:p>
            <a:r>
              <a:rPr lang="en-US" sz="1200" dirty="0" smtClean="0">
                <a:solidFill>
                  <a:srgbClr val="00B050"/>
                </a:solidFill>
                <a:hlinkClick r:id="rId5"/>
              </a:rPr>
              <a:t>http://www.screencast.com/users/KRBecker/folders/8.%20Dalton%27s%20Law/media/493c757d-76fa-44cb-869e-ab426b252199</a:t>
            </a:r>
            <a:endParaRPr lang="en-US" sz="1200" dirty="0" smtClean="0">
              <a:solidFill>
                <a:srgbClr val="00B050"/>
              </a:solidFill>
            </a:endParaRPr>
          </a:p>
          <a:p>
            <a:endParaRPr lang="en-US" sz="3000" dirty="0" smtClean="0">
              <a:solidFill>
                <a:srgbClr val="00B050"/>
              </a:solidFill>
            </a:endParaRPr>
          </a:p>
          <a:p>
            <a:endParaRPr lang="en-US" sz="3000" dirty="0" smtClean="0">
              <a:solidFill>
                <a:srgbClr val="00B050"/>
              </a:solidFill>
            </a:endParaRPr>
          </a:p>
          <a:p>
            <a:endParaRPr lang="en-US" sz="3000" baseline="-20000" dirty="0">
              <a:solidFill>
                <a:srgbClr val="00B05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4">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990600" y="152400"/>
            <a:ext cx="7162800" cy="707886"/>
          </a:xfrm>
          <a:prstGeom prst="rect">
            <a:avLst/>
          </a:prstGeom>
          <a:noFill/>
        </p:spPr>
        <p:txBody>
          <a:bodyPr wrap="square" rtlCol="0">
            <a:spAutoFit/>
          </a:bodyPr>
          <a:lstStyle/>
          <a:p>
            <a:r>
              <a:rPr lang="en-US" sz="4000" b="1" dirty="0" smtClean="0"/>
              <a:t>Dalton’s Law of Partial Pressures</a:t>
            </a:r>
            <a:endParaRPr lang="en-US" sz="4000" b="1" dirty="0"/>
          </a:p>
        </p:txBody>
      </p:sp>
      <p:sp>
        <p:nvSpPr>
          <p:cNvPr id="24" name="TextBox 23"/>
          <p:cNvSpPr txBox="1"/>
          <p:nvPr/>
        </p:nvSpPr>
        <p:spPr>
          <a:xfrm>
            <a:off x="228600" y="728008"/>
            <a:ext cx="8763000" cy="6524863"/>
          </a:xfrm>
          <a:prstGeom prst="rect">
            <a:avLst/>
          </a:prstGeom>
          <a:noFill/>
        </p:spPr>
        <p:txBody>
          <a:bodyPr wrap="square" rtlCol="0">
            <a:spAutoFit/>
          </a:bodyPr>
          <a:lstStyle/>
          <a:p>
            <a:r>
              <a:rPr lang="en-US" sz="3000" dirty="0" smtClean="0">
                <a:solidFill>
                  <a:srgbClr val="00B050"/>
                </a:solidFill>
              </a:rPr>
              <a:t>(Q 22) What mass of nitrogen gas must be added to a 32.0 L tank containing 30.0 g of Ne at 37.0°C to bring the total pressure up to 225 </a:t>
            </a:r>
            <a:r>
              <a:rPr lang="en-US" sz="3000" dirty="0" err="1" smtClean="0">
                <a:solidFill>
                  <a:srgbClr val="00B050"/>
                </a:solidFill>
              </a:rPr>
              <a:t>kPa</a:t>
            </a:r>
            <a:r>
              <a:rPr lang="en-US" sz="3000" dirty="0" smtClean="0">
                <a:solidFill>
                  <a:srgbClr val="00B050"/>
                </a:solidFill>
              </a:rPr>
              <a:t>?</a:t>
            </a:r>
          </a:p>
          <a:p>
            <a:r>
              <a:rPr lang="en-US" sz="3000" dirty="0" smtClean="0">
                <a:solidFill>
                  <a:srgbClr val="00B050"/>
                </a:solidFill>
              </a:rPr>
              <a:t>ANS: n</a:t>
            </a:r>
            <a:r>
              <a:rPr lang="en-US" sz="2000" dirty="0" smtClean="0">
                <a:solidFill>
                  <a:srgbClr val="00B050"/>
                </a:solidFill>
              </a:rPr>
              <a:t>N</a:t>
            </a:r>
            <a:r>
              <a:rPr lang="en-US" sz="2800" baseline="-10000" dirty="0" smtClean="0">
                <a:solidFill>
                  <a:srgbClr val="00B050"/>
                </a:solidFill>
              </a:rPr>
              <a:t>2</a:t>
            </a:r>
            <a:r>
              <a:rPr lang="en-US" sz="3000" dirty="0" smtClean="0">
                <a:solidFill>
                  <a:srgbClr val="00B050"/>
                </a:solidFill>
              </a:rPr>
              <a:t> = 1.30 mol </a:t>
            </a:r>
          </a:p>
          <a:p>
            <a:r>
              <a:rPr lang="en-US" sz="1200" dirty="0" smtClean="0">
                <a:solidFill>
                  <a:srgbClr val="00B050"/>
                </a:solidFill>
                <a:hlinkClick r:id="rId3"/>
              </a:rPr>
              <a:t>http://www.screencast.com/users/KRBecker/folders/8.%20Dalton%27s%20Law/media/7ae61637-f80a-416b-a9b5-3a65a43aa55b</a:t>
            </a:r>
            <a:endParaRPr lang="en-US" sz="1200" dirty="0" smtClean="0">
              <a:solidFill>
                <a:srgbClr val="00B050"/>
              </a:solidFill>
            </a:endParaRPr>
          </a:p>
          <a:p>
            <a:endParaRPr lang="en-US" sz="3000" dirty="0" smtClean="0">
              <a:solidFill>
                <a:srgbClr val="00B050"/>
              </a:solidFill>
            </a:endParaRPr>
          </a:p>
          <a:p>
            <a:r>
              <a:rPr lang="en-US" sz="3000" dirty="0" smtClean="0">
                <a:solidFill>
                  <a:srgbClr val="00B050"/>
                </a:solidFill>
              </a:rPr>
              <a:t>(Q23) A tank contains 3.86 g of CO and 5.77 g of Ne.  The partial pressure of the CO is 437 </a:t>
            </a:r>
            <a:r>
              <a:rPr lang="en-US" sz="3000" dirty="0" err="1" smtClean="0">
                <a:solidFill>
                  <a:srgbClr val="00B050"/>
                </a:solidFill>
              </a:rPr>
              <a:t>torr</a:t>
            </a:r>
            <a:r>
              <a:rPr lang="en-US" sz="3000" dirty="0" smtClean="0">
                <a:solidFill>
                  <a:srgbClr val="00B050"/>
                </a:solidFill>
              </a:rPr>
              <a:t>.  What is </a:t>
            </a:r>
            <a:r>
              <a:rPr lang="en-US" sz="3000" dirty="0" err="1" smtClean="0">
                <a:solidFill>
                  <a:srgbClr val="00B050"/>
                </a:solidFill>
              </a:rPr>
              <a:t>Ne’s</a:t>
            </a:r>
            <a:r>
              <a:rPr lang="en-US" sz="3000" dirty="0" smtClean="0">
                <a:solidFill>
                  <a:srgbClr val="00B050"/>
                </a:solidFill>
              </a:rPr>
              <a:t> mole fraction, </a:t>
            </a:r>
            <a:r>
              <a:rPr lang="en-US" sz="3000" dirty="0" err="1" smtClean="0">
                <a:solidFill>
                  <a:srgbClr val="00B050"/>
                </a:solidFill>
              </a:rPr>
              <a:t>Ne’s</a:t>
            </a:r>
            <a:r>
              <a:rPr lang="en-US" sz="3000" dirty="0" smtClean="0">
                <a:solidFill>
                  <a:srgbClr val="00B050"/>
                </a:solidFill>
              </a:rPr>
              <a:t> partial pressure, and what is the total pressure in the tank?  </a:t>
            </a:r>
          </a:p>
          <a:p>
            <a:r>
              <a:rPr lang="en-US" sz="3000" dirty="0" smtClean="0">
                <a:solidFill>
                  <a:srgbClr val="00B050"/>
                </a:solidFill>
              </a:rPr>
              <a:t>ANS: </a:t>
            </a:r>
            <a:r>
              <a:rPr lang="en-US" sz="3000" dirty="0" err="1" smtClean="0">
                <a:solidFill>
                  <a:srgbClr val="00B050"/>
                </a:solidFill>
              </a:rPr>
              <a:t>X</a:t>
            </a:r>
            <a:r>
              <a:rPr lang="en-US" sz="3000" baseline="-10000" dirty="0" err="1" smtClean="0">
                <a:solidFill>
                  <a:srgbClr val="00B050"/>
                </a:solidFill>
              </a:rPr>
              <a:t>Ne</a:t>
            </a:r>
            <a:r>
              <a:rPr lang="en-US" sz="3000" dirty="0" smtClean="0">
                <a:solidFill>
                  <a:srgbClr val="00B050"/>
                </a:solidFill>
              </a:rPr>
              <a:t> = 0.675      </a:t>
            </a:r>
            <a:r>
              <a:rPr lang="en-US" sz="3000" dirty="0" err="1" smtClean="0">
                <a:solidFill>
                  <a:srgbClr val="00B050"/>
                </a:solidFill>
              </a:rPr>
              <a:t>P</a:t>
            </a:r>
            <a:r>
              <a:rPr lang="en-US" sz="3000" baseline="-10000" dirty="0" err="1" smtClean="0">
                <a:solidFill>
                  <a:srgbClr val="00B050"/>
                </a:solidFill>
              </a:rPr>
              <a:t>Ne</a:t>
            </a:r>
            <a:r>
              <a:rPr lang="en-US" sz="3000" dirty="0" smtClean="0">
                <a:solidFill>
                  <a:srgbClr val="00B050"/>
                </a:solidFill>
              </a:rPr>
              <a:t> = 906 </a:t>
            </a:r>
            <a:r>
              <a:rPr lang="en-US" sz="3000" dirty="0" err="1" smtClean="0">
                <a:solidFill>
                  <a:srgbClr val="00B050"/>
                </a:solidFill>
              </a:rPr>
              <a:t>torr</a:t>
            </a:r>
            <a:r>
              <a:rPr lang="en-US" sz="3000" dirty="0" smtClean="0">
                <a:solidFill>
                  <a:srgbClr val="00B050"/>
                </a:solidFill>
              </a:rPr>
              <a:t>     P</a:t>
            </a:r>
            <a:r>
              <a:rPr lang="en-US" sz="3000" baseline="-10000" dirty="0" smtClean="0">
                <a:solidFill>
                  <a:srgbClr val="00B050"/>
                </a:solidFill>
              </a:rPr>
              <a:t>T</a:t>
            </a:r>
            <a:r>
              <a:rPr lang="en-US" sz="3000" dirty="0" smtClean="0">
                <a:solidFill>
                  <a:srgbClr val="00B050"/>
                </a:solidFill>
              </a:rPr>
              <a:t> = 1343 </a:t>
            </a:r>
            <a:r>
              <a:rPr lang="en-US" sz="3000" dirty="0" err="1" smtClean="0">
                <a:solidFill>
                  <a:srgbClr val="00B050"/>
                </a:solidFill>
              </a:rPr>
              <a:t>torr</a:t>
            </a:r>
            <a:endParaRPr lang="en-US" sz="3000" dirty="0" smtClean="0">
              <a:solidFill>
                <a:srgbClr val="00B050"/>
              </a:solidFill>
            </a:endParaRPr>
          </a:p>
          <a:p>
            <a:r>
              <a:rPr lang="en-US" sz="1200" dirty="0" smtClean="0">
                <a:solidFill>
                  <a:srgbClr val="00B050"/>
                </a:solidFill>
                <a:hlinkClick r:id="rId4"/>
              </a:rPr>
              <a:t>http://www.screencast.com/users/KRBecker/folders/8.%20Dalton%27s%20Law/media/d97f8297-a4a4-4dd6-b2f9-984d3f4503e6</a:t>
            </a:r>
            <a:endParaRPr lang="en-US" sz="1200" dirty="0" smtClean="0">
              <a:solidFill>
                <a:srgbClr val="00B050"/>
              </a:solidFill>
            </a:endParaRPr>
          </a:p>
          <a:p>
            <a:endParaRPr lang="en-US" sz="3000" dirty="0" smtClean="0">
              <a:solidFill>
                <a:srgbClr val="00B050"/>
              </a:solidFill>
            </a:endParaRPr>
          </a:p>
          <a:p>
            <a:r>
              <a:rPr lang="fr-FR" sz="1400" dirty="0" smtClean="0"/>
              <a:t> </a:t>
            </a:r>
          </a:p>
          <a:p>
            <a:endParaRPr lang="en-US" sz="3000" dirty="0" smtClean="0">
              <a:solidFill>
                <a:srgbClr val="00B050"/>
              </a:solidFill>
            </a:endParaRPr>
          </a:p>
          <a:p>
            <a:endParaRPr lang="en-US" sz="3000" baseline="-20000" dirty="0" smtClean="0">
              <a:solidFill>
                <a:srgbClr val="00B05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990600" y="152400"/>
            <a:ext cx="7162800" cy="707886"/>
          </a:xfrm>
          <a:prstGeom prst="rect">
            <a:avLst/>
          </a:prstGeom>
          <a:noFill/>
        </p:spPr>
        <p:txBody>
          <a:bodyPr wrap="square" rtlCol="0">
            <a:spAutoFit/>
          </a:bodyPr>
          <a:lstStyle/>
          <a:p>
            <a:r>
              <a:rPr lang="en-US" sz="4000" b="1" dirty="0" smtClean="0"/>
              <a:t>Dalton’s Law of Partial Pressures</a:t>
            </a:r>
            <a:endParaRPr lang="en-US" sz="4000" b="1" dirty="0"/>
          </a:p>
        </p:txBody>
      </p:sp>
      <p:sp>
        <p:nvSpPr>
          <p:cNvPr id="24" name="TextBox 23"/>
          <p:cNvSpPr txBox="1"/>
          <p:nvPr/>
        </p:nvSpPr>
        <p:spPr>
          <a:xfrm>
            <a:off x="228600" y="728008"/>
            <a:ext cx="8763000" cy="5970865"/>
          </a:xfrm>
          <a:prstGeom prst="rect">
            <a:avLst/>
          </a:prstGeom>
          <a:noFill/>
        </p:spPr>
        <p:txBody>
          <a:bodyPr wrap="square" rtlCol="0">
            <a:spAutoFit/>
          </a:bodyPr>
          <a:lstStyle/>
          <a:p>
            <a:r>
              <a:rPr lang="en-US" sz="2400" dirty="0" smtClean="0">
                <a:solidFill>
                  <a:srgbClr val="00B050"/>
                </a:solidFill>
              </a:rPr>
              <a:t>Q(24)  Conceptual:  2.5 moles of gas X and 1.5 moles of gas Y are mixed together in the same tank.  Mark the following as Always true, Sometimes true or Never True.</a:t>
            </a:r>
          </a:p>
          <a:p>
            <a:pPr marL="514350" indent="-514350">
              <a:buAutoNum type="alphaUcParenR"/>
            </a:pPr>
            <a:r>
              <a:rPr lang="en-US" sz="2000" dirty="0" smtClean="0">
                <a:solidFill>
                  <a:srgbClr val="00B050"/>
                </a:solidFill>
              </a:rPr>
              <a:t>X has a higher partial pressure than Y.</a:t>
            </a:r>
          </a:p>
          <a:p>
            <a:pPr marL="514350" indent="-514350">
              <a:buAutoNum type="alphaUcParenR"/>
            </a:pPr>
            <a:r>
              <a:rPr lang="en-US" sz="2000" dirty="0" smtClean="0">
                <a:solidFill>
                  <a:srgbClr val="00B050"/>
                </a:solidFill>
              </a:rPr>
              <a:t>X has a greater volume than Y.</a:t>
            </a:r>
          </a:p>
          <a:p>
            <a:pPr marL="514350" indent="-514350">
              <a:buAutoNum type="alphaUcParenR"/>
            </a:pPr>
            <a:r>
              <a:rPr lang="en-US" sz="2000" dirty="0" smtClean="0">
                <a:solidFill>
                  <a:srgbClr val="00B050"/>
                </a:solidFill>
              </a:rPr>
              <a:t>There’s a greater mass of X present than Y.</a:t>
            </a:r>
          </a:p>
          <a:p>
            <a:pPr marL="514350" indent="-514350">
              <a:buFontTx/>
              <a:buAutoNum type="alphaUcParenR"/>
            </a:pPr>
            <a:r>
              <a:rPr lang="en-US" sz="2000" dirty="0" smtClean="0">
                <a:solidFill>
                  <a:srgbClr val="00B050"/>
                </a:solidFill>
              </a:rPr>
              <a:t>X is at a higher temperature (C) than Y. </a:t>
            </a:r>
          </a:p>
          <a:p>
            <a:pPr marL="514350" indent="-514350">
              <a:buFontTx/>
              <a:buAutoNum type="alphaUcParenR"/>
            </a:pPr>
            <a:r>
              <a:rPr lang="en-US" sz="2000" dirty="0" smtClean="0">
                <a:solidFill>
                  <a:srgbClr val="00B050"/>
                </a:solidFill>
              </a:rPr>
              <a:t>X is at a higher temperature (K) than Y.</a:t>
            </a:r>
          </a:p>
          <a:p>
            <a:pPr marL="514350" indent="-514350">
              <a:buFontTx/>
              <a:buAutoNum type="alphaUcParenR"/>
            </a:pPr>
            <a:r>
              <a:rPr lang="en-US" sz="2000" dirty="0" smtClean="0">
                <a:solidFill>
                  <a:srgbClr val="00B050"/>
                </a:solidFill>
              </a:rPr>
              <a:t>X particles have a greater average kinetic energy than Y particles</a:t>
            </a:r>
          </a:p>
          <a:p>
            <a:pPr marL="514350" indent="-514350">
              <a:buFontTx/>
              <a:buAutoNum type="alphaUcParenR"/>
            </a:pPr>
            <a:r>
              <a:rPr lang="en-US" sz="2000" dirty="0" smtClean="0">
                <a:solidFill>
                  <a:srgbClr val="00B050"/>
                </a:solidFill>
              </a:rPr>
              <a:t>X particles are hitting the inside walls of the tank harder than Y particles.</a:t>
            </a:r>
          </a:p>
          <a:p>
            <a:pPr marL="514350" indent="-514350">
              <a:buFontTx/>
              <a:buAutoNum type="alphaUcParenR"/>
            </a:pPr>
            <a:r>
              <a:rPr lang="en-US" sz="2000" dirty="0" smtClean="0">
                <a:solidFill>
                  <a:srgbClr val="00B050"/>
                </a:solidFill>
              </a:rPr>
              <a:t>X particles are hitting the inside walls of the tank more often than Y particles.</a:t>
            </a:r>
          </a:p>
          <a:p>
            <a:pPr marL="514350" indent="-514350">
              <a:buFontTx/>
              <a:buAutoNum type="alphaUcParenR"/>
            </a:pPr>
            <a:r>
              <a:rPr lang="en-US" sz="2000" dirty="0" smtClean="0">
                <a:solidFill>
                  <a:srgbClr val="00B050"/>
                </a:solidFill>
              </a:rPr>
              <a:t>X particles are colliding with Y particles more often than Y particles are colliding with X.</a:t>
            </a:r>
          </a:p>
          <a:p>
            <a:pPr marL="514350" indent="-514350">
              <a:buFontTx/>
              <a:buAutoNum type="alphaUcParenR"/>
            </a:pPr>
            <a:r>
              <a:rPr lang="en-US" sz="2000" dirty="0" smtClean="0">
                <a:solidFill>
                  <a:srgbClr val="00B050"/>
                </a:solidFill>
              </a:rPr>
              <a:t>X particles are more concentrated in the tank than Y particles.</a:t>
            </a:r>
          </a:p>
          <a:p>
            <a:pPr marL="514350" indent="-514350"/>
            <a:r>
              <a:rPr lang="en-US" sz="1200" dirty="0" smtClean="0">
                <a:solidFill>
                  <a:srgbClr val="00B050"/>
                </a:solidFill>
                <a:hlinkClick r:id="rId3"/>
              </a:rPr>
              <a:t>http://www.screencast.com/users/KRBecker/folders/8.%20Dalton%27s%20Law/media/2becf4bd-c919-4c3c-9d50-4a6abf6e37e0</a:t>
            </a:r>
            <a:endParaRPr lang="en-US" sz="1200" dirty="0" smtClean="0">
              <a:solidFill>
                <a:srgbClr val="00B050"/>
              </a:solidFill>
            </a:endParaRPr>
          </a:p>
          <a:p>
            <a:pPr marL="514350" indent="-514350"/>
            <a:endParaRPr lang="en-US" sz="2400" dirty="0" smtClean="0">
              <a:solidFill>
                <a:srgbClr val="00B050"/>
              </a:solidFill>
            </a:endParaRPr>
          </a:p>
          <a:p>
            <a:pPr marL="514350" indent="-514350">
              <a:buFontTx/>
              <a:buAutoNum type="alphaUcParenR"/>
            </a:pPr>
            <a:endParaRPr lang="en-US" sz="2400" dirty="0" smtClean="0">
              <a:solidFill>
                <a:srgbClr val="00B050"/>
              </a:solidFill>
            </a:endParaRPr>
          </a:p>
          <a:p>
            <a:pPr marL="514350" indent="-514350">
              <a:buAutoNum type="alphaUcParenR"/>
            </a:pPr>
            <a:endParaRPr lang="en-US" sz="3000" dirty="0" smtClean="0">
              <a:solidFill>
                <a:srgbClr val="00B050"/>
              </a:solidFill>
            </a:endParaRPr>
          </a:p>
        </p:txBody>
      </p:sp>
      <p:sp>
        <p:nvSpPr>
          <p:cNvPr id="4" name="TextBox 3"/>
          <p:cNvSpPr txBox="1"/>
          <p:nvPr/>
        </p:nvSpPr>
        <p:spPr>
          <a:xfrm>
            <a:off x="518886" y="1825170"/>
            <a:ext cx="457200" cy="3477875"/>
          </a:xfrm>
          <a:prstGeom prst="rect">
            <a:avLst/>
          </a:prstGeom>
          <a:noFill/>
        </p:spPr>
        <p:txBody>
          <a:bodyPr wrap="square" rtlCol="0">
            <a:spAutoFit/>
          </a:bodyPr>
          <a:lstStyle/>
          <a:p>
            <a:r>
              <a:rPr lang="en-US" sz="2000" b="1" dirty="0" smtClean="0">
                <a:solidFill>
                  <a:schemeClr val="accent4">
                    <a:lumMod val="75000"/>
                  </a:schemeClr>
                </a:solidFill>
              </a:rPr>
              <a:t>A</a:t>
            </a:r>
          </a:p>
          <a:p>
            <a:r>
              <a:rPr lang="en-US" sz="2000" b="1" dirty="0" smtClean="0">
                <a:solidFill>
                  <a:schemeClr val="accent4">
                    <a:lumMod val="75000"/>
                  </a:schemeClr>
                </a:solidFill>
              </a:rPr>
              <a:t>N</a:t>
            </a:r>
          </a:p>
          <a:p>
            <a:r>
              <a:rPr lang="en-US" sz="2000" b="1" dirty="0" smtClean="0">
                <a:solidFill>
                  <a:schemeClr val="accent4">
                    <a:lumMod val="75000"/>
                  </a:schemeClr>
                </a:solidFill>
              </a:rPr>
              <a:t>S</a:t>
            </a:r>
          </a:p>
          <a:p>
            <a:r>
              <a:rPr lang="en-US" sz="2000" b="1" dirty="0" smtClean="0">
                <a:solidFill>
                  <a:schemeClr val="accent4">
                    <a:lumMod val="75000"/>
                  </a:schemeClr>
                </a:solidFill>
              </a:rPr>
              <a:t>N</a:t>
            </a:r>
          </a:p>
          <a:p>
            <a:r>
              <a:rPr lang="en-US" sz="2000" b="1" dirty="0" smtClean="0">
                <a:solidFill>
                  <a:schemeClr val="accent4">
                    <a:lumMod val="75000"/>
                  </a:schemeClr>
                </a:solidFill>
              </a:rPr>
              <a:t>N</a:t>
            </a:r>
          </a:p>
          <a:p>
            <a:r>
              <a:rPr lang="en-US" sz="2000" b="1" dirty="0" smtClean="0">
                <a:solidFill>
                  <a:schemeClr val="accent4">
                    <a:lumMod val="75000"/>
                  </a:schemeClr>
                </a:solidFill>
              </a:rPr>
              <a:t>N</a:t>
            </a:r>
          </a:p>
          <a:p>
            <a:r>
              <a:rPr lang="en-US" sz="2000" b="1" dirty="0" smtClean="0">
                <a:solidFill>
                  <a:schemeClr val="accent4">
                    <a:lumMod val="75000"/>
                  </a:schemeClr>
                </a:solidFill>
              </a:rPr>
              <a:t>N</a:t>
            </a:r>
          </a:p>
          <a:p>
            <a:r>
              <a:rPr lang="en-US" sz="2000" b="1" dirty="0" smtClean="0">
                <a:solidFill>
                  <a:schemeClr val="accent4">
                    <a:lumMod val="75000"/>
                  </a:schemeClr>
                </a:solidFill>
              </a:rPr>
              <a:t>S</a:t>
            </a:r>
          </a:p>
          <a:p>
            <a:r>
              <a:rPr lang="en-US" sz="2000" b="1" dirty="0" smtClean="0">
                <a:solidFill>
                  <a:schemeClr val="accent4">
                    <a:lumMod val="75000"/>
                  </a:schemeClr>
                </a:solidFill>
              </a:rPr>
              <a:t>N</a:t>
            </a:r>
          </a:p>
          <a:p>
            <a:endParaRPr lang="en-US" sz="2000" b="1" dirty="0" smtClean="0">
              <a:solidFill>
                <a:schemeClr val="accent4">
                  <a:lumMod val="75000"/>
                </a:schemeClr>
              </a:solidFill>
            </a:endParaRPr>
          </a:p>
          <a:p>
            <a:r>
              <a:rPr lang="en-US" sz="2000" b="1" dirty="0" smtClean="0">
                <a:solidFill>
                  <a:schemeClr val="accent4">
                    <a:lumMod val="75000"/>
                  </a:schemeClr>
                </a:solidFill>
              </a:rPr>
              <a:t>A</a:t>
            </a:r>
            <a:endParaRPr lang="en-US" sz="2000" b="1" dirty="0">
              <a:solidFill>
                <a:schemeClr val="accent4">
                  <a:lumMod val="7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4">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4">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4">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4">
                                            <p:txEl>
                                              <p:pRg st="0" end="0"/>
                                            </p:txEl>
                                          </p:spTgt>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4">
                                            <p:txEl>
                                              <p:pRg st="1" end="1"/>
                                            </p:txEl>
                                          </p:spTgt>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4">
                                            <p:txEl>
                                              <p:pRg st="2" end="2"/>
                                            </p:txEl>
                                          </p:spTgt>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4">
                                            <p:txEl>
                                              <p:pRg st="3" end="3"/>
                                            </p:txEl>
                                          </p:spTgt>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4">
                                            <p:txEl>
                                              <p:pRg st="4" end="4"/>
                                            </p:txEl>
                                          </p:spTgt>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4">
                                            <p:txEl>
                                              <p:pRg st="5" end="5"/>
                                            </p:txEl>
                                          </p:spTgt>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4">
                                            <p:txEl>
                                              <p:pRg st="6" end="6"/>
                                            </p:txEl>
                                          </p:spTgt>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4">
                                            <p:txEl>
                                              <p:pRg st="7" end="7"/>
                                            </p:txEl>
                                          </p:spTgt>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4">
                                            <p:txEl>
                                              <p:pRg st="8" end="8"/>
                                            </p:txEl>
                                          </p:spTgt>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24">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906482"/>
            <a:ext cx="6324600" cy="5632311"/>
          </a:xfrm>
          <a:prstGeom prst="rect">
            <a:avLst/>
          </a:prstGeom>
          <a:noFill/>
        </p:spPr>
        <p:txBody>
          <a:bodyPr wrap="square" rtlCol="0">
            <a:spAutoFit/>
          </a:bodyPr>
          <a:lstStyle/>
          <a:p>
            <a:r>
              <a:rPr lang="en-US" sz="3600" dirty="0" smtClean="0"/>
              <a:t>Air is a good example. </a:t>
            </a:r>
            <a:r>
              <a:rPr lang="en-US" sz="3600" b="1" dirty="0" smtClean="0"/>
              <a:t>(go to Q1)</a:t>
            </a:r>
            <a:r>
              <a:rPr lang="en-US" sz="3600" dirty="0" smtClean="0"/>
              <a:t>  </a:t>
            </a:r>
          </a:p>
          <a:p>
            <a:r>
              <a:rPr lang="en-US" sz="3600" dirty="0" smtClean="0"/>
              <a:t>Most people equate air with pure oxygen, but the fact is that air is only about 21% oxygen.  </a:t>
            </a:r>
          </a:p>
          <a:p>
            <a:r>
              <a:rPr lang="en-US" sz="3600" dirty="0" smtClean="0"/>
              <a:t>Air is mostly nitrogen (78%) and a little less than 1% argon.  </a:t>
            </a:r>
            <a:r>
              <a:rPr lang="en-US" sz="3600" b="1" dirty="0" smtClean="0"/>
              <a:t>(Q2)</a:t>
            </a:r>
          </a:p>
          <a:p>
            <a:r>
              <a:rPr lang="en-US" sz="3600" dirty="0" smtClean="0"/>
              <a:t>This accounts for 99.962% of air.  </a:t>
            </a:r>
          </a:p>
          <a:p>
            <a:r>
              <a:rPr lang="en-US" sz="3600" dirty="0" smtClean="0"/>
              <a:t>The remaining 0.038% is mostly CO</a:t>
            </a:r>
            <a:r>
              <a:rPr lang="en-US" sz="3600" baseline="-10000" dirty="0" smtClean="0"/>
              <a:t>2</a:t>
            </a:r>
            <a:r>
              <a:rPr lang="en-US" sz="3600" dirty="0" smtClean="0"/>
              <a:t> and a few other trace gases as shown in the figure at right.</a:t>
            </a:r>
            <a:endParaRPr lang="en-US" sz="2400" dirty="0"/>
          </a:p>
        </p:txBody>
      </p:sp>
      <p:pic>
        <p:nvPicPr>
          <p:cNvPr id="11267" name="Picture 3"/>
          <p:cNvPicPr>
            <a:picLocks noChangeAspect="1" noChangeArrowheads="1"/>
          </p:cNvPicPr>
          <p:nvPr/>
        </p:nvPicPr>
        <p:blipFill>
          <a:blip r:embed="rId2" cstate="print"/>
          <a:srcRect/>
          <a:stretch>
            <a:fillRect/>
          </a:stretch>
        </p:blipFill>
        <p:spPr bwMode="auto">
          <a:xfrm>
            <a:off x="6629400" y="1219200"/>
            <a:ext cx="2375140" cy="4800600"/>
          </a:xfrm>
          <a:prstGeom prst="rect">
            <a:avLst/>
          </a:prstGeom>
          <a:noFill/>
          <a:ln w="9525">
            <a:noFill/>
            <a:miter lim="800000"/>
            <a:headEnd/>
            <a:tailEnd/>
          </a:ln>
        </p:spPr>
      </p:pic>
      <p:sp>
        <p:nvSpPr>
          <p:cNvPr id="5" name="TextBox 4"/>
          <p:cNvSpPr txBox="1"/>
          <p:nvPr/>
        </p:nvSpPr>
        <p:spPr>
          <a:xfrm>
            <a:off x="990600" y="152400"/>
            <a:ext cx="7162800" cy="707886"/>
          </a:xfrm>
          <a:prstGeom prst="rect">
            <a:avLst/>
          </a:prstGeom>
          <a:noFill/>
        </p:spPr>
        <p:txBody>
          <a:bodyPr wrap="square" rtlCol="0">
            <a:spAutoFit/>
          </a:bodyPr>
          <a:lstStyle/>
          <a:p>
            <a:r>
              <a:rPr lang="en-US" sz="4000" b="1" dirty="0" smtClean="0"/>
              <a:t>Dalton’s Law of Partial Pressures</a:t>
            </a:r>
            <a:endParaRPr lang="en-US" sz="4000" b="1" dirty="0"/>
          </a:p>
        </p:txBody>
      </p:sp>
      <p:sp>
        <p:nvSpPr>
          <p:cNvPr id="6" name="Rectangle 5"/>
          <p:cNvSpPr/>
          <p:nvPr/>
        </p:nvSpPr>
        <p:spPr>
          <a:xfrm>
            <a:off x="6553200" y="1143000"/>
            <a:ext cx="2590800" cy="50292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0" presetClass="path" presetSubtype="0" accel="50000" decel="50000" fill="hold" grpId="0" nodeType="withEffect">
                                  <p:stCondLst>
                                    <p:cond delay="0"/>
                                  </p:stCondLst>
                                  <p:childTnLst>
                                    <p:animMotion origin="layout" path="M -3.33333E-6 -3.33333E-6 L -3.33333E-6 0.34445 " pathEditMode="relative" rAng="0" ptsTypes="AA">
                                      <p:cBhvr>
                                        <p:cTn id="12" dur="2000" fill="hold"/>
                                        <p:tgtEl>
                                          <p:spTgt spid="6"/>
                                        </p:tgtEl>
                                        <p:attrNameLst>
                                          <p:attrName>ppt_x</p:attrName>
                                          <p:attrName>ppt_y</p:attrName>
                                        </p:attrNameLst>
                                      </p:cBhvr>
                                      <p:rCtr x="0" y="172"/>
                                    </p:animMotion>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par>
                                <p:cTn id="19" presetID="0" presetClass="path" presetSubtype="0" accel="50000" decel="50000" fill="hold" grpId="1" nodeType="withEffect">
                                  <p:stCondLst>
                                    <p:cond delay="0"/>
                                  </p:stCondLst>
                                  <p:childTnLst>
                                    <p:animMotion origin="layout" path="M -3.33333E-6 0.34445 L -3.33333E-6 0.7 " pathEditMode="relative" rAng="0" ptsTypes="AA">
                                      <p:cBhvr>
                                        <p:cTn id="20" dur="2000" fill="hold"/>
                                        <p:tgtEl>
                                          <p:spTgt spid="6"/>
                                        </p:tgtEl>
                                        <p:attrNameLst>
                                          <p:attrName>ppt_x</p:attrName>
                                          <p:attrName>ppt_y</p:attrName>
                                        </p:attrNameLst>
                                      </p:cBhvr>
                                      <p:rCtr x="0" y="17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997089"/>
            <a:ext cx="6019800" cy="1200329"/>
          </a:xfrm>
          <a:prstGeom prst="rect">
            <a:avLst/>
          </a:prstGeom>
          <a:noFill/>
        </p:spPr>
        <p:txBody>
          <a:bodyPr wrap="square" rtlCol="0">
            <a:spAutoFit/>
          </a:bodyPr>
          <a:lstStyle/>
          <a:p>
            <a:r>
              <a:rPr lang="en-US" sz="3600" dirty="0" smtClean="0"/>
              <a:t>But what do these percents represent?  </a:t>
            </a:r>
            <a:r>
              <a:rPr lang="en-US" sz="3600" b="1" dirty="0" smtClean="0"/>
              <a:t>(Q3)</a:t>
            </a:r>
            <a:endParaRPr lang="en-US" sz="3600" dirty="0" smtClean="0"/>
          </a:p>
        </p:txBody>
      </p:sp>
      <p:sp>
        <p:nvSpPr>
          <p:cNvPr id="7" name="TextBox 6"/>
          <p:cNvSpPr txBox="1"/>
          <p:nvPr/>
        </p:nvSpPr>
        <p:spPr>
          <a:xfrm>
            <a:off x="990600" y="152400"/>
            <a:ext cx="7162800" cy="707886"/>
          </a:xfrm>
          <a:prstGeom prst="rect">
            <a:avLst/>
          </a:prstGeom>
          <a:noFill/>
        </p:spPr>
        <p:txBody>
          <a:bodyPr wrap="square" rtlCol="0">
            <a:spAutoFit/>
          </a:bodyPr>
          <a:lstStyle/>
          <a:p>
            <a:r>
              <a:rPr lang="en-US" sz="4000" b="1" dirty="0" smtClean="0"/>
              <a:t>Dalton’s Law of Partial Pressures</a:t>
            </a:r>
            <a:endParaRPr lang="en-US" sz="4000" b="1" dirty="0"/>
          </a:p>
        </p:txBody>
      </p:sp>
      <p:grpSp>
        <p:nvGrpSpPr>
          <p:cNvPr id="32" name="Group 31"/>
          <p:cNvGrpSpPr/>
          <p:nvPr/>
        </p:nvGrpSpPr>
        <p:grpSpPr>
          <a:xfrm>
            <a:off x="6400800" y="878892"/>
            <a:ext cx="2057400" cy="3388308"/>
            <a:chOff x="6400800" y="878892"/>
            <a:chExt cx="2057400" cy="3388308"/>
          </a:xfrm>
        </p:grpSpPr>
        <p:grpSp>
          <p:nvGrpSpPr>
            <p:cNvPr id="9" name="Group 8"/>
            <p:cNvGrpSpPr/>
            <p:nvPr/>
          </p:nvGrpSpPr>
          <p:grpSpPr>
            <a:xfrm>
              <a:off x="6400800" y="1129262"/>
              <a:ext cx="2057400" cy="3137938"/>
              <a:chOff x="6477000" y="1589146"/>
              <a:chExt cx="2057400" cy="3747538"/>
            </a:xfrm>
          </p:grpSpPr>
          <p:sp>
            <p:nvSpPr>
              <p:cNvPr id="5" name="Freeform 4"/>
              <p:cNvSpPr/>
              <p:nvPr/>
            </p:nvSpPr>
            <p:spPr>
              <a:xfrm>
                <a:off x="6477000" y="1589146"/>
                <a:ext cx="1052848" cy="3747538"/>
              </a:xfrm>
              <a:custGeom>
                <a:avLst/>
                <a:gdLst>
                  <a:gd name="connsiteX0" fmla="*/ 1052945 w 1510145"/>
                  <a:gd name="connsiteY0" fmla="*/ 0 h 3685309"/>
                  <a:gd name="connsiteX1" fmla="*/ 1052945 w 1510145"/>
                  <a:gd name="connsiteY1" fmla="*/ 831273 h 3685309"/>
                  <a:gd name="connsiteX2" fmla="*/ 1011382 w 1510145"/>
                  <a:gd name="connsiteY2" fmla="*/ 1149927 h 3685309"/>
                  <a:gd name="connsiteX3" fmla="*/ 789709 w 1510145"/>
                  <a:gd name="connsiteY3" fmla="*/ 1593273 h 3685309"/>
                  <a:gd name="connsiteX4" fmla="*/ 55418 w 1510145"/>
                  <a:gd name="connsiteY4" fmla="*/ 3144982 h 3685309"/>
                  <a:gd name="connsiteX5" fmla="*/ 0 w 1510145"/>
                  <a:gd name="connsiteY5" fmla="*/ 3352800 h 3685309"/>
                  <a:gd name="connsiteX6" fmla="*/ 13854 w 1510145"/>
                  <a:gd name="connsiteY6" fmla="*/ 3463637 h 3685309"/>
                  <a:gd name="connsiteX7" fmla="*/ 96982 w 1510145"/>
                  <a:gd name="connsiteY7" fmla="*/ 3616037 h 3685309"/>
                  <a:gd name="connsiteX8" fmla="*/ 235527 w 1510145"/>
                  <a:gd name="connsiteY8" fmla="*/ 3685309 h 3685309"/>
                  <a:gd name="connsiteX9" fmla="*/ 1510145 w 1510145"/>
                  <a:gd name="connsiteY9" fmla="*/ 3685309 h 3685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10145" h="3685309">
                    <a:moveTo>
                      <a:pt x="1052945" y="0"/>
                    </a:moveTo>
                    <a:lnTo>
                      <a:pt x="1052945" y="831273"/>
                    </a:lnTo>
                    <a:lnTo>
                      <a:pt x="1011382" y="1149927"/>
                    </a:lnTo>
                    <a:lnTo>
                      <a:pt x="789709" y="1593273"/>
                    </a:lnTo>
                    <a:lnTo>
                      <a:pt x="55418" y="3144982"/>
                    </a:lnTo>
                    <a:lnTo>
                      <a:pt x="0" y="3352800"/>
                    </a:lnTo>
                    <a:lnTo>
                      <a:pt x="13854" y="3463637"/>
                    </a:lnTo>
                    <a:lnTo>
                      <a:pt x="96982" y="3616037"/>
                    </a:lnTo>
                    <a:lnTo>
                      <a:pt x="235527" y="3685309"/>
                    </a:lnTo>
                    <a:lnTo>
                      <a:pt x="1510145" y="3685309"/>
                    </a:lnTo>
                  </a:path>
                </a:pathLst>
              </a:cu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Freeform 5"/>
              <p:cNvSpPr/>
              <p:nvPr/>
            </p:nvSpPr>
            <p:spPr>
              <a:xfrm flipH="1">
                <a:off x="7481552" y="1589146"/>
                <a:ext cx="1052848" cy="3747538"/>
              </a:xfrm>
              <a:custGeom>
                <a:avLst/>
                <a:gdLst>
                  <a:gd name="connsiteX0" fmla="*/ 1052945 w 1510145"/>
                  <a:gd name="connsiteY0" fmla="*/ 0 h 3685309"/>
                  <a:gd name="connsiteX1" fmla="*/ 1052945 w 1510145"/>
                  <a:gd name="connsiteY1" fmla="*/ 831273 h 3685309"/>
                  <a:gd name="connsiteX2" fmla="*/ 1011382 w 1510145"/>
                  <a:gd name="connsiteY2" fmla="*/ 1149927 h 3685309"/>
                  <a:gd name="connsiteX3" fmla="*/ 789709 w 1510145"/>
                  <a:gd name="connsiteY3" fmla="*/ 1593273 h 3685309"/>
                  <a:gd name="connsiteX4" fmla="*/ 55418 w 1510145"/>
                  <a:gd name="connsiteY4" fmla="*/ 3144982 h 3685309"/>
                  <a:gd name="connsiteX5" fmla="*/ 0 w 1510145"/>
                  <a:gd name="connsiteY5" fmla="*/ 3352800 h 3685309"/>
                  <a:gd name="connsiteX6" fmla="*/ 13854 w 1510145"/>
                  <a:gd name="connsiteY6" fmla="*/ 3463637 h 3685309"/>
                  <a:gd name="connsiteX7" fmla="*/ 96982 w 1510145"/>
                  <a:gd name="connsiteY7" fmla="*/ 3616037 h 3685309"/>
                  <a:gd name="connsiteX8" fmla="*/ 235527 w 1510145"/>
                  <a:gd name="connsiteY8" fmla="*/ 3685309 h 3685309"/>
                  <a:gd name="connsiteX9" fmla="*/ 1510145 w 1510145"/>
                  <a:gd name="connsiteY9" fmla="*/ 3685309 h 3685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10145" h="3685309">
                    <a:moveTo>
                      <a:pt x="1052945" y="0"/>
                    </a:moveTo>
                    <a:lnTo>
                      <a:pt x="1052945" y="831273"/>
                    </a:lnTo>
                    <a:lnTo>
                      <a:pt x="1011382" y="1149927"/>
                    </a:lnTo>
                    <a:lnTo>
                      <a:pt x="789709" y="1593273"/>
                    </a:lnTo>
                    <a:lnTo>
                      <a:pt x="55418" y="3144982"/>
                    </a:lnTo>
                    <a:lnTo>
                      <a:pt x="0" y="3352800"/>
                    </a:lnTo>
                    <a:lnTo>
                      <a:pt x="13854" y="3463637"/>
                    </a:lnTo>
                    <a:lnTo>
                      <a:pt x="96982" y="3616037"/>
                    </a:lnTo>
                    <a:lnTo>
                      <a:pt x="235527" y="3685309"/>
                    </a:lnTo>
                    <a:lnTo>
                      <a:pt x="1510145" y="3685309"/>
                    </a:lnTo>
                  </a:path>
                </a:pathLst>
              </a:cu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0" name="Trapezoid 9"/>
            <p:cNvSpPr/>
            <p:nvPr/>
          </p:nvSpPr>
          <p:spPr>
            <a:xfrm rot="10800000">
              <a:off x="7086600" y="878892"/>
              <a:ext cx="685800" cy="533400"/>
            </a:xfrm>
            <a:prstGeom prst="trapezoi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Oval 10"/>
          <p:cNvSpPr/>
          <p:nvPr/>
        </p:nvSpPr>
        <p:spPr>
          <a:xfrm>
            <a:off x="6629400" y="3810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7239000" y="3048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6934200" y="3048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7924800" y="28956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7620000" y="3048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8044965" y="35814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7467600" y="3429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7086600" y="3429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6763383" y="33528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7086600" y="3810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7467600" y="27432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7086600" y="25146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7239000" y="213360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7543800" y="220980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7543800" y="190500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7239000" y="182880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7391400" y="1524000"/>
            <a:ext cx="91440" cy="91440"/>
          </a:xfrm>
          <a:prstGeom prst="ellipse">
            <a:avLst/>
          </a:prstGeom>
          <a:solidFill>
            <a:srgbClr val="FFFF00"/>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6934200" y="40386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7391400" y="3810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7848600" y="39624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p:cNvSpPr txBox="1"/>
          <p:nvPr/>
        </p:nvSpPr>
        <p:spPr>
          <a:xfrm>
            <a:off x="381000" y="4191000"/>
            <a:ext cx="8534400" cy="2308324"/>
          </a:xfrm>
          <a:prstGeom prst="rect">
            <a:avLst/>
          </a:prstGeom>
          <a:noFill/>
        </p:spPr>
        <p:txBody>
          <a:bodyPr wrap="square" rtlCol="0">
            <a:spAutoFit/>
          </a:bodyPr>
          <a:lstStyle/>
          <a:p>
            <a:r>
              <a:rPr lang="en-US" sz="3600" dirty="0" smtClean="0"/>
              <a:t>But that is a little misleading.  </a:t>
            </a:r>
            <a:r>
              <a:rPr lang="en-US" sz="3600" b="1" dirty="0" smtClean="0"/>
              <a:t>(Q4) </a:t>
            </a:r>
          </a:p>
          <a:p>
            <a:r>
              <a:rPr lang="en-US" sz="3600" dirty="0" smtClean="0"/>
              <a:t>If you had a flask filled with a mixture of three different gases, each component wouldn’t have its own confined volume…</a:t>
            </a:r>
          </a:p>
        </p:txBody>
      </p:sp>
      <p:cxnSp>
        <p:nvCxnSpPr>
          <p:cNvPr id="34" name="Straight Connector 33"/>
          <p:cNvCxnSpPr/>
          <p:nvPr/>
        </p:nvCxnSpPr>
        <p:spPr>
          <a:xfrm flipV="1">
            <a:off x="7139050" y="1676400"/>
            <a:ext cx="609600" cy="495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a:stCxn id="5" idx="3"/>
            <a:endCxn id="6" idx="3"/>
          </p:cNvCxnSpPr>
          <p:nvPr/>
        </p:nvCxnSpPr>
        <p:spPr>
          <a:xfrm>
            <a:off x="6951372" y="2485890"/>
            <a:ext cx="956256"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a:off x="381000" y="1542871"/>
            <a:ext cx="6324600" cy="2308324"/>
          </a:xfrm>
          <a:prstGeom prst="rect">
            <a:avLst/>
          </a:prstGeom>
          <a:noFill/>
        </p:spPr>
        <p:txBody>
          <a:bodyPr wrap="square" rtlCol="0">
            <a:spAutoFit/>
          </a:bodyPr>
          <a:lstStyle/>
          <a:p>
            <a:r>
              <a:rPr lang="en-US" sz="3600" dirty="0" smtClean="0"/>
              <a:t>                               Percent by mass?  Percent by moles? </a:t>
            </a:r>
          </a:p>
          <a:p>
            <a:r>
              <a:rPr lang="en-US" sz="3600" dirty="0" smtClean="0"/>
              <a:t>Usually, such statistics are referring to “percent by </a:t>
            </a:r>
            <a:r>
              <a:rPr lang="en-US" sz="3600" i="1" dirty="0" smtClean="0"/>
              <a:t>volume</a:t>
            </a:r>
            <a:r>
              <a:rPr lang="en-US" sz="3600" dirty="0" smtClean="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1">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1">
                                            <p:txEl>
                                              <p:pRg st="1" end="1"/>
                                            </p:txEl>
                                          </p:spTgt>
                                        </p:tgtEl>
                                        <p:attrNameLst>
                                          <p:attrName>style.visibility</p:attrName>
                                        </p:attrNameLst>
                                      </p:cBhvr>
                                      <p:to>
                                        <p:strVal val="visible"/>
                                      </p:to>
                                    </p:set>
                                  </p:childTnLst>
                                </p:cTn>
                              </p:par>
                              <p:par>
                                <p:cTn id="23" presetID="10" presetClass="entr" presetSubtype="0" fill="hold" nodeType="withEffect">
                                  <p:stCondLst>
                                    <p:cond delay="0"/>
                                  </p:stCondLst>
                                  <p:childTnLst>
                                    <p:set>
                                      <p:cBhvr>
                                        <p:cTn id="24" dur="1" fill="hold">
                                          <p:stCondLst>
                                            <p:cond delay="0"/>
                                          </p:stCondLst>
                                        </p:cTn>
                                        <p:tgtEl>
                                          <p:spTgt spid="32"/>
                                        </p:tgtEl>
                                        <p:attrNameLst>
                                          <p:attrName>style.visibility</p:attrName>
                                        </p:attrNameLst>
                                      </p:cBhvr>
                                      <p:to>
                                        <p:strVal val="visible"/>
                                      </p:to>
                                    </p:set>
                                    <p:animEffect transition="in" filter="fade">
                                      <p:cBhvr>
                                        <p:cTn id="25" dur="500"/>
                                        <p:tgtEl>
                                          <p:spTgt spid="32"/>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500"/>
                                        <p:tgtEl>
                                          <p:spTgt spid="11"/>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fade">
                                      <p:cBhvr>
                                        <p:cTn id="31" dur="500"/>
                                        <p:tgtEl>
                                          <p:spTgt spid="12"/>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fade">
                                      <p:cBhvr>
                                        <p:cTn id="34" dur="500"/>
                                        <p:tgtEl>
                                          <p:spTgt spid="13"/>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fade">
                                      <p:cBhvr>
                                        <p:cTn id="37" dur="500"/>
                                        <p:tgtEl>
                                          <p:spTgt spid="14"/>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fade">
                                      <p:cBhvr>
                                        <p:cTn id="40" dur="500"/>
                                        <p:tgtEl>
                                          <p:spTgt spid="15"/>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16"/>
                                        </p:tgtEl>
                                        <p:attrNameLst>
                                          <p:attrName>style.visibility</p:attrName>
                                        </p:attrNameLst>
                                      </p:cBhvr>
                                      <p:to>
                                        <p:strVal val="visible"/>
                                      </p:to>
                                    </p:set>
                                    <p:animEffect transition="in" filter="fade">
                                      <p:cBhvr>
                                        <p:cTn id="43" dur="500"/>
                                        <p:tgtEl>
                                          <p:spTgt spid="16"/>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17"/>
                                        </p:tgtEl>
                                        <p:attrNameLst>
                                          <p:attrName>style.visibility</p:attrName>
                                        </p:attrNameLst>
                                      </p:cBhvr>
                                      <p:to>
                                        <p:strVal val="visible"/>
                                      </p:to>
                                    </p:set>
                                    <p:animEffect transition="in" filter="fade">
                                      <p:cBhvr>
                                        <p:cTn id="46" dur="500"/>
                                        <p:tgtEl>
                                          <p:spTgt spid="17"/>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18"/>
                                        </p:tgtEl>
                                        <p:attrNameLst>
                                          <p:attrName>style.visibility</p:attrName>
                                        </p:attrNameLst>
                                      </p:cBhvr>
                                      <p:to>
                                        <p:strVal val="visible"/>
                                      </p:to>
                                    </p:set>
                                    <p:animEffect transition="in" filter="fade">
                                      <p:cBhvr>
                                        <p:cTn id="49" dur="500"/>
                                        <p:tgtEl>
                                          <p:spTgt spid="18"/>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fade">
                                      <p:cBhvr>
                                        <p:cTn id="52" dur="500"/>
                                        <p:tgtEl>
                                          <p:spTgt spid="19"/>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20"/>
                                        </p:tgtEl>
                                        <p:attrNameLst>
                                          <p:attrName>style.visibility</p:attrName>
                                        </p:attrNameLst>
                                      </p:cBhvr>
                                      <p:to>
                                        <p:strVal val="visible"/>
                                      </p:to>
                                    </p:set>
                                    <p:animEffect transition="in" filter="fade">
                                      <p:cBhvr>
                                        <p:cTn id="55" dur="500"/>
                                        <p:tgtEl>
                                          <p:spTgt spid="20"/>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21"/>
                                        </p:tgtEl>
                                        <p:attrNameLst>
                                          <p:attrName>style.visibility</p:attrName>
                                        </p:attrNameLst>
                                      </p:cBhvr>
                                      <p:to>
                                        <p:strVal val="visible"/>
                                      </p:to>
                                    </p:set>
                                    <p:animEffect transition="in" filter="fade">
                                      <p:cBhvr>
                                        <p:cTn id="58" dur="500"/>
                                        <p:tgtEl>
                                          <p:spTgt spid="21"/>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22"/>
                                        </p:tgtEl>
                                        <p:attrNameLst>
                                          <p:attrName>style.visibility</p:attrName>
                                        </p:attrNameLst>
                                      </p:cBhvr>
                                      <p:to>
                                        <p:strVal val="visible"/>
                                      </p:to>
                                    </p:set>
                                    <p:animEffect transition="in" filter="fade">
                                      <p:cBhvr>
                                        <p:cTn id="61" dur="500"/>
                                        <p:tgtEl>
                                          <p:spTgt spid="22"/>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23"/>
                                        </p:tgtEl>
                                        <p:attrNameLst>
                                          <p:attrName>style.visibility</p:attrName>
                                        </p:attrNameLst>
                                      </p:cBhvr>
                                      <p:to>
                                        <p:strVal val="visible"/>
                                      </p:to>
                                    </p:set>
                                    <p:animEffect transition="in" filter="fade">
                                      <p:cBhvr>
                                        <p:cTn id="64" dur="500"/>
                                        <p:tgtEl>
                                          <p:spTgt spid="23"/>
                                        </p:tgtEl>
                                      </p:cBhvr>
                                    </p:animEffect>
                                  </p:childTnLst>
                                </p:cTn>
                              </p:par>
                              <p:par>
                                <p:cTn id="65" presetID="10" presetClass="entr" presetSubtype="0" fill="hold" grpId="0" nodeType="withEffect">
                                  <p:stCondLst>
                                    <p:cond delay="0"/>
                                  </p:stCondLst>
                                  <p:childTnLst>
                                    <p:set>
                                      <p:cBhvr>
                                        <p:cTn id="66" dur="1" fill="hold">
                                          <p:stCondLst>
                                            <p:cond delay="0"/>
                                          </p:stCondLst>
                                        </p:cTn>
                                        <p:tgtEl>
                                          <p:spTgt spid="24"/>
                                        </p:tgtEl>
                                        <p:attrNameLst>
                                          <p:attrName>style.visibility</p:attrName>
                                        </p:attrNameLst>
                                      </p:cBhvr>
                                      <p:to>
                                        <p:strVal val="visible"/>
                                      </p:to>
                                    </p:set>
                                    <p:animEffect transition="in" filter="fade">
                                      <p:cBhvr>
                                        <p:cTn id="67" dur="500"/>
                                        <p:tgtEl>
                                          <p:spTgt spid="24"/>
                                        </p:tgtEl>
                                      </p:cBhvr>
                                    </p:animEffect>
                                  </p:childTnLst>
                                </p:cTn>
                              </p:par>
                              <p:par>
                                <p:cTn id="68" presetID="10" presetClass="entr" presetSubtype="0" fill="hold" grpId="0" nodeType="withEffect">
                                  <p:stCondLst>
                                    <p:cond delay="0"/>
                                  </p:stCondLst>
                                  <p:childTnLst>
                                    <p:set>
                                      <p:cBhvr>
                                        <p:cTn id="69" dur="1" fill="hold">
                                          <p:stCondLst>
                                            <p:cond delay="0"/>
                                          </p:stCondLst>
                                        </p:cTn>
                                        <p:tgtEl>
                                          <p:spTgt spid="25"/>
                                        </p:tgtEl>
                                        <p:attrNameLst>
                                          <p:attrName>style.visibility</p:attrName>
                                        </p:attrNameLst>
                                      </p:cBhvr>
                                      <p:to>
                                        <p:strVal val="visible"/>
                                      </p:to>
                                    </p:set>
                                    <p:animEffect transition="in" filter="fade">
                                      <p:cBhvr>
                                        <p:cTn id="70" dur="500"/>
                                        <p:tgtEl>
                                          <p:spTgt spid="25"/>
                                        </p:tgtEl>
                                      </p:cBhvr>
                                    </p:animEffect>
                                  </p:childTnLst>
                                </p:cTn>
                              </p:par>
                              <p:par>
                                <p:cTn id="71" presetID="10" presetClass="entr" presetSubtype="0" fill="hold" grpId="0" nodeType="withEffect">
                                  <p:stCondLst>
                                    <p:cond delay="0"/>
                                  </p:stCondLst>
                                  <p:childTnLst>
                                    <p:set>
                                      <p:cBhvr>
                                        <p:cTn id="72" dur="1" fill="hold">
                                          <p:stCondLst>
                                            <p:cond delay="0"/>
                                          </p:stCondLst>
                                        </p:cTn>
                                        <p:tgtEl>
                                          <p:spTgt spid="26"/>
                                        </p:tgtEl>
                                        <p:attrNameLst>
                                          <p:attrName>style.visibility</p:attrName>
                                        </p:attrNameLst>
                                      </p:cBhvr>
                                      <p:to>
                                        <p:strVal val="visible"/>
                                      </p:to>
                                    </p:set>
                                    <p:animEffect transition="in" filter="fade">
                                      <p:cBhvr>
                                        <p:cTn id="73" dur="500"/>
                                        <p:tgtEl>
                                          <p:spTgt spid="26"/>
                                        </p:tgtEl>
                                      </p:cBhvr>
                                    </p:animEffect>
                                  </p:childTnLst>
                                </p:cTn>
                              </p:par>
                              <p:par>
                                <p:cTn id="74" presetID="10" presetClass="entr" presetSubtype="0" fill="hold" grpId="0" nodeType="withEffect">
                                  <p:stCondLst>
                                    <p:cond delay="0"/>
                                  </p:stCondLst>
                                  <p:childTnLst>
                                    <p:set>
                                      <p:cBhvr>
                                        <p:cTn id="75" dur="1" fill="hold">
                                          <p:stCondLst>
                                            <p:cond delay="0"/>
                                          </p:stCondLst>
                                        </p:cTn>
                                        <p:tgtEl>
                                          <p:spTgt spid="27"/>
                                        </p:tgtEl>
                                        <p:attrNameLst>
                                          <p:attrName>style.visibility</p:attrName>
                                        </p:attrNameLst>
                                      </p:cBhvr>
                                      <p:to>
                                        <p:strVal val="visible"/>
                                      </p:to>
                                    </p:set>
                                    <p:animEffect transition="in" filter="fade">
                                      <p:cBhvr>
                                        <p:cTn id="76" dur="500"/>
                                        <p:tgtEl>
                                          <p:spTgt spid="27"/>
                                        </p:tgtEl>
                                      </p:cBhvr>
                                    </p:animEffect>
                                  </p:childTnLst>
                                </p:cTn>
                              </p:par>
                              <p:par>
                                <p:cTn id="77" presetID="10" presetClass="entr" presetSubtype="0" fill="hold" grpId="0" nodeType="withEffect">
                                  <p:stCondLst>
                                    <p:cond delay="0"/>
                                  </p:stCondLst>
                                  <p:childTnLst>
                                    <p:set>
                                      <p:cBhvr>
                                        <p:cTn id="78" dur="1" fill="hold">
                                          <p:stCondLst>
                                            <p:cond delay="0"/>
                                          </p:stCondLst>
                                        </p:cTn>
                                        <p:tgtEl>
                                          <p:spTgt spid="28"/>
                                        </p:tgtEl>
                                        <p:attrNameLst>
                                          <p:attrName>style.visibility</p:attrName>
                                        </p:attrNameLst>
                                      </p:cBhvr>
                                      <p:to>
                                        <p:strVal val="visible"/>
                                      </p:to>
                                    </p:set>
                                    <p:animEffect transition="in" filter="fade">
                                      <p:cBhvr>
                                        <p:cTn id="79" dur="500"/>
                                        <p:tgtEl>
                                          <p:spTgt spid="28"/>
                                        </p:tgtEl>
                                      </p:cBhvr>
                                    </p:animEffect>
                                  </p:childTnLst>
                                </p:cTn>
                              </p:par>
                              <p:par>
                                <p:cTn id="80" presetID="10" presetClass="entr" presetSubtype="0" fill="hold" grpId="0" nodeType="withEffect">
                                  <p:stCondLst>
                                    <p:cond delay="0"/>
                                  </p:stCondLst>
                                  <p:childTnLst>
                                    <p:set>
                                      <p:cBhvr>
                                        <p:cTn id="81" dur="1" fill="hold">
                                          <p:stCondLst>
                                            <p:cond delay="0"/>
                                          </p:stCondLst>
                                        </p:cTn>
                                        <p:tgtEl>
                                          <p:spTgt spid="29"/>
                                        </p:tgtEl>
                                        <p:attrNameLst>
                                          <p:attrName>style.visibility</p:attrName>
                                        </p:attrNameLst>
                                      </p:cBhvr>
                                      <p:to>
                                        <p:strVal val="visible"/>
                                      </p:to>
                                    </p:set>
                                    <p:animEffect transition="in" filter="fade">
                                      <p:cBhvr>
                                        <p:cTn id="82" dur="500"/>
                                        <p:tgtEl>
                                          <p:spTgt spid="29"/>
                                        </p:tgtEl>
                                      </p:cBhvr>
                                    </p:animEffect>
                                  </p:childTnLst>
                                </p:cTn>
                              </p:par>
                              <p:par>
                                <p:cTn id="83" presetID="10" presetClass="entr" presetSubtype="0" fill="hold" grpId="0" nodeType="withEffect">
                                  <p:stCondLst>
                                    <p:cond delay="0"/>
                                  </p:stCondLst>
                                  <p:childTnLst>
                                    <p:set>
                                      <p:cBhvr>
                                        <p:cTn id="84" dur="1" fill="hold">
                                          <p:stCondLst>
                                            <p:cond delay="0"/>
                                          </p:stCondLst>
                                        </p:cTn>
                                        <p:tgtEl>
                                          <p:spTgt spid="30"/>
                                        </p:tgtEl>
                                        <p:attrNameLst>
                                          <p:attrName>style.visibility</p:attrName>
                                        </p:attrNameLst>
                                      </p:cBhvr>
                                      <p:to>
                                        <p:strVal val="visible"/>
                                      </p:to>
                                    </p:set>
                                    <p:animEffect transition="in" filter="fade">
                                      <p:cBhvr>
                                        <p:cTn id="85" dur="500"/>
                                        <p:tgtEl>
                                          <p:spTgt spid="30"/>
                                        </p:tgtEl>
                                      </p:cBhvr>
                                    </p:animEffect>
                                  </p:childTnLst>
                                </p:cTn>
                              </p:par>
                              <p:par>
                                <p:cTn id="86" presetID="10" presetClass="entr" presetSubtype="0" fill="hold" nodeType="withEffect">
                                  <p:stCondLst>
                                    <p:cond delay="0"/>
                                  </p:stCondLst>
                                  <p:childTnLst>
                                    <p:set>
                                      <p:cBhvr>
                                        <p:cTn id="87" dur="1" fill="hold">
                                          <p:stCondLst>
                                            <p:cond delay="0"/>
                                          </p:stCondLst>
                                        </p:cTn>
                                        <p:tgtEl>
                                          <p:spTgt spid="34"/>
                                        </p:tgtEl>
                                        <p:attrNameLst>
                                          <p:attrName>style.visibility</p:attrName>
                                        </p:attrNameLst>
                                      </p:cBhvr>
                                      <p:to>
                                        <p:strVal val="visible"/>
                                      </p:to>
                                    </p:set>
                                    <p:animEffect transition="in" filter="fade">
                                      <p:cBhvr>
                                        <p:cTn id="88" dur="500"/>
                                        <p:tgtEl>
                                          <p:spTgt spid="34"/>
                                        </p:tgtEl>
                                      </p:cBhvr>
                                    </p:animEffect>
                                  </p:childTnLst>
                                </p:cTn>
                              </p:par>
                              <p:par>
                                <p:cTn id="89" presetID="10" presetClass="entr" presetSubtype="0" fill="hold" nodeType="withEffect">
                                  <p:stCondLst>
                                    <p:cond delay="0"/>
                                  </p:stCondLst>
                                  <p:childTnLst>
                                    <p:set>
                                      <p:cBhvr>
                                        <p:cTn id="90" dur="1" fill="hold">
                                          <p:stCondLst>
                                            <p:cond delay="0"/>
                                          </p:stCondLst>
                                        </p:cTn>
                                        <p:tgtEl>
                                          <p:spTgt spid="35"/>
                                        </p:tgtEl>
                                        <p:attrNameLst>
                                          <p:attrName>style.visibility</p:attrName>
                                        </p:attrNameLst>
                                      </p:cBhvr>
                                      <p:to>
                                        <p:strVal val="visible"/>
                                      </p:to>
                                    </p:set>
                                    <p:animEffect transition="in" filter="fade">
                                      <p:cBhvr>
                                        <p:cTn id="91" dur="500"/>
                                        <p:tgtEl>
                                          <p:spTgt spid="35"/>
                                        </p:tgtEl>
                                      </p:cBhvr>
                                    </p:animEffect>
                                  </p:childTnLst>
                                </p:cTn>
                              </p:par>
                            </p:childTnLst>
                          </p:cTn>
                        </p:par>
                      </p:childTnLst>
                    </p:cTn>
                  </p:par>
                  <p:par>
                    <p:cTn id="92" fill="hold">
                      <p:stCondLst>
                        <p:cond delay="indefinite"/>
                      </p:stCondLst>
                      <p:childTnLst>
                        <p:par>
                          <p:cTn id="93" fill="hold">
                            <p:stCondLst>
                              <p:cond delay="0"/>
                            </p:stCondLst>
                            <p:childTnLst>
                              <p:par>
                                <p:cTn id="94" presetID="0" presetClass="path" presetSubtype="0" repeatCount="indefinite" fill="hold" grpId="1" nodeType="clickEffect">
                                  <p:stCondLst>
                                    <p:cond delay="0"/>
                                  </p:stCondLst>
                                  <p:childTnLst>
                                    <p:animMotion origin="layout" path="M 0 0 L 0.01562 0.01296 L 0.02708 -0.00325 L 0.01389 -0.01088 L -0.01684 0.00925 L -0.02639 -0.00325 L -0.01111 0.00069 L -0.0132 -0.01551 L 0.00816 -0.01598 L 0 0 Z " pathEditMode="relative" ptsTypes="AAAAAAAAAA">
                                      <p:cBhvr>
                                        <p:cTn id="95" dur="2000" fill="hold"/>
                                        <p:tgtEl>
                                          <p:spTgt spid="27"/>
                                        </p:tgtEl>
                                        <p:attrNameLst>
                                          <p:attrName>ppt_x</p:attrName>
                                          <p:attrName>ppt_y</p:attrName>
                                        </p:attrNameLst>
                                      </p:cBhvr>
                                    </p:animMotion>
                                  </p:childTnLst>
                                </p:cTn>
                              </p:par>
                              <p:par>
                                <p:cTn id="96" presetID="0" presetClass="path" presetSubtype="0" repeatCount="indefinite" fill="hold" grpId="1" nodeType="withEffect">
                                  <p:stCondLst>
                                    <p:cond delay="0"/>
                                  </p:stCondLst>
                                  <p:childTnLst>
                                    <p:animMotion origin="layout" path="M 0 0 L 0.01754 -0.02246 L 0.04393 -0.00996 L 0.01997 0.02083 L 0.04966 0.04051 L 0.01893 0.0824 L -0.01284 0.05463 L 0.01545 0.02338 L 0 0 Z " pathEditMode="relative" ptsTypes="AAAAAAAAA">
                                      <p:cBhvr>
                                        <p:cTn id="97" dur="3000" fill="hold"/>
                                        <p:tgtEl>
                                          <p:spTgt spid="26"/>
                                        </p:tgtEl>
                                        <p:attrNameLst>
                                          <p:attrName>ppt_x</p:attrName>
                                          <p:attrName>ppt_y</p:attrName>
                                        </p:attrNameLst>
                                      </p:cBhvr>
                                    </p:animMotion>
                                  </p:childTnLst>
                                </p:cTn>
                              </p:par>
                              <p:par>
                                <p:cTn id="98" presetID="0" presetClass="path" presetSubtype="0" repeatCount="indefinite" fill="hold" grpId="1" nodeType="withEffect">
                                  <p:stCondLst>
                                    <p:cond delay="0"/>
                                  </p:stCondLst>
                                  <p:childTnLst>
                                    <p:animMotion origin="layout" path="M 0 0 L -0.04393 0.0118 L -0.01545 0.03102 L -0.05573 0.05324 L -0.05139 0.07245 L -0.02396 0.04467 L 0.0118 0.07523 L 0.02239 0.05578 L -0.01389 0.0243 L 0.01319 0.00532 L 0.00382 -0.03287 L 0 0 Z " pathEditMode="relative" ptsTypes="AAAAAAAAAAAA">
                                      <p:cBhvr>
                                        <p:cTn id="99" dur="2000" fill="hold"/>
                                        <p:tgtEl>
                                          <p:spTgt spid="25"/>
                                        </p:tgtEl>
                                        <p:attrNameLst>
                                          <p:attrName>ppt_x</p:attrName>
                                          <p:attrName>ppt_y</p:attrName>
                                        </p:attrNameLst>
                                      </p:cBhvr>
                                    </p:animMotion>
                                  </p:childTnLst>
                                </p:cTn>
                              </p:par>
                              <p:par>
                                <p:cTn id="100" presetID="0" presetClass="path" presetSubtype="0" repeatCount="indefinite" fill="hold" grpId="1" nodeType="withEffect">
                                  <p:stCondLst>
                                    <p:cond delay="0"/>
                                  </p:stCondLst>
                                  <p:childTnLst>
                                    <p:animMotion origin="layout" path="M 0 0 L 0.00191 0.03773 L 0.025 -0.06621 L 0.03716 -0.00903 L 0.05764 0.03472 L 0.02622 0.04097 L -0.01632 -0.00996 L 0.00261 -0.06574 L 0 -0.00278 L 0 0 Z " pathEditMode="relative" ptsTypes="AAAAAAAAAA">
                                      <p:cBhvr>
                                        <p:cTn id="101" dur="1000" fill="hold"/>
                                        <p:tgtEl>
                                          <p:spTgt spid="23"/>
                                        </p:tgtEl>
                                        <p:attrNameLst>
                                          <p:attrName>ppt_x</p:attrName>
                                          <p:attrName>ppt_y</p:attrName>
                                        </p:attrNameLst>
                                      </p:cBhvr>
                                    </p:animMotion>
                                  </p:childTnLst>
                                </p:cTn>
                              </p:par>
                              <p:par>
                                <p:cTn id="102" presetID="0" presetClass="path" presetSubtype="0" repeatCount="indefinite" fill="hold" grpId="1" nodeType="withEffect">
                                  <p:stCondLst>
                                    <p:cond delay="0"/>
                                  </p:stCondLst>
                                  <p:childTnLst>
                                    <p:animMotion origin="layout" path="M 0 0 L -0.02222 0.02916 L -0.0526 -0.00047 L -0.02014 -0.0338 L -0.02118 -0.07801 L 0.00712 -0.06274 L -0.04358 -0.04237 L 0.01389 -0.02755 L 0 0 Z " pathEditMode="relative" ptsTypes="AAAAAAAAA">
                                      <p:cBhvr>
                                        <p:cTn id="103" dur="2000" fill="hold"/>
                                        <p:tgtEl>
                                          <p:spTgt spid="24"/>
                                        </p:tgtEl>
                                        <p:attrNameLst>
                                          <p:attrName>ppt_x</p:attrName>
                                          <p:attrName>ppt_y</p:attrName>
                                        </p:attrNameLst>
                                      </p:cBhvr>
                                    </p:animMotion>
                                  </p:childTnLst>
                                </p:cTn>
                              </p:par>
                              <p:par>
                                <p:cTn id="104" presetID="0" presetClass="path" presetSubtype="0" repeatCount="indefinite" fill="hold" grpId="1" nodeType="withEffect">
                                  <p:stCondLst>
                                    <p:cond delay="0"/>
                                  </p:stCondLst>
                                  <p:childTnLst>
                                    <p:animMotion origin="layout" path="M 0 0 L 0.01424 0.03008 L -0.01562 0.05947 L 0.03056 0.11432 L -0.04045 0.12034 L -0.01927 0.0678 L -0.06805 0.04096 L -0.03333 -0.01343 L -0.03264 -0.05994 L -0.00486 0.00092 L 0 0 Z " pathEditMode="relative" ptsTypes="AAAAAAAAAAA">
                                      <p:cBhvr>
                                        <p:cTn id="105" dur="3000" fill="hold"/>
                                        <p:tgtEl>
                                          <p:spTgt spid="14"/>
                                        </p:tgtEl>
                                        <p:attrNameLst>
                                          <p:attrName>ppt_x</p:attrName>
                                          <p:attrName>ppt_y</p:attrName>
                                        </p:attrNameLst>
                                      </p:cBhvr>
                                    </p:animMotion>
                                  </p:childTnLst>
                                </p:cTn>
                              </p:par>
                              <p:par>
                                <p:cTn id="106" presetID="0" presetClass="path" presetSubtype="0" repeatCount="indefinite" fill="hold" grpId="1" nodeType="withEffect">
                                  <p:stCondLst>
                                    <p:cond delay="0"/>
                                  </p:stCondLst>
                                  <p:childTnLst>
                                    <p:animMotion origin="layout" path="M 0 0 L 0.02552 0.053 L -0.03021 0.05253 L 0.01997 0.12983 L -0.05503 0.162 L 0.01476 0.23652 L 0.05382 0.09419 L -0.02916 0.02684 L 0 0 Z " pathEditMode="relative" ptsTypes="AAAAAAAAA">
                                      <p:cBhvr>
                                        <p:cTn id="107" dur="2000" fill="hold"/>
                                        <p:tgtEl>
                                          <p:spTgt spid="22"/>
                                        </p:tgtEl>
                                        <p:attrNameLst>
                                          <p:attrName>ppt_x</p:attrName>
                                          <p:attrName>ppt_y</p:attrName>
                                        </p:attrNameLst>
                                      </p:cBhvr>
                                    </p:animMotion>
                                  </p:childTnLst>
                                </p:cTn>
                              </p:par>
                              <p:par>
                                <p:cTn id="108" presetID="0" presetClass="path" presetSubtype="0" repeatCount="indefinite" fill="hold" grpId="1" nodeType="withEffect">
                                  <p:stCondLst>
                                    <p:cond delay="0"/>
                                  </p:stCondLst>
                                  <p:childTnLst>
                                    <p:animMotion origin="layout" path="M 0 0 L -0.01111 -0.03772 L -0.05434 0.00301 L -0.00452 0.08471 L 0.0427 0.05786 L 0.03073 -0.03216 L -0.00226 0.00348 L 0.02864 0.02963 L 0.00399 -0.04073 L 0 0 Z " pathEditMode="relative" ptsTypes="AAAAAAAAAA">
                                      <p:cBhvr>
                                        <p:cTn id="109" dur="5000" fill="hold"/>
                                        <p:tgtEl>
                                          <p:spTgt spid="21"/>
                                        </p:tgtEl>
                                        <p:attrNameLst>
                                          <p:attrName>ppt_x</p:attrName>
                                          <p:attrName>ppt_y</p:attrName>
                                        </p:attrNameLst>
                                      </p:cBhvr>
                                    </p:animMotion>
                                  </p:childTnLst>
                                </p:cTn>
                              </p:par>
                              <p:par>
                                <p:cTn id="110" presetID="0" presetClass="path" presetSubtype="0" repeatCount="indefinite" fill="hold" grpId="1" nodeType="withEffect">
                                  <p:stCondLst>
                                    <p:cond delay="0"/>
                                  </p:stCondLst>
                                  <p:childTnLst>
                                    <p:animMotion origin="layout" path="M 0 0 L 0.05799 0.04166 L 0.02639 0.10692 L 0.07517 0.13029 L -0.07795 0.04166 L 0 0 Z " pathEditMode="relative" ptsTypes="AAAAAA">
                                      <p:cBhvr>
                                        <p:cTn id="111" dur="2000" fill="hold"/>
                                        <p:tgtEl>
                                          <p:spTgt spid="15"/>
                                        </p:tgtEl>
                                        <p:attrNameLst>
                                          <p:attrName>ppt_x</p:attrName>
                                          <p:attrName>ppt_y</p:attrName>
                                        </p:attrNameLst>
                                      </p:cBhvr>
                                    </p:animMotion>
                                  </p:childTnLst>
                                </p:cTn>
                              </p:par>
                              <p:par>
                                <p:cTn id="112" presetID="0" presetClass="path" presetSubtype="0" repeatCount="indefinite" fill="hold" grpId="1" nodeType="withEffect">
                                  <p:stCondLst>
                                    <p:cond delay="0"/>
                                  </p:stCondLst>
                                  <p:childTnLst>
                                    <p:animMotion origin="layout" path="M 0 0 L -0.02761 0.0162 L -0.00261 0.07175 L 0.02899 0.01667 L 0.07812 0.02754 L 0.05173 -0.03934 L 0.00972 -0.05809 L -0.01563 -0.02939 L 0.0026 -0.00069 L 0 0 Z " pathEditMode="relative" ptsTypes="AAAAAAAAAA">
                                      <p:cBhvr>
                                        <p:cTn id="113" dur="1000" fill="hold"/>
                                        <p:tgtEl>
                                          <p:spTgt spid="13"/>
                                        </p:tgtEl>
                                        <p:attrNameLst>
                                          <p:attrName>ppt_x</p:attrName>
                                          <p:attrName>ppt_y</p:attrName>
                                        </p:attrNameLst>
                                      </p:cBhvr>
                                    </p:animMotion>
                                  </p:childTnLst>
                                </p:cTn>
                              </p:par>
                              <p:par>
                                <p:cTn id="114" presetID="0" presetClass="path" presetSubtype="0" repeatCount="indefinite" fill="hold" grpId="1" nodeType="withEffect">
                                  <p:stCondLst>
                                    <p:cond delay="0"/>
                                  </p:stCondLst>
                                  <p:childTnLst>
                                    <p:animMotion origin="layout" path="M 0 0 L -0.0368 0.04073 L -0.05833 0.00556 L -0.05833 0.15853 L -0.00607 0.08239 L 0.03976 0.16247 L 0.06094 0.08077 L 0.10625 0.05902 L 0.06458 0.0243 L 0.07014 -0.04698 L 0 0 Z " pathEditMode="relative" ptsTypes="AAAAAAAAAAA">
                                      <p:cBhvr>
                                        <p:cTn id="115" dur="2000" fill="hold"/>
                                        <p:tgtEl>
                                          <p:spTgt spid="12"/>
                                        </p:tgtEl>
                                        <p:attrNameLst>
                                          <p:attrName>ppt_x</p:attrName>
                                          <p:attrName>ppt_y</p:attrName>
                                        </p:attrNameLst>
                                      </p:cBhvr>
                                    </p:animMotion>
                                  </p:childTnLst>
                                </p:cTn>
                              </p:par>
                              <p:par>
                                <p:cTn id="116" presetID="0" presetClass="path" presetSubtype="0" repeatCount="indefinite" fill="hold" grpId="1" nodeType="withEffect">
                                  <p:stCondLst>
                                    <p:cond delay="0"/>
                                  </p:stCondLst>
                                  <p:childTnLst>
                                    <p:animMotion origin="layout" path="M 0 0 L 0.07222 -0.03078 L 0.02309 0.02083 L 0.0941 0.04906 L 0.06806 0.09766 L 0.0342 0.01088 L -0.05642 0.0317 L -0.01927 0.00046 L 0 0 Z " pathEditMode="relative" ptsTypes="AAAAAAAAA">
                                      <p:cBhvr>
                                        <p:cTn id="117" dur="500" fill="hold"/>
                                        <p:tgtEl>
                                          <p:spTgt spid="17"/>
                                        </p:tgtEl>
                                        <p:attrNameLst>
                                          <p:attrName>ppt_x</p:attrName>
                                          <p:attrName>ppt_y</p:attrName>
                                        </p:attrNameLst>
                                      </p:cBhvr>
                                    </p:animMotion>
                                  </p:childTnLst>
                                </p:cTn>
                              </p:par>
                              <p:par>
                                <p:cTn id="118" presetID="0" presetClass="path" presetSubtype="0" repeatCount="indefinite" fill="hold" grpId="1" nodeType="withEffect">
                                  <p:stCondLst>
                                    <p:cond delay="0"/>
                                  </p:stCondLst>
                                  <p:childTnLst>
                                    <p:animMotion origin="layout" path="M 0 0 L -0.01007 0.0287 L -0.02864 -0.0118 L -0.04948 0.02338 L -0.07101 -0.02036 L -0.0375 -0.05809 L 0.0059 -0.01944 L 0.05469 0.01991 L 0 0 Z " pathEditMode="relative" ptsTypes="AAAAAAAAA">
                                      <p:cBhvr>
                                        <p:cTn id="119" dur="2000" fill="hold"/>
                                        <p:tgtEl>
                                          <p:spTgt spid="30"/>
                                        </p:tgtEl>
                                        <p:attrNameLst>
                                          <p:attrName>ppt_x</p:attrName>
                                          <p:attrName>ppt_y</p:attrName>
                                        </p:attrNameLst>
                                      </p:cBhvr>
                                    </p:animMotion>
                                  </p:childTnLst>
                                </p:cTn>
                              </p:par>
                              <p:par>
                                <p:cTn id="120" presetID="0" presetClass="path" presetSubtype="0" repeatCount="indefinite" fill="hold" grpId="1" nodeType="withEffect">
                                  <p:stCondLst>
                                    <p:cond delay="0"/>
                                  </p:stCondLst>
                                  <p:childTnLst>
                                    <p:animMotion origin="layout" path="M 0 0 L -0.03194 -0.02823 L -0.08281 0.01389 L -0.1085 -0.00602 L -0.05347 0.053 L 0.02309 -0.00301 L 0 0 Z " pathEditMode="relative" ptsTypes="AAAAAAA">
                                      <p:cBhvr>
                                        <p:cTn id="121" dur="2000" fill="hold"/>
                                        <p:tgtEl>
                                          <p:spTgt spid="16"/>
                                        </p:tgtEl>
                                        <p:attrNameLst>
                                          <p:attrName>ppt_x</p:attrName>
                                          <p:attrName>ppt_y</p:attrName>
                                        </p:attrNameLst>
                                      </p:cBhvr>
                                    </p:animMotion>
                                  </p:childTnLst>
                                </p:cTn>
                              </p:par>
                              <p:par>
                                <p:cTn id="122" presetID="0" presetClass="path" presetSubtype="0" repeatCount="indefinite" fill="hold" grpId="1" nodeType="withEffect">
                                  <p:stCondLst>
                                    <p:cond delay="0"/>
                                  </p:stCondLst>
                                  <p:childTnLst>
                                    <p:animMotion origin="layout" path="M 0 0 L -0.02378 0.02337 L 0.01632 0.05022 L 0.00191 0.08424 L 0.04601 0.04119 L 0.01632 0.02476 L -0.02708 0.09882 L 0.02309 0.00856 L 0 0 Z " pathEditMode="relative" ptsTypes="AAAAAAAAA">
                                      <p:cBhvr>
                                        <p:cTn id="123" dur="3000" fill="hold"/>
                                        <p:tgtEl>
                                          <p:spTgt spid="19"/>
                                        </p:tgtEl>
                                        <p:attrNameLst>
                                          <p:attrName>ppt_x</p:attrName>
                                          <p:attrName>ppt_y</p:attrName>
                                        </p:attrNameLst>
                                      </p:cBhvr>
                                    </p:animMotion>
                                  </p:childTnLst>
                                </p:cTn>
                              </p:par>
                              <p:par>
                                <p:cTn id="124" presetID="0" presetClass="path" presetSubtype="0" repeatCount="indefinite" fill="hold" grpId="1" nodeType="withEffect">
                                  <p:stCondLst>
                                    <p:cond delay="0"/>
                                  </p:stCondLst>
                                  <p:childTnLst>
                                    <p:animMotion origin="layout" path="M 0 0 L -0.01788 0.00949 L 0.0033 0.04721 L 0.0342 0.00857 L 0.10261 -0.00972 L 0.08959 0.04513 L 0.05087 0.02199 L 0.00816 -0.02754 L 0.00139 -0.00277 L 0 0 Z " pathEditMode="relative" ptsTypes="AAAAAAAAAA">
                                      <p:cBhvr>
                                        <p:cTn id="125" dur="2000" fill="hold"/>
                                        <p:tgtEl>
                                          <p:spTgt spid="11"/>
                                        </p:tgtEl>
                                        <p:attrNameLst>
                                          <p:attrName>ppt_x</p:attrName>
                                          <p:attrName>ppt_y</p:attrName>
                                        </p:attrNameLst>
                                      </p:cBhvr>
                                    </p:animMotion>
                                  </p:childTnLst>
                                </p:cTn>
                              </p:par>
                              <p:par>
                                <p:cTn id="126" presetID="0" presetClass="path" presetSubtype="0" repeatCount="indefinite" fill="hold" grpId="1" nodeType="withEffect">
                                  <p:stCondLst>
                                    <p:cond delay="0"/>
                                  </p:stCondLst>
                                  <p:childTnLst>
                                    <p:animMotion origin="layout" path="M 0 0 L 0.01459 0.01481 L 0.04619 -0.11016 L 0.10678 -0.20319 L -0.01822 -0.17935 L 0.04271 -0.07197 L -0.01822 -0.05647 L 0 0 Z " pathEditMode="relative" ptsTypes="AAAAAAAA">
                                      <p:cBhvr>
                                        <p:cTn id="127" dur="1000" fill="hold"/>
                                        <p:tgtEl>
                                          <p:spTgt spid="28"/>
                                        </p:tgtEl>
                                        <p:attrNameLst>
                                          <p:attrName>ppt_x</p:attrName>
                                          <p:attrName>ppt_y</p:attrName>
                                        </p:attrNameLst>
                                      </p:cBhvr>
                                    </p:animMotion>
                                  </p:childTnLst>
                                </p:cTn>
                              </p:par>
                              <p:par>
                                <p:cTn id="128" presetID="0" presetClass="path" presetSubtype="0" repeatCount="indefinite" fill="hold" grpId="1" nodeType="withEffect">
                                  <p:stCondLst>
                                    <p:cond delay="0"/>
                                  </p:stCondLst>
                                  <p:childTnLst>
                                    <p:animMotion origin="layout" path="M 0 0 L -0.02309 -0.03009 L -0.00156 -0.08378 L 0.04236 -0.0331 L 0 0 Z " pathEditMode="relative" ptsTypes="AAAAA">
                                      <p:cBhvr>
                                        <p:cTn id="129" dur="2000" fill="hold"/>
                                        <p:tgtEl>
                                          <p:spTgt spid="20"/>
                                        </p:tgtEl>
                                        <p:attrNameLst>
                                          <p:attrName>ppt_x</p:attrName>
                                          <p:attrName>ppt_y</p:attrName>
                                        </p:attrNameLst>
                                      </p:cBhvr>
                                    </p:animMotion>
                                  </p:childTnLst>
                                </p:cTn>
                              </p:par>
                              <p:par>
                                <p:cTn id="130" presetID="0" presetClass="path" presetSubtype="0" repeatCount="indefinite" fill="hold" grpId="1" nodeType="withEffect">
                                  <p:stCondLst>
                                    <p:cond delay="0"/>
                                  </p:stCondLst>
                                  <p:childTnLst>
                                    <p:animMotion origin="layout" path="M 0 0 L -0.00712 -0.06734 L 0.01736 -0.14186 L 0.0408 -0.04721 L 0.07865 -0.00439 L 0 0 Z " pathEditMode="relative" ptsTypes="AAAAAA">
                                      <p:cBhvr>
                                        <p:cTn id="131" dur="1000" fill="hold"/>
                                        <p:tgtEl>
                                          <p:spTgt spid="18"/>
                                        </p:tgtEl>
                                        <p:attrNameLst>
                                          <p:attrName>ppt_x</p:attrName>
                                          <p:attrName>ppt_y</p:attrName>
                                        </p:attrNameLst>
                                      </p:cBhvr>
                                    </p:animMotion>
                                  </p:childTnLst>
                                </p:cTn>
                              </p:par>
                              <p:par>
                                <p:cTn id="132" presetID="0" presetClass="path" presetSubtype="0" repeatCount="indefinite" fill="hold" grpId="1" nodeType="withEffect">
                                  <p:stCondLst>
                                    <p:cond delay="0"/>
                                  </p:stCondLst>
                                  <p:childTnLst>
                                    <p:animMotion origin="layout" path="M 0 0 L 0.02673 -0.04513 L 0.07882 -0.09512 L -0.07587 -0.08147 L 0.03125 -0.05161 L -0.0309 -0.01505 L 0 0 Z " pathEditMode="relative" ptsTypes="AAAAAAA">
                                      <p:cBhvr>
                                        <p:cTn id="133" dur="2000" fill="hold"/>
                                        <p:tgtEl>
                                          <p:spTgt spid="29"/>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P spid="12" grpId="0" animBg="1"/>
      <p:bldP spid="12" grpId="1" animBg="1"/>
      <p:bldP spid="13" grpId="0" animBg="1"/>
      <p:bldP spid="13" grpId="1" animBg="1"/>
      <p:bldP spid="14" grpId="0" animBg="1"/>
      <p:bldP spid="14" grpId="1" animBg="1"/>
      <p:bldP spid="15" grpId="0" animBg="1"/>
      <p:bldP spid="15" grpId="1" animBg="1"/>
      <p:bldP spid="16" grpId="0" animBg="1"/>
      <p:bldP spid="16" grpId="1" animBg="1"/>
      <p:bldP spid="17" grpId="0" animBg="1"/>
      <p:bldP spid="17" grpId="1" animBg="1"/>
      <p:bldP spid="18" grpId="0" animBg="1"/>
      <p:bldP spid="18" grpId="1" animBg="1"/>
      <p:bldP spid="19" grpId="0" animBg="1"/>
      <p:bldP spid="19" grpId="1" animBg="1"/>
      <p:bldP spid="20" grpId="0" animBg="1"/>
      <p:bldP spid="20" grpId="1" animBg="1"/>
      <p:bldP spid="21" grpId="0" animBg="1"/>
      <p:bldP spid="21" grpId="1" animBg="1"/>
      <p:bldP spid="22" grpId="0" animBg="1"/>
      <p:bldP spid="22" grpId="1" animBg="1"/>
      <p:bldP spid="23" grpId="0" animBg="1"/>
      <p:bldP spid="23" grpId="1" animBg="1"/>
      <p:bldP spid="24" grpId="0" animBg="1"/>
      <p:bldP spid="24" grpId="1" animBg="1"/>
      <p:bldP spid="25" grpId="0" animBg="1"/>
      <p:bldP spid="25" grpId="1" animBg="1"/>
      <p:bldP spid="26" grpId="0" animBg="1"/>
      <p:bldP spid="26" grpId="1" animBg="1"/>
      <p:bldP spid="27" grpId="0" animBg="1"/>
      <p:bldP spid="27" grpId="1" animBg="1"/>
      <p:bldP spid="28" grpId="0" animBg="1"/>
      <p:bldP spid="28" grpId="1" animBg="1"/>
      <p:bldP spid="29" grpId="0" animBg="1"/>
      <p:bldP spid="29" grpId="1" animBg="1"/>
      <p:bldP spid="30" grpId="0" animBg="1"/>
      <p:bldP spid="30"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997089"/>
            <a:ext cx="7010400" cy="1754326"/>
          </a:xfrm>
          <a:prstGeom prst="rect">
            <a:avLst/>
          </a:prstGeom>
          <a:noFill/>
        </p:spPr>
        <p:txBody>
          <a:bodyPr wrap="square" rtlCol="0">
            <a:spAutoFit/>
          </a:bodyPr>
          <a:lstStyle/>
          <a:p>
            <a:r>
              <a:rPr lang="en-US" sz="3600" dirty="0" smtClean="0"/>
              <a:t>Instead, of course, each component would occupy the entire volume of the flask...</a:t>
            </a:r>
          </a:p>
        </p:txBody>
      </p:sp>
      <p:sp>
        <p:nvSpPr>
          <p:cNvPr id="7" name="TextBox 6"/>
          <p:cNvSpPr txBox="1"/>
          <p:nvPr/>
        </p:nvSpPr>
        <p:spPr>
          <a:xfrm>
            <a:off x="990600" y="152400"/>
            <a:ext cx="7162800" cy="707886"/>
          </a:xfrm>
          <a:prstGeom prst="rect">
            <a:avLst/>
          </a:prstGeom>
          <a:noFill/>
        </p:spPr>
        <p:txBody>
          <a:bodyPr wrap="square" rtlCol="0">
            <a:spAutoFit/>
          </a:bodyPr>
          <a:lstStyle/>
          <a:p>
            <a:r>
              <a:rPr lang="en-US" sz="4000" b="1" dirty="0" smtClean="0"/>
              <a:t>Dalton’s Law of Partial Pressures</a:t>
            </a:r>
            <a:endParaRPr lang="en-US" sz="4000" b="1" dirty="0"/>
          </a:p>
        </p:txBody>
      </p:sp>
      <p:grpSp>
        <p:nvGrpSpPr>
          <p:cNvPr id="2" name="Group 31"/>
          <p:cNvGrpSpPr/>
          <p:nvPr/>
        </p:nvGrpSpPr>
        <p:grpSpPr>
          <a:xfrm>
            <a:off x="6400800" y="878892"/>
            <a:ext cx="2057400" cy="3388308"/>
            <a:chOff x="6400800" y="878892"/>
            <a:chExt cx="2057400" cy="3388308"/>
          </a:xfrm>
        </p:grpSpPr>
        <p:grpSp>
          <p:nvGrpSpPr>
            <p:cNvPr id="3" name="Group 8"/>
            <p:cNvGrpSpPr/>
            <p:nvPr/>
          </p:nvGrpSpPr>
          <p:grpSpPr>
            <a:xfrm>
              <a:off x="6400800" y="1129262"/>
              <a:ext cx="2057400" cy="3137938"/>
              <a:chOff x="6477000" y="1589146"/>
              <a:chExt cx="2057400" cy="3747538"/>
            </a:xfrm>
          </p:grpSpPr>
          <p:sp>
            <p:nvSpPr>
              <p:cNvPr id="5" name="Freeform 4"/>
              <p:cNvSpPr/>
              <p:nvPr/>
            </p:nvSpPr>
            <p:spPr>
              <a:xfrm>
                <a:off x="6477000" y="1589146"/>
                <a:ext cx="1052848" cy="3747538"/>
              </a:xfrm>
              <a:custGeom>
                <a:avLst/>
                <a:gdLst>
                  <a:gd name="connsiteX0" fmla="*/ 1052945 w 1510145"/>
                  <a:gd name="connsiteY0" fmla="*/ 0 h 3685309"/>
                  <a:gd name="connsiteX1" fmla="*/ 1052945 w 1510145"/>
                  <a:gd name="connsiteY1" fmla="*/ 831273 h 3685309"/>
                  <a:gd name="connsiteX2" fmla="*/ 1011382 w 1510145"/>
                  <a:gd name="connsiteY2" fmla="*/ 1149927 h 3685309"/>
                  <a:gd name="connsiteX3" fmla="*/ 789709 w 1510145"/>
                  <a:gd name="connsiteY3" fmla="*/ 1593273 h 3685309"/>
                  <a:gd name="connsiteX4" fmla="*/ 55418 w 1510145"/>
                  <a:gd name="connsiteY4" fmla="*/ 3144982 h 3685309"/>
                  <a:gd name="connsiteX5" fmla="*/ 0 w 1510145"/>
                  <a:gd name="connsiteY5" fmla="*/ 3352800 h 3685309"/>
                  <a:gd name="connsiteX6" fmla="*/ 13854 w 1510145"/>
                  <a:gd name="connsiteY6" fmla="*/ 3463637 h 3685309"/>
                  <a:gd name="connsiteX7" fmla="*/ 96982 w 1510145"/>
                  <a:gd name="connsiteY7" fmla="*/ 3616037 h 3685309"/>
                  <a:gd name="connsiteX8" fmla="*/ 235527 w 1510145"/>
                  <a:gd name="connsiteY8" fmla="*/ 3685309 h 3685309"/>
                  <a:gd name="connsiteX9" fmla="*/ 1510145 w 1510145"/>
                  <a:gd name="connsiteY9" fmla="*/ 3685309 h 3685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10145" h="3685309">
                    <a:moveTo>
                      <a:pt x="1052945" y="0"/>
                    </a:moveTo>
                    <a:lnTo>
                      <a:pt x="1052945" y="831273"/>
                    </a:lnTo>
                    <a:lnTo>
                      <a:pt x="1011382" y="1149927"/>
                    </a:lnTo>
                    <a:lnTo>
                      <a:pt x="789709" y="1593273"/>
                    </a:lnTo>
                    <a:lnTo>
                      <a:pt x="55418" y="3144982"/>
                    </a:lnTo>
                    <a:lnTo>
                      <a:pt x="0" y="3352800"/>
                    </a:lnTo>
                    <a:lnTo>
                      <a:pt x="13854" y="3463637"/>
                    </a:lnTo>
                    <a:lnTo>
                      <a:pt x="96982" y="3616037"/>
                    </a:lnTo>
                    <a:lnTo>
                      <a:pt x="235527" y="3685309"/>
                    </a:lnTo>
                    <a:lnTo>
                      <a:pt x="1510145" y="3685309"/>
                    </a:lnTo>
                  </a:path>
                </a:pathLst>
              </a:cu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Freeform 5"/>
              <p:cNvSpPr/>
              <p:nvPr/>
            </p:nvSpPr>
            <p:spPr>
              <a:xfrm flipH="1">
                <a:off x="7481552" y="1589146"/>
                <a:ext cx="1052848" cy="3747538"/>
              </a:xfrm>
              <a:custGeom>
                <a:avLst/>
                <a:gdLst>
                  <a:gd name="connsiteX0" fmla="*/ 1052945 w 1510145"/>
                  <a:gd name="connsiteY0" fmla="*/ 0 h 3685309"/>
                  <a:gd name="connsiteX1" fmla="*/ 1052945 w 1510145"/>
                  <a:gd name="connsiteY1" fmla="*/ 831273 h 3685309"/>
                  <a:gd name="connsiteX2" fmla="*/ 1011382 w 1510145"/>
                  <a:gd name="connsiteY2" fmla="*/ 1149927 h 3685309"/>
                  <a:gd name="connsiteX3" fmla="*/ 789709 w 1510145"/>
                  <a:gd name="connsiteY3" fmla="*/ 1593273 h 3685309"/>
                  <a:gd name="connsiteX4" fmla="*/ 55418 w 1510145"/>
                  <a:gd name="connsiteY4" fmla="*/ 3144982 h 3685309"/>
                  <a:gd name="connsiteX5" fmla="*/ 0 w 1510145"/>
                  <a:gd name="connsiteY5" fmla="*/ 3352800 h 3685309"/>
                  <a:gd name="connsiteX6" fmla="*/ 13854 w 1510145"/>
                  <a:gd name="connsiteY6" fmla="*/ 3463637 h 3685309"/>
                  <a:gd name="connsiteX7" fmla="*/ 96982 w 1510145"/>
                  <a:gd name="connsiteY7" fmla="*/ 3616037 h 3685309"/>
                  <a:gd name="connsiteX8" fmla="*/ 235527 w 1510145"/>
                  <a:gd name="connsiteY8" fmla="*/ 3685309 h 3685309"/>
                  <a:gd name="connsiteX9" fmla="*/ 1510145 w 1510145"/>
                  <a:gd name="connsiteY9" fmla="*/ 3685309 h 3685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10145" h="3685309">
                    <a:moveTo>
                      <a:pt x="1052945" y="0"/>
                    </a:moveTo>
                    <a:lnTo>
                      <a:pt x="1052945" y="831273"/>
                    </a:lnTo>
                    <a:lnTo>
                      <a:pt x="1011382" y="1149927"/>
                    </a:lnTo>
                    <a:lnTo>
                      <a:pt x="789709" y="1593273"/>
                    </a:lnTo>
                    <a:lnTo>
                      <a:pt x="55418" y="3144982"/>
                    </a:lnTo>
                    <a:lnTo>
                      <a:pt x="0" y="3352800"/>
                    </a:lnTo>
                    <a:lnTo>
                      <a:pt x="13854" y="3463637"/>
                    </a:lnTo>
                    <a:lnTo>
                      <a:pt x="96982" y="3616037"/>
                    </a:lnTo>
                    <a:lnTo>
                      <a:pt x="235527" y="3685309"/>
                    </a:lnTo>
                    <a:lnTo>
                      <a:pt x="1510145" y="3685309"/>
                    </a:lnTo>
                  </a:path>
                </a:pathLst>
              </a:cu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0" name="Trapezoid 9"/>
            <p:cNvSpPr/>
            <p:nvPr/>
          </p:nvSpPr>
          <p:spPr>
            <a:xfrm rot="10800000">
              <a:off x="7086600" y="878892"/>
              <a:ext cx="685800" cy="533400"/>
            </a:xfrm>
            <a:prstGeom prst="trapezoi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Oval 10"/>
          <p:cNvSpPr/>
          <p:nvPr/>
        </p:nvSpPr>
        <p:spPr>
          <a:xfrm>
            <a:off x="6629400" y="3810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7239000" y="3048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6934200" y="3048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7924800" y="28956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7620000" y="3048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8077200" y="35814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7467600" y="3429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7086600" y="3429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6705600" y="33528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7086600" y="3810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7467600" y="27432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7086600" y="25146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7239000" y="213360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7543800" y="220980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7543800" y="190500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7239000" y="182880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7391400" y="1524000"/>
            <a:ext cx="91440" cy="91440"/>
          </a:xfrm>
          <a:prstGeom prst="ellipse">
            <a:avLst/>
          </a:prstGeom>
          <a:solidFill>
            <a:srgbClr val="FFFF00"/>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6934200" y="40386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7391400" y="3810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7848600" y="39624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 name="Straight Connector 33"/>
          <p:cNvCxnSpPr/>
          <p:nvPr/>
        </p:nvCxnSpPr>
        <p:spPr>
          <a:xfrm flipV="1">
            <a:off x="7139050" y="1676400"/>
            <a:ext cx="609600" cy="495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a:stCxn id="5" idx="3"/>
            <a:endCxn id="6" idx="3"/>
          </p:cNvCxnSpPr>
          <p:nvPr/>
        </p:nvCxnSpPr>
        <p:spPr>
          <a:xfrm>
            <a:off x="6951372" y="2485890"/>
            <a:ext cx="956256"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381000" y="2589074"/>
            <a:ext cx="6553200" cy="1754326"/>
          </a:xfrm>
          <a:prstGeom prst="rect">
            <a:avLst/>
          </a:prstGeom>
          <a:noFill/>
        </p:spPr>
        <p:txBody>
          <a:bodyPr wrap="square" rtlCol="0">
            <a:spAutoFit/>
          </a:bodyPr>
          <a:lstStyle/>
          <a:p>
            <a:r>
              <a:rPr lang="en-US" sz="3600" dirty="0" smtClean="0"/>
              <a:t>So saying, for example, that a mix-</a:t>
            </a:r>
            <a:r>
              <a:rPr lang="en-US" sz="3600" dirty="0" err="1" smtClean="0"/>
              <a:t>ture</a:t>
            </a:r>
            <a:r>
              <a:rPr lang="en-US" sz="3600" dirty="0" smtClean="0"/>
              <a:t> is 5% argon by volume doesn’t really make sense.</a:t>
            </a:r>
          </a:p>
        </p:txBody>
      </p:sp>
      <p:sp>
        <p:nvSpPr>
          <p:cNvPr id="33" name="TextBox 32"/>
          <p:cNvSpPr txBox="1"/>
          <p:nvPr/>
        </p:nvSpPr>
        <p:spPr>
          <a:xfrm>
            <a:off x="381000" y="4181059"/>
            <a:ext cx="8534400" cy="1754326"/>
          </a:xfrm>
          <a:prstGeom prst="rect">
            <a:avLst/>
          </a:prstGeom>
          <a:noFill/>
        </p:spPr>
        <p:txBody>
          <a:bodyPr wrap="square" rtlCol="0">
            <a:spAutoFit/>
          </a:bodyPr>
          <a:lstStyle/>
          <a:p>
            <a:r>
              <a:rPr lang="en-US" sz="3600" dirty="0" smtClean="0"/>
              <a:t>What makes more sense is to talk about gaseous mixtures in terms of the “</a:t>
            </a:r>
            <a:r>
              <a:rPr lang="en-US" sz="3600" b="1" dirty="0" smtClean="0"/>
              <a:t>partial pressures</a:t>
            </a:r>
            <a:r>
              <a:rPr lang="en-US" sz="3600" dirty="0" smtClean="0"/>
              <a:t>” of the components.  </a:t>
            </a:r>
            <a:r>
              <a:rPr lang="en-US" sz="3600" b="1" dirty="0" smtClean="0"/>
              <a:t>(Q5)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xit" presetSubtype="0" fill="hold" nodeType="clickEffect">
                                  <p:stCondLst>
                                    <p:cond delay="0"/>
                                  </p:stCondLst>
                                  <p:childTnLst>
                                    <p:animEffect transition="out" filter="fade">
                                      <p:cBhvr>
                                        <p:cTn id="10" dur="2000"/>
                                        <p:tgtEl>
                                          <p:spTgt spid="34"/>
                                        </p:tgtEl>
                                      </p:cBhvr>
                                    </p:animEffect>
                                    <p:set>
                                      <p:cBhvr>
                                        <p:cTn id="11" dur="1" fill="hold">
                                          <p:stCondLst>
                                            <p:cond delay="1999"/>
                                          </p:stCondLst>
                                        </p:cTn>
                                        <p:tgtEl>
                                          <p:spTgt spid="34"/>
                                        </p:tgtEl>
                                        <p:attrNameLst>
                                          <p:attrName>style.visibility</p:attrName>
                                        </p:attrNameLst>
                                      </p:cBhvr>
                                      <p:to>
                                        <p:strVal val="hidden"/>
                                      </p:to>
                                    </p:set>
                                  </p:childTnLst>
                                </p:cTn>
                              </p:par>
                              <p:par>
                                <p:cTn id="12" presetID="10" presetClass="exit" presetSubtype="0" fill="hold" nodeType="withEffect">
                                  <p:stCondLst>
                                    <p:cond delay="0"/>
                                  </p:stCondLst>
                                  <p:childTnLst>
                                    <p:animEffect transition="out" filter="fade">
                                      <p:cBhvr>
                                        <p:cTn id="13" dur="2000"/>
                                        <p:tgtEl>
                                          <p:spTgt spid="35"/>
                                        </p:tgtEl>
                                      </p:cBhvr>
                                    </p:animEffect>
                                    <p:set>
                                      <p:cBhvr>
                                        <p:cTn id="14" dur="1" fill="hold">
                                          <p:stCondLst>
                                            <p:cond delay="1999"/>
                                          </p:stCondLst>
                                        </p:cTn>
                                        <p:tgtEl>
                                          <p:spTgt spid="35"/>
                                        </p:tgtEl>
                                        <p:attrNameLst>
                                          <p:attrName>style.visibility</p:attrName>
                                        </p:attrNameLst>
                                      </p:cBhvr>
                                      <p:to>
                                        <p:strVal val="hidden"/>
                                      </p:to>
                                    </p:set>
                                  </p:childTnLst>
                                </p:cTn>
                              </p:par>
                              <p:par>
                                <p:cTn id="15" presetID="0" presetClass="path" presetSubtype="0" repeatCount="indefinite" fill="hold" grpId="0" nodeType="withEffect">
                                  <p:stCondLst>
                                    <p:cond delay="0"/>
                                  </p:stCondLst>
                                  <p:childTnLst>
                                    <p:animMotion origin="layout" path="M 1.66667E-6 -6.66667E-6 L 0.03055 0.07453 L -0.03889 0.13495 L 0.03316 0.26666 L -0.01875 0.37152 L -0.07466 0.30045 L 0.06232 0.34883 L 0.07534 0.23541 L -0.06164 0.23541 L 0.04027 0.14721 L -0.03177 0.06411 L -0.00973 -0.01135 L 1.66667E-6 -6.66667E-6 Z " pathEditMode="relative" ptsTypes="AAAAAAAAAAAAA">
                                      <p:cBhvr>
                                        <p:cTn id="16" dur="5000" fill="hold"/>
                                        <p:tgtEl>
                                          <p:spTgt spid="27"/>
                                        </p:tgtEl>
                                        <p:attrNameLst>
                                          <p:attrName>ppt_x</p:attrName>
                                          <p:attrName>ppt_y</p:attrName>
                                        </p:attrNameLst>
                                      </p:cBhvr>
                                    </p:animMotion>
                                  </p:childTnLst>
                                </p:cTn>
                              </p:par>
                              <p:par>
                                <p:cTn id="17" presetID="0" presetClass="path" presetSubtype="0" repeatCount="indefinite" fill="hold" grpId="0" nodeType="withEffect">
                                  <p:stCondLst>
                                    <p:cond delay="0"/>
                                  </p:stCondLst>
                                  <p:childTnLst>
                                    <p:animMotion origin="layout" path="M 3.61111E-6 -9.62963E-6 L 0.03577 0.05972 L -0.06944 0.0831 L -0.09288 0.20092 L -0.02274 0.15833 L -0.03246 0.09259 L 3.61111E-6 -9.62963E-6 Z " pathEditMode="relative" ptsTypes="AAAAAAA">
                                      <p:cBhvr>
                                        <p:cTn id="18" dur="3000" fill="hold"/>
                                        <p:tgtEl>
                                          <p:spTgt spid="24"/>
                                        </p:tgtEl>
                                        <p:attrNameLst>
                                          <p:attrName>ppt_x</p:attrName>
                                          <p:attrName>ppt_y</p:attrName>
                                        </p:attrNameLst>
                                      </p:cBhvr>
                                    </p:animMotion>
                                  </p:childTnLst>
                                </p:cTn>
                              </p:par>
                              <p:par>
                                <p:cTn id="19" presetID="0" presetClass="path" presetSubtype="0" repeatCount="indefinite" fill="hold" grpId="0" nodeType="withEffect">
                                  <p:stCondLst>
                                    <p:cond delay="0"/>
                                  </p:stCondLst>
                                  <p:childTnLst>
                                    <p:animMotion origin="layout" path="M 0.00053 -0.00046 L -0.05798 0.04977 L 0.01667 0.12847 L -0.02222 0.21945 L -0.07934 0.25046 L 0.01875 0.28079 L 0.02709 0.1787 L -0.0644 0.12407 L -0.01579 -0.00926 L -0.00208 -0.07407 L 0.01094 -0.02222 L 0.00053 -0.00046 Z " pathEditMode="relative" ptsTypes="AAAAAAAAAAAA">
                                      <p:cBhvr>
                                        <p:cTn id="20" dur="2000" fill="hold"/>
                                        <p:tgtEl>
                                          <p:spTgt spid="25"/>
                                        </p:tgtEl>
                                        <p:attrNameLst>
                                          <p:attrName>ppt_x</p:attrName>
                                          <p:attrName>ppt_y</p:attrName>
                                        </p:attrNameLst>
                                      </p:cBhvr>
                                    </p:animMotion>
                                  </p:childTnLst>
                                </p:cTn>
                              </p:par>
                              <p:par>
                                <p:cTn id="21" presetID="0" presetClass="path" presetSubtype="0" repeatCount="indefinite" fill="hold" grpId="0" nodeType="withEffect">
                                  <p:stCondLst>
                                    <p:cond delay="0"/>
                                  </p:stCondLst>
                                  <p:childTnLst>
                                    <p:animMotion origin="layout" path="M 8.33333E-7 7.40741E-7 L 0.02778 0.05023 L -0.02535 0.1662 L 0.01806 0.21736 L 0.06354 0.13426 L -0.01441 0.0294 L 8.33333E-7 7.40741E-7 Z " pathEditMode="relative" ptsTypes="AAAAAAA">
                                      <p:cBhvr>
                                        <p:cTn id="22" dur="2000" fill="hold"/>
                                        <p:tgtEl>
                                          <p:spTgt spid="26"/>
                                        </p:tgtEl>
                                        <p:attrNameLst>
                                          <p:attrName>ppt_x</p:attrName>
                                          <p:attrName>ppt_y</p:attrName>
                                        </p:attrNameLst>
                                      </p:cBhvr>
                                    </p:animMotion>
                                  </p:childTnLst>
                                </p:cTn>
                              </p:par>
                              <p:par>
                                <p:cTn id="23" presetID="0" presetClass="path" presetSubtype="0" repeatCount="indefinite" fill="hold" grpId="0" nodeType="withEffect">
                                  <p:stCondLst>
                                    <p:cond delay="0"/>
                                  </p:stCondLst>
                                  <p:childTnLst>
                                    <p:animMotion origin="layout" path="M 5.27778E-6 1.85185E-6 L -0.03315 0.07107 L 0.02987 0.14283 L 0.04671 0.03634 L 0.06563 0.17662 L 0.07136 0.07547 L -0.02916 0.03125 L 0.00383 -0.00092 " pathEditMode="relative" ptsTypes="AAAAAAAA">
                                      <p:cBhvr>
                                        <p:cTn id="24" dur="3000" fill="hold"/>
                                        <p:tgtEl>
                                          <p:spTgt spid="23"/>
                                        </p:tgtEl>
                                        <p:attrNameLst>
                                          <p:attrName>ppt_x</p:attrName>
                                          <p:attrName>ppt_y</p:attrName>
                                        </p:attrNameLst>
                                      </p:cBhvr>
                                    </p:animMotion>
                                  </p:childTnLst>
                                </p:cTn>
                              </p:par>
                              <p:par>
                                <p:cTn id="25" presetID="0" presetClass="path" presetSubtype="0" repeatCount="indefinite" fill="hold" grpId="0" nodeType="withEffect">
                                  <p:stCondLst>
                                    <p:cond delay="0"/>
                                  </p:stCondLst>
                                  <p:childTnLst>
                                    <p:animMotion origin="layout" path="M 4.16667E-6 -2.22222E-6 L 0.03264 0.02084 L 0.0625 -0.03217 L 0.04358 -0.06666 L 0.07934 -0.01389 L 0.06372 0.05185 L -0.03038 0.04838 L -0.00382 -0.00185 L 4.16667E-6 -2.22222E-6 Z " pathEditMode="relative" ptsTypes="AAAAAAAAA">
                                      <p:cBhvr>
                                        <p:cTn id="26" dur="2000" fill="hold"/>
                                        <p:tgtEl>
                                          <p:spTgt spid="22"/>
                                        </p:tgtEl>
                                        <p:attrNameLst>
                                          <p:attrName>ppt_x</p:attrName>
                                          <p:attrName>ppt_y</p:attrName>
                                        </p:attrNameLst>
                                      </p:cBhvr>
                                    </p:animMotion>
                                  </p:childTnLst>
                                </p:cTn>
                              </p:par>
                              <p:par>
                                <p:cTn id="27" presetID="0" presetClass="path" presetSubtype="0" repeatCount="indefinite" fill="hold" grpId="0" nodeType="withEffect">
                                  <p:stCondLst>
                                    <p:cond delay="0"/>
                                  </p:stCondLst>
                                  <p:childTnLst>
                                    <p:animMotion origin="layout" path="M 0.00035 -0.00069 L -0.08073 0.06088 L -0.00226 0.125 L -0.0217 0.00463 L -0.00087 -0.14444 L 0.01597 -0.18078 L -0.00486 -0.19537 L 0.01146 -0.14514 L -0.02951 -0.14861 L 0.00695 -0.02315 L 0.00035 -0.00069 Z " pathEditMode="relative" ptsTypes="AAAAAAAAAAA">
                                      <p:cBhvr>
                                        <p:cTn id="28" dur="5000" fill="hold"/>
                                        <p:tgtEl>
                                          <p:spTgt spid="21"/>
                                        </p:tgtEl>
                                        <p:attrNameLst>
                                          <p:attrName>ppt_x</p:attrName>
                                          <p:attrName>ppt_y</p:attrName>
                                        </p:attrNameLst>
                                      </p:cBhvr>
                                    </p:animMotion>
                                  </p:childTnLst>
                                </p:cTn>
                              </p:par>
                              <p:par>
                                <p:cTn id="29" presetID="0" presetClass="path" presetSubtype="0" repeatCount="indefinite" fill="hold" grpId="0" nodeType="withEffect">
                                  <p:stCondLst>
                                    <p:cond delay="0"/>
                                  </p:stCondLst>
                                  <p:childTnLst>
                                    <p:animMotion origin="layout" path="M -2.77778E-6 -6.66667E-6 L -2.77778E-6 0.04768 L -0.0993 0.00694 L -0.06614 -0.07871 L -0.02257 -0.01644 L -2.77778E-6 -6.66667E-6 Z " pathEditMode="relative" ptsTypes="AAAAAA">
                                      <p:cBhvr>
                                        <p:cTn id="30" dur="2000" fill="hold"/>
                                        <p:tgtEl>
                                          <p:spTgt spid="14"/>
                                        </p:tgtEl>
                                        <p:attrNameLst>
                                          <p:attrName>ppt_x</p:attrName>
                                          <p:attrName>ppt_y</p:attrName>
                                        </p:attrNameLst>
                                      </p:cBhvr>
                                    </p:animMotion>
                                  </p:childTnLst>
                                </p:cTn>
                              </p:par>
                              <p:par>
                                <p:cTn id="31" presetID="0" presetClass="path" presetSubtype="0" repeatCount="indefinite" fill="hold" grpId="0" nodeType="withEffect">
                                  <p:stCondLst>
                                    <p:cond delay="0"/>
                                  </p:stCondLst>
                                  <p:childTnLst>
                                    <p:animMotion origin="layout" path="M -5.83333E-6 -9.62963E-6 L -0.04167 -0.04422 L -0.0533 -0.24237 L -0.09219 -0.30394 L -0.09219 -0.08496 L -0.03837 0.01736 L 0.00572 -0.03635 L -5.83333E-6 -9.62963E-6 Z " pathEditMode="relative" ptsTypes="AAAAAAAA">
                                      <p:cBhvr>
                                        <p:cTn id="32" dur="3000" fill="hold"/>
                                        <p:tgtEl>
                                          <p:spTgt spid="16"/>
                                        </p:tgtEl>
                                        <p:attrNameLst>
                                          <p:attrName>ppt_x</p:attrName>
                                          <p:attrName>ppt_y</p:attrName>
                                        </p:attrNameLst>
                                      </p:cBhvr>
                                    </p:animMotion>
                                  </p:childTnLst>
                                </p:cTn>
                              </p:par>
                              <p:par>
                                <p:cTn id="33" presetID="0" presetClass="path" presetSubtype="0" repeatCount="indefinite" fill="hold" grpId="0" nodeType="withEffect">
                                  <p:stCondLst>
                                    <p:cond delay="0"/>
                                  </p:stCondLst>
                                  <p:childTnLst>
                                    <p:animMotion origin="layout" path="M 1.66667E-6 -4.07407E-6 L -0.02986 -0.05185 L 0.01302 -0.10555 L 0.03125 -0.00856 L -0.03698 0.03473 L -0.03177 -0.02523 L 1.66667E-6 -4.07407E-6 Z " pathEditMode="relative" ptsTypes="AAAAAAA">
                                      <p:cBhvr>
                                        <p:cTn id="34" dur="2000" fill="hold"/>
                                        <p:tgtEl>
                                          <p:spTgt spid="30"/>
                                        </p:tgtEl>
                                        <p:attrNameLst>
                                          <p:attrName>ppt_x</p:attrName>
                                          <p:attrName>ppt_y</p:attrName>
                                        </p:attrNameLst>
                                      </p:cBhvr>
                                    </p:animMotion>
                                  </p:childTnLst>
                                </p:cTn>
                              </p:par>
                              <p:par>
                                <p:cTn id="35" presetID="0" presetClass="path" presetSubtype="0" repeatCount="indefinite" fill="hold" grpId="0" nodeType="withEffect">
                                  <p:stCondLst>
                                    <p:cond delay="0"/>
                                  </p:stCondLst>
                                  <p:childTnLst>
                                    <p:animMotion origin="layout" path="M -5.27778E-6 -2.22222E-6 L -0.05782 0.0338 L -0.0474 0.15255 L -0.00192 0.06667 L -0.02327 -0.01366 L -5.27778E-6 -2.22222E-6 Z " pathEditMode="relative" ptsTypes="AAAAAA">
                                      <p:cBhvr>
                                        <p:cTn id="36" dur="1000" fill="hold"/>
                                        <p:tgtEl>
                                          <p:spTgt spid="15"/>
                                        </p:tgtEl>
                                        <p:attrNameLst>
                                          <p:attrName>ppt_x</p:attrName>
                                          <p:attrName>ppt_y</p:attrName>
                                        </p:attrNameLst>
                                      </p:cBhvr>
                                    </p:animMotion>
                                  </p:childTnLst>
                                </p:cTn>
                              </p:par>
                              <p:par>
                                <p:cTn id="37" presetID="0" presetClass="path" presetSubtype="0" repeatCount="indefinite" fill="hold" grpId="0" nodeType="withEffect">
                                  <p:stCondLst>
                                    <p:cond delay="0"/>
                                  </p:stCondLst>
                                  <p:childTnLst>
                                    <p:animMotion origin="layout" path="M -2.5E-6 2.22222E-6 L -0.02726 0.00416 L -0.00451 0.05787 L -0.04549 0.08125 L -0.00972 0.10208 L 0.00451 0.03379 L 0.03837 0.05787 L -2.5E-6 2.22222E-6 Z " pathEditMode="relative" ptsTypes="AAAAAAAA">
                                      <p:cBhvr>
                                        <p:cTn id="38" dur="2000" fill="hold"/>
                                        <p:tgtEl>
                                          <p:spTgt spid="13"/>
                                        </p:tgtEl>
                                        <p:attrNameLst>
                                          <p:attrName>ppt_x</p:attrName>
                                          <p:attrName>ppt_y</p:attrName>
                                        </p:attrNameLst>
                                      </p:cBhvr>
                                    </p:animMotion>
                                  </p:childTnLst>
                                </p:cTn>
                              </p:par>
                              <p:par>
                                <p:cTn id="39" presetID="0" presetClass="path" presetSubtype="0" repeatCount="indefinite" fill="hold" grpId="0" nodeType="withEffect">
                                  <p:stCondLst>
                                    <p:cond delay="0"/>
                                  </p:stCondLst>
                                  <p:childTnLst>
                                    <p:animMotion origin="layout" path="M -0.00086 0.00046 L -0.02291 -0.06783 L 0.00764 -0.09051 L 0.0408 -0.02037 L -0.05138 0.02731 L -0.03385 0.05162 L -0.01631 -0.02384 L -0.00086 0.00046 Z " pathEditMode="relative" ptsTypes="AAAAAAAA">
                                      <p:cBhvr>
                                        <p:cTn id="40" dur="3000" fill="hold"/>
                                        <p:tgtEl>
                                          <p:spTgt spid="20"/>
                                        </p:tgtEl>
                                        <p:attrNameLst>
                                          <p:attrName>ppt_x</p:attrName>
                                          <p:attrName>ppt_y</p:attrName>
                                        </p:attrNameLst>
                                      </p:cBhvr>
                                    </p:animMotion>
                                  </p:childTnLst>
                                </p:cTn>
                              </p:par>
                              <p:par>
                                <p:cTn id="41" presetID="0" presetClass="path" presetSubtype="0" repeatCount="indefinite" fill="hold" grpId="0" nodeType="withEffect">
                                  <p:stCondLst>
                                    <p:cond delay="0"/>
                                  </p:stCondLst>
                                  <p:childTnLst>
                                    <p:animMotion origin="layout" path="M -0.00087 0.0007 L 0.04202 -0.04699 L 0.01268 -0.09977 L 0.03021 -0.17847 L -0.09045 -0.0287 L -0.05798 -0.01157 L -0.10417 0.01968 L -0.06319 0.01968 L -0.00087 0.0007 Z " pathEditMode="relative" ptsTypes="AAAAAAAAA">
                                      <p:cBhvr>
                                        <p:cTn id="42" dur="2000" fill="hold"/>
                                        <p:tgtEl>
                                          <p:spTgt spid="17"/>
                                        </p:tgtEl>
                                        <p:attrNameLst>
                                          <p:attrName>ppt_x</p:attrName>
                                          <p:attrName>ppt_y</p:attrName>
                                        </p:attrNameLst>
                                      </p:cBhvr>
                                    </p:animMotion>
                                  </p:childTnLst>
                                </p:cTn>
                              </p:par>
                              <p:par>
                                <p:cTn id="43" presetID="0" presetClass="path" presetSubtype="0" repeatCount="indefinite" fill="hold" grpId="0" nodeType="withEffect">
                                  <p:stCondLst>
                                    <p:cond delay="0"/>
                                  </p:stCondLst>
                                  <p:childTnLst>
                                    <p:animMotion origin="layout" path="M 0.0007 0.00069 L -0.00312 0.06227 L -0.03698 -0.03982 L 0.01233 -0.01922 L -0.08958 0.12546 L -0.07465 0.1574 L -0.06163 0.12106 L -0.05191 0.16273 L -0.02014 2.59259E-6 L 0.0007 0.00069 Z " pathEditMode="relative" ptsTypes="AAAAAAAAAA">
                                      <p:cBhvr>
                                        <p:cTn id="44" dur="2000" fill="hold"/>
                                        <p:tgtEl>
                                          <p:spTgt spid="12"/>
                                        </p:tgtEl>
                                        <p:attrNameLst>
                                          <p:attrName>ppt_x</p:attrName>
                                          <p:attrName>ppt_y</p:attrName>
                                        </p:attrNameLst>
                                      </p:cBhvr>
                                    </p:animMotion>
                                  </p:childTnLst>
                                </p:cTn>
                              </p:par>
                              <p:par>
                                <p:cTn id="45" presetID="0" presetClass="path" presetSubtype="0" repeatCount="indefinite" fill="hold" grpId="0" nodeType="withEffect">
                                  <p:stCondLst>
                                    <p:cond delay="0"/>
                                  </p:stCondLst>
                                  <p:childTnLst>
                                    <p:animMotion origin="layout" path="M 3.61111E-6 7.40741E-6 L 0.02205 0.0382 L 0.09288 0.04769 L 0.11823 0.10926 L 0.13646 0.05371 L 0.11684 0.05116 L 0.13125 0.09005 L 0.12986 0.03033 L 0.09479 0.05464 L 0.00972 0.03473 L 3.61111E-6 7.40741E-6 Z " pathEditMode="relative" ptsTypes="AAAAAAAAAAA">
                                      <p:cBhvr>
                                        <p:cTn id="46" dur="3000" fill="hold"/>
                                        <p:tgtEl>
                                          <p:spTgt spid="18"/>
                                        </p:tgtEl>
                                        <p:attrNameLst>
                                          <p:attrName>ppt_x</p:attrName>
                                          <p:attrName>ppt_y</p:attrName>
                                        </p:attrNameLst>
                                      </p:cBhvr>
                                    </p:animMotion>
                                  </p:childTnLst>
                                </p:cTn>
                              </p:par>
                              <p:par>
                                <p:cTn id="47" presetID="0" presetClass="path" presetSubtype="0" repeatCount="indefinite" fill="hold" grpId="0" nodeType="withEffect">
                                  <p:stCondLst>
                                    <p:cond delay="0"/>
                                  </p:stCondLst>
                                  <p:childTnLst>
                                    <p:animMotion origin="layout" path="M 3.05556E-6 -2.96296E-6 L -0.00261 0.04583 L 0.03819 -0.01898 L 0.01562 -0.04491 L 0.05451 -0.08403 L 0.07795 -0.05532 L 0.07274 -0.10555 L 0.00121 0.04931 L -0.01685 0.00185 L 3.05556E-6 -2.96296E-6 Z " pathEditMode="relative" ptsTypes="AAAAAAAAAA">
                                      <p:cBhvr>
                                        <p:cTn id="48" dur="3000" fill="hold"/>
                                        <p:tgtEl>
                                          <p:spTgt spid="29"/>
                                        </p:tgtEl>
                                        <p:attrNameLst>
                                          <p:attrName>ppt_x</p:attrName>
                                          <p:attrName>ppt_y</p:attrName>
                                        </p:attrNameLst>
                                      </p:cBhvr>
                                    </p:animMotion>
                                  </p:childTnLst>
                                </p:cTn>
                              </p:par>
                              <p:par>
                                <p:cTn id="49" presetID="0" presetClass="path" presetSubtype="0" repeatCount="indefinite" fill="hold" grpId="0" nodeType="withEffect">
                                  <p:stCondLst>
                                    <p:cond delay="0"/>
                                  </p:stCondLst>
                                  <p:childTnLst>
                                    <p:animMotion origin="layout" path="M 3.05556E-6 6.2963E-6 L 0.01875 0.02339 L 0.02847 -0.0155 L -0.01042 -0.02777 L 0.00312 -0.06226 L 0.04809 -0.06064 L 0.10833 -0.12384 L 0.06562 -0.18703 L 0.08819 -0.2243 L 0.03888 -0.24143 L 0.05 -0.29259 L 0.00312 -0.24143 L 0.03767 -0.22152 L -0.0066 -0.17407 L 0.02013 -0.14467 L 0.00572 -0.10555 L 0.03628 -0.10648 L 0.03819 -0.06481 L 3.05556E-6 -0.04675 L 0.03767 -0.05462 L -0.02153 -0.03888 L 3.05556E-6 6.2963E-6 Z " pathEditMode="relative" ptsTypes="AAAAAAAAAAAAAAAAAAAAAA">
                                      <p:cBhvr>
                                        <p:cTn id="50" dur="5000" fill="hold"/>
                                        <p:tgtEl>
                                          <p:spTgt spid="28"/>
                                        </p:tgtEl>
                                        <p:attrNameLst>
                                          <p:attrName>ppt_x</p:attrName>
                                          <p:attrName>ppt_y</p:attrName>
                                        </p:attrNameLst>
                                      </p:cBhvr>
                                    </p:animMotion>
                                  </p:childTnLst>
                                </p:cTn>
                              </p:par>
                              <p:par>
                                <p:cTn id="51" presetID="0" presetClass="path" presetSubtype="0" repeatCount="indefinite" fill="hold" grpId="0" nodeType="withEffect">
                                  <p:stCondLst>
                                    <p:cond delay="0"/>
                                  </p:stCondLst>
                                  <p:childTnLst>
                                    <p:animMotion origin="layout" path="M 3.88889E-6 3.33333E-6 L -0.02135 -0.01389 L 0.03125 -0.08403 L 0.01181 -0.12477 L 0.0533 -0.13774 L 0.05 -0.08403 L 0.02413 -0.0338 L -0.01233 -0.01899 L 3.88889E-6 3.33333E-6 Z " pathEditMode="relative" ptsTypes="AAAAAAAAA">
                                      <p:cBhvr>
                                        <p:cTn id="52" dur="2000" fill="hold"/>
                                        <p:tgtEl>
                                          <p:spTgt spid="11"/>
                                        </p:tgtEl>
                                        <p:attrNameLst>
                                          <p:attrName>ppt_x</p:attrName>
                                          <p:attrName>ppt_y</p:attrName>
                                        </p:attrNameLst>
                                      </p:cBhvr>
                                    </p:animMotion>
                                  </p:childTnLst>
                                </p:cTn>
                              </p:par>
                              <p:par>
                                <p:cTn id="53" presetID="0" presetClass="path" presetSubtype="0" repeatCount="indefinite" fill="hold" grpId="0" nodeType="withEffect">
                                  <p:stCondLst>
                                    <p:cond delay="0"/>
                                  </p:stCondLst>
                                  <p:childTnLst>
                                    <p:animMotion origin="layout" path="M 1.94444E-6 0.00046 L 0.07014 -0.02546 L 0.11423 -0.10602 L 0.10521 -0.16736 L 0.07916 -0.19259 L 0.08767 -0.24375 L 0.05642 -0.24097 L 0.04479 -0.27384 L 0.06232 -0.28356 L 0.09861 -0.26967 L 0.0934 -0.22986 L 0.07066 -0.19861 L 0.1026 -0.16829 L 0.12656 -0.11643 L 0.05781 -0.09305 L 0.04479 -0.05231 L 0.03559 -0.01065 L 1.94444E-6 0.00046 Z " pathEditMode="relative" ptsTypes="AAAAAAAAAAAAAAAAAA">
                                      <p:cBhvr>
                                        <p:cTn id="54" dur="2000" fill="hold"/>
                                        <p:tgtEl>
                                          <p:spTgt spid="19"/>
                                        </p:tgtEl>
                                        <p:attrNameLst>
                                          <p:attrName>ppt_x</p:attrName>
                                          <p:attrName>ppt_y</p:attrName>
                                        </p:attrNameLst>
                                      </p:cBhvr>
                                    </p:animMotion>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32">
                                            <p:txEl>
                                              <p:pRg st="0" end="0"/>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3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685800"/>
            <a:ext cx="6019800" cy="1754326"/>
          </a:xfrm>
          <a:prstGeom prst="rect">
            <a:avLst/>
          </a:prstGeom>
          <a:noFill/>
        </p:spPr>
        <p:txBody>
          <a:bodyPr wrap="square" rtlCol="0">
            <a:spAutoFit/>
          </a:bodyPr>
          <a:lstStyle/>
          <a:p>
            <a:r>
              <a:rPr lang="en-US" sz="3600" dirty="0" smtClean="0"/>
              <a:t>Take for example the mixture shown at right…</a:t>
            </a:r>
          </a:p>
          <a:p>
            <a:endParaRPr lang="en-US" sz="3600" dirty="0" smtClean="0"/>
          </a:p>
        </p:txBody>
      </p:sp>
      <p:sp>
        <p:nvSpPr>
          <p:cNvPr id="7" name="TextBox 6"/>
          <p:cNvSpPr txBox="1"/>
          <p:nvPr/>
        </p:nvSpPr>
        <p:spPr>
          <a:xfrm>
            <a:off x="990600" y="152400"/>
            <a:ext cx="7162800" cy="707886"/>
          </a:xfrm>
          <a:prstGeom prst="rect">
            <a:avLst/>
          </a:prstGeom>
          <a:noFill/>
        </p:spPr>
        <p:txBody>
          <a:bodyPr wrap="square" rtlCol="0">
            <a:spAutoFit/>
          </a:bodyPr>
          <a:lstStyle/>
          <a:p>
            <a:r>
              <a:rPr lang="en-US" sz="4000" b="1" dirty="0" smtClean="0"/>
              <a:t>Dalton’s Law of Partial Pressures</a:t>
            </a:r>
            <a:endParaRPr lang="en-US" sz="4000" b="1" dirty="0"/>
          </a:p>
        </p:txBody>
      </p:sp>
      <p:grpSp>
        <p:nvGrpSpPr>
          <p:cNvPr id="2" name="Group 31"/>
          <p:cNvGrpSpPr/>
          <p:nvPr/>
        </p:nvGrpSpPr>
        <p:grpSpPr>
          <a:xfrm>
            <a:off x="6400800" y="878892"/>
            <a:ext cx="2057400" cy="3388308"/>
            <a:chOff x="6400800" y="878892"/>
            <a:chExt cx="2057400" cy="3388308"/>
          </a:xfrm>
        </p:grpSpPr>
        <p:grpSp>
          <p:nvGrpSpPr>
            <p:cNvPr id="3" name="Group 8"/>
            <p:cNvGrpSpPr/>
            <p:nvPr/>
          </p:nvGrpSpPr>
          <p:grpSpPr>
            <a:xfrm>
              <a:off x="6400800" y="1129262"/>
              <a:ext cx="2057400" cy="3137938"/>
              <a:chOff x="6477000" y="1589146"/>
              <a:chExt cx="2057400" cy="3747538"/>
            </a:xfrm>
          </p:grpSpPr>
          <p:sp>
            <p:nvSpPr>
              <p:cNvPr id="5" name="Freeform 4"/>
              <p:cNvSpPr/>
              <p:nvPr/>
            </p:nvSpPr>
            <p:spPr>
              <a:xfrm>
                <a:off x="6477000" y="1589146"/>
                <a:ext cx="1052848" cy="3747538"/>
              </a:xfrm>
              <a:custGeom>
                <a:avLst/>
                <a:gdLst>
                  <a:gd name="connsiteX0" fmla="*/ 1052945 w 1510145"/>
                  <a:gd name="connsiteY0" fmla="*/ 0 h 3685309"/>
                  <a:gd name="connsiteX1" fmla="*/ 1052945 w 1510145"/>
                  <a:gd name="connsiteY1" fmla="*/ 831273 h 3685309"/>
                  <a:gd name="connsiteX2" fmla="*/ 1011382 w 1510145"/>
                  <a:gd name="connsiteY2" fmla="*/ 1149927 h 3685309"/>
                  <a:gd name="connsiteX3" fmla="*/ 789709 w 1510145"/>
                  <a:gd name="connsiteY3" fmla="*/ 1593273 h 3685309"/>
                  <a:gd name="connsiteX4" fmla="*/ 55418 w 1510145"/>
                  <a:gd name="connsiteY4" fmla="*/ 3144982 h 3685309"/>
                  <a:gd name="connsiteX5" fmla="*/ 0 w 1510145"/>
                  <a:gd name="connsiteY5" fmla="*/ 3352800 h 3685309"/>
                  <a:gd name="connsiteX6" fmla="*/ 13854 w 1510145"/>
                  <a:gd name="connsiteY6" fmla="*/ 3463637 h 3685309"/>
                  <a:gd name="connsiteX7" fmla="*/ 96982 w 1510145"/>
                  <a:gd name="connsiteY7" fmla="*/ 3616037 h 3685309"/>
                  <a:gd name="connsiteX8" fmla="*/ 235527 w 1510145"/>
                  <a:gd name="connsiteY8" fmla="*/ 3685309 h 3685309"/>
                  <a:gd name="connsiteX9" fmla="*/ 1510145 w 1510145"/>
                  <a:gd name="connsiteY9" fmla="*/ 3685309 h 3685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10145" h="3685309">
                    <a:moveTo>
                      <a:pt x="1052945" y="0"/>
                    </a:moveTo>
                    <a:lnTo>
                      <a:pt x="1052945" y="831273"/>
                    </a:lnTo>
                    <a:lnTo>
                      <a:pt x="1011382" y="1149927"/>
                    </a:lnTo>
                    <a:lnTo>
                      <a:pt x="789709" y="1593273"/>
                    </a:lnTo>
                    <a:lnTo>
                      <a:pt x="55418" y="3144982"/>
                    </a:lnTo>
                    <a:lnTo>
                      <a:pt x="0" y="3352800"/>
                    </a:lnTo>
                    <a:lnTo>
                      <a:pt x="13854" y="3463637"/>
                    </a:lnTo>
                    <a:lnTo>
                      <a:pt x="96982" y="3616037"/>
                    </a:lnTo>
                    <a:lnTo>
                      <a:pt x="235527" y="3685309"/>
                    </a:lnTo>
                    <a:lnTo>
                      <a:pt x="1510145" y="3685309"/>
                    </a:lnTo>
                  </a:path>
                </a:pathLst>
              </a:cu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Freeform 5"/>
              <p:cNvSpPr/>
              <p:nvPr/>
            </p:nvSpPr>
            <p:spPr>
              <a:xfrm flipH="1">
                <a:off x="7481552" y="1589146"/>
                <a:ext cx="1052848" cy="3747538"/>
              </a:xfrm>
              <a:custGeom>
                <a:avLst/>
                <a:gdLst>
                  <a:gd name="connsiteX0" fmla="*/ 1052945 w 1510145"/>
                  <a:gd name="connsiteY0" fmla="*/ 0 h 3685309"/>
                  <a:gd name="connsiteX1" fmla="*/ 1052945 w 1510145"/>
                  <a:gd name="connsiteY1" fmla="*/ 831273 h 3685309"/>
                  <a:gd name="connsiteX2" fmla="*/ 1011382 w 1510145"/>
                  <a:gd name="connsiteY2" fmla="*/ 1149927 h 3685309"/>
                  <a:gd name="connsiteX3" fmla="*/ 789709 w 1510145"/>
                  <a:gd name="connsiteY3" fmla="*/ 1593273 h 3685309"/>
                  <a:gd name="connsiteX4" fmla="*/ 55418 w 1510145"/>
                  <a:gd name="connsiteY4" fmla="*/ 3144982 h 3685309"/>
                  <a:gd name="connsiteX5" fmla="*/ 0 w 1510145"/>
                  <a:gd name="connsiteY5" fmla="*/ 3352800 h 3685309"/>
                  <a:gd name="connsiteX6" fmla="*/ 13854 w 1510145"/>
                  <a:gd name="connsiteY6" fmla="*/ 3463637 h 3685309"/>
                  <a:gd name="connsiteX7" fmla="*/ 96982 w 1510145"/>
                  <a:gd name="connsiteY7" fmla="*/ 3616037 h 3685309"/>
                  <a:gd name="connsiteX8" fmla="*/ 235527 w 1510145"/>
                  <a:gd name="connsiteY8" fmla="*/ 3685309 h 3685309"/>
                  <a:gd name="connsiteX9" fmla="*/ 1510145 w 1510145"/>
                  <a:gd name="connsiteY9" fmla="*/ 3685309 h 3685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10145" h="3685309">
                    <a:moveTo>
                      <a:pt x="1052945" y="0"/>
                    </a:moveTo>
                    <a:lnTo>
                      <a:pt x="1052945" y="831273"/>
                    </a:lnTo>
                    <a:lnTo>
                      <a:pt x="1011382" y="1149927"/>
                    </a:lnTo>
                    <a:lnTo>
                      <a:pt x="789709" y="1593273"/>
                    </a:lnTo>
                    <a:lnTo>
                      <a:pt x="55418" y="3144982"/>
                    </a:lnTo>
                    <a:lnTo>
                      <a:pt x="0" y="3352800"/>
                    </a:lnTo>
                    <a:lnTo>
                      <a:pt x="13854" y="3463637"/>
                    </a:lnTo>
                    <a:lnTo>
                      <a:pt x="96982" y="3616037"/>
                    </a:lnTo>
                    <a:lnTo>
                      <a:pt x="235527" y="3685309"/>
                    </a:lnTo>
                    <a:lnTo>
                      <a:pt x="1510145" y="3685309"/>
                    </a:lnTo>
                  </a:path>
                </a:pathLst>
              </a:cu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0" name="Trapezoid 9"/>
            <p:cNvSpPr/>
            <p:nvPr/>
          </p:nvSpPr>
          <p:spPr>
            <a:xfrm rot="10800000">
              <a:off x="7086600" y="878892"/>
              <a:ext cx="685800" cy="533400"/>
            </a:xfrm>
            <a:prstGeom prst="trapezoi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Oval 10"/>
          <p:cNvSpPr/>
          <p:nvPr/>
        </p:nvSpPr>
        <p:spPr>
          <a:xfrm>
            <a:off x="6629400" y="3810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7239000" y="3048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6934200" y="3048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7924800" y="28956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7620000" y="3048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8077200" y="35814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7467600" y="3429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7086600" y="3429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7086600" y="3810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7467600" y="27432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7086600" y="25146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7239000" y="213360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7543800" y="220980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7543800" y="190500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7239000" y="182880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7391400" y="1524000"/>
            <a:ext cx="91440" cy="91440"/>
          </a:xfrm>
          <a:prstGeom prst="ellipse">
            <a:avLst/>
          </a:prstGeom>
          <a:solidFill>
            <a:srgbClr val="FFFF00"/>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6934200" y="40386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7391400" y="3810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7848600" y="39624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6858000" y="35052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8" name="Group 67"/>
          <p:cNvGrpSpPr/>
          <p:nvPr/>
        </p:nvGrpSpPr>
        <p:grpSpPr>
          <a:xfrm>
            <a:off x="7010400" y="4267200"/>
            <a:ext cx="1447800" cy="369332"/>
            <a:chOff x="7010400" y="4267200"/>
            <a:chExt cx="1447800" cy="369332"/>
          </a:xfrm>
        </p:grpSpPr>
        <p:sp>
          <p:nvSpPr>
            <p:cNvPr id="38" name="Oval 37"/>
            <p:cNvSpPr/>
            <p:nvPr/>
          </p:nvSpPr>
          <p:spPr>
            <a:xfrm>
              <a:off x="7010400" y="4419600"/>
              <a:ext cx="91440" cy="91440"/>
            </a:xfrm>
            <a:prstGeom prst="ellipse">
              <a:avLst/>
            </a:prstGeom>
            <a:solidFill>
              <a:srgbClr val="FFFF00"/>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TextBox 58"/>
            <p:cNvSpPr txBox="1"/>
            <p:nvPr/>
          </p:nvSpPr>
          <p:spPr>
            <a:xfrm>
              <a:off x="7162800" y="4267200"/>
              <a:ext cx="1295400" cy="369332"/>
            </a:xfrm>
            <a:prstGeom prst="rect">
              <a:avLst/>
            </a:prstGeom>
            <a:noFill/>
          </p:spPr>
          <p:txBody>
            <a:bodyPr wrap="square" rtlCol="0">
              <a:spAutoFit/>
            </a:bodyPr>
            <a:lstStyle/>
            <a:p>
              <a:r>
                <a:rPr lang="en-US" dirty="0" smtClean="0"/>
                <a:t>= argon (</a:t>
              </a:r>
              <a:r>
                <a:rPr lang="en-US" dirty="0" err="1" smtClean="0"/>
                <a:t>Ar</a:t>
              </a:r>
              <a:r>
                <a:rPr lang="en-US" dirty="0" smtClean="0"/>
                <a:t>)</a:t>
              </a:r>
              <a:endParaRPr lang="en-US" dirty="0"/>
            </a:p>
          </p:txBody>
        </p:sp>
      </p:grpSp>
      <p:grpSp>
        <p:nvGrpSpPr>
          <p:cNvPr id="67" name="Group 66"/>
          <p:cNvGrpSpPr/>
          <p:nvPr/>
        </p:nvGrpSpPr>
        <p:grpSpPr>
          <a:xfrm>
            <a:off x="6553200" y="4496384"/>
            <a:ext cx="2133600" cy="369332"/>
            <a:chOff x="6553200" y="4496384"/>
            <a:chExt cx="2133600" cy="369332"/>
          </a:xfrm>
        </p:grpSpPr>
        <p:sp>
          <p:nvSpPr>
            <p:cNvPr id="37" name="Oval 36"/>
            <p:cNvSpPr/>
            <p:nvPr/>
          </p:nvSpPr>
          <p:spPr>
            <a:xfrm>
              <a:off x="7010400" y="463296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6553200" y="463296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6705600" y="463296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6858000" y="463296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TextBox 59"/>
            <p:cNvSpPr txBox="1"/>
            <p:nvPr/>
          </p:nvSpPr>
          <p:spPr>
            <a:xfrm>
              <a:off x="7162800" y="4496384"/>
              <a:ext cx="1524000" cy="369332"/>
            </a:xfrm>
            <a:prstGeom prst="rect">
              <a:avLst/>
            </a:prstGeom>
            <a:noFill/>
          </p:spPr>
          <p:txBody>
            <a:bodyPr wrap="square" rtlCol="0">
              <a:spAutoFit/>
            </a:bodyPr>
            <a:lstStyle/>
            <a:p>
              <a:r>
                <a:rPr lang="en-US" dirty="0" smtClean="0"/>
                <a:t>= helium (He)</a:t>
              </a:r>
              <a:endParaRPr lang="en-US" dirty="0"/>
            </a:p>
          </p:txBody>
        </p:sp>
      </p:grpSp>
      <p:grpSp>
        <p:nvGrpSpPr>
          <p:cNvPr id="66" name="Group 65"/>
          <p:cNvGrpSpPr/>
          <p:nvPr/>
        </p:nvGrpSpPr>
        <p:grpSpPr>
          <a:xfrm>
            <a:off x="6400800" y="4725568"/>
            <a:ext cx="2362200" cy="532232"/>
            <a:chOff x="6400800" y="4725568"/>
            <a:chExt cx="2362200" cy="532232"/>
          </a:xfrm>
        </p:grpSpPr>
        <p:sp>
          <p:nvSpPr>
            <p:cNvPr id="19" name="Oval 18"/>
            <p:cNvSpPr/>
            <p:nvPr/>
          </p:nvSpPr>
          <p:spPr>
            <a:xfrm>
              <a:off x="6400800" y="48615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6553200" y="48615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6705600" y="48615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6858000" y="48615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7010400" y="48615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6400800" y="50139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6553200" y="50139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6705600" y="50139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6858000" y="50139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7010400" y="50139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6400800" y="51663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6553200" y="51663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6705600" y="51663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6858000" y="51663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7010400" y="51663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TextBox 60"/>
            <p:cNvSpPr txBox="1"/>
            <p:nvPr/>
          </p:nvSpPr>
          <p:spPr>
            <a:xfrm>
              <a:off x="7162800" y="4725568"/>
              <a:ext cx="1600200" cy="369332"/>
            </a:xfrm>
            <a:prstGeom prst="rect">
              <a:avLst/>
            </a:prstGeom>
            <a:noFill/>
          </p:spPr>
          <p:txBody>
            <a:bodyPr wrap="square" rtlCol="0">
              <a:spAutoFit/>
            </a:bodyPr>
            <a:lstStyle/>
            <a:p>
              <a:r>
                <a:rPr lang="en-US" dirty="0" smtClean="0"/>
                <a:t>= krypton (Kr)</a:t>
              </a:r>
              <a:endParaRPr lang="en-US" dirty="0"/>
            </a:p>
          </p:txBody>
        </p:sp>
      </p:grpSp>
      <p:sp>
        <p:nvSpPr>
          <p:cNvPr id="62" name="TextBox 61"/>
          <p:cNvSpPr txBox="1"/>
          <p:nvPr/>
        </p:nvSpPr>
        <p:spPr>
          <a:xfrm>
            <a:off x="381000" y="1210985"/>
            <a:ext cx="6019800" cy="2862322"/>
          </a:xfrm>
          <a:prstGeom prst="rect">
            <a:avLst/>
          </a:prstGeom>
          <a:noFill/>
        </p:spPr>
        <p:txBody>
          <a:bodyPr wrap="square" rtlCol="0">
            <a:spAutoFit/>
          </a:bodyPr>
          <a:lstStyle/>
          <a:p>
            <a:r>
              <a:rPr lang="en-US" sz="3600" dirty="0" smtClean="0"/>
              <a:t>                              Although they are hard to count while they are moving, there is one yellow particle (we’ll say it represent an argon atom), </a:t>
            </a:r>
          </a:p>
        </p:txBody>
      </p:sp>
      <p:sp>
        <p:nvSpPr>
          <p:cNvPr id="63" name="TextBox 62"/>
          <p:cNvSpPr txBox="1"/>
          <p:nvPr/>
        </p:nvSpPr>
        <p:spPr>
          <a:xfrm>
            <a:off x="381000" y="3455789"/>
            <a:ext cx="6019800" cy="1200329"/>
          </a:xfrm>
          <a:prstGeom prst="rect">
            <a:avLst/>
          </a:prstGeom>
          <a:noFill/>
        </p:spPr>
        <p:txBody>
          <a:bodyPr wrap="square" rtlCol="0">
            <a:spAutoFit/>
          </a:bodyPr>
          <a:lstStyle/>
          <a:p>
            <a:r>
              <a:rPr lang="en-US" sz="3600" dirty="0" smtClean="0"/>
              <a:t>                              four red particles (helium atoms)</a:t>
            </a:r>
          </a:p>
        </p:txBody>
      </p:sp>
      <p:sp>
        <p:nvSpPr>
          <p:cNvPr id="64" name="TextBox 63"/>
          <p:cNvSpPr txBox="1"/>
          <p:nvPr/>
        </p:nvSpPr>
        <p:spPr>
          <a:xfrm>
            <a:off x="381000" y="4032111"/>
            <a:ext cx="6019800" cy="1754326"/>
          </a:xfrm>
          <a:prstGeom prst="rect">
            <a:avLst/>
          </a:prstGeom>
          <a:noFill/>
        </p:spPr>
        <p:txBody>
          <a:bodyPr wrap="square" rtlCol="0">
            <a:spAutoFit/>
          </a:bodyPr>
          <a:lstStyle/>
          <a:p>
            <a:r>
              <a:rPr lang="en-US" sz="3600" dirty="0" smtClean="0"/>
              <a:t>                                            and fifteen blue particles (krypton atoms).</a:t>
            </a:r>
          </a:p>
        </p:txBody>
      </p:sp>
      <p:sp>
        <p:nvSpPr>
          <p:cNvPr id="65" name="TextBox 64"/>
          <p:cNvSpPr txBox="1"/>
          <p:nvPr/>
        </p:nvSpPr>
        <p:spPr>
          <a:xfrm>
            <a:off x="381000" y="5141486"/>
            <a:ext cx="8763000" cy="1754326"/>
          </a:xfrm>
          <a:prstGeom prst="rect">
            <a:avLst/>
          </a:prstGeom>
          <a:noFill/>
        </p:spPr>
        <p:txBody>
          <a:bodyPr wrap="square" rtlCol="0">
            <a:spAutoFit/>
          </a:bodyPr>
          <a:lstStyle/>
          <a:p>
            <a:r>
              <a:rPr lang="en-US" sz="3600" dirty="0" smtClean="0"/>
              <a:t>               And they are all moving around randomly hitting each other and the inside walls of the flask…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0" presetClass="path" presetSubtype="0" repeatCount="indefinite" fill="hold" grpId="0" nodeType="withEffect">
                                  <p:stCondLst>
                                    <p:cond delay="0"/>
                                  </p:stCondLst>
                                  <p:childTnLst>
                                    <p:animMotion origin="layout" path="M 1.66667E-6 -6.66667E-6 L 0.03055 0.07453 L -0.03889 0.13495 L 0.03316 0.26666 L -0.01875 0.37152 L -0.07466 0.30045 L 0.06232 0.34883 L 0.07534 0.23541 L -0.06164 0.23541 L 0.04027 0.14721 L -0.03177 0.06411 L -0.00973 -0.01135 L 1.66667E-6 -6.66667E-6 Z " pathEditMode="relative" ptsTypes="AAAAAAAAAAAAA">
                                      <p:cBhvr>
                                        <p:cTn id="8" dur="5000" fill="hold"/>
                                        <p:tgtEl>
                                          <p:spTgt spid="27"/>
                                        </p:tgtEl>
                                        <p:attrNameLst>
                                          <p:attrName>ppt_x</p:attrName>
                                          <p:attrName>ppt_y</p:attrName>
                                        </p:attrNameLst>
                                      </p:cBhvr>
                                    </p:animMotion>
                                  </p:childTnLst>
                                </p:cTn>
                              </p:par>
                              <p:par>
                                <p:cTn id="9" presetID="0" presetClass="path" presetSubtype="0" repeatCount="indefinite" fill="hold" grpId="0" nodeType="withEffect">
                                  <p:stCondLst>
                                    <p:cond delay="0"/>
                                  </p:stCondLst>
                                  <p:childTnLst>
                                    <p:animMotion origin="layout" path="M 3.61111E-6 -9.62963E-6 L 0.03577 0.05972 L -0.06944 0.0831 L -0.09288 0.20092 L -0.02274 0.15833 L -0.03246 0.09259 L 3.61111E-6 -9.62963E-6 Z " pathEditMode="relative" ptsTypes="AAAAAAA">
                                      <p:cBhvr>
                                        <p:cTn id="10" dur="3000" fill="hold"/>
                                        <p:tgtEl>
                                          <p:spTgt spid="24"/>
                                        </p:tgtEl>
                                        <p:attrNameLst>
                                          <p:attrName>ppt_x</p:attrName>
                                          <p:attrName>ppt_y</p:attrName>
                                        </p:attrNameLst>
                                      </p:cBhvr>
                                    </p:animMotion>
                                  </p:childTnLst>
                                </p:cTn>
                              </p:par>
                              <p:par>
                                <p:cTn id="11" presetID="0" presetClass="path" presetSubtype="0" repeatCount="indefinite" fill="hold" grpId="0" nodeType="withEffect">
                                  <p:stCondLst>
                                    <p:cond delay="0"/>
                                  </p:stCondLst>
                                  <p:childTnLst>
                                    <p:animMotion origin="layout" path="M 0.00053 -0.00046 L -0.05798 0.04977 L 0.01667 0.12847 L -0.02222 0.21945 L -0.07934 0.25046 L 0.01875 0.28079 L 0.02709 0.1787 L -0.0644 0.12407 L -0.01579 -0.00926 L -0.00208 -0.07407 L 0.01094 -0.02222 L 0.00053 -0.00046 Z " pathEditMode="relative" ptsTypes="AAAAAAAAAAAA">
                                      <p:cBhvr>
                                        <p:cTn id="12" dur="2000" fill="hold"/>
                                        <p:tgtEl>
                                          <p:spTgt spid="25"/>
                                        </p:tgtEl>
                                        <p:attrNameLst>
                                          <p:attrName>ppt_x</p:attrName>
                                          <p:attrName>ppt_y</p:attrName>
                                        </p:attrNameLst>
                                      </p:cBhvr>
                                    </p:animMotion>
                                  </p:childTnLst>
                                </p:cTn>
                              </p:par>
                              <p:par>
                                <p:cTn id="13" presetID="0" presetClass="path" presetSubtype="0" repeatCount="indefinite" fill="hold" grpId="0" nodeType="withEffect">
                                  <p:stCondLst>
                                    <p:cond delay="0"/>
                                  </p:stCondLst>
                                  <p:childTnLst>
                                    <p:animMotion origin="layout" path="M 8.33333E-7 7.40741E-7 L 0.02778 0.05023 L -0.02535 0.1662 L 0.01806 0.21736 L 0.06354 0.13426 L -0.01441 0.0294 L 8.33333E-7 7.40741E-7 Z " pathEditMode="relative" ptsTypes="AAAAAAA">
                                      <p:cBhvr>
                                        <p:cTn id="14" dur="2000" fill="hold"/>
                                        <p:tgtEl>
                                          <p:spTgt spid="26"/>
                                        </p:tgtEl>
                                        <p:attrNameLst>
                                          <p:attrName>ppt_x</p:attrName>
                                          <p:attrName>ppt_y</p:attrName>
                                        </p:attrNameLst>
                                      </p:cBhvr>
                                    </p:animMotion>
                                  </p:childTnLst>
                                </p:cTn>
                              </p:par>
                              <p:par>
                                <p:cTn id="15" presetID="0" presetClass="path" presetSubtype="0" repeatCount="indefinite" fill="hold" grpId="0" nodeType="withEffect">
                                  <p:stCondLst>
                                    <p:cond delay="0"/>
                                  </p:stCondLst>
                                  <p:childTnLst>
                                    <p:animMotion origin="layout" path="M 5.27778E-6 1.85185E-6 L -0.03315 0.07107 L 0.02987 0.14283 L 0.04671 0.03634 L 0.06563 0.17662 L 0.07136 0.07547 L -0.02916 0.03125 L 0.00383 -0.00092 " pathEditMode="relative" ptsTypes="AAAAAAAA">
                                      <p:cBhvr>
                                        <p:cTn id="16" dur="3000" fill="hold"/>
                                        <p:tgtEl>
                                          <p:spTgt spid="23"/>
                                        </p:tgtEl>
                                        <p:attrNameLst>
                                          <p:attrName>ppt_x</p:attrName>
                                          <p:attrName>ppt_y</p:attrName>
                                        </p:attrNameLst>
                                      </p:cBhvr>
                                    </p:animMotion>
                                  </p:childTnLst>
                                </p:cTn>
                              </p:par>
                              <p:par>
                                <p:cTn id="17" presetID="0" presetClass="path" presetSubtype="0" repeatCount="indefinite" fill="hold" grpId="0" nodeType="withEffect">
                                  <p:stCondLst>
                                    <p:cond delay="0"/>
                                  </p:stCondLst>
                                  <p:childTnLst>
                                    <p:animMotion origin="layout" path="M 4.16667E-6 -2.22222E-6 L 0.03264 0.02084 L 0.0625 -0.03217 L 0.04358 -0.06666 L 0.07934 -0.01389 L 0.06372 0.05185 L -0.03038 0.04838 L -0.00382 -0.00185 L 4.16667E-6 -2.22222E-6 Z " pathEditMode="relative" ptsTypes="AAAAAAAAA">
                                      <p:cBhvr>
                                        <p:cTn id="18" dur="2000" fill="hold"/>
                                        <p:tgtEl>
                                          <p:spTgt spid="22"/>
                                        </p:tgtEl>
                                        <p:attrNameLst>
                                          <p:attrName>ppt_x</p:attrName>
                                          <p:attrName>ppt_y</p:attrName>
                                        </p:attrNameLst>
                                      </p:cBhvr>
                                    </p:animMotion>
                                  </p:childTnLst>
                                </p:cTn>
                              </p:par>
                              <p:par>
                                <p:cTn id="19" presetID="0" presetClass="path" presetSubtype="0" repeatCount="indefinite" fill="hold" grpId="0" nodeType="withEffect">
                                  <p:stCondLst>
                                    <p:cond delay="0"/>
                                  </p:stCondLst>
                                  <p:childTnLst>
                                    <p:animMotion origin="layout" path="M 0.00035 -0.00069 L -0.08073 0.06088 L -0.00226 0.125 L -0.0217 0.00463 L -0.00087 -0.14444 L 0.01597 -0.18078 L -0.00486 -0.19537 L 0.01146 -0.14514 L -0.02951 -0.14861 L 0.00695 -0.02315 L 0.00035 -0.00069 Z " pathEditMode="relative" ptsTypes="AAAAAAAAAAA">
                                      <p:cBhvr>
                                        <p:cTn id="20" dur="5000" fill="hold"/>
                                        <p:tgtEl>
                                          <p:spTgt spid="21"/>
                                        </p:tgtEl>
                                        <p:attrNameLst>
                                          <p:attrName>ppt_x</p:attrName>
                                          <p:attrName>ppt_y</p:attrName>
                                        </p:attrNameLst>
                                      </p:cBhvr>
                                    </p:animMotion>
                                  </p:childTnLst>
                                </p:cTn>
                              </p:par>
                              <p:par>
                                <p:cTn id="21" presetID="0" presetClass="path" presetSubtype="0" repeatCount="indefinite" fill="hold" grpId="0" nodeType="withEffect">
                                  <p:stCondLst>
                                    <p:cond delay="0"/>
                                  </p:stCondLst>
                                  <p:childTnLst>
                                    <p:animMotion origin="layout" path="M -2.77778E-6 -6.66667E-6 L -2.77778E-6 0.04768 L -0.0993 0.00694 L -0.06614 -0.07871 L -0.02257 -0.01644 L -2.77778E-6 -6.66667E-6 Z " pathEditMode="relative" ptsTypes="AAAAAA">
                                      <p:cBhvr>
                                        <p:cTn id="22" dur="2000" fill="hold"/>
                                        <p:tgtEl>
                                          <p:spTgt spid="14"/>
                                        </p:tgtEl>
                                        <p:attrNameLst>
                                          <p:attrName>ppt_x</p:attrName>
                                          <p:attrName>ppt_y</p:attrName>
                                        </p:attrNameLst>
                                      </p:cBhvr>
                                    </p:animMotion>
                                  </p:childTnLst>
                                </p:cTn>
                              </p:par>
                              <p:par>
                                <p:cTn id="23" presetID="0" presetClass="path" presetSubtype="0" repeatCount="indefinite" fill="hold" grpId="0" nodeType="withEffect">
                                  <p:stCondLst>
                                    <p:cond delay="0"/>
                                  </p:stCondLst>
                                  <p:childTnLst>
                                    <p:animMotion origin="layout" path="M -5.83333E-6 -9.62963E-6 L -0.04167 -0.04422 L -0.0533 -0.24237 L -0.09219 -0.30394 L -0.09219 -0.08496 L -0.03837 0.01736 L 0.00572 -0.03635 L -5.83333E-6 -9.62963E-6 Z " pathEditMode="relative" ptsTypes="AAAAAAAA">
                                      <p:cBhvr>
                                        <p:cTn id="24" dur="3000" fill="hold"/>
                                        <p:tgtEl>
                                          <p:spTgt spid="16"/>
                                        </p:tgtEl>
                                        <p:attrNameLst>
                                          <p:attrName>ppt_x</p:attrName>
                                          <p:attrName>ppt_y</p:attrName>
                                        </p:attrNameLst>
                                      </p:cBhvr>
                                    </p:animMotion>
                                  </p:childTnLst>
                                </p:cTn>
                              </p:par>
                              <p:par>
                                <p:cTn id="25" presetID="0" presetClass="path" presetSubtype="0" repeatCount="indefinite" fill="hold" grpId="0" nodeType="withEffect">
                                  <p:stCondLst>
                                    <p:cond delay="0"/>
                                  </p:stCondLst>
                                  <p:childTnLst>
                                    <p:animMotion origin="layout" path="M 1.66667E-6 -4.07407E-6 L -0.02986 -0.05185 L 0.01302 -0.10555 L 0.03125 -0.00856 L -0.03698 0.03473 L -0.03177 -0.02523 L 1.66667E-6 -4.07407E-6 Z " pathEditMode="relative" ptsTypes="AAAAAAA">
                                      <p:cBhvr>
                                        <p:cTn id="26" dur="2000" fill="hold"/>
                                        <p:tgtEl>
                                          <p:spTgt spid="30"/>
                                        </p:tgtEl>
                                        <p:attrNameLst>
                                          <p:attrName>ppt_x</p:attrName>
                                          <p:attrName>ppt_y</p:attrName>
                                        </p:attrNameLst>
                                      </p:cBhvr>
                                    </p:animMotion>
                                  </p:childTnLst>
                                </p:cTn>
                              </p:par>
                              <p:par>
                                <p:cTn id="27" presetID="0" presetClass="path" presetSubtype="0" repeatCount="indefinite" fill="hold" grpId="0" nodeType="withEffect">
                                  <p:stCondLst>
                                    <p:cond delay="0"/>
                                  </p:stCondLst>
                                  <p:childTnLst>
                                    <p:animMotion origin="layout" path="M -5.27778E-6 -2.22222E-6 L -0.05782 0.0338 L -0.0474 0.15255 L -0.00192 0.06667 L -0.02327 -0.01366 L -5.27778E-6 -2.22222E-6 Z " pathEditMode="relative" ptsTypes="AAAAAA">
                                      <p:cBhvr>
                                        <p:cTn id="28" dur="1000" fill="hold"/>
                                        <p:tgtEl>
                                          <p:spTgt spid="15"/>
                                        </p:tgtEl>
                                        <p:attrNameLst>
                                          <p:attrName>ppt_x</p:attrName>
                                          <p:attrName>ppt_y</p:attrName>
                                        </p:attrNameLst>
                                      </p:cBhvr>
                                    </p:animMotion>
                                  </p:childTnLst>
                                </p:cTn>
                              </p:par>
                              <p:par>
                                <p:cTn id="29" presetID="0" presetClass="path" presetSubtype="0" repeatCount="indefinite" fill="hold" grpId="0" nodeType="withEffect">
                                  <p:stCondLst>
                                    <p:cond delay="0"/>
                                  </p:stCondLst>
                                  <p:childTnLst>
                                    <p:animMotion origin="layout" path="M -2.5E-6 2.22222E-6 L -0.02726 0.00416 L -0.00451 0.05787 L -0.04549 0.08125 L -0.00972 0.10208 L 0.00451 0.03379 L 0.03837 0.05787 L -2.5E-6 2.22222E-6 Z " pathEditMode="relative" ptsTypes="AAAAAAAA">
                                      <p:cBhvr>
                                        <p:cTn id="30" dur="2000" fill="hold"/>
                                        <p:tgtEl>
                                          <p:spTgt spid="13"/>
                                        </p:tgtEl>
                                        <p:attrNameLst>
                                          <p:attrName>ppt_x</p:attrName>
                                          <p:attrName>ppt_y</p:attrName>
                                        </p:attrNameLst>
                                      </p:cBhvr>
                                    </p:animMotion>
                                  </p:childTnLst>
                                </p:cTn>
                              </p:par>
                              <p:par>
                                <p:cTn id="31" presetID="0" presetClass="path" presetSubtype="0" repeatCount="indefinite" fill="hold" grpId="0" nodeType="withEffect">
                                  <p:stCondLst>
                                    <p:cond delay="0"/>
                                  </p:stCondLst>
                                  <p:childTnLst>
                                    <p:animMotion origin="layout" path="M -0.00086 0.00046 L -0.02291 -0.06783 L 0.00764 -0.09051 L 0.0408 -0.02037 L -0.05138 0.02731 L -0.03385 0.05162 L -0.01631 -0.02384 L -0.00086 0.00046 Z " pathEditMode="relative" ptsTypes="AAAAAAAA">
                                      <p:cBhvr>
                                        <p:cTn id="32" dur="3000" fill="hold"/>
                                        <p:tgtEl>
                                          <p:spTgt spid="20"/>
                                        </p:tgtEl>
                                        <p:attrNameLst>
                                          <p:attrName>ppt_x</p:attrName>
                                          <p:attrName>ppt_y</p:attrName>
                                        </p:attrNameLst>
                                      </p:cBhvr>
                                    </p:animMotion>
                                  </p:childTnLst>
                                </p:cTn>
                              </p:par>
                              <p:par>
                                <p:cTn id="33" presetID="0" presetClass="path" presetSubtype="0" repeatCount="indefinite" fill="hold" grpId="0" nodeType="withEffect">
                                  <p:stCondLst>
                                    <p:cond delay="0"/>
                                  </p:stCondLst>
                                  <p:childTnLst>
                                    <p:animMotion origin="layout" path="M -0.00087 0.0007 L 0.04202 -0.04699 L 0.01268 -0.09977 L 0.03021 -0.17847 L -0.09045 -0.0287 L -0.05798 -0.01157 L -0.10417 0.01968 L -0.06319 0.01968 L -0.00087 0.0007 Z " pathEditMode="relative" ptsTypes="AAAAAAAAA">
                                      <p:cBhvr>
                                        <p:cTn id="34" dur="2000" fill="hold"/>
                                        <p:tgtEl>
                                          <p:spTgt spid="17"/>
                                        </p:tgtEl>
                                        <p:attrNameLst>
                                          <p:attrName>ppt_x</p:attrName>
                                          <p:attrName>ppt_y</p:attrName>
                                        </p:attrNameLst>
                                      </p:cBhvr>
                                    </p:animMotion>
                                  </p:childTnLst>
                                </p:cTn>
                              </p:par>
                              <p:par>
                                <p:cTn id="35" presetID="0" presetClass="path" presetSubtype="0" repeatCount="indefinite" fill="hold" grpId="0" nodeType="withEffect">
                                  <p:stCondLst>
                                    <p:cond delay="0"/>
                                  </p:stCondLst>
                                  <p:childTnLst>
                                    <p:animMotion origin="layout" path="M 0.0007 0.00069 L -0.00312 0.06227 L -0.03698 -0.03982 L 0.01233 -0.01922 L -0.08958 0.12546 L -0.07465 0.1574 L -0.06163 0.12106 L -0.05191 0.16273 L -0.02014 2.59259E-6 L 0.0007 0.00069 Z " pathEditMode="relative" ptsTypes="AAAAAAAAAA">
                                      <p:cBhvr>
                                        <p:cTn id="36" dur="2000" fill="hold"/>
                                        <p:tgtEl>
                                          <p:spTgt spid="12"/>
                                        </p:tgtEl>
                                        <p:attrNameLst>
                                          <p:attrName>ppt_x</p:attrName>
                                          <p:attrName>ppt_y</p:attrName>
                                        </p:attrNameLst>
                                      </p:cBhvr>
                                    </p:animMotion>
                                  </p:childTnLst>
                                </p:cTn>
                              </p:par>
                              <p:par>
                                <p:cTn id="37" presetID="0" presetClass="path" presetSubtype="0" repeatCount="indefinite" fill="hold" grpId="0" nodeType="withEffect">
                                  <p:stCondLst>
                                    <p:cond delay="0"/>
                                  </p:stCondLst>
                                  <p:childTnLst>
                                    <p:animMotion origin="layout" path="M 3.61111E-6 7.40741E-6 L 0.02205 0.0382 L 0.09288 0.04769 L 0.11823 0.10926 L 0.13646 0.05371 L 0.11684 0.05116 L 0.13125 0.09005 L 0.12986 0.03033 L 0.09479 0.05464 L 0.00972 0.03473 L 3.61111E-6 7.40741E-6 Z " pathEditMode="relative" ptsTypes="AAAAAAAAAAA">
                                      <p:cBhvr>
                                        <p:cTn id="38" dur="3000" fill="hold"/>
                                        <p:tgtEl>
                                          <p:spTgt spid="18"/>
                                        </p:tgtEl>
                                        <p:attrNameLst>
                                          <p:attrName>ppt_x</p:attrName>
                                          <p:attrName>ppt_y</p:attrName>
                                        </p:attrNameLst>
                                      </p:cBhvr>
                                    </p:animMotion>
                                  </p:childTnLst>
                                </p:cTn>
                              </p:par>
                              <p:par>
                                <p:cTn id="39" presetID="0" presetClass="path" presetSubtype="0" repeatCount="indefinite" fill="hold" grpId="0" nodeType="withEffect">
                                  <p:stCondLst>
                                    <p:cond delay="0"/>
                                  </p:stCondLst>
                                  <p:childTnLst>
                                    <p:animMotion origin="layout" path="M 3.05556E-6 -2.96296E-6 L -0.00261 0.04583 L 0.03819 -0.01898 L 0.01562 -0.04491 L 0.05451 -0.08403 L 0.07795 -0.05532 L 0.07274 -0.10555 L 0.00121 0.04931 L -0.01685 0.00185 L 3.05556E-6 -2.96296E-6 Z " pathEditMode="relative" ptsTypes="AAAAAAAAAA">
                                      <p:cBhvr>
                                        <p:cTn id="40" dur="3000" fill="hold"/>
                                        <p:tgtEl>
                                          <p:spTgt spid="29"/>
                                        </p:tgtEl>
                                        <p:attrNameLst>
                                          <p:attrName>ppt_x</p:attrName>
                                          <p:attrName>ppt_y</p:attrName>
                                        </p:attrNameLst>
                                      </p:cBhvr>
                                    </p:animMotion>
                                  </p:childTnLst>
                                </p:cTn>
                              </p:par>
                              <p:par>
                                <p:cTn id="41" presetID="0" presetClass="path" presetSubtype="0" repeatCount="indefinite" fill="hold" grpId="0" nodeType="withEffect">
                                  <p:stCondLst>
                                    <p:cond delay="0"/>
                                  </p:stCondLst>
                                  <p:childTnLst>
                                    <p:animMotion origin="layout" path="M 3.05556E-6 6.2963E-6 L 0.01875 0.02339 L 0.02847 -0.0155 L -0.01042 -0.02777 L 0.00312 -0.06226 L 0.04809 -0.06064 L 0.10833 -0.12384 L 0.06562 -0.18703 L 0.08819 -0.2243 L 0.03888 -0.24143 L 0.05 -0.29259 L 0.00312 -0.24143 L 0.03767 -0.22152 L -0.0066 -0.17407 L 0.02013 -0.14467 L 0.00572 -0.10555 L 0.03628 -0.10648 L 0.03819 -0.06481 L 3.05556E-6 -0.04675 L 0.03767 -0.05462 L -0.02153 -0.03888 L 3.05556E-6 6.2963E-6 Z " pathEditMode="relative" ptsTypes="AAAAAAAAAAAAAAAAAAAAAA">
                                      <p:cBhvr>
                                        <p:cTn id="42" dur="5000" fill="hold"/>
                                        <p:tgtEl>
                                          <p:spTgt spid="28"/>
                                        </p:tgtEl>
                                        <p:attrNameLst>
                                          <p:attrName>ppt_x</p:attrName>
                                          <p:attrName>ppt_y</p:attrName>
                                        </p:attrNameLst>
                                      </p:cBhvr>
                                    </p:animMotion>
                                  </p:childTnLst>
                                </p:cTn>
                              </p:par>
                              <p:par>
                                <p:cTn id="43" presetID="0" presetClass="path" presetSubtype="0" repeatCount="indefinite" fill="hold" grpId="0" nodeType="withEffect">
                                  <p:stCondLst>
                                    <p:cond delay="0"/>
                                  </p:stCondLst>
                                  <p:childTnLst>
                                    <p:animMotion origin="layout" path="M 3.88889E-6 3.33333E-6 L -0.02135 -0.01389 L 0.03125 -0.08403 L 0.01181 -0.12477 L 0.0533 -0.13774 L 0.05 -0.08403 L 0.02413 -0.0338 L -0.01233 -0.01899 L 3.88889E-6 3.33333E-6 Z " pathEditMode="relative" ptsTypes="AAAAAAAAA">
                                      <p:cBhvr>
                                        <p:cTn id="44" dur="2000" fill="hold"/>
                                        <p:tgtEl>
                                          <p:spTgt spid="11"/>
                                        </p:tgtEl>
                                        <p:attrNameLst>
                                          <p:attrName>ppt_x</p:attrName>
                                          <p:attrName>ppt_y</p:attrName>
                                        </p:attrNameLst>
                                      </p:cBhvr>
                                    </p:animMotion>
                                  </p:childTnLst>
                                </p:cTn>
                              </p:par>
                              <p:par>
                                <p:cTn id="45" presetID="0" presetClass="path" presetSubtype="0" repeatCount="indefinite" fill="hold" grpId="0" nodeType="withEffect">
                                  <p:stCondLst>
                                    <p:cond delay="0"/>
                                  </p:stCondLst>
                                  <p:childTnLst>
                                    <p:animMotion origin="layout" path="M -0.01336 0.00047 L 0.05678 -0.02545 L 0.10087 -0.10597 L 0.09185 -0.16728 L 0.0658 -0.1925 L 0.07431 -0.24363 L 0.04306 -0.24086 L 0.03143 -0.27394 L 0.04896 -0.28366 L 0.08525 -0.26978 L 0.08004 -0.22975 L 0.0573 -0.19851 L 0.08924 -0.1682 L 0.1132 -0.11638 L 0.04445 -0.09301 L 0.03143 -0.05229 L 0.02223 -0.01064 L -0.01336 0.00047 Z " pathEditMode="relative" rAng="0" ptsTypes="AAAAAAAAAAAAAAAAAA">
                                      <p:cBhvr>
                                        <p:cTn id="46" dur="2000" fill="hold"/>
                                        <p:tgtEl>
                                          <p:spTgt spid="36"/>
                                        </p:tgtEl>
                                        <p:attrNameLst>
                                          <p:attrName>ppt_x</p:attrName>
                                          <p:attrName>ppt_y</p:attrName>
                                        </p:attrNameLst>
                                      </p:cBhvr>
                                      <p:rCtr x="6300" y="-14200"/>
                                    </p:animMotion>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62">
                                            <p:txEl>
                                              <p:pRg st="0" end="0"/>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68"/>
                                        </p:tgtEl>
                                        <p:attrNameLst>
                                          <p:attrName>style.visibility</p:attrName>
                                        </p:attrNameLst>
                                      </p:cBhvr>
                                      <p:to>
                                        <p:strVal val="visible"/>
                                      </p:to>
                                    </p:set>
                                    <p:animEffect transition="in" filter="fade">
                                      <p:cBhvr>
                                        <p:cTn id="55" dur="500"/>
                                        <p:tgtEl>
                                          <p:spTgt spid="68"/>
                                        </p:tgtEl>
                                      </p:cBhvr>
                                    </p:animEffect>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nodeType="clickEffect">
                                  <p:stCondLst>
                                    <p:cond delay="0"/>
                                  </p:stCondLst>
                                  <p:childTnLst>
                                    <p:set>
                                      <p:cBhvr>
                                        <p:cTn id="59" dur="1" fill="hold">
                                          <p:stCondLst>
                                            <p:cond delay="0"/>
                                          </p:stCondLst>
                                        </p:cTn>
                                        <p:tgtEl>
                                          <p:spTgt spid="63">
                                            <p:txEl>
                                              <p:pRg st="0" end="0"/>
                                            </p:txEl>
                                          </p:spTgt>
                                        </p:tgtEl>
                                        <p:attrNameLst>
                                          <p:attrName>style.visibility</p:attrName>
                                        </p:attrNameLst>
                                      </p:cBhvr>
                                      <p:to>
                                        <p:strVal val="visible"/>
                                      </p:to>
                                    </p:se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nodeType="clickEffect">
                                  <p:stCondLst>
                                    <p:cond delay="0"/>
                                  </p:stCondLst>
                                  <p:childTnLst>
                                    <p:set>
                                      <p:cBhvr>
                                        <p:cTn id="63" dur="1" fill="hold">
                                          <p:stCondLst>
                                            <p:cond delay="0"/>
                                          </p:stCondLst>
                                        </p:cTn>
                                        <p:tgtEl>
                                          <p:spTgt spid="67"/>
                                        </p:tgtEl>
                                        <p:attrNameLst>
                                          <p:attrName>style.visibility</p:attrName>
                                        </p:attrNameLst>
                                      </p:cBhvr>
                                      <p:to>
                                        <p:strVal val="visible"/>
                                      </p:to>
                                    </p:set>
                                    <p:animEffect transition="in" filter="fade">
                                      <p:cBhvr>
                                        <p:cTn id="64" dur="500"/>
                                        <p:tgtEl>
                                          <p:spTgt spid="67"/>
                                        </p:tgtEl>
                                      </p:cBhvr>
                                    </p:animEffec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64">
                                            <p:txEl>
                                              <p:pRg st="0" end="0"/>
                                            </p:txEl>
                                          </p:spTgt>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0" presetClass="entr" presetSubtype="0" fill="hold" nodeType="clickEffect">
                                  <p:stCondLst>
                                    <p:cond delay="0"/>
                                  </p:stCondLst>
                                  <p:childTnLst>
                                    <p:set>
                                      <p:cBhvr>
                                        <p:cTn id="72" dur="1" fill="hold">
                                          <p:stCondLst>
                                            <p:cond delay="0"/>
                                          </p:stCondLst>
                                        </p:cTn>
                                        <p:tgtEl>
                                          <p:spTgt spid="66"/>
                                        </p:tgtEl>
                                        <p:attrNameLst>
                                          <p:attrName>style.visibility</p:attrName>
                                        </p:attrNameLst>
                                      </p:cBhvr>
                                      <p:to>
                                        <p:strVal val="visible"/>
                                      </p:to>
                                    </p:set>
                                    <p:animEffect transition="in" filter="fade">
                                      <p:cBhvr>
                                        <p:cTn id="73" dur="500"/>
                                        <p:tgtEl>
                                          <p:spTgt spid="66"/>
                                        </p:tgtEl>
                                      </p:cBhvr>
                                    </p:animEffect>
                                  </p:childTnLst>
                                </p:cTn>
                              </p:par>
                            </p:childTnLst>
                          </p:cTn>
                        </p:par>
                      </p:childTnLst>
                    </p:cTn>
                  </p:par>
                  <p:par>
                    <p:cTn id="74" fill="hold">
                      <p:stCondLst>
                        <p:cond delay="indefinite"/>
                      </p:stCondLst>
                      <p:childTnLst>
                        <p:par>
                          <p:cTn id="75" fill="hold">
                            <p:stCondLst>
                              <p:cond delay="0"/>
                            </p:stCondLst>
                            <p:childTnLst>
                              <p:par>
                                <p:cTn id="76" presetID="1" presetClass="entr" presetSubtype="0" fill="hold" nodeType="clickEffect">
                                  <p:stCondLst>
                                    <p:cond delay="0"/>
                                  </p:stCondLst>
                                  <p:childTnLst>
                                    <p:set>
                                      <p:cBhvr>
                                        <p:cTn id="77" dur="1" fill="hold">
                                          <p:stCondLst>
                                            <p:cond delay="0"/>
                                          </p:stCondLst>
                                        </p:cTn>
                                        <p:tgtEl>
                                          <p:spTgt spid="6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P spid="15" grpId="0" animBg="1"/>
      <p:bldP spid="16" grpId="0" animBg="1"/>
      <p:bldP spid="17" grpId="0" animBg="1"/>
      <p:bldP spid="18"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685800"/>
            <a:ext cx="6324600" cy="2308324"/>
          </a:xfrm>
          <a:prstGeom prst="rect">
            <a:avLst/>
          </a:prstGeom>
          <a:noFill/>
        </p:spPr>
        <p:txBody>
          <a:bodyPr wrap="square" rtlCol="0">
            <a:spAutoFit/>
          </a:bodyPr>
          <a:lstStyle/>
          <a:p>
            <a:r>
              <a:rPr lang="en-US" sz="3600" dirty="0" smtClean="0"/>
              <a:t>And let’s say the total pressure exerted by this gaseous mixture is 600 </a:t>
            </a:r>
            <a:r>
              <a:rPr lang="en-US" sz="3600" dirty="0" err="1" smtClean="0"/>
              <a:t>torr</a:t>
            </a:r>
            <a:r>
              <a:rPr lang="en-US" sz="3600" dirty="0" smtClean="0"/>
              <a:t>.</a:t>
            </a:r>
          </a:p>
          <a:p>
            <a:endParaRPr lang="en-US" sz="3600" dirty="0" smtClean="0"/>
          </a:p>
        </p:txBody>
      </p:sp>
      <p:sp>
        <p:nvSpPr>
          <p:cNvPr id="7" name="TextBox 6"/>
          <p:cNvSpPr txBox="1"/>
          <p:nvPr/>
        </p:nvSpPr>
        <p:spPr>
          <a:xfrm>
            <a:off x="990600" y="152400"/>
            <a:ext cx="7162800" cy="707886"/>
          </a:xfrm>
          <a:prstGeom prst="rect">
            <a:avLst/>
          </a:prstGeom>
          <a:noFill/>
        </p:spPr>
        <p:txBody>
          <a:bodyPr wrap="square" rtlCol="0">
            <a:spAutoFit/>
          </a:bodyPr>
          <a:lstStyle/>
          <a:p>
            <a:r>
              <a:rPr lang="en-US" sz="4000" b="1" dirty="0" smtClean="0"/>
              <a:t>Dalton’s Law of Partial Pressures</a:t>
            </a:r>
            <a:endParaRPr lang="en-US" sz="4000" b="1" dirty="0"/>
          </a:p>
        </p:txBody>
      </p:sp>
      <p:grpSp>
        <p:nvGrpSpPr>
          <p:cNvPr id="2" name="Group 31"/>
          <p:cNvGrpSpPr/>
          <p:nvPr/>
        </p:nvGrpSpPr>
        <p:grpSpPr>
          <a:xfrm>
            <a:off x="6400800" y="878892"/>
            <a:ext cx="2057400" cy="3388308"/>
            <a:chOff x="6400800" y="878892"/>
            <a:chExt cx="2057400" cy="3388308"/>
          </a:xfrm>
        </p:grpSpPr>
        <p:grpSp>
          <p:nvGrpSpPr>
            <p:cNvPr id="3" name="Group 8"/>
            <p:cNvGrpSpPr/>
            <p:nvPr/>
          </p:nvGrpSpPr>
          <p:grpSpPr>
            <a:xfrm>
              <a:off x="6400800" y="1129262"/>
              <a:ext cx="2057400" cy="3137938"/>
              <a:chOff x="6477000" y="1589146"/>
              <a:chExt cx="2057400" cy="3747538"/>
            </a:xfrm>
          </p:grpSpPr>
          <p:sp>
            <p:nvSpPr>
              <p:cNvPr id="5" name="Freeform 4"/>
              <p:cNvSpPr/>
              <p:nvPr/>
            </p:nvSpPr>
            <p:spPr>
              <a:xfrm>
                <a:off x="6477000" y="1589146"/>
                <a:ext cx="1052848" cy="3747538"/>
              </a:xfrm>
              <a:custGeom>
                <a:avLst/>
                <a:gdLst>
                  <a:gd name="connsiteX0" fmla="*/ 1052945 w 1510145"/>
                  <a:gd name="connsiteY0" fmla="*/ 0 h 3685309"/>
                  <a:gd name="connsiteX1" fmla="*/ 1052945 w 1510145"/>
                  <a:gd name="connsiteY1" fmla="*/ 831273 h 3685309"/>
                  <a:gd name="connsiteX2" fmla="*/ 1011382 w 1510145"/>
                  <a:gd name="connsiteY2" fmla="*/ 1149927 h 3685309"/>
                  <a:gd name="connsiteX3" fmla="*/ 789709 w 1510145"/>
                  <a:gd name="connsiteY3" fmla="*/ 1593273 h 3685309"/>
                  <a:gd name="connsiteX4" fmla="*/ 55418 w 1510145"/>
                  <a:gd name="connsiteY4" fmla="*/ 3144982 h 3685309"/>
                  <a:gd name="connsiteX5" fmla="*/ 0 w 1510145"/>
                  <a:gd name="connsiteY5" fmla="*/ 3352800 h 3685309"/>
                  <a:gd name="connsiteX6" fmla="*/ 13854 w 1510145"/>
                  <a:gd name="connsiteY6" fmla="*/ 3463637 h 3685309"/>
                  <a:gd name="connsiteX7" fmla="*/ 96982 w 1510145"/>
                  <a:gd name="connsiteY7" fmla="*/ 3616037 h 3685309"/>
                  <a:gd name="connsiteX8" fmla="*/ 235527 w 1510145"/>
                  <a:gd name="connsiteY8" fmla="*/ 3685309 h 3685309"/>
                  <a:gd name="connsiteX9" fmla="*/ 1510145 w 1510145"/>
                  <a:gd name="connsiteY9" fmla="*/ 3685309 h 3685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10145" h="3685309">
                    <a:moveTo>
                      <a:pt x="1052945" y="0"/>
                    </a:moveTo>
                    <a:lnTo>
                      <a:pt x="1052945" y="831273"/>
                    </a:lnTo>
                    <a:lnTo>
                      <a:pt x="1011382" y="1149927"/>
                    </a:lnTo>
                    <a:lnTo>
                      <a:pt x="789709" y="1593273"/>
                    </a:lnTo>
                    <a:lnTo>
                      <a:pt x="55418" y="3144982"/>
                    </a:lnTo>
                    <a:lnTo>
                      <a:pt x="0" y="3352800"/>
                    </a:lnTo>
                    <a:lnTo>
                      <a:pt x="13854" y="3463637"/>
                    </a:lnTo>
                    <a:lnTo>
                      <a:pt x="96982" y="3616037"/>
                    </a:lnTo>
                    <a:lnTo>
                      <a:pt x="235527" y="3685309"/>
                    </a:lnTo>
                    <a:lnTo>
                      <a:pt x="1510145" y="3685309"/>
                    </a:lnTo>
                  </a:path>
                </a:pathLst>
              </a:cu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Freeform 5"/>
              <p:cNvSpPr/>
              <p:nvPr/>
            </p:nvSpPr>
            <p:spPr>
              <a:xfrm flipH="1">
                <a:off x="7481552" y="1589146"/>
                <a:ext cx="1052848" cy="3747538"/>
              </a:xfrm>
              <a:custGeom>
                <a:avLst/>
                <a:gdLst>
                  <a:gd name="connsiteX0" fmla="*/ 1052945 w 1510145"/>
                  <a:gd name="connsiteY0" fmla="*/ 0 h 3685309"/>
                  <a:gd name="connsiteX1" fmla="*/ 1052945 w 1510145"/>
                  <a:gd name="connsiteY1" fmla="*/ 831273 h 3685309"/>
                  <a:gd name="connsiteX2" fmla="*/ 1011382 w 1510145"/>
                  <a:gd name="connsiteY2" fmla="*/ 1149927 h 3685309"/>
                  <a:gd name="connsiteX3" fmla="*/ 789709 w 1510145"/>
                  <a:gd name="connsiteY3" fmla="*/ 1593273 h 3685309"/>
                  <a:gd name="connsiteX4" fmla="*/ 55418 w 1510145"/>
                  <a:gd name="connsiteY4" fmla="*/ 3144982 h 3685309"/>
                  <a:gd name="connsiteX5" fmla="*/ 0 w 1510145"/>
                  <a:gd name="connsiteY5" fmla="*/ 3352800 h 3685309"/>
                  <a:gd name="connsiteX6" fmla="*/ 13854 w 1510145"/>
                  <a:gd name="connsiteY6" fmla="*/ 3463637 h 3685309"/>
                  <a:gd name="connsiteX7" fmla="*/ 96982 w 1510145"/>
                  <a:gd name="connsiteY7" fmla="*/ 3616037 h 3685309"/>
                  <a:gd name="connsiteX8" fmla="*/ 235527 w 1510145"/>
                  <a:gd name="connsiteY8" fmla="*/ 3685309 h 3685309"/>
                  <a:gd name="connsiteX9" fmla="*/ 1510145 w 1510145"/>
                  <a:gd name="connsiteY9" fmla="*/ 3685309 h 3685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10145" h="3685309">
                    <a:moveTo>
                      <a:pt x="1052945" y="0"/>
                    </a:moveTo>
                    <a:lnTo>
                      <a:pt x="1052945" y="831273"/>
                    </a:lnTo>
                    <a:lnTo>
                      <a:pt x="1011382" y="1149927"/>
                    </a:lnTo>
                    <a:lnTo>
                      <a:pt x="789709" y="1593273"/>
                    </a:lnTo>
                    <a:lnTo>
                      <a:pt x="55418" y="3144982"/>
                    </a:lnTo>
                    <a:lnTo>
                      <a:pt x="0" y="3352800"/>
                    </a:lnTo>
                    <a:lnTo>
                      <a:pt x="13854" y="3463637"/>
                    </a:lnTo>
                    <a:lnTo>
                      <a:pt x="96982" y="3616037"/>
                    </a:lnTo>
                    <a:lnTo>
                      <a:pt x="235527" y="3685309"/>
                    </a:lnTo>
                    <a:lnTo>
                      <a:pt x="1510145" y="3685309"/>
                    </a:lnTo>
                  </a:path>
                </a:pathLst>
              </a:cu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0" name="Trapezoid 9"/>
            <p:cNvSpPr/>
            <p:nvPr/>
          </p:nvSpPr>
          <p:spPr>
            <a:xfrm rot="10800000">
              <a:off x="7086600" y="878892"/>
              <a:ext cx="685800" cy="533400"/>
            </a:xfrm>
            <a:prstGeom prst="trapezoi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Oval 10"/>
          <p:cNvSpPr/>
          <p:nvPr/>
        </p:nvSpPr>
        <p:spPr>
          <a:xfrm>
            <a:off x="6629400" y="3810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7239000" y="3048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6934200" y="3048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7924800" y="28956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7620000" y="3048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8077200" y="35814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7467600" y="3429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7086600" y="3429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7086600" y="3810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7467600" y="27432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7086600" y="25146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7239000" y="213360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7543800" y="220980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7543800" y="190500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7239000" y="182880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7391400" y="1524000"/>
            <a:ext cx="91440" cy="91440"/>
          </a:xfrm>
          <a:prstGeom prst="ellipse">
            <a:avLst/>
          </a:prstGeom>
          <a:solidFill>
            <a:srgbClr val="FFFF00"/>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6934200" y="40386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7391400" y="3810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7848600" y="39624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6858000" y="35052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67"/>
          <p:cNvGrpSpPr/>
          <p:nvPr/>
        </p:nvGrpSpPr>
        <p:grpSpPr>
          <a:xfrm>
            <a:off x="7010400" y="4267200"/>
            <a:ext cx="1447800" cy="369332"/>
            <a:chOff x="7010400" y="4267200"/>
            <a:chExt cx="1447800" cy="369332"/>
          </a:xfrm>
        </p:grpSpPr>
        <p:sp>
          <p:nvSpPr>
            <p:cNvPr id="38" name="Oval 37"/>
            <p:cNvSpPr/>
            <p:nvPr/>
          </p:nvSpPr>
          <p:spPr>
            <a:xfrm>
              <a:off x="7010400" y="4419600"/>
              <a:ext cx="91440" cy="91440"/>
            </a:xfrm>
            <a:prstGeom prst="ellipse">
              <a:avLst/>
            </a:prstGeom>
            <a:solidFill>
              <a:srgbClr val="FFFF00"/>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TextBox 58"/>
            <p:cNvSpPr txBox="1"/>
            <p:nvPr/>
          </p:nvSpPr>
          <p:spPr>
            <a:xfrm>
              <a:off x="7162800" y="4267200"/>
              <a:ext cx="1295400" cy="369332"/>
            </a:xfrm>
            <a:prstGeom prst="rect">
              <a:avLst/>
            </a:prstGeom>
            <a:noFill/>
          </p:spPr>
          <p:txBody>
            <a:bodyPr wrap="square" rtlCol="0">
              <a:spAutoFit/>
            </a:bodyPr>
            <a:lstStyle/>
            <a:p>
              <a:r>
                <a:rPr lang="en-US" dirty="0" smtClean="0"/>
                <a:t>= argon (</a:t>
              </a:r>
              <a:r>
                <a:rPr lang="en-US" dirty="0" err="1" smtClean="0"/>
                <a:t>Ar</a:t>
              </a:r>
              <a:r>
                <a:rPr lang="en-US" dirty="0" smtClean="0"/>
                <a:t>)</a:t>
              </a:r>
              <a:endParaRPr lang="en-US" dirty="0"/>
            </a:p>
          </p:txBody>
        </p:sp>
      </p:grpSp>
      <p:grpSp>
        <p:nvGrpSpPr>
          <p:cNvPr id="9" name="Group 66"/>
          <p:cNvGrpSpPr/>
          <p:nvPr/>
        </p:nvGrpSpPr>
        <p:grpSpPr>
          <a:xfrm>
            <a:off x="6553200" y="4496384"/>
            <a:ext cx="2057400" cy="369332"/>
            <a:chOff x="6553200" y="4496384"/>
            <a:chExt cx="2057400" cy="369332"/>
          </a:xfrm>
        </p:grpSpPr>
        <p:sp>
          <p:nvSpPr>
            <p:cNvPr id="37" name="Oval 36"/>
            <p:cNvSpPr/>
            <p:nvPr/>
          </p:nvSpPr>
          <p:spPr>
            <a:xfrm>
              <a:off x="7010400" y="463296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6553200" y="463296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6705600" y="463296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6858000" y="463296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TextBox 59"/>
            <p:cNvSpPr txBox="1"/>
            <p:nvPr/>
          </p:nvSpPr>
          <p:spPr>
            <a:xfrm>
              <a:off x="7162800" y="4496384"/>
              <a:ext cx="1447800" cy="369332"/>
            </a:xfrm>
            <a:prstGeom prst="rect">
              <a:avLst/>
            </a:prstGeom>
            <a:noFill/>
          </p:spPr>
          <p:txBody>
            <a:bodyPr wrap="square" rtlCol="0">
              <a:spAutoFit/>
            </a:bodyPr>
            <a:lstStyle/>
            <a:p>
              <a:r>
                <a:rPr lang="en-US" dirty="0" smtClean="0"/>
                <a:t>= helium (He)</a:t>
              </a:r>
              <a:endParaRPr lang="en-US" dirty="0"/>
            </a:p>
          </p:txBody>
        </p:sp>
      </p:grpSp>
      <p:grpSp>
        <p:nvGrpSpPr>
          <p:cNvPr id="31" name="Group 65"/>
          <p:cNvGrpSpPr/>
          <p:nvPr/>
        </p:nvGrpSpPr>
        <p:grpSpPr>
          <a:xfrm>
            <a:off x="6400800" y="4725568"/>
            <a:ext cx="2286000" cy="532232"/>
            <a:chOff x="6400800" y="4725568"/>
            <a:chExt cx="2286000" cy="532232"/>
          </a:xfrm>
        </p:grpSpPr>
        <p:sp>
          <p:nvSpPr>
            <p:cNvPr id="19" name="Oval 18"/>
            <p:cNvSpPr/>
            <p:nvPr/>
          </p:nvSpPr>
          <p:spPr>
            <a:xfrm>
              <a:off x="6400800" y="48615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6553200" y="48615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6705600" y="48615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6858000" y="48615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7010400" y="48615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6400800" y="50139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6553200" y="50139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6705600" y="50139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6858000" y="50139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7010400" y="50139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6400800" y="51663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6553200" y="51663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6705600" y="51663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6858000" y="51663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7010400" y="51663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TextBox 60"/>
            <p:cNvSpPr txBox="1"/>
            <p:nvPr/>
          </p:nvSpPr>
          <p:spPr>
            <a:xfrm>
              <a:off x="7162800" y="4725568"/>
              <a:ext cx="1524000" cy="369332"/>
            </a:xfrm>
            <a:prstGeom prst="rect">
              <a:avLst/>
            </a:prstGeom>
            <a:noFill/>
          </p:spPr>
          <p:txBody>
            <a:bodyPr wrap="square" rtlCol="0">
              <a:spAutoFit/>
            </a:bodyPr>
            <a:lstStyle/>
            <a:p>
              <a:r>
                <a:rPr lang="en-US" dirty="0" smtClean="0"/>
                <a:t>= krypton (Kr)</a:t>
              </a:r>
              <a:endParaRPr lang="en-US" dirty="0"/>
            </a:p>
          </p:txBody>
        </p:sp>
      </p:grpSp>
      <p:sp>
        <p:nvSpPr>
          <p:cNvPr id="66" name="TextBox 65"/>
          <p:cNvSpPr txBox="1"/>
          <p:nvPr/>
        </p:nvSpPr>
        <p:spPr>
          <a:xfrm>
            <a:off x="381000" y="2362200"/>
            <a:ext cx="5943600" cy="2286000"/>
          </a:xfrm>
          <a:prstGeom prst="rect">
            <a:avLst/>
          </a:prstGeom>
          <a:noFill/>
        </p:spPr>
        <p:txBody>
          <a:bodyPr wrap="square" rtlCol="0">
            <a:spAutoFit/>
          </a:bodyPr>
          <a:lstStyle/>
          <a:p>
            <a:r>
              <a:rPr lang="en-US" sz="3600" dirty="0" smtClean="0"/>
              <a:t>We can talk about the argon, helium and krypton as each exerting their own partial pressure.  </a:t>
            </a:r>
          </a:p>
        </p:txBody>
      </p:sp>
      <p:sp>
        <p:nvSpPr>
          <p:cNvPr id="67" name="TextBox 66"/>
          <p:cNvSpPr txBox="1"/>
          <p:nvPr/>
        </p:nvSpPr>
        <p:spPr>
          <a:xfrm>
            <a:off x="381000" y="4036874"/>
            <a:ext cx="5943600" cy="1754326"/>
          </a:xfrm>
          <a:prstGeom prst="rect">
            <a:avLst/>
          </a:prstGeom>
          <a:noFill/>
        </p:spPr>
        <p:txBody>
          <a:bodyPr wrap="square" rtlCol="0">
            <a:spAutoFit/>
          </a:bodyPr>
          <a:lstStyle/>
          <a:p>
            <a:r>
              <a:rPr lang="en-US" sz="3600" dirty="0" smtClean="0"/>
              <a:t>                   The partial pressure of the three gases all add up to the total pressure of 600 </a:t>
            </a:r>
            <a:r>
              <a:rPr lang="en-US" sz="3600" dirty="0" err="1" smtClean="0"/>
              <a:t>torr</a:t>
            </a:r>
            <a:r>
              <a:rPr lang="en-US" sz="3600" dirty="0" smtClean="0"/>
              <a:t>.</a:t>
            </a:r>
          </a:p>
        </p:txBody>
      </p:sp>
      <p:sp>
        <p:nvSpPr>
          <p:cNvPr id="68" name="TextBox 67"/>
          <p:cNvSpPr txBox="1"/>
          <p:nvPr/>
        </p:nvSpPr>
        <p:spPr>
          <a:xfrm>
            <a:off x="381000" y="5713274"/>
            <a:ext cx="8763000" cy="1200329"/>
          </a:xfrm>
          <a:prstGeom prst="rect">
            <a:avLst/>
          </a:prstGeom>
          <a:noFill/>
        </p:spPr>
        <p:txBody>
          <a:bodyPr wrap="square" rtlCol="0">
            <a:spAutoFit/>
          </a:bodyPr>
          <a:lstStyle/>
          <a:p>
            <a:r>
              <a:rPr lang="en-US" sz="3600" dirty="0" smtClean="0"/>
              <a:t>What fraction of the total pressure do you think each gas is exerting </a:t>
            </a:r>
            <a:r>
              <a:rPr lang="en-US" sz="3600" b="1" dirty="0" smtClean="0"/>
              <a:t>(Q6)</a:t>
            </a:r>
          </a:p>
        </p:txBody>
      </p:sp>
      <p:grpSp>
        <p:nvGrpSpPr>
          <p:cNvPr id="100" name="Group 99"/>
          <p:cNvGrpSpPr/>
          <p:nvPr/>
        </p:nvGrpSpPr>
        <p:grpSpPr>
          <a:xfrm>
            <a:off x="7696200" y="1295400"/>
            <a:ext cx="1314672" cy="1008221"/>
            <a:chOff x="7696200" y="1295400"/>
            <a:chExt cx="1314672" cy="1008221"/>
          </a:xfrm>
        </p:grpSpPr>
        <p:sp>
          <p:nvSpPr>
            <p:cNvPr id="70" name="Rectangle 69"/>
            <p:cNvSpPr/>
            <p:nvPr/>
          </p:nvSpPr>
          <p:spPr>
            <a:xfrm>
              <a:off x="7696200" y="1676400"/>
              <a:ext cx="381000" cy="22860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8001000" y="1295400"/>
              <a:ext cx="990600" cy="990600"/>
            </a:xfrm>
            <a:prstGeom prst="ellipse">
              <a:avLst/>
            </a:prstGeom>
            <a:solidFill>
              <a:schemeClr val="accent1">
                <a:lumMod val="20000"/>
                <a:lumOff val="8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TextBox 71"/>
            <p:cNvSpPr txBox="1"/>
            <p:nvPr/>
          </p:nvSpPr>
          <p:spPr>
            <a:xfrm>
              <a:off x="8345672" y="2057400"/>
              <a:ext cx="304800" cy="246221"/>
            </a:xfrm>
            <a:prstGeom prst="rect">
              <a:avLst/>
            </a:prstGeom>
            <a:noFill/>
          </p:spPr>
          <p:txBody>
            <a:bodyPr wrap="square" rtlCol="0">
              <a:spAutoFit/>
            </a:bodyPr>
            <a:lstStyle/>
            <a:p>
              <a:pPr algn="ctr"/>
              <a:r>
                <a:rPr lang="en-US" sz="1000" b="1" dirty="0" smtClean="0"/>
                <a:t>0</a:t>
              </a:r>
              <a:endParaRPr lang="en-US" b="1" dirty="0"/>
            </a:p>
          </p:txBody>
        </p:sp>
        <p:sp>
          <p:nvSpPr>
            <p:cNvPr id="73" name="TextBox 72"/>
            <p:cNvSpPr txBox="1"/>
            <p:nvPr/>
          </p:nvSpPr>
          <p:spPr>
            <a:xfrm>
              <a:off x="8068602" y="1981200"/>
              <a:ext cx="381000" cy="246221"/>
            </a:xfrm>
            <a:prstGeom prst="rect">
              <a:avLst/>
            </a:prstGeom>
            <a:noFill/>
          </p:spPr>
          <p:txBody>
            <a:bodyPr wrap="square" rtlCol="0">
              <a:spAutoFit/>
            </a:bodyPr>
            <a:lstStyle/>
            <a:p>
              <a:pPr algn="ctr"/>
              <a:r>
                <a:rPr lang="en-US" sz="1000" b="1" dirty="0" smtClean="0"/>
                <a:t>100</a:t>
              </a:r>
              <a:endParaRPr lang="en-US" b="1" dirty="0"/>
            </a:p>
          </p:txBody>
        </p:sp>
        <p:sp>
          <p:nvSpPr>
            <p:cNvPr id="74" name="TextBox 73"/>
            <p:cNvSpPr txBox="1"/>
            <p:nvPr/>
          </p:nvSpPr>
          <p:spPr>
            <a:xfrm>
              <a:off x="7991032" y="1801388"/>
              <a:ext cx="381000" cy="246221"/>
            </a:xfrm>
            <a:prstGeom prst="rect">
              <a:avLst/>
            </a:prstGeom>
            <a:noFill/>
          </p:spPr>
          <p:txBody>
            <a:bodyPr wrap="square" rtlCol="0">
              <a:spAutoFit/>
            </a:bodyPr>
            <a:lstStyle/>
            <a:p>
              <a:pPr algn="ctr"/>
              <a:r>
                <a:rPr lang="en-US" sz="1000" b="1" dirty="0" smtClean="0"/>
                <a:t>200</a:t>
              </a:r>
              <a:endParaRPr lang="en-US" b="1" dirty="0"/>
            </a:p>
          </p:txBody>
        </p:sp>
        <p:sp>
          <p:nvSpPr>
            <p:cNvPr id="75" name="TextBox 74"/>
            <p:cNvSpPr txBox="1"/>
            <p:nvPr/>
          </p:nvSpPr>
          <p:spPr>
            <a:xfrm>
              <a:off x="7978254" y="1539340"/>
              <a:ext cx="381000" cy="246221"/>
            </a:xfrm>
            <a:prstGeom prst="rect">
              <a:avLst/>
            </a:prstGeom>
            <a:noFill/>
          </p:spPr>
          <p:txBody>
            <a:bodyPr wrap="square" rtlCol="0">
              <a:spAutoFit/>
            </a:bodyPr>
            <a:lstStyle/>
            <a:p>
              <a:pPr algn="ctr"/>
              <a:r>
                <a:rPr lang="en-US" sz="1000" b="1" dirty="0" smtClean="0"/>
                <a:t>300</a:t>
              </a:r>
              <a:endParaRPr lang="en-US" b="1" dirty="0"/>
            </a:p>
          </p:txBody>
        </p:sp>
        <p:sp>
          <p:nvSpPr>
            <p:cNvPr id="76" name="TextBox 75"/>
            <p:cNvSpPr txBox="1"/>
            <p:nvPr/>
          </p:nvSpPr>
          <p:spPr>
            <a:xfrm>
              <a:off x="8077200" y="1346680"/>
              <a:ext cx="381000" cy="246221"/>
            </a:xfrm>
            <a:prstGeom prst="rect">
              <a:avLst/>
            </a:prstGeom>
            <a:noFill/>
          </p:spPr>
          <p:txBody>
            <a:bodyPr wrap="square" rtlCol="0">
              <a:spAutoFit/>
            </a:bodyPr>
            <a:lstStyle/>
            <a:p>
              <a:pPr algn="ctr"/>
              <a:r>
                <a:rPr lang="en-US" sz="1000" b="1" dirty="0" smtClean="0"/>
                <a:t>400</a:t>
              </a:r>
              <a:endParaRPr lang="en-US" b="1" dirty="0"/>
            </a:p>
          </p:txBody>
        </p:sp>
        <p:sp>
          <p:nvSpPr>
            <p:cNvPr id="77" name="TextBox 76"/>
            <p:cNvSpPr txBox="1"/>
            <p:nvPr/>
          </p:nvSpPr>
          <p:spPr>
            <a:xfrm>
              <a:off x="8305800" y="1295400"/>
              <a:ext cx="381000" cy="246221"/>
            </a:xfrm>
            <a:prstGeom prst="rect">
              <a:avLst/>
            </a:prstGeom>
            <a:noFill/>
          </p:spPr>
          <p:txBody>
            <a:bodyPr wrap="square" rtlCol="0">
              <a:spAutoFit/>
            </a:bodyPr>
            <a:lstStyle/>
            <a:p>
              <a:pPr algn="ctr"/>
              <a:r>
                <a:rPr lang="en-US" sz="1000" b="1" dirty="0" smtClean="0"/>
                <a:t>500</a:t>
              </a:r>
              <a:endParaRPr lang="en-US" b="1" dirty="0"/>
            </a:p>
          </p:txBody>
        </p:sp>
        <p:cxnSp>
          <p:nvCxnSpPr>
            <p:cNvPr id="85" name="Straight Connector 84"/>
            <p:cNvCxnSpPr/>
            <p:nvPr/>
          </p:nvCxnSpPr>
          <p:spPr>
            <a:xfrm rot="2160000" flipV="1">
              <a:off x="8220608" y="2146017"/>
              <a:ext cx="0" cy="457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4320000" flipV="1">
              <a:off x="8054084" y="1914125"/>
              <a:ext cx="0" cy="457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2160000" flipV="1">
              <a:off x="8768960" y="1389663"/>
              <a:ext cx="0" cy="457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4320000" flipV="1">
              <a:off x="8942125" y="1621785"/>
              <a:ext cx="0" cy="457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6480000" flipV="1">
              <a:off x="8051593" y="1619293"/>
              <a:ext cx="0" cy="457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6480000" flipV="1">
              <a:off x="8944617" y="1914125"/>
              <a:ext cx="0" cy="457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rot="8640000" flipV="1">
              <a:off x="8218117" y="1382186"/>
              <a:ext cx="0" cy="457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rot="8640000" flipV="1">
              <a:off x="8770939" y="2147457"/>
              <a:ext cx="0" cy="457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p:nvPr/>
          </p:nvCxnSpPr>
          <p:spPr>
            <a:xfrm rot="10800000" flipV="1">
              <a:off x="8495580" y="2234720"/>
              <a:ext cx="0" cy="457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Straight Connector 94"/>
            <p:cNvCxnSpPr/>
            <p:nvPr/>
          </p:nvCxnSpPr>
          <p:spPr>
            <a:xfrm rot="10800000" flipV="1">
              <a:off x="8497020" y="1295400"/>
              <a:ext cx="0" cy="457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6" name="TextBox 95"/>
            <p:cNvSpPr txBox="1"/>
            <p:nvPr/>
          </p:nvSpPr>
          <p:spPr>
            <a:xfrm>
              <a:off x="8536892" y="1359140"/>
              <a:ext cx="381000" cy="246221"/>
            </a:xfrm>
            <a:prstGeom prst="rect">
              <a:avLst/>
            </a:prstGeom>
            <a:noFill/>
          </p:spPr>
          <p:txBody>
            <a:bodyPr wrap="square" rtlCol="0">
              <a:spAutoFit/>
            </a:bodyPr>
            <a:lstStyle/>
            <a:p>
              <a:pPr algn="ctr"/>
              <a:r>
                <a:rPr lang="en-US" sz="1000" b="1" dirty="0" smtClean="0"/>
                <a:t>600</a:t>
              </a:r>
              <a:endParaRPr lang="en-US" b="1" dirty="0"/>
            </a:p>
          </p:txBody>
        </p:sp>
        <p:sp>
          <p:nvSpPr>
            <p:cNvPr id="97" name="TextBox 96"/>
            <p:cNvSpPr txBox="1"/>
            <p:nvPr/>
          </p:nvSpPr>
          <p:spPr>
            <a:xfrm>
              <a:off x="8626992" y="1535408"/>
              <a:ext cx="381000" cy="246221"/>
            </a:xfrm>
            <a:prstGeom prst="rect">
              <a:avLst/>
            </a:prstGeom>
            <a:noFill/>
          </p:spPr>
          <p:txBody>
            <a:bodyPr wrap="square" rtlCol="0">
              <a:spAutoFit/>
            </a:bodyPr>
            <a:lstStyle/>
            <a:p>
              <a:pPr algn="ctr"/>
              <a:r>
                <a:rPr lang="en-US" sz="1000" b="1" dirty="0" smtClean="0"/>
                <a:t>700</a:t>
              </a:r>
              <a:endParaRPr lang="en-US" b="1" dirty="0"/>
            </a:p>
          </p:txBody>
        </p:sp>
        <p:sp>
          <p:nvSpPr>
            <p:cNvPr id="98" name="TextBox 97"/>
            <p:cNvSpPr txBox="1"/>
            <p:nvPr/>
          </p:nvSpPr>
          <p:spPr>
            <a:xfrm>
              <a:off x="8629872" y="1773976"/>
              <a:ext cx="381000" cy="246221"/>
            </a:xfrm>
            <a:prstGeom prst="rect">
              <a:avLst/>
            </a:prstGeom>
            <a:noFill/>
          </p:spPr>
          <p:txBody>
            <a:bodyPr wrap="square" rtlCol="0">
              <a:spAutoFit/>
            </a:bodyPr>
            <a:lstStyle/>
            <a:p>
              <a:pPr algn="ctr"/>
              <a:r>
                <a:rPr lang="en-US" sz="1000" b="1" dirty="0" smtClean="0"/>
                <a:t>800</a:t>
              </a:r>
              <a:endParaRPr lang="en-US" b="1" dirty="0"/>
            </a:p>
          </p:txBody>
        </p:sp>
        <p:sp>
          <p:nvSpPr>
            <p:cNvPr id="99" name="TextBox 98"/>
            <p:cNvSpPr txBox="1"/>
            <p:nvPr/>
          </p:nvSpPr>
          <p:spPr>
            <a:xfrm>
              <a:off x="8531908" y="1987624"/>
              <a:ext cx="381000" cy="246221"/>
            </a:xfrm>
            <a:prstGeom prst="rect">
              <a:avLst/>
            </a:prstGeom>
            <a:noFill/>
          </p:spPr>
          <p:txBody>
            <a:bodyPr wrap="square" rtlCol="0">
              <a:spAutoFit/>
            </a:bodyPr>
            <a:lstStyle/>
            <a:p>
              <a:pPr algn="ctr"/>
              <a:r>
                <a:rPr lang="en-US" sz="1000" b="1" dirty="0" smtClean="0"/>
                <a:t>900</a:t>
              </a:r>
              <a:endParaRPr lang="en-US" b="1" dirty="0"/>
            </a:p>
          </p:txBody>
        </p:sp>
      </p:grpSp>
      <p:grpSp>
        <p:nvGrpSpPr>
          <p:cNvPr id="83" name="Group 82"/>
          <p:cNvGrpSpPr/>
          <p:nvPr/>
        </p:nvGrpSpPr>
        <p:grpSpPr>
          <a:xfrm rot="10800000">
            <a:off x="8487156" y="1295400"/>
            <a:ext cx="18288" cy="990600"/>
            <a:chOff x="8458200" y="1295400"/>
            <a:chExt cx="18288" cy="990600"/>
          </a:xfrm>
        </p:grpSpPr>
        <p:sp>
          <p:nvSpPr>
            <p:cNvPr id="81" name="Rectangle 80"/>
            <p:cNvSpPr/>
            <p:nvPr/>
          </p:nvSpPr>
          <p:spPr>
            <a:xfrm>
              <a:off x="8458200" y="1295400"/>
              <a:ext cx="18288" cy="533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8458200" y="1752600"/>
              <a:ext cx="18288" cy="533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102"/>
          <p:cNvGrpSpPr/>
          <p:nvPr/>
        </p:nvGrpSpPr>
        <p:grpSpPr>
          <a:xfrm>
            <a:off x="7942944" y="98309"/>
            <a:ext cx="1143000" cy="1120891"/>
            <a:chOff x="7942944" y="98309"/>
            <a:chExt cx="1143000" cy="1120891"/>
          </a:xfrm>
        </p:grpSpPr>
        <p:sp>
          <p:nvSpPr>
            <p:cNvPr id="101" name="TextBox 100"/>
            <p:cNvSpPr txBox="1"/>
            <p:nvPr/>
          </p:nvSpPr>
          <p:spPr>
            <a:xfrm>
              <a:off x="7942944" y="98309"/>
              <a:ext cx="1143000" cy="1015663"/>
            </a:xfrm>
            <a:prstGeom prst="rect">
              <a:avLst/>
            </a:prstGeom>
            <a:noFill/>
          </p:spPr>
          <p:txBody>
            <a:bodyPr wrap="square" rtlCol="0">
              <a:spAutoFit/>
            </a:bodyPr>
            <a:lstStyle/>
            <a:p>
              <a:r>
                <a:rPr lang="en-US" sz="1200" dirty="0" smtClean="0"/>
                <a:t>Isn’t this a cool pressure gauge I just stuck to the side of the flask?</a:t>
              </a:r>
              <a:endParaRPr lang="en-US" sz="1200" dirty="0"/>
            </a:p>
          </p:txBody>
        </p:sp>
        <p:sp>
          <p:nvSpPr>
            <p:cNvPr id="102" name="Down Arrow 101"/>
            <p:cNvSpPr/>
            <p:nvPr/>
          </p:nvSpPr>
          <p:spPr>
            <a:xfrm>
              <a:off x="8408894" y="990600"/>
              <a:ext cx="1524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0" presetClass="path" presetSubtype="0" repeatCount="indefinite" fill="hold" grpId="0" nodeType="withEffect">
                                  <p:stCondLst>
                                    <p:cond delay="0"/>
                                  </p:stCondLst>
                                  <p:childTnLst>
                                    <p:animMotion origin="layout" path="M 1.66667E-6 -6.66667E-6 L 0.03055 0.07453 L -0.03889 0.13495 L 0.03316 0.26666 L -0.01875 0.37152 L -0.07466 0.30045 L 0.06232 0.34883 L 0.07534 0.23541 L -0.06164 0.23541 L 0.04027 0.14721 L -0.03177 0.06411 L -0.00973 -0.01135 L 1.66667E-6 -6.66667E-6 Z " pathEditMode="relative" ptsTypes="AAAAAAAAAAAAA">
                                      <p:cBhvr>
                                        <p:cTn id="8" dur="5000" fill="hold"/>
                                        <p:tgtEl>
                                          <p:spTgt spid="27"/>
                                        </p:tgtEl>
                                        <p:attrNameLst>
                                          <p:attrName>ppt_x</p:attrName>
                                          <p:attrName>ppt_y</p:attrName>
                                        </p:attrNameLst>
                                      </p:cBhvr>
                                    </p:animMotion>
                                  </p:childTnLst>
                                </p:cTn>
                              </p:par>
                              <p:par>
                                <p:cTn id="9" presetID="0" presetClass="path" presetSubtype="0" repeatCount="indefinite" fill="hold" grpId="0" nodeType="withEffect">
                                  <p:stCondLst>
                                    <p:cond delay="0"/>
                                  </p:stCondLst>
                                  <p:childTnLst>
                                    <p:animMotion origin="layout" path="M 3.61111E-6 -9.62963E-6 L 0.03577 0.05972 L -0.06944 0.0831 L -0.09288 0.20092 L -0.02274 0.15833 L -0.03246 0.09259 L 3.61111E-6 -9.62963E-6 Z " pathEditMode="relative" ptsTypes="AAAAAAA">
                                      <p:cBhvr>
                                        <p:cTn id="10" dur="3000" fill="hold"/>
                                        <p:tgtEl>
                                          <p:spTgt spid="24"/>
                                        </p:tgtEl>
                                        <p:attrNameLst>
                                          <p:attrName>ppt_x</p:attrName>
                                          <p:attrName>ppt_y</p:attrName>
                                        </p:attrNameLst>
                                      </p:cBhvr>
                                    </p:animMotion>
                                  </p:childTnLst>
                                </p:cTn>
                              </p:par>
                              <p:par>
                                <p:cTn id="11" presetID="0" presetClass="path" presetSubtype="0" repeatCount="indefinite" fill="hold" grpId="0" nodeType="withEffect">
                                  <p:stCondLst>
                                    <p:cond delay="0"/>
                                  </p:stCondLst>
                                  <p:childTnLst>
                                    <p:animMotion origin="layout" path="M 0.00053 -0.00046 L -0.05798 0.04977 L 0.01667 0.12847 L -0.02222 0.21945 L -0.07934 0.25046 L 0.01875 0.28079 L 0.02709 0.1787 L -0.0644 0.12407 L -0.01579 -0.00926 L -0.00208 -0.07407 L 0.01094 -0.02222 L 0.00053 -0.00046 Z " pathEditMode="relative" ptsTypes="AAAAAAAAAAAA">
                                      <p:cBhvr>
                                        <p:cTn id="12" dur="2000" fill="hold"/>
                                        <p:tgtEl>
                                          <p:spTgt spid="25"/>
                                        </p:tgtEl>
                                        <p:attrNameLst>
                                          <p:attrName>ppt_x</p:attrName>
                                          <p:attrName>ppt_y</p:attrName>
                                        </p:attrNameLst>
                                      </p:cBhvr>
                                    </p:animMotion>
                                  </p:childTnLst>
                                </p:cTn>
                              </p:par>
                              <p:par>
                                <p:cTn id="13" presetID="0" presetClass="path" presetSubtype="0" repeatCount="indefinite" fill="hold" grpId="0" nodeType="withEffect">
                                  <p:stCondLst>
                                    <p:cond delay="0"/>
                                  </p:stCondLst>
                                  <p:childTnLst>
                                    <p:animMotion origin="layout" path="M 8.33333E-7 7.40741E-7 L 0.02778 0.05023 L -0.02535 0.1662 L 0.01806 0.21736 L 0.06354 0.13426 L -0.01441 0.0294 L 8.33333E-7 7.40741E-7 Z " pathEditMode="relative" ptsTypes="AAAAAAA">
                                      <p:cBhvr>
                                        <p:cTn id="14" dur="2000" fill="hold"/>
                                        <p:tgtEl>
                                          <p:spTgt spid="26"/>
                                        </p:tgtEl>
                                        <p:attrNameLst>
                                          <p:attrName>ppt_x</p:attrName>
                                          <p:attrName>ppt_y</p:attrName>
                                        </p:attrNameLst>
                                      </p:cBhvr>
                                    </p:animMotion>
                                  </p:childTnLst>
                                </p:cTn>
                              </p:par>
                              <p:par>
                                <p:cTn id="15" presetID="0" presetClass="path" presetSubtype="0" repeatCount="indefinite" fill="hold" grpId="0" nodeType="withEffect">
                                  <p:stCondLst>
                                    <p:cond delay="0"/>
                                  </p:stCondLst>
                                  <p:childTnLst>
                                    <p:animMotion origin="layout" path="M 5.27778E-6 1.85185E-6 L -0.03315 0.07107 L 0.02987 0.14283 L 0.04671 0.03634 L 0.06563 0.17662 L 0.07136 0.07547 L -0.02916 0.03125 L 0.00383 -0.00092 " pathEditMode="relative" ptsTypes="AAAAAAAA">
                                      <p:cBhvr>
                                        <p:cTn id="16" dur="3000" fill="hold"/>
                                        <p:tgtEl>
                                          <p:spTgt spid="23"/>
                                        </p:tgtEl>
                                        <p:attrNameLst>
                                          <p:attrName>ppt_x</p:attrName>
                                          <p:attrName>ppt_y</p:attrName>
                                        </p:attrNameLst>
                                      </p:cBhvr>
                                    </p:animMotion>
                                  </p:childTnLst>
                                </p:cTn>
                              </p:par>
                              <p:par>
                                <p:cTn id="17" presetID="0" presetClass="path" presetSubtype="0" repeatCount="indefinite" fill="hold" grpId="0" nodeType="withEffect">
                                  <p:stCondLst>
                                    <p:cond delay="0"/>
                                  </p:stCondLst>
                                  <p:childTnLst>
                                    <p:animMotion origin="layout" path="M 4.16667E-6 -2.22222E-6 L 0.03264 0.02084 L 0.0625 -0.03217 L 0.04358 -0.06666 L 0.07934 -0.01389 L 0.06372 0.05185 L -0.03038 0.04838 L -0.00382 -0.00185 L 4.16667E-6 -2.22222E-6 Z " pathEditMode="relative" ptsTypes="AAAAAAAAA">
                                      <p:cBhvr>
                                        <p:cTn id="18" dur="2000" fill="hold"/>
                                        <p:tgtEl>
                                          <p:spTgt spid="22"/>
                                        </p:tgtEl>
                                        <p:attrNameLst>
                                          <p:attrName>ppt_x</p:attrName>
                                          <p:attrName>ppt_y</p:attrName>
                                        </p:attrNameLst>
                                      </p:cBhvr>
                                    </p:animMotion>
                                  </p:childTnLst>
                                </p:cTn>
                              </p:par>
                              <p:par>
                                <p:cTn id="19" presetID="0" presetClass="path" presetSubtype="0" repeatCount="indefinite" fill="hold" grpId="0" nodeType="withEffect">
                                  <p:stCondLst>
                                    <p:cond delay="0"/>
                                  </p:stCondLst>
                                  <p:childTnLst>
                                    <p:animMotion origin="layout" path="M 0.00035 -0.00069 L -0.08073 0.06088 L -0.00226 0.125 L -0.0217 0.00463 L -0.00087 -0.14444 L 0.01597 -0.18078 L -0.00486 -0.19537 L 0.01146 -0.14514 L -0.02951 -0.14861 L 0.00695 -0.02315 L 0.00035 -0.00069 Z " pathEditMode="relative" ptsTypes="AAAAAAAAAAA">
                                      <p:cBhvr>
                                        <p:cTn id="20" dur="5000" fill="hold"/>
                                        <p:tgtEl>
                                          <p:spTgt spid="21"/>
                                        </p:tgtEl>
                                        <p:attrNameLst>
                                          <p:attrName>ppt_x</p:attrName>
                                          <p:attrName>ppt_y</p:attrName>
                                        </p:attrNameLst>
                                      </p:cBhvr>
                                    </p:animMotion>
                                  </p:childTnLst>
                                </p:cTn>
                              </p:par>
                              <p:par>
                                <p:cTn id="21" presetID="0" presetClass="path" presetSubtype="0" repeatCount="indefinite" fill="hold" grpId="0" nodeType="withEffect">
                                  <p:stCondLst>
                                    <p:cond delay="0"/>
                                  </p:stCondLst>
                                  <p:childTnLst>
                                    <p:animMotion origin="layout" path="M -2.77778E-6 -6.66667E-6 L -2.77778E-6 0.04768 L -0.0993 0.00694 L -0.06614 -0.07871 L -0.02257 -0.01644 L -2.77778E-6 -6.66667E-6 Z " pathEditMode="relative" ptsTypes="AAAAAA">
                                      <p:cBhvr>
                                        <p:cTn id="22" dur="2000" fill="hold"/>
                                        <p:tgtEl>
                                          <p:spTgt spid="14"/>
                                        </p:tgtEl>
                                        <p:attrNameLst>
                                          <p:attrName>ppt_x</p:attrName>
                                          <p:attrName>ppt_y</p:attrName>
                                        </p:attrNameLst>
                                      </p:cBhvr>
                                    </p:animMotion>
                                  </p:childTnLst>
                                </p:cTn>
                              </p:par>
                              <p:par>
                                <p:cTn id="23" presetID="0" presetClass="path" presetSubtype="0" repeatCount="indefinite" fill="hold" grpId="0" nodeType="withEffect">
                                  <p:stCondLst>
                                    <p:cond delay="0"/>
                                  </p:stCondLst>
                                  <p:childTnLst>
                                    <p:animMotion origin="layout" path="M -5.83333E-6 -9.62963E-6 L -0.04167 -0.04422 L -0.0533 -0.24237 L -0.09219 -0.30394 L -0.09219 -0.08496 L -0.03837 0.01736 L 0.00572 -0.03635 L -5.83333E-6 -9.62963E-6 Z " pathEditMode="relative" ptsTypes="AAAAAAAA">
                                      <p:cBhvr>
                                        <p:cTn id="24" dur="3000" fill="hold"/>
                                        <p:tgtEl>
                                          <p:spTgt spid="16"/>
                                        </p:tgtEl>
                                        <p:attrNameLst>
                                          <p:attrName>ppt_x</p:attrName>
                                          <p:attrName>ppt_y</p:attrName>
                                        </p:attrNameLst>
                                      </p:cBhvr>
                                    </p:animMotion>
                                  </p:childTnLst>
                                </p:cTn>
                              </p:par>
                              <p:par>
                                <p:cTn id="25" presetID="0" presetClass="path" presetSubtype="0" repeatCount="indefinite" fill="hold" grpId="0" nodeType="withEffect">
                                  <p:stCondLst>
                                    <p:cond delay="0"/>
                                  </p:stCondLst>
                                  <p:childTnLst>
                                    <p:animMotion origin="layout" path="M 1.66667E-6 -4.07407E-6 L -0.02986 -0.05185 L 0.01302 -0.10555 L 0.03125 -0.00856 L -0.03698 0.03473 L -0.03177 -0.02523 L 1.66667E-6 -4.07407E-6 Z " pathEditMode="relative" ptsTypes="AAAAAAA">
                                      <p:cBhvr>
                                        <p:cTn id="26" dur="2000" fill="hold"/>
                                        <p:tgtEl>
                                          <p:spTgt spid="30"/>
                                        </p:tgtEl>
                                        <p:attrNameLst>
                                          <p:attrName>ppt_x</p:attrName>
                                          <p:attrName>ppt_y</p:attrName>
                                        </p:attrNameLst>
                                      </p:cBhvr>
                                    </p:animMotion>
                                  </p:childTnLst>
                                </p:cTn>
                              </p:par>
                              <p:par>
                                <p:cTn id="27" presetID="0" presetClass="path" presetSubtype="0" repeatCount="indefinite" fill="hold" grpId="0" nodeType="withEffect">
                                  <p:stCondLst>
                                    <p:cond delay="0"/>
                                  </p:stCondLst>
                                  <p:childTnLst>
                                    <p:animMotion origin="layout" path="M -5.27778E-6 -2.22222E-6 L -0.05782 0.0338 L -0.0474 0.15255 L -0.00192 0.06667 L -0.02327 -0.01366 L -5.27778E-6 -2.22222E-6 Z " pathEditMode="relative" ptsTypes="AAAAAA">
                                      <p:cBhvr>
                                        <p:cTn id="28" dur="1000" fill="hold"/>
                                        <p:tgtEl>
                                          <p:spTgt spid="15"/>
                                        </p:tgtEl>
                                        <p:attrNameLst>
                                          <p:attrName>ppt_x</p:attrName>
                                          <p:attrName>ppt_y</p:attrName>
                                        </p:attrNameLst>
                                      </p:cBhvr>
                                    </p:animMotion>
                                  </p:childTnLst>
                                </p:cTn>
                              </p:par>
                              <p:par>
                                <p:cTn id="29" presetID="0" presetClass="path" presetSubtype="0" repeatCount="indefinite" fill="hold" grpId="0" nodeType="withEffect">
                                  <p:stCondLst>
                                    <p:cond delay="0"/>
                                  </p:stCondLst>
                                  <p:childTnLst>
                                    <p:animMotion origin="layout" path="M -2.5E-6 2.22222E-6 L -0.02726 0.00416 L -0.00451 0.05787 L -0.04549 0.08125 L -0.00972 0.10208 L 0.00451 0.03379 L 0.03837 0.05787 L -2.5E-6 2.22222E-6 Z " pathEditMode="relative" ptsTypes="AAAAAAAA">
                                      <p:cBhvr>
                                        <p:cTn id="30" dur="2000" fill="hold"/>
                                        <p:tgtEl>
                                          <p:spTgt spid="13"/>
                                        </p:tgtEl>
                                        <p:attrNameLst>
                                          <p:attrName>ppt_x</p:attrName>
                                          <p:attrName>ppt_y</p:attrName>
                                        </p:attrNameLst>
                                      </p:cBhvr>
                                    </p:animMotion>
                                  </p:childTnLst>
                                </p:cTn>
                              </p:par>
                              <p:par>
                                <p:cTn id="31" presetID="0" presetClass="path" presetSubtype="0" repeatCount="indefinite" fill="hold" grpId="0" nodeType="withEffect">
                                  <p:stCondLst>
                                    <p:cond delay="0"/>
                                  </p:stCondLst>
                                  <p:childTnLst>
                                    <p:animMotion origin="layout" path="M -0.00086 0.00046 L -0.02291 -0.06783 L 0.00764 -0.09051 L 0.0408 -0.02037 L -0.05138 0.02731 L -0.03385 0.05162 L -0.01631 -0.02384 L -0.00086 0.00046 Z " pathEditMode="relative" ptsTypes="AAAAAAAA">
                                      <p:cBhvr>
                                        <p:cTn id="32" dur="3000" fill="hold"/>
                                        <p:tgtEl>
                                          <p:spTgt spid="20"/>
                                        </p:tgtEl>
                                        <p:attrNameLst>
                                          <p:attrName>ppt_x</p:attrName>
                                          <p:attrName>ppt_y</p:attrName>
                                        </p:attrNameLst>
                                      </p:cBhvr>
                                    </p:animMotion>
                                  </p:childTnLst>
                                </p:cTn>
                              </p:par>
                              <p:par>
                                <p:cTn id="33" presetID="0" presetClass="path" presetSubtype="0" repeatCount="indefinite" fill="hold" grpId="0" nodeType="withEffect">
                                  <p:stCondLst>
                                    <p:cond delay="0"/>
                                  </p:stCondLst>
                                  <p:childTnLst>
                                    <p:animMotion origin="layout" path="M -0.00087 0.0007 L 0.04202 -0.04699 L 0.01268 -0.09977 L 0.03021 -0.17847 L -0.09045 -0.0287 L -0.05798 -0.01157 L -0.10417 0.01968 L -0.06319 0.01968 L -0.00087 0.0007 Z " pathEditMode="relative" ptsTypes="AAAAAAAAA">
                                      <p:cBhvr>
                                        <p:cTn id="34" dur="2000" fill="hold"/>
                                        <p:tgtEl>
                                          <p:spTgt spid="17"/>
                                        </p:tgtEl>
                                        <p:attrNameLst>
                                          <p:attrName>ppt_x</p:attrName>
                                          <p:attrName>ppt_y</p:attrName>
                                        </p:attrNameLst>
                                      </p:cBhvr>
                                    </p:animMotion>
                                  </p:childTnLst>
                                </p:cTn>
                              </p:par>
                              <p:par>
                                <p:cTn id="35" presetID="0" presetClass="path" presetSubtype="0" repeatCount="indefinite" fill="hold" grpId="0" nodeType="withEffect">
                                  <p:stCondLst>
                                    <p:cond delay="0"/>
                                  </p:stCondLst>
                                  <p:childTnLst>
                                    <p:animMotion origin="layout" path="M 0.0007 0.00069 L -0.00312 0.06227 L -0.03698 -0.03982 L 0.01233 -0.01922 L -0.08958 0.12546 L -0.07465 0.1574 L -0.06163 0.12106 L -0.05191 0.16273 L -0.02014 2.59259E-6 L 0.0007 0.00069 Z " pathEditMode="relative" ptsTypes="AAAAAAAAAA">
                                      <p:cBhvr>
                                        <p:cTn id="36" dur="2000" fill="hold"/>
                                        <p:tgtEl>
                                          <p:spTgt spid="12"/>
                                        </p:tgtEl>
                                        <p:attrNameLst>
                                          <p:attrName>ppt_x</p:attrName>
                                          <p:attrName>ppt_y</p:attrName>
                                        </p:attrNameLst>
                                      </p:cBhvr>
                                    </p:animMotion>
                                  </p:childTnLst>
                                </p:cTn>
                              </p:par>
                              <p:par>
                                <p:cTn id="37" presetID="0" presetClass="path" presetSubtype="0" repeatCount="indefinite" fill="hold" grpId="0" nodeType="withEffect">
                                  <p:stCondLst>
                                    <p:cond delay="0"/>
                                  </p:stCondLst>
                                  <p:childTnLst>
                                    <p:animMotion origin="layout" path="M 3.61111E-6 7.40741E-6 L 0.02205 0.0382 L 0.09288 0.04769 L 0.11823 0.10926 L 0.13646 0.05371 L 0.11684 0.05116 L 0.13125 0.09005 L 0.12986 0.03033 L 0.09479 0.05464 L 0.00972 0.03473 L 3.61111E-6 7.40741E-6 Z " pathEditMode="relative" ptsTypes="AAAAAAAAAAA">
                                      <p:cBhvr>
                                        <p:cTn id="38" dur="3000" fill="hold"/>
                                        <p:tgtEl>
                                          <p:spTgt spid="18"/>
                                        </p:tgtEl>
                                        <p:attrNameLst>
                                          <p:attrName>ppt_x</p:attrName>
                                          <p:attrName>ppt_y</p:attrName>
                                        </p:attrNameLst>
                                      </p:cBhvr>
                                    </p:animMotion>
                                  </p:childTnLst>
                                </p:cTn>
                              </p:par>
                              <p:par>
                                <p:cTn id="39" presetID="0" presetClass="path" presetSubtype="0" repeatCount="indefinite" fill="hold" grpId="0" nodeType="withEffect">
                                  <p:stCondLst>
                                    <p:cond delay="0"/>
                                  </p:stCondLst>
                                  <p:childTnLst>
                                    <p:animMotion origin="layout" path="M 3.05556E-6 -2.96296E-6 L -0.00261 0.04583 L 0.03819 -0.01898 L 0.01562 -0.04491 L 0.05451 -0.08403 L 0.07795 -0.05532 L 0.07274 -0.10555 L 0.00121 0.04931 L -0.01685 0.00185 L 3.05556E-6 -2.96296E-6 Z " pathEditMode="relative" ptsTypes="AAAAAAAAAA">
                                      <p:cBhvr>
                                        <p:cTn id="40" dur="3000" fill="hold"/>
                                        <p:tgtEl>
                                          <p:spTgt spid="29"/>
                                        </p:tgtEl>
                                        <p:attrNameLst>
                                          <p:attrName>ppt_x</p:attrName>
                                          <p:attrName>ppt_y</p:attrName>
                                        </p:attrNameLst>
                                      </p:cBhvr>
                                    </p:animMotion>
                                  </p:childTnLst>
                                </p:cTn>
                              </p:par>
                              <p:par>
                                <p:cTn id="41" presetID="0" presetClass="path" presetSubtype="0" repeatCount="indefinite" fill="hold" grpId="0" nodeType="withEffect">
                                  <p:stCondLst>
                                    <p:cond delay="0"/>
                                  </p:stCondLst>
                                  <p:childTnLst>
                                    <p:animMotion origin="layout" path="M 3.05556E-6 6.2963E-6 L 0.01875 0.02339 L 0.02847 -0.0155 L -0.01042 -0.02777 L 0.00312 -0.06226 L 0.04809 -0.06064 L 0.10833 -0.12384 L 0.06562 -0.18703 L 0.08819 -0.2243 L 0.03888 -0.24143 L 0.05 -0.29259 L 0.00312 -0.24143 L 0.03767 -0.22152 L -0.0066 -0.17407 L 0.02013 -0.14467 L 0.00572 -0.10555 L 0.03628 -0.10648 L 0.03819 -0.06481 L 3.05556E-6 -0.04675 L 0.03767 -0.05462 L -0.02153 -0.03888 L 3.05556E-6 6.2963E-6 Z " pathEditMode="relative" ptsTypes="AAAAAAAAAAAAAAAAAAAAAA">
                                      <p:cBhvr>
                                        <p:cTn id="42" dur="5000" fill="hold"/>
                                        <p:tgtEl>
                                          <p:spTgt spid="28"/>
                                        </p:tgtEl>
                                        <p:attrNameLst>
                                          <p:attrName>ppt_x</p:attrName>
                                          <p:attrName>ppt_y</p:attrName>
                                        </p:attrNameLst>
                                      </p:cBhvr>
                                    </p:animMotion>
                                  </p:childTnLst>
                                </p:cTn>
                              </p:par>
                              <p:par>
                                <p:cTn id="43" presetID="0" presetClass="path" presetSubtype="0" repeatCount="indefinite" fill="hold" grpId="0" nodeType="withEffect">
                                  <p:stCondLst>
                                    <p:cond delay="0"/>
                                  </p:stCondLst>
                                  <p:childTnLst>
                                    <p:animMotion origin="layout" path="M 3.88889E-6 3.33333E-6 L -0.02135 -0.01389 L 0.03125 -0.08403 L 0.01181 -0.12477 L 0.0533 -0.13774 L 0.05 -0.08403 L 0.02413 -0.0338 L -0.01233 -0.01899 L 3.88889E-6 3.33333E-6 Z " pathEditMode="relative" ptsTypes="AAAAAAAAA">
                                      <p:cBhvr>
                                        <p:cTn id="44" dur="2000" fill="hold"/>
                                        <p:tgtEl>
                                          <p:spTgt spid="11"/>
                                        </p:tgtEl>
                                        <p:attrNameLst>
                                          <p:attrName>ppt_x</p:attrName>
                                          <p:attrName>ppt_y</p:attrName>
                                        </p:attrNameLst>
                                      </p:cBhvr>
                                    </p:animMotion>
                                  </p:childTnLst>
                                </p:cTn>
                              </p:par>
                              <p:par>
                                <p:cTn id="45" presetID="0" presetClass="path" presetSubtype="0" repeatCount="indefinite" fill="hold" grpId="0" nodeType="withEffect">
                                  <p:stCondLst>
                                    <p:cond delay="0"/>
                                  </p:stCondLst>
                                  <p:childTnLst>
                                    <p:animMotion origin="layout" path="M -0.01336 0.00047 L 0.05678 -0.02545 L 0.10087 -0.10597 L 0.09185 -0.16728 L 0.0658 -0.1925 L 0.07431 -0.24363 L 0.04306 -0.24086 L 0.03143 -0.27394 L 0.04896 -0.28366 L 0.08525 -0.26978 L 0.08004 -0.22975 L 0.0573 -0.19851 L 0.08924 -0.1682 L 0.1132 -0.11638 L 0.04445 -0.09301 L 0.03143 -0.05229 L 0.02223 -0.01064 L -0.01336 0.00047 Z " pathEditMode="relative" rAng="0" ptsTypes="AAAAAAAAAAAAAAAAAA">
                                      <p:cBhvr>
                                        <p:cTn id="46" dur="2000" fill="hold"/>
                                        <p:tgtEl>
                                          <p:spTgt spid="36"/>
                                        </p:tgtEl>
                                        <p:attrNameLst>
                                          <p:attrName>ppt_x</p:attrName>
                                          <p:attrName>ppt_y</p:attrName>
                                        </p:attrNameLst>
                                      </p:cBhvr>
                                      <p:rCtr x="6300" y="-14200"/>
                                    </p:animMotion>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nodeType="clickEffect">
                                  <p:stCondLst>
                                    <p:cond delay="0"/>
                                  </p:stCondLst>
                                  <p:childTnLst>
                                    <p:set>
                                      <p:cBhvr>
                                        <p:cTn id="50" dur="1" fill="hold">
                                          <p:stCondLst>
                                            <p:cond delay="0"/>
                                          </p:stCondLst>
                                        </p:cTn>
                                        <p:tgtEl>
                                          <p:spTgt spid="100"/>
                                        </p:tgtEl>
                                        <p:attrNameLst>
                                          <p:attrName>style.visibility</p:attrName>
                                        </p:attrNameLst>
                                      </p:cBhvr>
                                      <p:to>
                                        <p:strVal val="visible"/>
                                      </p:to>
                                    </p:set>
                                    <p:animEffect transition="in" filter="fade">
                                      <p:cBhvr>
                                        <p:cTn id="51" dur="500"/>
                                        <p:tgtEl>
                                          <p:spTgt spid="100"/>
                                        </p:tgtEl>
                                      </p:cBhvr>
                                    </p:animEffect>
                                  </p:childTnLst>
                                </p:cTn>
                              </p:par>
                              <p:par>
                                <p:cTn id="52" presetID="10" presetClass="entr" presetSubtype="0" fill="hold" nodeType="withEffect">
                                  <p:stCondLst>
                                    <p:cond delay="0"/>
                                  </p:stCondLst>
                                  <p:childTnLst>
                                    <p:set>
                                      <p:cBhvr>
                                        <p:cTn id="53" dur="1" fill="hold">
                                          <p:stCondLst>
                                            <p:cond delay="0"/>
                                          </p:stCondLst>
                                        </p:cTn>
                                        <p:tgtEl>
                                          <p:spTgt spid="83"/>
                                        </p:tgtEl>
                                        <p:attrNameLst>
                                          <p:attrName>style.visibility</p:attrName>
                                        </p:attrNameLst>
                                      </p:cBhvr>
                                      <p:to>
                                        <p:strVal val="visible"/>
                                      </p:to>
                                    </p:set>
                                    <p:animEffect transition="in" filter="fade">
                                      <p:cBhvr>
                                        <p:cTn id="54" dur="500"/>
                                        <p:tgtEl>
                                          <p:spTgt spid="83"/>
                                        </p:tgtEl>
                                      </p:cBhvr>
                                    </p:animEffect>
                                  </p:childTnLst>
                                </p:cTn>
                              </p:par>
                            </p:childTnLst>
                          </p:cTn>
                        </p:par>
                        <p:par>
                          <p:cTn id="55" fill="hold">
                            <p:stCondLst>
                              <p:cond delay="500"/>
                            </p:stCondLst>
                            <p:childTnLst>
                              <p:par>
                                <p:cTn id="56" presetID="8" presetClass="emph" presetSubtype="0" fill="hold" nodeType="afterEffect">
                                  <p:stCondLst>
                                    <p:cond delay="0"/>
                                  </p:stCondLst>
                                  <p:childTnLst>
                                    <p:animRot by="12960000">
                                      <p:cBhvr>
                                        <p:cTn id="57" dur="1000" fill="hold"/>
                                        <p:tgtEl>
                                          <p:spTgt spid="83"/>
                                        </p:tgtEl>
                                        <p:attrNameLst>
                                          <p:attrName>r</p:attrName>
                                        </p:attrNameLst>
                                      </p:cBhvr>
                                    </p:animRot>
                                  </p:childTnLst>
                                </p:cTn>
                              </p:par>
                            </p:childTnLst>
                          </p:cTn>
                        </p:par>
                      </p:childTnLst>
                    </p:cTn>
                  </p:par>
                  <p:par>
                    <p:cTn id="58" fill="hold">
                      <p:stCondLst>
                        <p:cond delay="indefinite"/>
                      </p:stCondLst>
                      <p:childTnLst>
                        <p:par>
                          <p:cTn id="59" fill="hold">
                            <p:stCondLst>
                              <p:cond delay="0"/>
                            </p:stCondLst>
                            <p:childTnLst>
                              <p:par>
                                <p:cTn id="60" presetID="22" presetClass="entr" presetSubtype="1" fill="hold" nodeType="clickEffect">
                                  <p:stCondLst>
                                    <p:cond delay="0"/>
                                  </p:stCondLst>
                                  <p:childTnLst>
                                    <p:set>
                                      <p:cBhvr>
                                        <p:cTn id="61" dur="1" fill="hold">
                                          <p:stCondLst>
                                            <p:cond delay="0"/>
                                          </p:stCondLst>
                                        </p:cTn>
                                        <p:tgtEl>
                                          <p:spTgt spid="103"/>
                                        </p:tgtEl>
                                        <p:attrNameLst>
                                          <p:attrName>style.visibility</p:attrName>
                                        </p:attrNameLst>
                                      </p:cBhvr>
                                      <p:to>
                                        <p:strVal val="visible"/>
                                      </p:to>
                                    </p:set>
                                    <p:animEffect transition="in" filter="wipe(up)">
                                      <p:cBhvr>
                                        <p:cTn id="62" dur="500"/>
                                        <p:tgtEl>
                                          <p:spTgt spid="103"/>
                                        </p:tgtEl>
                                      </p:cBhvr>
                                    </p:animEffec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66">
                                            <p:txEl>
                                              <p:pRg st="0" end="0"/>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67">
                                            <p:txEl>
                                              <p:pRg st="0" end="0"/>
                                            </p:txEl>
                                          </p:spTgt>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6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P spid="15" grpId="0" animBg="1"/>
      <p:bldP spid="16" grpId="0" animBg="1"/>
      <p:bldP spid="17" grpId="0" animBg="1"/>
      <p:bldP spid="18"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685800"/>
            <a:ext cx="6324600" cy="3416320"/>
          </a:xfrm>
          <a:prstGeom prst="rect">
            <a:avLst/>
          </a:prstGeom>
          <a:noFill/>
        </p:spPr>
        <p:txBody>
          <a:bodyPr wrap="square" rtlCol="0">
            <a:spAutoFit/>
          </a:bodyPr>
          <a:lstStyle/>
          <a:p>
            <a:r>
              <a:rPr lang="en-US" sz="3600" dirty="0" smtClean="0"/>
              <a:t>Hopefully you realized that since there are so many more Kr atoms, Kr will be exerting a much greater fraction of the total pressure than the other two gases.</a:t>
            </a:r>
          </a:p>
        </p:txBody>
      </p:sp>
      <p:sp>
        <p:nvSpPr>
          <p:cNvPr id="7" name="TextBox 6"/>
          <p:cNvSpPr txBox="1"/>
          <p:nvPr/>
        </p:nvSpPr>
        <p:spPr>
          <a:xfrm>
            <a:off x="990600" y="152400"/>
            <a:ext cx="7162800" cy="707886"/>
          </a:xfrm>
          <a:prstGeom prst="rect">
            <a:avLst/>
          </a:prstGeom>
          <a:noFill/>
        </p:spPr>
        <p:txBody>
          <a:bodyPr wrap="square" rtlCol="0">
            <a:spAutoFit/>
          </a:bodyPr>
          <a:lstStyle/>
          <a:p>
            <a:r>
              <a:rPr lang="en-US" sz="4000" b="1" dirty="0" smtClean="0"/>
              <a:t>Dalton’s Law of Partial Pressures</a:t>
            </a:r>
            <a:endParaRPr lang="en-US" sz="4000" b="1" dirty="0"/>
          </a:p>
        </p:txBody>
      </p:sp>
      <p:grpSp>
        <p:nvGrpSpPr>
          <p:cNvPr id="2" name="Group 31"/>
          <p:cNvGrpSpPr/>
          <p:nvPr/>
        </p:nvGrpSpPr>
        <p:grpSpPr>
          <a:xfrm>
            <a:off x="6400800" y="878892"/>
            <a:ext cx="2057400" cy="3388308"/>
            <a:chOff x="6400800" y="878892"/>
            <a:chExt cx="2057400" cy="3388308"/>
          </a:xfrm>
        </p:grpSpPr>
        <p:grpSp>
          <p:nvGrpSpPr>
            <p:cNvPr id="3" name="Group 8"/>
            <p:cNvGrpSpPr/>
            <p:nvPr/>
          </p:nvGrpSpPr>
          <p:grpSpPr>
            <a:xfrm>
              <a:off x="6400800" y="1129262"/>
              <a:ext cx="2057400" cy="3137938"/>
              <a:chOff x="6477000" y="1589146"/>
              <a:chExt cx="2057400" cy="3747538"/>
            </a:xfrm>
          </p:grpSpPr>
          <p:sp>
            <p:nvSpPr>
              <p:cNvPr id="5" name="Freeform 4"/>
              <p:cNvSpPr/>
              <p:nvPr/>
            </p:nvSpPr>
            <p:spPr>
              <a:xfrm>
                <a:off x="6477000" y="1589146"/>
                <a:ext cx="1052848" cy="3747538"/>
              </a:xfrm>
              <a:custGeom>
                <a:avLst/>
                <a:gdLst>
                  <a:gd name="connsiteX0" fmla="*/ 1052945 w 1510145"/>
                  <a:gd name="connsiteY0" fmla="*/ 0 h 3685309"/>
                  <a:gd name="connsiteX1" fmla="*/ 1052945 w 1510145"/>
                  <a:gd name="connsiteY1" fmla="*/ 831273 h 3685309"/>
                  <a:gd name="connsiteX2" fmla="*/ 1011382 w 1510145"/>
                  <a:gd name="connsiteY2" fmla="*/ 1149927 h 3685309"/>
                  <a:gd name="connsiteX3" fmla="*/ 789709 w 1510145"/>
                  <a:gd name="connsiteY3" fmla="*/ 1593273 h 3685309"/>
                  <a:gd name="connsiteX4" fmla="*/ 55418 w 1510145"/>
                  <a:gd name="connsiteY4" fmla="*/ 3144982 h 3685309"/>
                  <a:gd name="connsiteX5" fmla="*/ 0 w 1510145"/>
                  <a:gd name="connsiteY5" fmla="*/ 3352800 h 3685309"/>
                  <a:gd name="connsiteX6" fmla="*/ 13854 w 1510145"/>
                  <a:gd name="connsiteY6" fmla="*/ 3463637 h 3685309"/>
                  <a:gd name="connsiteX7" fmla="*/ 96982 w 1510145"/>
                  <a:gd name="connsiteY7" fmla="*/ 3616037 h 3685309"/>
                  <a:gd name="connsiteX8" fmla="*/ 235527 w 1510145"/>
                  <a:gd name="connsiteY8" fmla="*/ 3685309 h 3685309"/>
                  <a:gd name="connsiteX9" fmla="*/ 1510145 w 1510145"/>
                  <a:gd name="connsiteY9" fmla="*/ 3685309 h 3685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10145" h="3685309">
                    <a:moveTo>
                      <a:pt x="1052945" y="0"/>
                    </a:moveTo>
                    <a:lnTo>
                      <a:pt x="1052945" y="831273"/>
                    </a:lnTo>
                    <a:lnTo>
                      <a:pt x="1011382" y="1149927"/>
                    </a:lnTo>
                    <a:lnTo>
                      <a:pt x="789709" y="1593273"/>
                    </a:lnTo>
                    <a:lnTo>
                      <a:pt x="55418" y="3144982"/>
                    </a:lnTo>
                    <a:lnTo>
                      <a:pt x="0" y="3352800"/>
                    </a:lnTo>
                    <a:lnTo>
                      <a:pt x="13854" y="3463637"/>
                    </a:lnTo>
                    <a:lnTo>
                      <a:pt x="96982" y="3616037"/>
                    </a:lnTo>
                    <a:lnTo>
                      <a:pt x="235527" y="3685309"/>
                    </a:lnTo>
                    <a:lnTo>
                      <a:pt x="1510145" y="3685309"/>
                    </a:lnTo>
                  </a:path>
                </a:pathLst>
              </a:cu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Freeform 5"/>
              <p:cNvSpPr/>
              <p:nvPr/>
            </p:nvSpPr>
            <p:spPr>
              <a:xfrm flipH="1">
                <a:off x="7481552" y="1589146"/>
                <a:ext cx="1052848" cy="3747538"/>
              </a:xfrm>
              <a:custGeom>
                <a:avLst/>
                <a:gdLst>
                  <a:gd name="connsiteX0" fmla="*/ 1052945 w 1510145"/>
                  <a:gd name="connsiteY0" fmla="*/ 0 h 3685309"/>
                  <a:gd name="connsiteX1" fmla="*/ 1052945 w 1510145"/>
                  <a:gd name="connsiteY1" fmla="*/ 831273 h 3685309"/>
                  <a:gd name="connsiteX2" fmla="*/ 1011382 w 1510145"/>
                  <a:gd name="connsiteY2" fmla="*/ 1149927 h 3685309"/>
                  <a:gd name="connsiteX3" fmla="*/ 789709 w 1510145"/>
                  <a:gd name="connsiteY3" fmla="*/ 1593273 h 3685309"/>
                  <a:gd name="connsiteX4" fmla="*/ 55418 w 1510145"/>
                  <a:gd name="connsiteY4" fmla="*/ 3144982 h 3685309"/>
                  <a:gd name="connsiteX5" fmla="*/ 0 w 1510145"/>
                  <a:gd name="connsiteY5" fmla="*/ 3352800 h 3685309"/>
                  <a:gd name="connsiteX6" fmla="*/ 13854 w 1510145"/>
                  <a:gd name="connsiteY6" fmla="*/ 3463637 h 3685309"/>
                  <a:gd name="connsiteX7" fmla="*/ 96982 w 1510145"/>
                  <a:gd name="connsiteY7" fmla="*/ 3616037 h 3685309"/>
                  <a:gd name="connsiteX8" fmla="*/ 235527 w 1510145"/>
                  <a:gd name="connsiteY8" fmla="*/ 3685309 h 3685309"/>
                  <a:gd name="connsiteX9" fmla="*/ 1510145 w 1510145"/>
                  <a:gd name="connsiteY9" fmla="*/ 3685309 h 3685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10145" h="3685309">
                    <a:moveTo>
                      <a:pt x="1052945" y="0"/>
                    </a:moveTo>
                    <a:lnTo>
                      <a:pt x="1052945" y="831273"/>
                    </a:lnTo>
                    <a:lnTo>
                      <a:pt x="1011382" y="1149927"/>
                    </a:lnTo>
                    <a:lnTo>
                      <a:pt x="789709" y="1593273"/>
                    </a:lnTo>
                    <a:lnTo>
                      <a:pt x="55418" y="3144982"/>
                    </a:lnTo>
                    <a:lnTo>
                      <a:pt x="0" y="3352800"/>
                    </a:lnTo>
                    <a:lnTo>
                      <a:pt x="13854" y="3463637"/>
                    </a:lnTo>
                    <a:lnTo>
                      <a:pt x="96982" y="3616037"/>
                    </a:lnTo>
                    <a:lnTo>
                      <a:pt x="235527" y="3685309"/>
                    </a:lnTo>
                    <a:lnTo>
                      <a:pt x="1510145" y="3685309"/>
                    </a:lnTo>
                  </a:path>
                </a:pathLst>
              </a:cu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0" name="Trapezoid 9"/>
            <p:cNvSpPr/>
            <p:nvPr/>
          </p:nvSpPr>
          <p:spPr>
            <a:xfrm rot="10800000">
              <a:off x="7086600" y="878892"/>
              <a:ext cx="685800" cy="533400"/>
            </a:xfrm>
            <a:prstGeom prst="trapezoi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Oval 10"/>
          <p:cNvSpPr/>
          <p:nvPr/>
        </p:nvSpPr>
        <p:spPr>
          <a:xfrm>
            <a:off x="6629400" y="3810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7239000" y="3048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6934200" y="3048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7924800" y="28956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7620000" y="3048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8077200" y="35814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7467600" y="3429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7086600" y="3429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7086600" y="3810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7467600" y="27432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7086600" y="25146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7239000" y="213360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7543800" y="220980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7543800" y="190500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7239000" y="182880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7391400" y="1524000"/>
            <a:ext cx="91440" cy="91440"/>
          </a:xfrm>
          <a:prstGeom prst="ellipse">
            <a:avLst/>
          </a:prstGeom>
          <a:solidFill>
            <a:srgbClr val="FFFF00"/>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6934200" y="40386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7391400" y="3810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7848600" y="39624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6858000" y="35052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67"/>
          <p:cNvGrpSpPr/>
          <p:nvPr/>
        </p:nvGrpSpPr>
        <p:grpSpPr>
          <a:xfrm>
            <a:off x="7010400" y="4267200"/>
            <a:ext cx="1447800" cy="369332"/>
            <a:chOff x="7010400" y="4267200"/>
            <a:chExt cx="1447800" cy="369332"/>
          </a:xfrm>
        </p:grpSpPr>
        <p:sp>
          <p:nvSpPr>
            <p:cNvPr id="38" name="Oval 37"/>
            <p:cNvSpPr/>
            <p:nvPr/>
          </p:nvSpPr>
          <p:spPr>
            <a:xfrm>
              <a:off x="7010400" y="4419600"/>
              <a:ext cx="91440" cy="91440"/>
            </a:xfrm>
            <a:prstGeom prst="ellipse">
              <a:avLst/>
            </a:prstGeom>
            <a:solidFill>
              <a:srgbClr val="FFFF00"/>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TextBox 58"/>
            <p:cNvSpPr txBox="1"/>
            <p:nvPr/>
          </p:nvSpPr>
          <p:spPr>
            <a:xfrm>
              <a:off x="7162800" y="4267200"/>
              <a:ext cx="1295400" cy="369332"/>
            </a:xfrm>
            <a:prstGeom prst="rect">
              <a:avLst/>
            </a:prstGeom>
            <a:noFill/>
          </p:spPr>
          <p:txBody>
            <a:bodyPr wrap="square" rtlCol="0">
              <a:spAutoFit/>
            </a:bodyPr>
            <a:lstStyle/>
            <a:p>
              <a:r>
                <a:rPr lang="en-US" dirty="0" smtClean="0"/>
                <a:t>= argon (</a:t>
              </a:r>
              <a:r>
                <a:rPr lang="en-US" dirty="0" err="1" smtClean="0"/>
                <a:t>Ar</a:t>
              </a:r>
              <a:r>
                <a:rPr lang="en-US" dirty="0" smtClean="0"/>
                <a:t>)</a:t>
              </a:r>
              <a:endParaRPr lang="en-US" dirty="0"/>
            </a:p>
          </p:txBody>
        </p:sp>
      </p:grpSp>
      <p:grpSp>
        <p:nvGrpSpPr>
          <p:cNvPr id="9" name="Group 66"/>
          <p:cNvGrpSpPr/>
          <p:nvPr/>
        </p:nvGrpSpPr>
        <p:grpSpPr>
          <a:xfrm>
            <a:off x="6553200" y="4496384"/>
            <a:ext cx="2057400" cy="369332"/>
            <a:chOff x="6553200" y="4496384"/>
            <a:chExt cx="2057400" cy="369332"/>
          </a:xfrm>
        </p:grpSpPr>
        <p:sp>
          <p:nvSpPr>
            <p:cNvPr id="37" name="Oval 36"/>
            <p:cNvSpPr/>
            <p:nvPr/>
          </p:nvSpPr>
          <p:spPr>
            <a:xfrm>
              <a:off x="7010400" y="463296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6553200" y="463296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6705600" y="463296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6858000" y="463296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TextBox 59"/>
            <p:cNvSpPr txBox="1"/>
            <p:nvPr/>
          </p:nvSpPr>
          <p:spPr>
            <a:xfrm>
              <a:off x="7162800" y="4496384"/>
              <a:ext cx="1447800" cy="369332"/>
            </a:xfrm>
            <a:prstGeom prst="rect">
              <a:avLst/>
            </a:prstGeom>
            <a:noFill/>
          </p:spPr>
          <p:txBody>
            <a:bodyPr wrap="square" rtlCol="0">
              <a:spAutoFit/>
            </a:bodyPr>
            <a:lstStyle/>
            <a:p>
              <a:r>
                <a:rPr lang="en-US" dirty="0" smtClean="0"/>
                <a:t>= helium (He)</a:t>
              </a:r>
              <a:endParaRPr lang="en-US" dirty="0"/>
            </a:p>
          </p:txBody>
        </p:sp>
      </p:grpSp>
      <p:grpSp>
        <p:nvGrpSpPr>
          <p:cNvPr id="31" name="Group 65"/>
          <p:cNvGrpSpPr/>
          <p:nvPr/>
        </p:nvGrpSpPr>
        <p:grpSpPr>
          <a:xfrm>
            <a:off x="6400800" y="4725568"/>
            <a:ext cx="2286000" cy="532232"/>
            <a:chOff x="6400800" y="4725568"/>
            <a:chExt cx="2286000" cy="532232"/>
          </a:xfrm>
        </p:grpSpPr>
        <p:sp>
          <p:nvSpPr>
            <p:cNvPr id="19" name="Oval 18"/>
            <p:cNvSpPr/>
            <p:nvPr/>
          </p:nvSpPr>
          <p:spPr>
            <a:xfrm>
              <a:off x="6400800" y="48615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6553200" y="48615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6705600" y="48615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6858000" y="48615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7010400" y="48615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6400800" y="50139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6553200" y="50139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6705600" y="50139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6858000" y="50139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7010400" y="50139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6400800" y="51663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6553200" y="51663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6705600" y="51663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6858000" y="51663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7010400" y="51663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TextBox 60"/>
            <p:cNvSpPr txBox="1"/>
            <p:nvPr/>
          </p:nvSpPr>
          <p:spPr>
            <a:xfrm>
              <a:off x="7162800" y="4725568"/>
              <a:ext cx="1524000" cy="369332"/>
            </a:xfrm>
            <a:prstGeom prst="rect">
              <a:avLst/>
            </a:prstGeom>
            <a:noFill/>
          </p:spPr>
          <p:txBody>
            <a:bodyPr wrap="square" rtlCol="0">
              <a:spAutoFit/>
            </a:bodyPr>
            <a:lstStyle/>
            <a:p>
              <a:r>
                <a:rPr lang="en-US" dirty="0" smtClean="0"/>
                <a:t>= krypton (Kr)</a:t>
              </a:r>
              <a:endParaRPr lang="en-US" dirty="0"/>
            </a:p>
          </p:txBody>
        </p:sp>
      </p:grpSp>
      <p:sp>
        <p:nvSpPr>
          <p:cNvPr id="67" name="TextBox 66"/>
          <p:cNvSpPr txBox="1"/>
          <p:nvPr/>
        </p:nvSpPr>
        <p:spPr>
          <a:xfrm>
            <a:off x="381000" y="3429000"/>
            <a:ext cx="5943600" cy="2308324"/>
          </a:xfrm>
          <a:prstGeom prst="rect">
            <a:avLst/>
          </a:prstGeom>
          <a:noFill/>
        </p:spPr>
        <p:txBody>
          <a:bodyPr wrap="square" rtlCol="0">
            <a:spAutoFit/>
          </a:bodyPr>
          <a:lstStyle/>
          <a:p>
            <a:r>
              <a:rPr lang="en-US" sz="3600" dirty="0" smtClean="0"/>
              <a:t>                     In fact, since </a:t>
            </a:r>
            <a:r>
              <a:rPr lang="en-US" sz="3600" baseline="30000" dirty="0" smtClean="0"/>
              <a:t>15</a:t>
            </a:r>
            <a:r>
              <a:rPr lang="en-US" sz="3600" dirty="0" smtClean="0"/>
              <a:t>/</a:t>
            </a:r>
            <a:r>
              <a:rPr lang="en-US" sz="3600" baseline="-30000" dirty="0" smtClean="0"/>
              <a:t>20</a:t>
            </a:r>
            <a:r>
              <a:rPr lang="en-US" sz="3600" dirty="0" smtClean="0"/>
              <a:t> (that’s ¾) of the particles are Kr atoms, then ¾ of the collisions will involve Kr atoms.</a:t>
            </a:r>
          </a:p>
        </p:txBody>
      </p:sp>
      <p:sp>
        <p:nvSpPr>
          <p:cNvPr id="68" name="TextBox 67"/>
          <p:cNvSpPr txBox="1"/>
          <p:nvPr/>
        </p:nvSpPr>
        <p:spPr>
          <a:xfrm>
            <a:off x="381000" y="5713274"/>
            <a:ext cx="8763000" cy="1200329"/>
          </a:xfrm>
          <a:prstGeom prst="rect">
            <a:avLst/>
          </a:prstGeom>
          <a:noFill/>
        </p:spPr>
        <p:txBody>
          <a:bodyPr wrap="square" rtlCol="0">
            <a:spAutoFit/>
          </a:bodyPr>
          <a:lstStyle/>
          <a:p>
            <a:r>
              <a:rPr lang="en-US" sz="3600" dirty="0" smtClean="0"/>
              <a:t>Thus, Kr will be exerting ¾ of the total pressure.  And ¾ of 600 </a:t>
            </a:r>
            <a:r>
              <a:rPr lang="en-US" sz="3600" dirty="0" err="1" smtClean="0"/>
              <a:t>torr</a:t>
            </a:r>
            <a:r>
              <a:rPr lang="en-US" sz="3600" dirty="0" smtClean="0"/>
              <a:t> is 450 </a:t>
            </a:r>
            <a:r>
              <a:rPr lang="en-US" sz="3600" dirty="0" err="1" smtClean="0"/>
              <a:t>torr</a:t>
            </a:r>
            <a:r>
              <a:rPr lang="en-US" sz="3600" dirty="0" smtClean="0"/>
              <a:t>. </a:t>
            </a:r>
            <a:endParaRPr lang="en-US" sz="3600" b="1" dirty="0" smtClean="0"/>
          </a:p>
        </p:txBody>
      </p:sp>
      <p:grpSp>
        <p:nvGrpSpPr>
          <p:cNvPr id="62" name="Group 61"/>
          <p:cNvGrpSpPr/>
          <p:nvPr/>
        </p:nvGrpSpPr>
        <p:grpSpPr>
          <a:xfrm>
            <a:off x="7696200" y="1295400"/>
            <a:ext cx="1314672" cy="1008221"/>
            <a:chOff x="7696200" y="1295400"/>
            <a:chExt cx="1314672" cy="1008221"/>
          </a:xfrm>
        </p:grpSpPr>
        <p:sp>
          <p:nvSpPr>
            <p:cNvPr id="63" name="Rectangle 62"/>
            <p:cNvSpPr/>
            <p:nvPr/>
          </p:nvSpPr>
          <p:spPr>
            <a:xfrm>
              <a:off x="7696200" y="1676400"/>
              <a:ext cx="381000" cy="22860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8001000" y="1295400"/>
              <a:ext cx="990600" cy="990600"/>
            </a:xfrm>
            <a:prstGeom prst="ellipse">
              <a:avLst/>
            </a:prstGeom>
            <a:solidFill>
              <a:schemeClr val="accent1">
                <a:lumMod val="20000"/>
                <a:lumOff val="8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TextBox 64"/>
            <p:cNvSpPr txBox="1"/>
            <p:nvPr/>
          </p:nvSpPr>
          <p:spPr>
            <a:xfrm>
              <a:off x="8345672" y="2057400"/>
              <a:ext cx="304800" cy="246221"/>
            </a:xfrm>
            <a:prstGeom prst="rect">
              <a:avLst/>
            </a:prstGeom>
            <a:noFill/>
          </p:spPr>
          <p:txBody>
            <a:bodyPr wrap="square" rtlCol="0">
              <a:spAutoFit/>
            </a:bodyPr>
            <a:lstStyle/>
            <a:p>
              <a:pPr algn="ctr"/>
              <a:r>
                <a:rPr lang="en-US" sz="1000" b="1" dirty="0" smtClean="0"/>
                <a:t>0</a:t>
              </a:r>
              <a:endParaRPr lang="en-US" b="1" dirty="0"/>
            </a:p>
          </p:txBody>
        </p:sp>
        <p:sp>
          <p:nvSpPr>
            <p:cNvPr id="69" name="TextBox 68"/>
            <p:cNvSpPr txBox="1"/>
            <p:nvPr/>
          </p:nvSpPr>
          <p:spPr>
            <a:xfrm>
              <a:off x="8068602" y="1981200"/>
              <a:ext cx="381000" cy="246221"/>
            </a:xfrm>
            <a:prstGeom prst="rect">
              <a:avLst/>
            </a:prstGeom>
            <a:noFill/>
          </p:spPr>
          <p:txBody>
            <a:bodyPr wrap="square" rtlCol="0">
              <a:spAutoFit/>
            </a:bodyPr>
            <a:lstStyle/>
            <a:p>
              <a:pPr algn="ctr"/>
              <a:r>
                <a:rPr lang="en-US" sz="1000" b="1" dirty="0" smtClean="0"/>
                <a:t>100</a:t>
              </a:r>
              <a:endParaRPr lang="en-US" b="1" dirty="0"/>
            </a:p>
          </p:txBody>
        </p:sp>
        <p:sp>
          <p:nvSpPr>
            <p:cNvPr id="70" name="TextBox 69"/>
            <p:cNvSpPr txBox="1"/>
            <p:nvPr/>
          </p:nvSpPr>
          <p:spPr>
            <a:xfrm>
              <a:off x="7991032" y="1801388"/>
              <a:ext cx="381000" cy="246221"/>
            </a:xfrm>
            <a:prstGeom prst="rect">
              <a:avLst/>
            </a:prstGeom>
            <a:noFill/>
          </p:spPr>
          <p:txBody>
            <a:bodyPr wrap="square" rtlCol="0">
              <a:spAutoFit/>
            </a:bodyPr>
            <a:lstStyle/>
            <a:p>
              <a:pPr algn="ctr"/>
              <a:r>
                <a:rPr lang="en-US" sz="1000" b="1" dirty="0" smtClean="0"/>
                <a:t>200</a:t>
              </a:r>
              <a:endParaRPr lang="en-US" b="1" dirty="0"/>
            </a:p>
          </p:txBody>
        </p:sp>
        <p:sp>
          <p:nvSpPr>
            <p:cNvPr id="71" name="TextBox 70"/>
            <p:cNvSpPr txBox="1"/>
            <p:nvPr/>
          </p:nvSpPr>
          <p:spPr>
            <a:xfrm>
              <a:off x="7978254" y="1539340"/>
              <a:ext cx="381000" cy="246221"/>
            </a:xfrm>
            <a:prstGeom prst="rect">
              <a:avLst/>
            </a:prstGeom>
            <a:noFill/>
          </p:spPr>
          <p:txBody>
            <a:bodyPr wrap="square" rtlCol="0">
              <a:spAutoFit/>
            </a:bodyPr>
            <a:lstStyle/>
            <a:p>
              <a:pPr algn="ctr"/>
              <a:r>
                <a:rPr lang="en-US" sz="1000" b="1" dirty="0" smtClean="0"/>
                <a:t>300</a:t>
              </a:r>
              <a:endParaRPr lang="en-US" b="1" dirty="0"/>
            </a:p>
          </p:txBody>
        </p:sp>
        <p:sp>
          <p:nvSpPr>
            <p:cNvPr id="72" name="TextBox 71"/>
            <p:cNvSpPr txBox="1"/>
            <p:nvPr/>
          </p:nvSpPr>
          <p:spPr>
            <a:xfrm>
              <a:off x="8077200" y="1346680"/>
              <a:ext cx="381000" cy="246221"/>
            </a:xfrm>
            <a:prstGeom prst="rect">
              <a:avLst/>
            </a:prstGeom>
            <a:noFill/>
          </p:spPr>
          <p:txBody>
            <a:bodyPr wrap="square" rtlCol="0">
              <a:spAutoFit/>
            </a:bodyPr>
            <a:lstStyle/>
            <a:p>
              <a:pPr algn="ctr"/>
              <a:r>
                <a:rPr lang="en-US" sz="1000" b="1" dirty="0" smtClean="0"/>
                <a:t>400</a:t>
              </a:r>
              <a:endParaRPr lang="en-US" b="1" dirty="0"/>
            </a:p>
          </p:txBody>
        </p:sp>
        <p:sp>
          <p:nvSpPr>
            <p:cNvPr id="73" name="TextBox 72"/>
            <p:cNvSpPr txBox="1"/>
            <p:nvPr/>
          </p:nvSpPr>
          <p:spPr>
            <a:xfrm>
              <a:off x="8305800" y="1295400"/>
              <a:ext cx="381000" cy="246221"/>
            </a:xfrm>
            <a:prstGeom prst="rect">
              <a:avLst/>
            </a:prstGeom>
            <a:noFill/>
          </p:spPr>
          <p:txBody>
            <a:bodyPr wrap="square" rtlCol="0">
              <a:spAutoFit/>
            </a:bodyPr>
            <a:lstStyle/>
            <a:p>
              <a:pPr algn="ctr"/>
              <a:r>
                <a:rPr lang="en-US" sz="1000" b="1" dirty="0" smtClean="0"/>
                <a:t>500</a:t>
              </a:r>
              <a:endParaRPr lang="en-US" b="1" dirty="0"/>
            </a:p>
          </p:txBody>
        </p:sp>
        <p:cxnSp>
          <p:nvCxnSpPr>
            <p:cNvPr id="74" name="Straight Connector 73"/>
            <p:cNvCxnSpPr/>
            <p:nvPr/>
          </p:nvCxnSpPr>
          <p:spPr>
            <a:xfrm rot="2160000" flipV="1">
              <a:off x="8220608" y="2146017"/>
              <a:ext cx="0" cy="457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4320000" flipV="1">
              <a:off x="8054084" y="1914125"/>
              <a:ext cx="0" cy="457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2160000" flipV="1">
              <a:off x="8768960" y="1389663"/>
              <a:ext cx="0" cy="457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4320000" flipV="1">
              <a:off x="8942125" y="1621785"/>
              <a:ext cx="0" cy="457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6480000" flipV="1">
              <a:off x="8051593" y="1619293"/>
              <a:ext cx="0" cy="457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6480000" flipV="1">
              <a:off x="8944617" y="1914125"/>
              <a:ext cx="0" cy="457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8640000" flipV="1">
              <a:off x="8218117" y="1382186"/>
              <a:ext cx="0" cy="457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8640000" flipV="1">
              <a:off x="8770939" y="2147457"/>
              <a:ext cx="0" cy="457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10800000" flipV="1">
              <a:off x="8495580" y="2234720"/>
              <a:ext cx="0" cy="457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10800000" flipV="1">
              <a:off x="8497020" y="1295400"/>
              <a:ext cx="0" cy="457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4" name="TextBox 83"/>
            <p:cNvSpPr txBox="1"/>
            <p:nvPr/>
          </p:nvSpPr>
          <p:spPr>
            <a:xfrm>
              <a:off x="8536892" y="1359140"/>
              <a:ext cx="381000" cy="246221"/>
            </a:xfrm>
            <a:prstGeom prst="rect">
              <a:avLst/>
            </a:prstGeom>
            <a:noFill/>
          </p:spPr>
          <p:txBody>
            <a:bodyPr wrap="square" rtlCol="0">
              <a:spAutoFit/>
            </a:bodyPr>
            <a:lstStyle/>
            <a:p>
              <a:pPr algn="ctr"/>
              <a:r>
                <a:rPr lang="en-US" sz="1000" b="1" dirty="0" smtClean="0"/>
                <a:t>600</a:t>
              </a:r>
              <a:endParaRPr lang="en-US" b="1" dirty="0"/>
            </a:p>
          </p:txBody>
        </p:sp>
        <p:sp>
          <p:nvSpPr>
            <p:cNvPr id="85" name="TextBox 84"/>
            <p:cNvSpPr txBox="1"/>
            <p:nvPr/>
          </p:nvSpPr>
          <p:spPr>
            <a:xfrm>
              <a:off x="8626992" y="1535408"/>
              <a:ext cx="381000" cy="246221"/>
            </a:xfrm>
            <a:prstGeom prst="rect">
              <a:avLst/>
            </a:prstGeom>
            <a:noFill/>
          </p:spPr>
          <p:txBody>
            <a:bodyPr wrap="square" rtlCol="0">
              <a:spAutoFit/>
            </a:bodyPr>
            <a:lstStyle/>
            <a:p>
              <a:pPr algn="ctr"/>
              <a:r>
                <a:rPr lang="en-US" sz="1000" b="1" dirty="0" smtClean="0"/>
                <a:t>700</a:t>
              </a:r>
              <a:endParaRPr lang="en-US" b="1" dirty="0"/>
            </a:p>
          </p:txBody>
        </p:sp>
        <p:sp>
          <p:nvSpPr>
            <p:cNvPr id="86" name="TextBox 85"/>
            <p:cNvSpPr txBox="1"/>
            <p:nvPr/>
          </p:nvSpPr>
          <p:spPr>
            <a:xfrm>
              <a:off x="8629872" y="1773976"/>
              <a:ext cx="381000" cy="246221"/>
            </a:xfrm>
            <a:prstGeom prst="rect">
              <a:avLst/>
            </a:prstGeom>
            <a:noFill/>
          </p:spPr>
          <p:txBody>
            <a:bodyPr wrap="square" rtlCol="0">
              <a:spAutoFit/>
            </a:bodyPr>
            <a:lstStyle/>
            <a:p>
              <a:pPr algn="ctr"/>
              <a:r>
                <a:rPr lang="en-US" sz="1000" b="1" dirty="0" smtClean="0"/>
                <a:t>800</a:t>
              </a:r>
              <a:endParaRPr lang="en-US" b="1" dirty="0"/>
            </a:p>
          </p:txBody>
        </p:sp>
        <p:sp>
          <p:nvSpPr>
            <p:cNvPr id="87" name="TextBox 86"/>
            <p:cNvSpPr txBox="1"/>
            <p:nvPr/>
          </p:nvSpPr>
          <p:spPr>
            <a:xfrm>
              <a:off x="8531908" y="1987624"/>
              <a:ext cx="381000" cy="246221"/>
            </a:xfrm>
            <a:prstGeom prst="rect">
              <a:avLst/>
            </a:prstGeom>
            <a:noFill/>
          </p:spPr>
          <p:txBody>
            <a:bodyPr wrap="square" rtlCol="0">
              <a:spAutoFit/>
            </a:bodyPr>
            <a:lstStyle/>
            <a:p>
              <a:pPr algn="ctr"/>
              <a:r>
                <a:rPr lang="en-US" sz="1000" b="1" dirty="0" smtClean="0"/>
                <a:t>900</a:t>
              </a:r>
              <a:endParaRPr lang="en-US" b="1" dirty="0"/>
            </a:p>
          </p:txBody>
        </p:sp>
      </p:grpSp>
      <p:grpSp>
        <p:nvGrpSpPr>
          <p:cNvPr id="88" name="Group 87"/>
          <p:cNvGrpSpPr/>
          <p:nvPr/>
        </p:nvGrpSpPr>
        <p:grpSpPr>
          <a:xfrm rot="2160000">
            <a:off x="8487156" y="1295400"/>
            <a:ext cx="18288" cy="990600"/>
            <a:chOff x="8458200" y="1295400"/>
            <a:chExt cx="18288" cy="990600"/>
          </a:xfrm>
        </p:grpSpPr>
        <p:sp>
          <p:nvSpPr>
            <p:cNvPr id="89" name="Rectangle 88"/>
            <p:cNvSpPr/>
            <p:nvPr/>
          </p:nvSpPr>
          <p:spPr>
            <a:xfrm>
              <a:off x="8458200" y="1295400"/>
              <a:ext cx="18288" cy="533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ectangle 89"/>
            <p:cNvSpPr/>
            <p:nvPr/>
          </p:nvSpPr>
          <p:spPr>
            <a:xfrm>
              <a:off x="8458200" y="1752600"/>
              <a:ext cx="18288" cy="533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0" presetClass="path" presetSubtype="0" repeatCount="indefinite" fill="hold" grpId="0" nodeType="withEffect">
                                  <p:stCondLst>
                                    <p:cond delay="0"/>
                                  </p:stCondLst>
                                  <p:childTnLst>
                                    <p:animMotion origin="layout" path="M 1.66667E-6 -6.66667E-6 L 0.03055 0.07453 L -0.03889 0.13495 L 0.03316 0.26666 L -0.01875 0.37152 L -0.07466 0.30045 L 0.06232 0.34883 L 0.07534 0.23541 L -0.06164 0.23541 L 0.04027 0.14721 L -0.03177 0.06411 L -0.00973 -0.01135 L 1.66667E-6 -6.66667E-6 Z " pathEditMode="relative" ptsTypes="AAAAAAAAAAAAA">
                                      <p:cBhvr>
                                        <p:cTn id="8" dur="5000" fill="hold"/>
                                        <p:tgtEl>
                                          <p:spTgt spid="27"/>
                                        </p:tgtEl>
                                        <p:attrNameLst>
                                          <p:attrName>ppt_x</p:attrName>
                                          <p:attrName>ppt_y</p:attrName>
                                        </p:attrNameLst>
                                      </p:cBhvr>
                                    </p:animMotion>
                                  </p:childTnLst>
                                </p:cTn>
                              </p:par>
                              <p:par>
                                <p:cTn id="9" presetID="0" presetClass="path" presetSubtype="0" repeatCount="indefinite" fill="hold" grpId="0" nodeType="withEffect">
                                  <p:stCondLst>
                                    <p:cond delay="0"/>
                                  </p:stCondLst>
                                  <p:childTnLst>
                                    <p:animMotion origin="layout" path="M 3.61111E-6 -9.62963E-6 L 0.03577 0.05972 L -0.06944 0.0831 L -0.09288 0.20092 L -0.02274 0.15833 L -0.03246 0.09259 L 3.61111E-6 -9.62963E-6 Z " pathEditMode="relative" ptsTypes="AAAAAAA">
                                      <p:cBhvr>
                                        <p:cTn id="10" dur="3000" fill="hold"/>
                                        <p:tgtEl>
                                          <p:spTgt spid="24"/>
                                        </p:tgtEl>
                                        <p:attrNameLst>
                                          <p:attrName>ppt_x</p:attrName>
                                          <p:attrName>ppt_y</p:attrName>
                                        </p:attrNameLst>
                                      </p:cBhvr>
                                    </p:animMotion>
                                  </p:childTnLst>
                                </p:cTn>
                              </p:par>
                              <p:par>
                                <p:cTn id="11" presetID="0" presetClass="path" presetSubtype="0" repeatCount="indefinite" fill="hold" grpId="0" nodeType="withEffect">
                                  <p:stCondLst>
                                    <p:cond delay="0"/>
                                  </p:stCondLst>
                                  <p:childTnLst>
                                    <p:animMotion origin="layout" path="M 0.00053 -0.00046 L -0.05798 0.04977 L 0.01667 0.12847 L -0.02222 0.21945 L -0.07934 0.25046 L 0.01875 0.28079 L 0.02709 0.1787 L -0.0644 0.12407 L -0.01579 -0.00926 L -0.00208 -0.07407 L 0.01094 -0.02222 L 0.00053 -0.00046 Z " pathEditMode="relative" ptsTypes="AAAAAAAAAAAA">
                                      <p:cBhvr>
                                        <p:cTn id="12" dur="2000" fill="hold"/>
                                        <p:tgtEl>
                                          <p:spTgt spid="25"/>
                                        </p:tgtEl>
                                        <p:attrNameLst>
                                          <p:attrName>ppt_x</p:attrName>
                                          <p:attrName>ppt_y</p:attrName>
                                        </p:attrNameLst>
                                      </p:cBhvr>
                                    </p:animMotion>
                                  </p:childTnLst>
                                </p:cTn>
                              </p:par>
                              <p:par>
                                <p:cTn id="13" presetID="0" presetClass="path" presetSubtype="0" repeatCount="indefinite" fill="hold" grpId="0" nodeType="withEffect">
                                  <p:stCondLst>
                                    <p:cond delay="0"/>
                                  </p:stCondLst>
                                  <p:childTnLst>
                                    <p:animMotion origin="layout" path="M 8.33333E-7 7.40741E-7 L 0.02778 0.05023 L -0.02535 0.1662 L 0.01806 0.21736 L 0.06354 0.13426 L -0.01441 0.0294 L 8.33333E-7 7.40741E-7 Z " pathEditMode="relative" ptsTypes="AAAAAAA">
                                      <p:cBhvr>
                                        <p:cTn id="14" dur="2000" fill="hold"/>
                                        <p:tgtEl>
                                          <p:spTgt spid="26"/>
                                        </p:tgtEl>
                                        <p:attrNameLst>
                                          <p:attrName>ppt_x</p:attrName>
                                          <p:attrName>ppt_y</p:attrName>
                                        </p:attrNameLst>
                                      </p:cBhvr>
                                    </p:animMotion>
                                  </p:childTnLst>
                                </p:cTn>
                              </p:par>
                              <p:par>
                                <p:cTn id="15" presetID="0" presetClass="path" presetSubtype="0" repeatCount="indefinite" fill="hold" grpId="0" nodeType="withEffect">
                                  <p:stCondLst>
                                    <p:cond delay="0"/>
                                  </p:stCondLst>
                                  <p:childTnLst>
                                    <p:animMotion origin="layout" path="M 5.27778E-6 1.85185E-6 L -0.03315 0.07107 L 0.02987 0.14283 L 0.04671 0.03634 L 0.06563 0.17662 L 0.07136 0.07547 L -0.02916 0.03125 L 0.00383 -0.00092 " pathEditMode="relative" ptsTypes="AAAAAAAA">
                                      <p:cBhvr>
                                        <p:cTn id="16" dur="3000" fill="hold"/>
                                        <p:tgtEl>
                                          <p:spTgt spid="23"/>
                                        </p:tgtEl>
                                        <p:attrNameLst>
                                          <p:attrName>ppt_x</p:attrName>
                                          <p:attrName>ppt_y</p:attrName>
                                        </p:attrNameLst>
                                      </p:cBhvr>
                                    </p:animMotion>
                                  </p:childTnLst>
                                </p:cTn>
                              </p:par>
                              <p:par>
                                <p:cTn id="17" presetID="0" presetClass="path" presetSubtype="0" repeatCount="indefinite" fill="hold" grpId="0" nodeType="withEffect">
                                  <p:stCondLst>
                                    <p:cond delay="0"/>
                                  </p:stCondLst>
                                  <p:childTnLst>
                                    <p:animMotion origin="layout" path="M 4.16667E-6 -2.22222E-6 L 0.03264 0.02084 L 0.0625 -0.03217 L 0.04358 -0.06666 L 0.07934 -0.01389 L 0.06372 0.05185 L -0.03038 0.04838 L -0.00382 -0.00185 L 4.16667E-6 -2.22222E-6 Z " pathEditMode="relative" ptsTypes="AAAAAAAAA">
                                      <p:cBhvr>
                                        <p:cTn id="18" dur="2000" fill="hold"/>
                                        <p:tgtEl>
                                          <p:spTgt spid="22"/>
                                        </p:tgtEl>
                                        <p:attrNameLst>
                                          <p:attrName>ppt_x</p:attrName>
                                          <p:attrName>ppt_y</p:attrName>
                                        </p:attrNameLst>
                                      </p:cBhvr>
                                    </p:animMotion>
                                  </p:childTnLst>
                                </p:cTn>
                              </p:par>
                              <p:par>
                                <p:cTn id="19" presetID="0" presetClass="path" presetSubtype="0" repeatCount="indefinite" fill="hold" grpId="0" nodeType="withEffect">
                                  <p:stCondLst>
                                    <p:cond delay="0"/>
                                  </p:stCondLst>
                                  <p:childTnLst>
                                    <p:animMotion origin="layout" path="M 0.00035 -0.00069 L -0.08073 0.06088 L -0.00226 0.125 L -0.0217 0.00463 L -0.00087 -0.14444 L 0.01597 -0.18078 L -0.00486 -0.19537 L 0.01146 -0.14514 L -0.02951 -0.14861 L 0.00695 -0.02315 L 0.00035 -0.00069 Z " pathEditMode="relative" ptsTypes="AAAAAAAAAAA">
                                      <p:cBhvr>
                                        <p:cTn id="20" dur="5000" fill="hold"/>
                                        <p:tgtEl>
                                          <p:spTgt spid="21"/>
                                        </p:tgtEl>
                                        <p:attrNameLst>
                                          <p:attrName>ppt_x</p:attrName>
                                          <p:attrName>ppt_y</p:attrName>
                                        </p:attrNameLst>
                                      </p:cBhvr>
                                    </p:animMotion>
                                  </p:childTnLst>
                                </p:cTn>
                              </p:par>
                              <p:par>
                                <p:cTn id="21" presetID="0" presetClass="path" presetSubtype="0" repeatCount="indefinite" fill="hold" grpId="0" nodeType="withEffect">
                                  <p:stCondLst>
                                    <p:cond delay="0"/>
                                  </p:stCondLst>
                                  <p:childTnLst>
                                    <p:animMotion origin="layout" path="M -2.77778E-6 -6.66667E-6 L -2.77778E-6 0.04768 L -0.0993 0.00694 L -0.06614 -0.07871 L -0.02257 -0.01644 L -2.77778E-6 -6.66667E-6 Z " pathEditMode="relative" ptsTypes="AAAAAA">
                                      <p:cBhvr>
                                        <p:cTn id="22" dur="2000" fill="hold"/>
                                        <p:tgtEl>
                                          <p:spTgt spid="14"/>
                                        </p:tgtEl>
                                        <p:attrNameLst>
                                          <p:attrName>ppt_x</p:attrName>
                                          <p:attrName>ppt_y</p:attrName>
                                        </p:attrNameLst>
                                      </p:cBhvr>
                                    </p:animMotion>
                                  </p:childTnLst>
                                </p:cTn>
                              </p:par>
                              <p:par>
                                <p:cTn id="23" presetID="0" presetClass="path" presetSubtype="0" repeatCount="indefinite" fill="hold" grpId="0" nodeType="withEffect">
                                  <p:stCondLst>
                                    <p:cond delay="0"/>
                                  </p:stCondLst>
                                  <p:childTnLst>
                                    <p:animMotion origin="layout" path="M -5.83333E-6 -9.62963E-6 L -0.04167 -0.04422 L -0.0533 -0.24237 L -0.09219 -0.30394 L -0.09219 -0.08496 L -0.03837 0.01736 L 0.00572 -0.03635 L -5.83333E-6 -9.62963E-6 Z " pathEditMode="relative" ptsTypes="AAAAAAAA">
                                      <p:cBhvr>
                                        <p:cTn id="24" dur="3000" fill="hold"/>
                                        <p:tgtEl>
                                          <p:spTgt spid="16"/>
                                        </p:tgtEl>
                                        <p:attrNameLst>
                                          <p:attrName>ppt_x</p:attrName>
                                          <p:attrName>ppt_y</p:attrName>
                                        </p:attrNameLst>
                                      </p:cBhvr>
                                    </p:animMotion>
                                  </p:childTnLst>
                                </p:cTn>
                              </p:par>
                              <p:par>
                                <p:cTn id="25" presetID="0" presetClass="path" presetSubtype="0" repeatCount="indefinite" fill="hold" grpId="0" nodeType="withEffect">
                                  <p:stCondLst>
                                    <p:cond delay="0"/>
                                  </p:stCondLst>
                                  <p:childTnLst>
                                    <p:animMotion origin="layout" path="M 1.66667E-6 -4.07407E-6 L -0.02986 -0.05185 L 0.01302 -0.10555 L 0.03125 -0.00856 L -0.03698 0.03473 L -0.03177 -0.02523 L 1.66667E-6 -4.07407E-6 Z " pathEditMode="relative" ptsTypes="AAAAAAA">
                                      <p:cBhvr>
                                        <p:cTn id="26" dur="2000" fill="hold"/>
                                        <p:tgtEl>
                                          <p:spTgt spid="30"/>
                                        </p:tgtEl>
                                        <p:attrNameLst>
                                          <p:attrName>ppt_x</p:attrName>
                                          <p:attrName>ppt_y</p:attrName>
                                        </p:attrNameLst>
                                      </p:cBhvr>
                                    </p:animMotion>
                                  </p:childTnLst>
                                </p:cTn>
                              </p:par>
                              <p:par>
                                <p:cTn id="27" presetID="0" presetClass="path" presetSubtype="0" repeatCount="indefinite" fill="hold" grpId="0" nodeType="withEffect">
                                  <p:stCondLst>
                                    <p:cond delay="0"/>
                                  </p:stCondLst>
                                  <p:childTnLst>
                                    <p:animMotion origin="layout" path="M -5.27778E-6 -2.22222E-6 L -0.05782 0.0338 L -0.0474 0.15255 L -0.00192 0.06667 L -0.02327 -0.01366 L -5.27778E-6 -2.22222E-6 Z " pathEditMode="relative" ptsTypes="AAAAAA">
                                      <p:cBhvr>
                                        <p:cTn id="28" dur="1000" fill="hold"/>
                                        <p:tgtEl>
                                          <p:spTgt spid="15"/>
                                        </p:tgtEl>
                                        <p:attrNameLst>
                                          <p:attrName>ppt_x</p:attrName>
                                          <p:attrName>ppt_y</p:attrName>
                                        </p:attrNameLst>
                                      </p:cBhvr>
                                    </p:animMotion>
                                  </p:childTnLst>
                                </p:cTn>
                              </p:par>
                              <p:par>
                                <p:cTn id="29" presetID="0" presetClass="path" presetSubtype="0" repeatCount="indefinite" fill="hold" grpId="0" nodeType="withEffect">
                                  <p:stCondLst>
                                    <p:cond delay="0"/>
                                  </p:stCondLst>
                                  <p:childTnLst>
                                    <p:animMotion origin="layout" path="M -2.5E-6 2.22222E-6 L -0.02726 0.00416 L -0.00451 0.05787 L -0.04549 0.08125 L -0.00972 0.10208 L 0.00451 0.03379 L 0.03837 0.05787 L -2.5E-6 2.22222E-6 Z " pathEditMode="relative" ptsTypes="AAAAAAAA">
                                      <p:cBhvr>
                                        <p:cTn id="30" dur="2000" fill="hold"/>
                                        <p:tgtEl>
                                          <p:spTgt spid="13"/>
                                        </p:tgtEl>
                                        <p:attrNameLst>
                                          <p:attrName>ppt_x</p:attrName>
                                          <p:attrName>ppt_y</p:attrName>
                                        </p:attrNameLst>
                                      </p:cBhvr>
                                    </p:animMotion>
                                  </p:childTnLst>
                                </p:cTn>
                              </p:par>
                              <p:par>
                                <p:cTn id="31" presetID="0" presetClass="path" presetSubtype="0" repeatCount="indefinite" fill="hold" grpId="0" nodeType="withEffect">
                                  <p:stCondLst>
                                    <p:cond delay="0"/>
                                  </p:stCondLst>
                                  <p:childTnLst>
                                    <p:animMotion origin="layout" path="M -0.00086 0.00046 L -0.02291 -0.06783 L 0.00764 -0.09051 L 0.0408 -0.02037 L -0.05138 0.02731 L -0.03385 0.05162 L -0.01631 -0.02384 L -0.00086 0.00046 Z " pathEditMode="relative" ptsTypes="AAAAAAAA">
                                      <p:cBhvr>
                                        <p:cTn id="32" dur="3000" fill="hold"/>
                                        <p:tgtEl>
                                          <p:spTgt spid="20"/>
                                        </p:tgtEl>
                                        <p:attrNameLst>
                                          <p:attrName>ppt_x</p:attrName>
                                          <p:attrName>ppt_y</p:attrName>
                                        </p:attrNameLst>
                                      </p:cBhvr>
                                    </p:animMotion>
                                  </p:childTnLst>
                                </p:cTn>
                              </p:par>
                              <p:par>
                                <p:cTn id="33" presetID="0" presetClass="path" presetSubtype="0" repeatCount="indefinite" fill="hold" grpId="0" nodeType="withEffect">
                                  <p:stCondLst>
                                    <p:cond delay="0"/>
                                  </p:stCondLst>
                                  <p:childTnLst>
                                    <p:animMotion origin="layout" path="M -0.00087 0.0007 L 0.04202 -0.04699 L 0.01268 -0.09977 L 0.03021 -0.17847 L -0.09045 -0.0287 L -0.05798 -0.01157 L -0.10417 0.01968 L -0.06319 0.01968 L -0.00087 0.0007 Z " pathEditMode="relative" ptsTypes="AAAAAAAAA">
                                      <p:cBhvr>
                                        <p:cTn id="34" dur="2000" fill="hold"/>
                                        <p:tgtEl>
                                          <p:spTgt spid="17"/>
                                        </p:tgtEl>
                                        <p:attrNameLst>
                                          <p:attrName>ppt_x</p:attrName>
                                          <p:attrName>ppt_y</p:attrName>
                                        </p:attrNameLst>
                                      </p:cBhvr>
                                    </p:animMotion>
                                  </p:childTnLst>
                                </p:cTn>
                              </p:par>
                              <p:par>
                                <p:cTn id="35" presetID="0" presetClass="path" presetSubtype="0" repeatCount="indefinite" fill="hold" grpId="0" nodeType="withEffect">
                                  <p:stCondLst>
                                    <p:cond delay="0"/>
                                  </p:stCondLst>
                                  <p:childTnLst>
                                    <p:animMotion origin="layout" path="M 0.0007 0.00069 L -0.00312 0.06227 L -0.03698 -0.03982 L 0.01233 -0.01922 L -0.08958 0.12546 L -0.07465 0.1574 L -0.06163 0.12106 L -0.05191 0.16273 L -0.02014 2.59259E-6 L 0.0007 0.00069 Z " pathEditMode="relative" ptsTypes="AAAAAAAAAA">
                                      <p:cBhvr>
                                        <p:cTn id="36" dur="2000" fill="hold"/>
                                        <p:tgtEl>
                                          <p:spTgt spid="12"/>
                                        </p:tgtEl>
                                        <p:attrNameLst>
                                          <p:attrName>ppt_x</p:attrName>
                                          <p:attrName>ppt_y</p:attrName>
                                        </p:attrNameLst>
                                      </p:cBhvr>
                                    </p:animMotion>
                                  </p:childTnLst>
                                </p:cTn>
                              </p:par>
                              <p:par>
                                <p:cTn id="37" presetID="0" presetClass="path" presetSubtype="0" repeatCount="indefinite" fill="hold" grpId="0" nodeType="withEffect">
                                  <p:stCondLst>
                                    <p:cond delay="0"/>
                                  </p:stCondLst>
                                  <p:childTnLst>
                                    <p:animMotion origin="layout" path="M 3.61111E-6 7.40741E-6 L 0.02205 0.0382 L 0.09288 0.04769 L 0.11823 0.10926 L 0.13646 0.05371 L 0.11684 0.05116 L 0.13125 0.09005 L 0.12986 0.03033 L 0.09479 0.05464 L 0.00972 0.03473 L 3.61111E-6 7.40741E-6 Z " pathEditMode="relative" ptsTypes="AAAAAAAAAAA">
                                      <p:cBhvr>
                                        <p:cTn id="38" dur="3000" fill="hold"/>
                                        <p:tgtEl>
                                          <p:spTgt spid="18"/>
                                        </p:tgtEl>
                                        <p:attrNameLst>
                                          <p:attrName>ppt_x</p:attrName>
                                          <p:attrName>ppt_y</p:attrName>
                                        </p:attrNameLst>
                                      </p:cBhvr>
                                    </p:animMotion>
                                  </p:childTnLst>
                                </p:cTn>
                              </p:par>
                              <p:par>
                                <p:cTn id="39" presetID="0" presetClass="path" presetSubtype="0" repeatCount="indefinite" fill="hold" grpId="0" nodeType="withEffect">
                                  <p:stCondLst>
                                    <p:cond delay="0"/>
                                  </p:stCondLst>
                                  <p:childTnLst>
                                    <p:animMotion origin="layout" path="M 3.05556E-6 -2.96296E-6 L -0.00261 0.04583 L 0.03819 -0.01898 L 0.01562 -0.04491 L 0.05451 -0.08403 L 0.07795 -0.05532 L 0.07274 -0.10555 L 0.00121 0.04931 L -0.01685 0.00185 L 3.05556E-6 -2.96296E-6 Z " pathEditMode="relative" ptsTypes="AAAAAAAAAA">
                                      <p:cBhvr>
                                        <p:cTn id="40" dur="3000" fill="hold"/>
                                        <p:tgtEl>
                                          <p:spTgt spid="29"/>
                                        </p:tgtEl>
                                        <p:attrNameLst>
                                          <p:attrName>ppt_x</p:attrName>
                                          <p:attrName>ppt_y</p:attrName>
                                        </p:attrNameLst>
                                      </p:cBhvr>
                                    </p:animMotion>
                                  </p:childTnLst>
                                </p:cTn>
                              </p:par>
                              <p:par>
                                <p:cTn id="41" presetID="0" presetClass="path" presetSubtype="0" repeatCount="indefinite" fill="hold" grpId="0" nodeType="withEffect">
                                  <p:stCondLst>
                                    <p:cond delay="0"/>
                                  </p:stCondLst>
                                  <p:childTnLst>
                                    <p:animMotion origin="layout" path="M 3.05556E-6 6.2963E-6 L 0.01875 0.02339 L 0.02847 -0.0155 L -0.01042 -0.02777 L 0.00312 -0.06226 L 0.04809 -0.06064 L 0.10833 -0.12384 L 0.06562 -0.18703 L 0.08819 -0.2243 L 0.03888 -0.24143 L 0.05 -0.29259 L 0.00312 -0.24143 L 0.03767 -0.22152 L -0.0066 -0.17407 L 0.02013 -0.14467 L 0.00572 -0.10555 L 0.03628 -0.10648 L 0.03819 -0.06481 L 3.05556E-6 -0.04675 L 0.03767 -0.05462 L -0.02153 -0.03888 L 3.05556E-6 6.2963E-6 Z " pathEditMode="relative" ptsTypes="AAAAAAAAAAAAAAAAAAAAAA">
                                      <p:cBhvr>
                                        <p:cTn id="42" dur="5000" fill="hold"/>
                                        <p:tgtEl>
                                          <p:spTgt spid="28"/>
                                        </p:tgtEl>
                                        <p:attrNameLst>
                                          <p:attrName>ppt_x</p:attrName>
                                          <p:attrName>ppt_y</p:attrName>
                                        </p:attrNameLst>
                                      </p:cBhvr>
                                    </p:animMotion>
                                  </p:childTnLst>
                                </p:cTn>
                              </p:par>
                              <p:par>
                                <p:cTn id="43" presetID="0" presetClass="path" presetSubtype="0" repeatCount="indefinite" fill="hold" grpId="0" nodeType="withEffect">
                                  <p:stCondLst>
                                    <p:cond delay="0"/>
                                  </p:stCondLst>
                                  <p:childTnLst>
                                    <p:animMotion origin="layout" path="M 3.88889E-6 3.33333E-6 L -0.02135 -0.01389 L 0.03125 -0.08403 L 0.01181 -0.12477 L 0.0533 -0.13774 L 0.05 -0.08403 L 0.02413 -0.0338 L -0.01233 -0.01899 L 3.88889E-6 3.33333E-6 Z " pathEditMode="relative" ptsTypes="AAAAAAAAA">
                                      <p:cBhvr>
                                        <p:cTn id="44" dur="2000" fill="hold"/>
                                        <p:tgtEl>
                                          <p:spTgt spid="11"/>
                                        </p:tgtEl>
                                        <p:attrNameLst>
                                          <p:attrName>ppt_x</p:attrName>
                                          <p:attrName>ppt_y</p:attrName>
                                        </p:attrNameLst>
                                      </p:cBhvr>
                                    </p:animMotion>
                                  </p:childTnLst>
                                </p:cTn>
                              </p:par>
                              <p:par>
                                <p:cTn id="45" presetID="0" presetClass="path" presetSubtype="0" repeatCount="indefinite" fill="hold" grpId="0" nodeType="withEffect">
                                  <p:stCondLst>
                                    <p:cond delay="0"/>
                                  </p:stCondLst>
                                  <p:childTnLst>
                                    <p:animMotion origin="layout" path="M -0.01336 0.00047 L 0.05678 -0.02545 L 0.10087 -0.10597 L 0.09185 -0.16728 L 0.0658 -0.1925 L 0.07431 -0.24363 L 0.04306 -0.24086 L 0.03143 -0.27394 L 0.04896 -0.28366 L 0.08525 -0.26978 L 0.08004 -0.22975 L 0.0573 -0.19851 L 0.08924 -0.1682 L 0.1132 -0.11638 L 0.04445 -0.09301 L 0.03143 -0.05229 L 0.02223 -0.01064 L -0.01336 0.00047 Z " pathEditMode="relative" rAng="0" ptsTypes="AAAAAAAAAAAAAAAAAA">
                                      <p:cBhvr>
                                        <p:cTn id="46" dur="2000" fill="hold"/>
                                        <p:tgtEl>
                                          <p:spTgt spid="36"/>
                                        </p:tgtEl>
                                        <p:attrNameLst>
                                          <p:attrName>ppt_x</p:attrName>
                                          <p:attrName>ppt_y</p:attrName>
                                        </p:attrNameLst>
                                      </p:cBhvr>
                                      <p:rCtr x="6300" y="-14200"/>
                                    </p:animMotion>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67">
                                            <p:txEl>
                                              <p:pRg st="0" end="0"/>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6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P spid="15" grpId="0" animBg="1"/>
      <p:bldP spid="16" grpId="0" animBg="1"/>
      <p:bldP spid="17" grpId="0" animBg="1"/>
      <p:bldP spid="18"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685800"/>
            <a:ext cx="6324600" cy="2862322"/>
          </a:xfrm>
          <a:prstGeom prst="rect">
            <a:avLst/>
          </a:prstGeom>
          <a:noFill/>
        </p:spPr>
        <p:txBody>
          <a:bodyPr wrap="square" rtlCol="0">
            <a:spAutoFit/>
          </a:bodyPr>
          <a:lstStyle/>
          <a:p>
            <a:r>
              <a:rPr lang="en-US" sz="3600" dirty="0" smtClean="0"/>
              <a:t>Perhaps the simplest way to visualize </a:t>
            </a:r>
            <a:r>
              <a:rPr lang="en-US" sz="3600" dirty="0" err="1" smtClean="0"/>
              <a:t>Kr’s</a:t>
            </a:r>
            <a:r>
              <a:rPr lang="en-US" sz="3600" dirty="0" smtClean="0"/>
              <a:t> partial pressure is to imagine what the pressure in the flask would be if Kr were the only gas present:</a:t>
            </a:r>
          </a:p>
        </p:txBody>
      </p:sp>
      <p:sp>
        <p:nvSpPr>
          <p:cNvPr id="7" name="TextBox 6"/>
          <p:cNvSpPr txBox="1"/>
          <p:nvPr/>
        </p:nvSpPr>
        <p:spPr>
          <a:xfrm>
            <a:off x="990600" y="152400"/>
            <a:ext cx="7162800" cy="707886"/>
          </a:xfrm>
          <a:prstGeom prst="rect">
            <a:avLst/>
          </a:prstGeom>
          <a:noFill/>
        </p:spPr>
        <p:txBody>
          <a:bodyPr wrap="square" rtlCol="0">
            <a:spAutoFit/>
          </a:bodyPr>
          <a:lstStyle/>
          <a:p>
            <a:r>
              <a:rPr lang="en-US" sz="4000" b="1" dirty="0" smtClean="0"/>
              <a:t>Dalton’s Law of Partial Pressures</a:t>
            </a:r>
            <a:endParaRPr lang="en-US" sz="4000" b="1" dirty="0"/>
          </a:p>
        </p:txBody>
      </p:sp>
      <p:grpSp>
        <p:nvGrpSpPr>
          <p:cNvPr id="2" name="Group 31"/>
          <p:cNvGrpSpPr/>
          <p:nvPr/>
        </p:nvGrpSpPr>
        <p:grpSpPr>
          <a:xfrm>
            <a:off x="6400800" y="878892"/>
            <a:ext cx="2057400" cy="3388308"/>
            <a:chOff x="6400800" y="878892"/>
            <a:chExt cx="2057400" cy="3388308"/>
          </a:xfrm>
        </p:grpSpPr>
        <p:grpSp>
          <p:nvGrpSpPr>
            <p:cNvPr id="3" name="Group 8"/>
            <p:cNvGrpSpPr/>
            <p:nvPr/>
          </p:nvGrpSpPr>
          <p:grpSpPr>
            <a:xfrm>
              <a:off x="6400800" y="1129262"/>
              <a:ext cx="2057400" cy="3137938"/>
              <a:chOff x="6477000" y="1589146"/>
              <a:chExt cx="2057400" cy="3747538"/>
            </a:xfrm>
          </p:grpSpPr>
          <p:sp>
            <p:nvSpPr>
              <p:cNvPr id="5" name="Freeform 4"/>
              <p:cNvSpPr/>
              <p:nvPr/>
            </p:nvSpPr>
            <p:spPr>
              <a:xfrm>
                <a:off x="6477000" y="1589146"/>
                <a:ext cx="1052848" cy="3747538"/>
              </a:xfrm>
              <a:custGeom>
                <a:avLst/>
                <a:gdLst>
                  <a:gd name="connsiteX0" fmla="*/ 1052945 w 1510145"/>
                  <a:gd name="connsiteY0" fmla="*/ 0 h 3685309"/>
                  <a:gd name="connsiteX1" fmla="*/ 1052945 w 1510145"/>
                  <a:gd name="connsiteY1" fmla="*/ 831273 h 3685309"/>
                  <a:gd name="connsiteX2" fmla="*/ 1011382 w 1510145"/>
                  <a:gd name="connsiteY2" fmla="*/ 1149927 h 3685309"/>
                  <a:gd name="connsiteX3" fmla="*/ 789709 w 1510145"/>
                  <a:gd name="connsiteY3" fmla="*/ 1593273 h 3685309"/>
                  <a:gd name="connsiteX4" fmla="*/ 55418 w 1510145"/>
                  <a:gd name="connsiteY4" fmla="*/ 3144982 h 3685309"/>
                  <a:gd name="connsiteX5" fmla="*/ 0 w 1510145"/>
                  <a:gd name="connsiteY5" fmla="*/ 3352800 h 3685309"/>
                  <a:gd name="connsiteX6" fmla="*/ 13854 w 1510145"/>
                  <a:gd name="connsiteY6" fmla="*/ 3463637 h 3685309"/>
                  <a:gd name="connsiteX7" fmla="*/ 96982 w 1510145"/>
                  <a:gd name="connsiteY7" fmla="*/ 3616037 h 3685309"/>
                  <a:gd name="connsiteX8" fmla="*/ 235527 w 1510145"/>
                  <a:gd name="connsiteY8" fmla="*/ 3685309 h 3685309"/>
                  <a:gd name="connsiteX9" fmla="*/ 1510145 w 1510145"/>
                  <a:gd name="connsiteY9" fmla="*/ 3685309 h 3685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10145" h="3685309">
                    <a:moveTo>
                      <a:pt x="1052945" y="0"/>
                    </a:moveTo>
                    <a:lnTo>
                      <a:pt x="1052945" y="831273"/>
                    </a:lnTo>
                    <a:lnTo>
                      <a:pt x="1011382" y="1149927"/>
                    </a:lnTo>
                    <a:lnTo>
                      <a:pt x="789709" y="1593273"/>
                    </a:lnTo>
                    <a:lnTo>
                      <a:pt x="55418" y="3144982"/>
                    </a:lnTo>
                    <a:lnTo>
                      <a:pt x="0" y="3352800"/>
                    </a:lnTo>
                    <a:lnTo>
                      <a:pt x="13854" y="3463637"/>
                    </a:lnTo>
                    <a:lnTo>
                      <a:pt x="96982" y="3616037"/>
                    </a:lnTo>
                    <a:lnTo>
                      <a:pt x="235527" y="3685309"/>
                    </a:lnTo>
                    <a:lnTo>
                      <a:pt x="1510145" y="3685309"/>
                    </a:lnTo>
                  </a:path>
                </a:pathLst>
              </a:cu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Freeform 5"/>
              <p:cNvSpPr/>
              <p:nvPr/>
            </p:nvSpPr>
            <p:spPr>
              <a:xfrm flipH="1">
                <a:off x="7481552" y="1589146"/>
                <a:ext cx="1052848" cy="3747538"/>
              </a:xfrm>
              <a:custGeom>
                <a:avLst/>
                <a:gdLst>
                  <a:gd name="connsiteX0" fmla="*/ 1052945 w 1510145"/>
                  <a:gd name="connsiteY0" fmla="*/ 0 h 3685309"/>
                  <a:gd name="connsiteX1" fmla="*/ 1052945 w 1510145"/>
                  <a:gd name="connsiteY1" fmla="*/ 831273 h 3685309"/>
                  <a:gd name="connsiteX2" fmla="*/ 1011382 w 1510145"/>
                  <a:gd name="connsiteY2" fmla="*/ 1149927 h 3685309"/>
                  <a:gd name="connsiteX3" fmla="*/ 789709 w 1510145"/>
                  <a:gd name="connsiteY3" fmla="*/ 1593273 h 3685309"/>
                  <a:gd name="connsiteX4" fmla="*/ 55418 w 1510145"/>
                  <a:gd name="connsiteY4" fmla="*/ 3144982 h 3685309"/>
                  <a:gd name="connsiteX5" fmla="*/ 0 w 1510145"/>
                  <a:gd name="connsiteY5" fmla="*/ 3352800 h 3685309"/>
                  <a:gd name="connsiteX6" fmla="*/ 13854 w 1510145"/>
                  <a:gd name="connsiteY6" fmla="*/ 3463637 h 3685309"/>
                  <a:gd name="connsiteX7" fmla="*/ 96982 w 1510145"/>
                  <a:gd name="connsiteY7" fmla="*/ 3616037 h 3685309"/>
                  <a:gd name="connsiteX8" fmla="*/ 235527 w 1510145"/>
                  <a:gd name="connsiteY8" fmla="*/ 3685309 h 3685309"/>
                  <a:gd name="connsiteX9" fmla="*/ 1510145 w 1510145"/>
                  <a:gd name="connsiteY9" fmla="*/ 3685309 h 3685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10145" h="3685309">
                    <a:moveTo>
                      <a:pt x="1052945" y="0"/>
                    </a:moveTo>
                    <a:lnTo>
                      <a:pt x="1052945" y="831273"/>
                    </a:lnTo>
                    <a:lnTo>
                      <a:pt x="1011382" y="1149927"/>
                    </a:lnTo>
                    <a:lnTo>
                      <a:pt x="789709" y="1593273"/>
                    </a:lnTo>
                    <a:lnTo>
                      <a:pt x="55418" y="3144982"/>
                    </a:lnTo>
                    <a:lnTo>
                      <a:pt x="0" y="3352800"/>
                    </a:lnTo>
                    <a:lnTo>
                      <a:pt x="13854" y="3463637"/>
                    </a:lnTo>
                    <a:lnTo>
                      <a:pt x="96982" y="3616037"/>
                    </a:lnTo>
                    <a:lnTo>
                      <a:pt x="235527" y="3685309"/>
                    </a:lnTo>
                    <a:lnTo>
                      <a:pt x="1510145" y="3685309"/>
                    </a:lnTo>
                  </a:path>
                </a:pathLst>
              </a:cu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0" name="Trapezoid 9"/>
            <p:cNvSpPr/>
            <p:nvPr/>
          </p:nvSpPr>
          <p:spPr>
            <a:xfrm rot="10800000">
              <a:off x="7086600" y="878892"/>
              <a:ext cx="685800" cy="533400"/>
            </a:xfrm>
            <a:prstGeom prst="trapezoi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Oval 10"/>
          <p:cNvSpPr/>
          <p:nvPr/>
        </p:nvSpPr>
        <p:spPr>
          <a:xfrm>
            <a:off x="6629400" y="3810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7239000" y="3048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6934200" y="3048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7924800" y="28956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7620000" y="3048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8077200" y="35814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7467600" y="3429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7086600" y="3429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7086600" y="3810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7467600" y="27432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7086600" y="25146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7239000" y="213360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7543800" y="220980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7543800" y="190500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7239000" y="182880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7391400" y="1524000"/>
            <a:ext cx="91440" cy="91440"/>
          </a:xfrm>
          <a:prstGeom prst="ellipse">
            <a:avLst/>
          </a:prstGeom>
          <a:solidFill>
            <a:srgbClr val="FFFF00"/>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6934200" y="40386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7391400" y="38100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7848600" y="39624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6858000" y="35052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67"/>
          <p:cNvGrpSpPr/>
          <p:nvPr/>
        </p:nvGrpSpPr>
        <p:grpSpPr>
          <a:xfrm>
            <a:off x="7010400" y="4267200"/>
            <a:ext cx="1447800" cy="369332"/>
            <a:chOff x="7010400" y="4267200"/>
            <a:chExt cx="1447800" cy="369332"/>
          </a:xfrm>
        </p:grpSpPr>
        <p:sp>
          <p:nvSpPr>
            <p:cNvPr id="38" name="Oval 37"/>
            <p:cNvSpPr/>
            <p:nvPr/>
          </p:nvSpPr>
          <p:spPr>
            <a:xfrm>
              <a:off x="7010400" y="4419600"/>
              <a:ext cx="91440" cy="91440"/>
            </a:xfrm>
            <a:prstGeom prst="ellipse">
              <a:avLst/>
            </a:prstGeom>
            <a:solidFill>
              <a:srgbClr val="FFFF00"/>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TextBox 58"/>
            <p:cNvSpPr txBox="1"/>
            <p:nvPr/>
          </p:nvSpPr>
          <p:spPr>
            <a:xfrm>
              <a:off x="7162800" y="4267200"/>
              <a:ext cx="1295400" cy="369332"/>
            </a:xfrm>
            <a:prstGeom prst="rect">
              <a:avLst/>
            </a:prstGeom>
            <a:noFill/>
          </p:spPr>
          <p:txBody>
            <a:bodyPr wrap="square" rtlCol="0">
              <a:spAutoFit/>
            </a:bodyPr>
            <a:lstStyle/>
            <a:p>
              <a:r>
                <a:rPr lang="en-US" dirty="0" smtClean="0"/>
                <a:t>= argon (</a:t>
              </a:r>
              <a:r>
                <a:rPr lang="en-US" dirty="0" err="1" smtClean="0"/>
                <a:t>Ar</a:t>
              </a:r>
              <a:r>
                <a:rPr lang="en-US" dirty="0" smtClean="0"/>
                <a:t>)</a:t>
              </a:r>
              <a:endParaRPr lang="en-US" dirty="0"/>
            </a:p>
          </p:txBody>
        </p:sp>
      </p:grpSp>
      <p:grpSp>
        <p:nvGrpSpPr>
          <p:cNvPr id="9" name="Group 66"/>
          <p:cNvGrpSpPr/>
          <p:nvPr/>
        </p:nvGrpSpPr>
        <p:grpSpPr>
          <a:xfrm>
            <a:off x="6553200" y="4496384"/>
            <a:ext cx="2057400" cy="369332"/>
            <a:chOff x="6553200" y="4496384"/>
            <a:chExt cx="2057400" cy="369332"/>
          </a:xfrm>
        </p:grpSpPr>
        <p:sp>
          <p:nvSpPr>
            <p:cNvPr id="37" name="Oval 36"/>
            <p:cNvSpPr/>
            <p:nvPr/>
          </p:nvSpPr>
          <p:spPr>
            <a:xfrm>
              <a:off x="7010400" y="463296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6553200" y="463296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6705600" y="463296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6858000" y="463296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TextBox 59"/>
            <p:cNvSpPr txBox="1"/>
            <p:nvPr/>
          </p:nvSpPr>
          <p:spPr>
            <a:xfrm>
              <a:off x="7162800" y="4496384"/>
              <a:ext cx="1447800" cy="369332"/>
            </a:xfrm>
            <a:prstGeom prst="rect">
              <a:avLst/>
            </a:prstGeom>
            <a:noFill/>
          </p:spPr>
          <p:txBody>
            <a:bodyPr wrap="square" rtlCol="0">
              <a:spAutoFit/>
            </a:bodyPr>
            <a:lstStyle/>
            <a:p>
              <a:r>
                <a:rPr lang="en-US" dirty="0" smtClean="0"/>
                <a:t>= helium (He)</a:t>
              </a:r>
              <a:endParaRPr lang="en-US" dirty="0"/>
            </a:p>
          </p:txBody>
        </p:sp>
      </p:grpSp>
      <p:grpSp>
        <p:nvGrpSpPr>
          <p:cNvPr id="31" name="Group 65"/>
          <p:cNvGrpSpPr/>
          <p:nvPr/>
        </p:nvGrpSpPr>
        <p:grpSpPr>
          <a:xfrm>
            <a:off x="6400800" y="4725568"/>
            <a:ext cx="2286000" cy="532232"/>
            <a:chOff x="6400800" y="4725568"/>
            <a:chExt cx="2286000" cy="532232"/>
          </a:xfrm>
        </p:grpSpPr>
        <p:sp>
          <p:nvSpPr>
            <p:cNvPr id="19" name="Oval 18"/>
            <p:cNvSpPr/>
            <p:nvPr/>
          </p:nvSpPr>
          <p:spPr>
            <a:xfrm>
              <a:off x="6400800" y="48615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6553200" y="48615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6705600" y="48615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6858000" y="48615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7010400" y="48615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6400800" y="50139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6553200" y="50139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6705600" y="50139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6858000" y="50139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7010400" y="50139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6400800" y="51663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6553200" y="51663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6705600" y="51663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6858000" y="51663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7010400" y="51663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TextBox 60"/>
            <p:cNvSpPr txBox="1"/>
            <p:nvPr/>
          </p:nvSpPr>
          <p:spPr>
            <a:xfrm>
              <a:off x="7162800" y="4725568"/>
              <a:ext cx="1524000" cy="369332"/>
            </a:xfrm>
            <a:prstGeom prst="rect">
              <a:avLst/>
            </a:prstGeom>
            <a:noFill/>
          </p:spPr>
          <p:txBody>
            <a:bodyPr wrap="square" rtlCol="0">
              <a:spAutoFit/>
            </a:bodyPr>
            <a:lstStyle/>
            <a:p>
              <a:r>
                <a:rPr lang="en-US" dirty="0" smtClean="0"/>
                <a:t>= krypton (Kr)</a:t>
              </a:r>
              <a:endParaRPr lang="en-US" dirty="0"/>
            </a:p>
          </p:txBody>
        </p:sp>
      </p:grpSp>
      <p:sp>
        <p:nvSpPr>
          <p:cNvPr id="67" name="TextBox 66"/>
          <p:cNvSpPr txBox="1"/>
          <p:nvPr/>
        </p:nvSpPr>
        <p:spPr>
          <a:xfrm>
            <a:off x="381000" y="2895600"/>
            <a:ext cx="6019800" cy="2862322"/>
          </a:xfrm>
          <a:prstGeom prst="rect">
            <a:avLst/>
          </a:prstGeom>
          <a:noFill/>
        </p:spPr>
        <p:txBody>
          <a:bodyPr wrap="square" rtlCol="0">
            <a:spAutoFit/>
          </a:bodyPr>
          <a:lstStyle/>
          <a:p>
            <a:r>
              <a:rPr lang="en-US" sz="3600" dirty="0" smtClean="0"/>
              <a:t>                                Likewise, if the helium were the only gas present, the pressure would only be 4/20 (1/5) of what it was originally. (</a:t>
            </a:r>
            <a:r>
              <a:rPr lang="en-US" sz="3600" b="1" dirty="0" smtClean="0"/>
              <a:t>Q7</a:t>
            </a:r>
            <a:r>
              <a:rPr lang="en-US" sz="3600" dirty="0" smtClean="0"/>
              <a:t>) </a:t>
            </a:r>
          </a:p>
        </p:txBody>
      </p:sp>
      <p:sp>
        <p:nvSpPr>
          <p:cNvPr id="68" name="TextBox 67"/>
          <p:cNvSpPr txBox="1"/>
          <p:nvPr/>
        </p:nvSpPr>
        <p:spPr>
          <a:xfrm>
            <a:off x="381000" y="5713274"/>
            <a:ext cx="8763000" cy="646331"/>
          </a:xfrm>
          <a:prstGeom prst="rect">
            <a:avLst/>
          </a:prstGeom>
          <a:noFill/>
        </p:spPr>
        <p:txBody>
          <a:bodyPr wrap="square" rtlCol="0">
            <a:spAutoFit/>
          </a:bodyPr>
          <a:lstStyle/>
          <a:p>
            <a:r>
              <a:rPr lang="en-US" sz="3600" dirty="0" smtClean="0"/>
              <a:t>1/5 of 600 </a:t>
            </a:r>
            <a:r>
              <a:rPr lang="en-US" sz="3600" dirty="0" err="1" smtClean="0"/>
              <a:t>torr</a:t>
            </a:r>
            <a:r>
              <a:rPr lang="en-US" sz="3600" dirty="0" smtClean="0"/>
              <a:t> = 120 </a:t>
            </a:r>
            <a:r>
              <a:rPr lang="en-US" sz="3600" dirty="0" err="1" smtClean="0"/>
              <a:t>torr</a:t>
            </a:r>
            <a:r>
              <a:rPr lang="en-US" sz="3600" dirty="0" smtClean="0"/>
              <a:t>.</a:t>
            </a:r>
            <a:endParaRPr lang="en-US" sz="3600" b="1" dirty="0" smtClean="0"/>
          </a:p>
        </p:txBody>
      </p:sp>
      <p:grpSp>
        <p:nvGrpSpPr>
          <p:cNvPr id="32" name="Group 61"/>
          <p:cNvGrpSpPr/>
          <p:nvPr/>
        </p:nvGrpSpPr>
        <p:grpSpPr>
          <a:xfrm>
            <a:off x="7696200" y="1295400"/>
            <a:ext cx="1314672" cy="1008221"/>
            <a:chOff x="7696200" y="1295400"/>
            <a:chExt cx="1314672" cy="1008221"/>
          </a:xfrm>
        </p:grpSpPr>
        <p:sp>
          <p:nvSpPr>
            <p:cNvPr id="63" name="Rectangle 62"/>
            <p:cNvSpPr/>
            <p:nvPr/>
          </p:nvSpPr>
          <p:spPr>
            <a:xfrm>
              <a:off x="7696200" y="1676400"/>
              <a:ext cx="381000" cy="22860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8001000" y="1295400"/>
              <a:ext cx="990600" cy="990600"/>
            </a:xfrm>
            <a:prstGeom prst="ellipse">
              <a:avLst/>
            </a:prstGeom>
            <a:solidFill>
              <a:schemeClr val="accent1">
                <a:lumMod val="20000"/>
                <a:lumOff val="8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TextBox 64"/>
            <p:cNvSpPr txBox="1"/>
            <p:nvPr/>
          </p:nvSpPr>
          <p:spPr>
            <a:xfrm>
              <a:off x="8345672" y="2057400"/>
              <a:ext cx="304800" cy="246221"/>
            </a:xfrm>
            <a:prstGeom prst="rect">
              <a:avLst/>
            </a:prstGeom>
            <a:noFill/>
          </p:spPr>
          <p:txBody>
            <a:bodyPr wrap="square" rtlCol="0">
              <a:spAutoFit/>
            </a:bodyPr>
            <a:lstStyle/>
            <a:p>
              <a:pPr algn="ctr"/>
              <a:r>
                <a:rPr lang="en-US" sz="1000" b="1" dirty="0" smtClean="0"/>
                <a:t>0</a:t>
              </a:r>
              <a:endParaRPr lang="en-US" b="1" dirty="0"/>
            </a:p>
          </p:txBody>
        </p:sp>
        <p:sp>
          <p:nvSpPr>
            <p:cNvPr id="69" name="TextBox 68"/>
            <p:cNvSpPr txBox="1"/>
            <p:nvPr/>
          </p:nvSpPr>
          <p:spPr>
            <a:xfrm>
              <a:off x="8068602" y="1981200"/>
              <a:ext cx="381000" cy="246221"/>
            </a:xfrm>
            <a:prstGeom prst="rect">
              <a:avLst/>
            </a:prstGeom>
            <a:noFill/>
          </p:spPr>
          <p:txBody>
            <a:bodyPr wrap="square" rtlCol="0">
              <a:spAutoFit/>
            </a:bodyPr>
            <a:lstStyle/>
            <a:p>
              <a:pPr algn="ctr"/>
              <a:r>
                <a:rPr lang="en-US" sz="1000" b="1" dirty="0" smtClean="0"/>
                <a:t>100</a:t>
              </a:r>
              <a:endParaRPr lang="en-US" b="1" dirty="0"/>
            </a:p>
          </p:txBody>
        </p:sp>
        <p:sp>
          <p:nvSpPr>
            <p:cNvPr id="70" name="TextBox 69"/>
            <p:cNvSpPr txBox="1"/>
            <p:nvPr/>
          </p:nvSpPr>
          <p:spPr>
            <a:xfrm>
              <a:off x="7991032" y="1801388"/>
              <a:ext cx="381000" cy="246221"/>
            </a:xfrm>
            <a:prstGeom prst="rect">
              <a:avLst/>
            </a:prstGeom>
            <a:noFill/>
          </p:spPr>
          <p:txBody>
            <a:bodyPr wrap="square" rtlCol="0">
              <a:spAutoFit/>
            </a:bodyPr>
            <a:lstStyle/>
            <a:p>
              <a:pPr algn="ctr"/>
              <a:r>
                <a:rPr lang="en-US" sz="1000" b="1" dirty="0" smtClean="0"/>
                <a:t>200</a:t>
              </a:r>
              <a:endParaRPr lang="en-US" b="1" dirty="0"/>
            </a:p>
          </p:txBody>
        </p:sp>
        <p:sp>
          <p:nvSpPr>
            <p:cNvPr id="71" name="TextBox 70"/>
            <p:cNvSpPr txBox="1"/>
            <p:nvPr/>
          </p:nvSpPr>
          <p:spPr>
            <a:xfrm>
              <a:off x="7978254" y="1539340"/>
              <a:ext cx="381000" cy="246221"/>
            </a:xfrm>
            <a:prstGeom prst="rect">
              <a:avLst/>
            </a:prstGeom>
            <a:noFill/>
          </p:spPr>
          <p:txBody>
            <a:bodyPr wrap="square" rtlCol="0">
              <a:spAutoFit/>
            </a:bodyPr>
            <a:lstStyle/>
            <a:p>
              <a:pPr algn="ctr"/>
              <a:r>
                <a:rPr lang="en-US" sz="1000" b="1" dirty="0" smtClean="0"/>
                <a:t>300</a:t>
              </a:r>
              <a:endParaRPr lang="en-US" b="1" dirty="0"/>
            </a:p>
          </p:txBody>
        </p:sp>
        <p:sp>
          <p:nvSpPr>
            <p:cNvPr id="72" name="TextBox 71"/>
            <p:cNvSpPr txBox="1"/>
            <p:nvPr/>
          </p:nvSpPr>
          <p:spPr>
            <a:xfrm>
              <a:off x="8077200" y="1346680"/>
              <a:ext cx="381000" cy="246221"/>
            </a:xfrm>
            <a:prstGeom prst="rect">
              <a:avLst/>
            </a:prstGeom>
            <a:noFill/>
          </p:spPr>
          <p:txBody>
            <a:bodyPr wrap="square" rtlCol="0">
              <a:spAutoFit/>
            </a:bodyPr>
            <a:lstStyle/>
            <a:p>
              <a:pPr algn="ctr"/>
              <a:r>
                <a:rPr lang="en-US" sz="1000" b="1" dirty="0" smtClean="0"/>
                <a:t>400</a:t>
              </a:r>
              <a:endParaRPr lang="en-US" b="1" dirty="0"/>
            </a:p>
          </p:txBody>
        </p:sp>
        <p:sp>
          <p:nvSpPr>
            <p:cNvPr id="73" name="TextBox 72"/>
            <p:cNvSpPr txBox="1"/>
            <p:nvPr/>
          </p:nvSpPr>
          <p:spPr>
            <a:xfrm>
              <a:off x="8305800" y="1295400"/>
              <a:ext cx="381000" cy="246221"/>
            </a:xfrm>
            <a:prstGeom prst="rect">
              <a:avLst/>
            </a:prstGeom>
            <a:noFill/>
          </p:spPr>
          <p:txBody>
            <a:bodyPr wrap="square" rtlCol="0">
              <a:spAutoFit/>
            </a:bodyPr>
            <a:lstStyle/>
            <a:p>
              <a:pPr algn="ctr"/>
              <a:r>
                <a:rPr lang="en-US" sz="1000" b="1" dirty="0" smtClean="0"/>
                <a:t>500</a:t>
              </a:r>
              <a:endParaRPr lang="en-US" b="1" dirty="0"/>
            </a:p>
          </p:txBody>
        </p:sp>
        <p:cxnSp>
          <p:nvCxnSpPr>
            <p:cNvPr id="74" name="Straight Connector 73"/>
            <p:cNvCxnSpPr/>
            <p:nvPr/>
          </p:nvCxnSpPr>
          <p:spPr>
            <a:xfrm rot="2160000" flipV="1">
              <a:off x="8220608" y="2146017"/>
              <a:ext cx="0" cy="457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4320000" flipV="1">
              <a:off x="8054084" y="1914125"/>
              <a:ext cx="0" cy="457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2160000" flipV="1">
              <a:off x="8768960" y="1389663"/>
              <a:ext cx="0" cy="457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4320000" flipV="1">
              <a:off x="8942125" y="1621785"/>
              <a:ext cx="0" cy="457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6480000" flipV="1">
              <a:off x="8051593" y="1619293"/>
              <a:ext cx="0" cy="457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6480000" flipV="1">
              <a:off x="8944617" y="1914125"/>
              <a:ext cx="0" cy="457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8640000" flipV="1">
              <a:off x="8218117" y="1382186"/>
              <a:ext cx="0" cy="457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8640000" flipV="1">
              <a:off x="8770939" y="2147457"/>
              <a:ext cx="0" cy="457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10800000" flipV="1">
              <a:off x="8495580" y="2234720"/>
              <a:ext cx="0" cy="457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10800000" flipV="1">
              <a:off x="8497020" y="1295400"/>
              <a:ext cx="0" cy="457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4" name="TextBox 83"/>
            <p:cNvSpPr txBox="1"/>
            <p:nvPr/>
          </p:nvSpPr>
          <p:spPr>
            <a:xfrm>
              <a:off x="8536892" y="1359140"/>
              <a:ext cx="381000" cy="246221"/>
            </a:xfrm>
            <a:prstGeom prst="rect">
              <a:avLst/>
            </a:prstGeom>
            <a:noFill/>
          </p:spPr>
          <p:txBody>
            <a:bodyPr wrap="square" rtlCol="0">
              <a:spAutoFit/>
            </a:bodyPr>
            <a:lstStyle/>
            <a:p>
              <a:pPr algn="ctr"/>
              <a:r>
                <a:rPr lang="en-US" sz="1000" b="1" dirty="0" smtClean="0"/>
                <a:t>600</a:t>
              </a:r>
              <a:endParaRPr lang="en-US" b="1" dirty="0"/>
            </a:p>
          </p:txBody>
        </p:sp>
        <p:sp>
          <p:nvSpPr>
            <p:cNvPr id="85" name="TextBox 84"/>
            <p:cNvSpPr txBox="1"/>
            <p:nvPr/>
          </p:nvSpPr>
          <p:spPr>
            <a:xfrm>
              <a:off x="8626992" y="1535408"/>
              <a:ext cx="381000" cy="246221"/>
            </a:xfrm>
            <a:prstGeom prst="rect">
              <a:avLst/>
            </a:prstGeom>
            <a:noFill/>
          </p:spPr>
          <p:txBody>
            <a:bodyPr wrap="square" rtlCol="0">
              <a:spAutoFit/>
            </a:bodyPr>
            <a:lstStyle/>
            <a:p>
              <a:pPr algn="ctr"/>
              <a:r>
                <a:rPr lang="en-US" sz="1000" b="1" dirty="0" smtClean="0"/>
                <a:t>700</a:t>
              </a:r>
              <a:endParaRPr lang="en-US" b="1" dirty="0"/>
            </a:p>
          </p:txBody>
        </p:sp>
        <p:sp>
          <p:nvSpPr>
            <p:cNvPr id="86" name="TextBox 85"/>
            <p:cNvSpPr txBox="1"/>
            <p:nvPr/>
          </p:nvSpPr>
          <p:spPr>
            <a:xfrm>
              <a:off x="8629872" y="1773976"/>
              <a:ext cx="381000" cy="246221"/>
            </a:xfrm>
            <a:prstGeom prst="rect">
              <a:avLst/>
            </a:prstGeom>
            <a:noFill/>
          </p:spPr>
          <p:txBody>
            <a:bodyPr wrap="square" rtlCol="0">
              <a:spAutoFit/>
            </a:bodyPr>
            <a:lstStyle/>
            <a:p>
              <a:pPr algn="ctr"/>
              <a:r>
                <a:rPr lang="en-US" sz="1000" b="1" dirty="0" smtClean="0"/>
                <a:t>800</a:t>
              </a:r>
              <a:endParaRPr lang="en-US" b="1" dirty="0"/>
            </a:p>
          </p:txBody>
        </p:sp>
        <p:sp>
          <p:nvSpPr>
            <p:cNvPr id="87" name="TextBox 86"/>
            <p:cNvSpPr txBox="1"/>
            <p:nvPr/>
          </p:nvSpPr>
          <p:spPr>
            <a:xfrm>
              <a:off x="8531908" y="1987624"/>
              <a:ext cx="381000" cy="246221"/>
            </a:xfrm>
            <a:prstGeom prst="rect">
              <a:avLst/>
            </a:prstGeom>
            <a:noFill/>
          </p:spPr>
          <p:txBody>
            <a:bodyPr wrap="square" rtlCol="0">
              <a:spAutoFit/>
            </a:bodyPr>
            <a:lstStyle/>
            <a:p>
              <a:pPr algn="ctr"/>
              <a:r>
                <a:rPr lang="en-US" sz="1000" b="1" dirty="0" smtClean="0"/>
                <a:t>900</a:t>
              </a:r>
              <a:endParaRPr lang="en-US" b="1" dirty="0"/>
            </a:p>
          </p:txBody>
        </p:sp>
      </p:grpSp>
      <p:grpSp>
        <p:nvGrpSpPr>
          <p:cNvPr id="33" name="Group 87"/>
          <p:cNvGrpSpPr/>
          <p:nvPr/>
        </p:nvGrpSpPr>
        <p:grpSpPr>
          <a:xfrm rot="2160000">
            <a:off x="8487156" y="1295400"/>
            <a:ext cx="18288" cy="990600"/>
            <a:chOff x="8458200" y="1295400"/>
            <a:chExt cx="18288" cy="990600"/>
          </a:xfrm>
        </p:grpSpPr>
        <p:sp>
          <p:nvSpPr>
            <p:cNvPr id="89" name="Rectangle 88"/>
            <p:cNvSpPr/>
            <p:nvPr/>
          </p:nvSpPr>
          <p:spPr>
            <a:xfrm>
              <a:off x="8458200" y="1295400"/>
              <a:ext cx="18288" cy="533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ectangle 89"/>
            <p:cNvSpPr/>
            <p:nvPr/>
          </p:nvSpPr>
          <p:spPr>
            <a:xfrm>
              <a:off x="8458200" y="1752600"/>
              <a:ext cx="18288" cy="533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2" name="Group 91"/>
          <p:cNvGrpSpPr/>
          <p:nvPr/>
        </p:nvGrpSpPr>
        <p:grpSpPr>
          <a:xfrm>
            <a:off x="8001000" y="221670"/>
            <a:ext cx="990600" cy="997530"/>
            <a:chOff x="8001000" y="221670"/>
            <a:chExt cx="990600" cy="997530"/>
          </a:xfrm>
        </p:grpSpPr>
        <p:sp>
          <p:nvSpPr>
            <p:cNvPr id="88" name="Down Arrow 87"/>
            <p:cNvSpPr/>
            <p:nvPr/>
          </p:nvSpPr>
          <p:spPr>
            <a:xfrm>
              <a:off x="8001000" y="228600"/>
              <a:ext cx="990600" cy="990600"/>
            </a:xfrm>
            <a:prstGeom prst="downArrow">
              <a:avLst>
                <a:gd name="adj1" fmla="val 61189"/>
                <a:gd name="adj2" fmla="val 35124"/>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TextBox 90"/>
            <p:cNvSpPr txBox="1"/>
            <p:nvPr/>
          </p:nvSpPr>
          <p:spPr>
            <a:xfrm>
              <a:off x="8077200" y="221670"/>
              <a:ext cx="838200" cy="900246"/>
            </a:xfrm>
            <a:prstGeom prst="rect">
              <a:avLst/>
            </a:prstGeom>
            <a:noFill/>
          </p:spPr>
          <p:txBody>
            <a:bodyPr wrap="square" rtlCol="0">
              <a:spAutoFit/>
            </a:bodyPr>
            <a:lstStyle/>
            <a:p>
              <a:pPr algn="ctr"/>
              <a:r>
                <a:rPr lang="en-US" sz="1050" dirty="0" smtClean="0"/>
                <a:t>See how the pressure drops to 450 </a:t>
              </a:r>
              <a:r>
                <a:rPr lang="en-US" sz="1050" dirty="0" err="1" smtClean="0"/>
                <a:t>torr</a:t>
              </a:r>
              <a:endParaRPr lang="en-US" sz="1050" dirty="0"/>
            </a:p>
          </p:txBody>
        </p:sp>
      </p:grpSp>
      <p:grpSp>
        <p:nvGrpSpPr>
          <p:cNvPr id="96" name="Group 95"/>
          <p:cNvGrpSpPr/>
          <p:nvPr/>
        </p:nvGrpSpPr>
        <p:grpSpPr>
          <a:xfrm>
            <a:off x="8007930" y="228600"/>
            <a:ext cx="990600" cy="997530"/>
            <a:chOff x="7848600" y="5334000"/>
            <a:chExt cx="990600" cy="997530"/>
          </a:xfrm>
        </p:grpSpPr>
        <p:sp>
          <p:nvSpPr>
            <p:cNvPr id="94" name="Down Arrow 93"/>
            <p:cNvSpPr/>
            <p:nvPr/>
          </p:nvSpPr>
          <p:spPr>
            <a:xfrm>
              <a:off x="7848600" y="5340930"/>
              <a:ext cx="990600" cy="990600"/>
            </a:xfrm>
            <a:prstGeom prst="downArrow">
              <a:avLst>
                <a:gd name="adj1" fmla="val 61189"/>
                <a:gd name="adj2" fmla="val 35124"/>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TextBox 94"/>
            <p:cNvSpPr txBox="1"/>
            <p:nvPr/>
          </p:nvSpPr>
          <p:spPr>
            <a:xfrm>
              <a:off x="7924800" y="5334000"/>
              <a:ext cx="838200" cy="900246"/>
            </a:xfrm>
            <a:prstGeom prst="rect">
              <a:avLst/>
            </a:prstGeom>
            <a:noFill/>
          </p:spPr>
          <p:txBody>
            <a:bodyPr wrap="square" rtlCol="0">
              <a:spAutoFit/>
            </a:bodyPr>
            <a:lstStyle/>
            <a:p>
              <a:pPr algn="ctr"/>
              <a:r>
                <a:rPr lang="en-US" sz="1050" dirty="0" smtClean="0"/>
                <a:t>See how the pressure drops to 120 </a:t>
              </a:r>
              <a:r>
                <a:rPr lang="en-US" sz="1050" dirty="0" err="1" smtClean="0"/>
                <a:t>torr</a:t>
              </a:r>
              <a:endParaRPr lang="en-US" sz="1050"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0" presetClass="path" presetSubtype="0" repeatCount="indefinite" fill="hold" grpId="0" nodeType="withEffect">
                                  <p:stCondLst>
                                    <p:cond delay="0"/>
                                  </p:stCondLst>
                                  <p:childTnLst>
                                    <p:animMotion origin="layout" path="M 1.66667E-6 -6.66667E-6 L 0.03055 0.07453 L -0.03889 0.13495 L 0.03316 0.26666 L -0.01875 0.37152 L -0.07466 0.30045 L 0.06232 0.34883 L 0.07534 0.23541 L -0.06164 0.23541 L 0.04027 0.14721 L -0.03177 0.06411 L -0.00973 -0.01135 L 1.66667E-6 -6.66667E-6 Z " pathEditMode="relative" ptsTypes="AAAAAAAAAAAAA">
                                      <p:cBhvr>
                                        <p:cTn id="8" dur="5000" fill="hold"/>
                                        <p:tgtEl>
                                          <p:spTgt spid="27"/>
                                        </p:tgtEl>
                                        <p:attrNameLst>
                                          <p:attrName>ppt_x</p:attrName>
                                          <p:attrName>ppt_y</p:attrName>
                                        </p:attrNameLst>
                                      </p:cBhvr>
                                    </p:animMotion>
                                  </p:childTnLst>
                                </p:cTn>
                              </p:par>
                              <p:par>
                                <p:cTn id="9" presetID="0" presetClass="path" presetSubtype="0" repeatCount="indefinite" fill="hold" grpId="0" nodeType="withEffect">
                                  <p:stCondLst>
                                    <p:cond delay="0"/>
                                  </p:stCondLst>
                                  <p:childTnLst>
                                    <p:animMotion origin="layout" path="M -4.72222E-6 4.81481E-6 L 0.03785 0.05138 L -0.07725 0.07106 L -0.12604 0.26412 L 0.02362 0.29074 L -0.09027 0.12453 L -4.72222E-6 4.81481E-6 Z " pathEditMode="relative" rAng="0" ptsTypes="AAAAAAA">
                                      <p:cBhvr>
                                        <p:cTn id="10" dur="3000" fill="hold"/>
                                        <p:tgtEl>
                                          <p:spTgt spid="24"/>
                                        </p:tgtEl>
                                        <p:attrNameLst>
                                          <p:attrName>ppt_x</p:attrName>
                                          <p:attrName>ppt_y</p:attrName>
                                        </p:attrNameLst>
                                      </p:cBhvr>
                                      <p:rCtr x="-4400" y="14500"/>
                                    </p:animMotion>
                                  </p:childTnLst>
                                </p:cTn>
                              </p:par>
                              <p:par>
                                <p:cTn id="11" presetID="0" presetClass="path" presetSubtype="0" repeatCount="indefinite" fill="hold" grpId="0" nodeType="withEffect">
                                  <p:stCondLst>
                                    <p:cond delay="0"/>
                                  </p:stCondLst>
                                  <p:childTnLst>
                                    <p:animMotion origin="layout" path="M -0.00156 -0.00046 L -0.06006 0.04977 L 0.03889 0.1081 L -0.09565 0.1706 L -0.02847 0.27431 L -0.10694 0.21806 L 0.05018 0.33449 L 0.025 0.1787 L -0.06649 0.12407 L -0.01788 -0.00926 L -0.00416 -0.07407 L 0.00886 -0.02222 L -0.00156 -0.00046 Z " pathEditMode="relative" rAng="0" ptsTypes="AAAAAAAAAAAAA">
                                      <p:cBhvr>
                                        <p:cTn id="12" dur="2000" fill="hold"/>
                                        <p:tgtEl>
                                          <p:spTgt spid="25"/>
                                        </p:tgtEl>
                                        <p:attrNameLst>
                                          <p:attrName>ppt_x</p:attrName>
                                          <p:attrName>ppt_y</p:attrName>
                                        </p:attrNameLst>
                                      </p:cBhvr>
                                      <p:rCtr x="-2700" y="13100"/>
                                    </p:animMotion>
                                  </p:childTnLst>
                                </p:cTn>
                              </p:par>
                              <p:par>
                                <p:cTn id="13" presetID="0" presetClass="path" presetSubtype="0" repeatCount="indefinite" fill="hold" grpId="0" nodeType="withEffect">
                                  <p:stCondLst>
                                    <p:cond delay="0"/>
                                  </p:stCondLst>
                                  <p:childTnLst>
                                    <p:animMotion origin="layout" path="M -1.38889E-6 3.7037E-7 L 0.05208 0.04884 L -0.05035 0.1537 L 0.00729 0.34352 L 0.07674 0.13241 L -0.01441 0.0294 L -1.38889E-6 3.7037E-7 Z " pathEditMode="relative" rAng="0" ptsTypes="AAAAAAA">
                                      <p:cBhvr>
                                        <p:cTn id="14" dur="2000" fill="hold"/>
                                        <p:tgtEl>
                                          <p:spTgt spid="26"/>
                                        </p:tgtEl>
                                        <p:attrNameLst>
                                          <p:attrName>ppt_x</p:attrName>
                                          <p:attrName>ppt_y</p:attrName>
                                        </p:attrNameLst>
                                      </p:cBhvr>
                                      <p:rCtr x="1300" y="17200"/>
                                    </p:animMotion>
                                  </p:childTnLst>
                                </p:cTn>
                              </p:par>
                              <p:par>
                                <p:cTn id="15" presetID="0" presetClass="path" presetSubtype="0" repeatCount="indefinite" fill="hold" grpId="0" nodeType="withEffect">
                                  <p:stCondLst>
                                    <p:cond delay="0"/>
                                  </p:stCondLst>
                                  <p:childTnLst>
                                    <p:animMotion origin="layout" path="M 5.27778E-6 1.85185E-6 L -0.03315 0.07107 L 0.02987 0.14283 L 0.04671 0.03634 L 0.06563 0.17662 L 0.07136 0.07547 L -0.02916 0.03125 L 0.00383 -0.00092 " pathEditMode="relative" ptsTypes="AAAAAAAA">
                                      <p:cBhvr>
                                        <p:cTn id="16" dur="3000" fill="hold"/>
                                        <p:tgtEl>
                                          <p:spTgt spid="23"/>
                                        </p:tgtEl>
                                        <p:attrNameLst>
                                          <p:attrName>ppt_x</p:attrName>
                                          <p:attrName>ppt_y</p:attrName>
                                        </p:attrNameLst>
                                      </p:cBhvr>
                                    </p:animMotion>
                                  </p:childTnLst>
                                </p:cTn>
                              </p:par>
                              <p:par>
                                <p:cTn id="17" presetID="0" presetClass="path" presetSubtype="0" repeatCount="indefinite" fill="hold" grpId="0" nodeType="withEffect">
                                  <p:stCondLst>
                                    <p:cond delay="0"/>
                                  </p:stCondLst>
                                  <p:childTnLst>
                                    <p:animMotion origin="layout" path="M 4.16667E-6 -2.22222E-6 L 0.03264 0.02084 L 0.0625 -0.03217 L 0.04358 -0.06666 L 0.07934 -0.01389 L 0.06372 0.05185 L -0.03038 0.04838 L -0.00382 -0.00185 L 4.16667E-6 -2.22222E-6 Z " pathEditMode="relative" ptsTypes="AAAAAAAAA">
                                      <p:cBhvr>
                                        <p:cTn id="18" dur="2000" fill="hold"/>
                                        <p:tgtEl>
                                          <p:spTgt spid="22"/>
                                        </p:tgtEl>
                                        <p:attrNameLst>
                                          <p:attrName>ppt_x</p:attrName>
                                          <p:attrName>ppt_y</p:attrName>
                                        </p:attrNameLst>
                                      </p:cBhvr>
                                    </p:animMotion>
                                  </p:childTnLst>
                                </p:cTn>
                              </p:par>
                              <p:par>
                                <p:cTn id="19" presetID="0" presetClass="path" presetSubtype="0" repeatCount="indefinite" fill="hold" grpId="0" nodeType="withEffect">
                                  <p:stCondLst>
                                    <p:cond delay="0"/>
                                  </p:stCondLst>
                                  <p:childTnLst>
                                    <p:animMotion origin="layout" path="M 0.00035 -0.00069 L -0.08073 0.06088 L -0.00226 0.125 L -0.0217 0.00463 L -0.00087 -0.14444 L 0.01597 -0.18078 L -0.00486 -0.19537 L 0.01146 -0.14514 L -0.02951 -0.14861 L 0.00695 -0.02315 L 0.00035 -0.00069 Z " pathEditMode="relative" ptsTypes="AAAAAAAAAAA">
                                      <p:cBhvr>
                                        <p:cTn id="20" dur="5000" fill="hold"/>
                                        <p:tgtEl>
                                          <p:spTgt spid="21"/>
                                        </p:tgtEl>
                                        <p:attrNameLst>
                                          <p:attrName>ppt_x</p:attrName>
                                          <p:attrName>ppt_y</p:attrName>
                                        </p:attrNameLst>
                                      </p:cBhvr>
                                    </p:animMotion>
                                  </p:childTnLst>
                                </p:cTn>
                              </p:par>
                              <p:par>
                                <p:cTn id="21" presetID="0" presetClass="path" presetSubtype="0" repeatCount="indefinite" fill="hold" grpId="0" nodeType="withEffect">
                                  <p:stCondLst>
                                    <p:cond delay="0"/>
                                  </p:stCondLst>
                                  <p:childTnLst>
                                    <p:animMotion origin="layout" path="M -2.77778E-6 -6.66667E-6 L -2.77778E-6 0.04768 L -0.0993 0.00694 L -0.06614 -0.07871 L -0.02257 -0.01644 L -2.77778E-6 -6.66667E-6 Z " pathEditMode="relative" ptsTypes="AAAAAA">
                                      <p:cBhvr>
                                        <p:cTn id="22" dur="2000" fill="hold"/>
                                        <p:tgtEl>
                                          <p:spTgt spid="14"/>
                                        </p:tgtEl>
                                        <p:attrNameLst>
                                          <p:attrName>ppt_x</p:attrName>
                                          <p:attrName>ppt_y</p:attrName>
                                        </p:attrNameLst>
                                      </p:cBhvr>
                                    </p:animMotion>
                                  </p:childTnLst>
                                </p:cTn>
                              </p:par>
                              <p:par>
                                <p:cTn id="23" presetID="0" presetClass="path" presetSubtype="0" repeatCount="indefinite" fill="hold" grpId="0" nodeType="withEffect">
                                  <p:stCondLst>
                                    <p:cond delay="0"/>
                                  </p:stCondLst>
                                  <p:childTnLst>
                                    <p:animMotion origin="layout" path="M -5.83333E-6 -9.62963E-6 L -0.04167 -0.04422 L -0.0533 -0.24237 L -0.09219 -0.30394 L -0.09219 -0.08496 L -0.03837 0.01736 L 0.00572 -0.03635 L -5.83333E-6 -9.62963E-6 Z " pathEditMode="relative" ptsTypes="AAAAAAAA">
                                      <p:cBhvr>
                                        <p:cTn id="24" dur="3000" fill="hold"/>
                                        <p:tgtEl>
                                          <p:spTgt spid="16"/>
                                        </p:tgtEl>
                                        <p:attrNameLst>
                                          <p:attrName>ppt_x</p:attrName>
                                          <p:attrName>ppt_y</p:attrName>
                                        </p:attrNameLst>
                                      </p:cBhvr>
                                    </p:animMotion>
                                  </p:childTnLst>
                                </p:cTn>
                              </p:par>
                              <p:par>
                                <p:cTn id="25" presetID="0" presetClass="path" presetSubtype="0" repeatCount="indefinite" fill="hold" grpId="0" nodeType="withEffect">
                                  <p:stCondLst>
                                    <p:cond delay="0"/>
                                  </p:stCondLst>
                                  <p:childTnLst>
                                    <p:animMotion origin="layout" path="M 1.66667E-6 -4.07407E-6 L -0.02986 -0.05185 L 0.01302 -0.10555 L 0.03125 -0.00856 L -0.03698 0.03473 L -0.03177 -0.02523 L 1.66667E-6 -4.07407E-6 Z " pathEditMode="relative" ptsTypes="AAAAAAA">
                                      <p:cBhvr>
                                        <p:cTn id="26" dur="2000" fill="hold"/>
                                        <p:tgtEl>
                                          <p:spTgt spid="30"/>
                                        </p:tgtEl>
                                        <p:attrNameLst>
                                          <p:attrName>ppt_x</p:attrName>
                                          <p:attrName>ppt_y</p:attrName>
                                        </p:attrNameLst>
                                      </p:cBhvr>
                                    </p:animMotion>
                                  </p:childTnLst>
                                </p:cTn>
                              </p:par>
                              <p:par>
                                <p:cTn id="27" presetID="0" presetClass="path" presetSubtype="0" repeatCount="indefinite" fill="hold" grpId="0" nodeType="withEffect">
                                  <p:stCondLst>
                                    <p:cond delay="0"/>
                                  </p:stCondLst>
                                  <p:childTnLst>
                                    <p:animMotion origin="layout" path="M -5.27778E-6 -2.22222E-6 L -0.05782 0.0338 L -0.0474 0.15255 L -0.00192 0.06667 L -0.02327 -0.01366 L -5.27778E-6 -2.22222E-6 Z " pathEditMode="relative" ptsTypes="AAAAAA">
                                      <p:cBhvr>
                                        <p:cTn id="28" dur="1000" fill="hold"/>
                                        <p:tgtEl>
                                          <p:spTgt spid="15"/>
                                        </p:tgtEl>
                                        <p:attrNameLst>
                                          <p:attrName>ppt_x</p:attrName>
                                          <p:attrName>ppt_y</p:attrName>
                                        </p:attrNameLst>
                                      </p:cBhvr>
                                    </p:animMotion>
                                  </p:childTnLst>
                                </p:cTn>
                              </p:par>
                              <p:par>
                                <p:cTn id="29" presetID="0" presetClass="path" presetSubtype="0" repeatCount="indefinite" fill="hold" grpId="0" nodeType="withEffect">
                                  <p:stCondLst>
                                    <p:cond delay="0"/>
                                  </p:stCondLst>
                                  <p:childTnLst>
                                    <p:animMotion origin="layout" path="M -2.5E-6 2.22222E-6 L -0.02726 0.00416 L -0.00451 0.05787 L -0.04549 0.08125 L -0.00972 0.10208 L 0.00451 0.03379 L 0.03837 0.05787 L -2.5E-6 2.22222E-6 Z " pathEditMode="relative" ptsTypes="AAAAAAAA">
                                      <p:cBhvr>
                                        <p:cTn id="30" dur="2000" fill="hold"/>
                                        <p:tgtEl>
                                          <p:spTgt spid="13"/>
                                        </p:tgtEl>
                                        <p:attrNameLst>
                                          <p:attrName>ppt_x</p:attrName>
                                          <p:attrName>ppt_y</p:attrName>
                                        </p:attrNameLst>
                                      </p:cBhvr>
                                    </p:animMotion>
                                  </p:childTnLst>
                                </p:cTn>
                              </p:par>
                              <p:par>
                                <p:cTn id="31" presetID="0" presetClass="path" presetSubtype="0" repeatCount="indefinite" fill="hold" grpId="0" nodeType="withEffect">
                                  <p:stCondLst>
                                    <p:cond delay="0"/>
                                  </p:stCondLst>
                                  <p:childTnLst>
                                    <p:animMotion origin="layout" path="M -0.00086 0.00046 L -0.02291 -0.06783 L 0.00764 -0.09051 L 0.0408 -0.02037 L -0.05138 0.02731 L -0.03385 0.05162 L -0.01631 -0.02384 L -0.00086 0.00046 Z " pathEditMode="relative" ptsTypes="AAAAAAAA">
                                      <p:cBhvr>
                                        <p:cTn id="32" dur="3000" fill="hold"/>
                                        <p:tgtEl>
                                          <p:spTgt spid="20"/>
                                        </p:tgtEl>
                                        <p:attrNameLst>
                                          <p:attrName>ppt_x</p:attrName>
                                          <p:attrName>ppt_y</p:attrName>
                                        </p:attrNameLst>
                                      </p:cBhvr>
                                    </p:animMotion>
                                  </p:childTnLst>
                                </p:cTn>
                              </p:par>
                              <p:par>
                                <p:cTn id="33" presetID="0" presetClass="path" presetSubtype="0" repeatCount="indefinite" fill="hold" grpId="0" nodeType="withEffect">
                                  <p:stCondLst>
                                    <p:cond delay="0"/>
                                  </p:stCondLst>
                                  <p:childTnLst>
                                    <p:animMotion origin="layout" path="M -0.00087 0.0007 L 0.04202 -0.04699 L 0.01268 -0.09977 L 0.03021 -0.17847 L -0.09045 -0.0287 L -0.05798 -0.01157 L -0.10417 0.01968 L -0.06319 0.01968 L -0.00087 0.0007 Z " pathEditMode="relative" ptsTypes="AAAAAAAAA">
                                      <p:cBhvr>
                                        <p:cTn id="34" dur="2000" fill="hold"/>
                                        <p:tgtEl>
                                          <p:spTgt spid="17"/>
                                        </p:tgtEl>
                                        <p:attrNameLst>
                                          <p:attrName>ppt_x</p:attrName>
                                          <p:attrName>ppt_y</p:attrName>
                                        </p:attrNameLst>
                                      </p:cBhvr>
                                    </p:animMotion>
                                  </p:childTnLst>
                                </p:cTn>
                              </p:par>
                              <p:par>
                                <p:cTn id="35" presetID="0" presetClass="path" presetSubtype="0" repeatCount="indefinite" fill="hold" grpId="0" nodeType="withEffect">
                                  <p:stCondLst>
                                    <p:cond delay="0"/>
                                  </p:stCondLst>
                                  <p:childTnLst>
                                    <p:animMotion origin="layout" path="M 0.0007 0.00069 L -0.00312 0.06227 L -0.03698 -0.03982 L 0.01233 -0.01922 L -0.08958 0.12546 L -0.07465 0.1574 L -0.06163 0.12106 L -0.05191 0.16273 L -0.02014 2.59259E-6 L 0.0007 0.00069 Z " pathEditMode="relative" ptsTypes="AAAAAAAAAA">
                                      <p:cBhvr>
                                        <p:cTn id="36" dur="2000" fill="hold"/>
                                        <p:tgtEl>
                                          <p:spTgt spid="12"/>
                                        </p:tgtEl>
                                        <p:attrNameLst>
                                          <p:attrName>ppt_x</p:attrName>
                                          <p:attrName>ppt_y</p:attrName>
                                        </p:attrNameLst>
                                      </p:cBhvr>
                                    </p:animMotion>
                                  </p:childTnLst>
                                </p:cTn>
                              </p:par>
                              <p:par>
                                <p:cTn id="37" presetID="0" presetClass="path" presetSubtype="0" repeatCount="indefinite" fill="hold" grpId="0" nodeType="withEffect">
                                  <p:stCondLst>
                                    <p:cond delay="0"/>
                                  </p:stCondLst>
                                  <p:childTnLst>
                                    <p:animMotion origin="layout" path="M 3.61111E-6 7.40741E-6 L 0.02205 0.0382 L 0.09288 0.04769 L 0.11823 0.10926 L 0.13646 0.05371 L 0.11684 0.05116 L 0.13125 0.09005 L 0.12986 0.03033 L 0.09479 0.05464 L 0.00972 0.03473 L 3.61111E-6 7.40741E-6 Z " pathEditMode="relative" ptsTypes="AAAAAAAAAAA">
                                      <p:cBhvr>
                                        <p:cTn id="38" dur="3000" fill="hold"/>
                                        <p:tgtEl>
                                          <p:spTgt spid="18"/>
                                        </p:tgtEl>
                                        <p:attrNameLst>
                                          <p:attrName>ppt_x</p:attrName>
                                          <p:attrName>ppt_y</p:attrName>
                                        </p:attrNameLst>
                                      </p:cBhvr>
                                    </p:animMotion>
                                  </p:childTnLst>
                                </p:cTn>
                              </p:par>
                              <p:par>
                                <p:cTn id="39" presetID="0" presetClass="path" presetSubtype="0" repeatCount="indefinite" fill="hold" grpId="0" nodeType="withEffect">
                                  <p:stCondLst>
                                    <p:cond delay="0"/>
                                  </p:stCondLst>
                                  <p:childTnLst>
                                    <p:animMotion origin="layout" path="M 3.05556E-6 -2.96296E-6 L -0.00261 0.04583 L 0.03819 -0.01898 L 0.01562 -0.04491 L 0.05451 -0.08403 L 0.07795 -0.05532 L 0.07274 -0.10555 L 0.00121 0.04931 L -0.01685 0.00185 L 3.05556E-6 -2.96296E-6 Z " pathEditMode="relative" ptsTypes="AAAAAAAAAA">
                                      <p:cBhvr>
                                        <p:cTn id="40" dur="3000" fill="hold"/>
                                        <p:tgtEl>
                                          <p:spTgt spid="29"/>
                                        </p:tgtEl>
                                        <p:attrNameLst>
                                          <p:attrName>ppt_x</p:attrName>
                                          <p:attrName>ppt_y</p:attrName>
                                        </p:attrNameLst>
                                      </p:cBhvr>
                                    </p:animMotion>
                                  </p:childTnLst>
                                </p:cTn>
                              </p:par>
                              <p:par>
                                <p:cTn id="41" presetID="0" presetClass="path" presetSubtype="0" repeatCount="indefinite" fill="hold" grpId="0" nodeType="withEffect">
                                  <p:stCondLst>
                                    <p:cond delay="0"/>
                                  </p:stCondLst>
                                  <p:childTnLst>
                                    <p:animMotion origin="layout" path="M 3.05556E-6 6.2963E-6 L 0.01875 0.02339 L 0.02847 -0.0155 L -0.01042 -0.02777 L 0.00312 -0.06226 L 0.04809 -0.06064 L 0.10833 -0.12384 L 0.06562 -0.18703 L 0.08819 -0.2243 L 0.03888 -0.24143 L 0.05 -0.29259 L 0.00312 -0.24143 L 0.03767 -0.22152 L -0.0066 -0.17407 L 0.02013 -0.14467 L 0.00572 -0.10555 L 0.03628 -0.10648 L 0.03819 -0.06481 L 3.05556E-6 -0.04675 L 0.03767 -0.05462 L -0.02153 -0.03888 L 3.05556E-6 6.2963E-6 Z " pathEditMode="relative" ptsTypes="AAAAAAAAAAAAAAAAAAAAAA">
                                      <p:cBhvr>
                                        <p:cTn id="42" dur="5000" fill="hold"/>
                                        <p:tgtEl>
                                          <p:spTgt spid="28"/>
                                        </p:tgtEl>
                                        <p:attrNameLst>
                                          <p:attrName>ppt_x</p:attrName>
                                          <p:attrName>ppt_y</p:attrName>
                                        </p:attrNameLst>
                                      </p:cBhvr>
                                    </p:animMotion>
                                  </p:childTnLst>
                                </p:cTn>
                              </p:par>
                              <p:par>
                                <p:cTn id="43" presetID="0" presetClass="path" presetSubtype="0" repeatCount="indefinite" fill="hold" grpId="0" nodeType="withEffect">
                                  <p:stCondLst>
                                    <p:cond delay="0"/>
                                  </p:stCondLst>
                                  <p:childTnLst>
                                    <p:animMotion origin="layout" path="M 3.88889E-6 3.33333E-6 L -0.02135 -0.01389 L 0.03125 -0.08403 L 0.01181 -0.12477 L 0.0533 -0.13774 L 0.05 -0.08403 L 0.02413 -0.0338 L -0.01233 -0.01899 L 3.88889E-6 3.33333E-6 Z " pathEditMode="relative" ptsTypes="AAAAAAAAA">
                                      <p:cBhvr>
                                        <p:cTn id="44" dur="2000" fill="hold"/>
                                        <p:tgtEl>
                                          <p:spTgt spid="11"/>
                                        </p:tgtEl>
                                        <p:attrNameLst>
                                          <p:attrName>ppt_x</p:attrName>
                                          <p:attrName>ppt_y</p:attrName>
                                        </p:attrNameLst>
                                      </p:cBhvr>
                                    </p:animMotion>
                                  </p:childTnLst>
                                </p:cTn>
                              </p:par>
                              <p:par>
                                <p:cTn id="45" presetID="0" presetClass="path" presetSubtype="0" repeatCount="indefinite" fill="hold" grpId="0" nodeType="withEffect">
                                  <p:stCondLst>
                                    <p:cond delay="0"/>
                                  </p:stCondLst>
                                  <p:childTnLst>
                                    <p:animMotion origin="layout" path="M -0.01336 0.00047 L 0.05678 -0.02545 L 0.10087 -0.10597 L 0.09185 -0.16728 L 0.0658 -0.1925 L 0.07431 -0.24363 L 0.04306 -0.24086 L 0.03143 -0.27394 L 0.04896 -0.28366 L 0.08525 -0.26978 L 0.08004 -0.22975 L 0.0573 -0.19851 L 0.08924 -0.1682 L 0.1132 -0.11638 L 0.04445 -0.09301 L 0.03143 -0.05229 L 0.02223 -0.01064 L -0.01336 0.00047 Z " pathEditMode="relative" rAng="0" ptsTypes="AAAAAAAAAAAAAAAAAA">
                                      <p:cBhvr>
                                        <p:cTn id="46" dur="2000" fill="hold"/>
                                        <p:tgtEl>
                                          <p:spTgt spid="36"/>
                                        </p:tgtEl>
                                        <p:attrNameLst>
                                          <p:attrName>ppt_x</p:attrName>
                                          <p:attrName>ppt_y</p:attrName>
                                        </p:attrNameLst>
                                      </p:cBhvr>
                                      <p:rCtr x="6300" y="-14200"/>
                                    </p:animMotion>
                                  </p:childTnLst>
                                </p:cTn>
                              </p:par>
                            </p:childTnLst>
                          </p:cTn>
                        </p:par>
                      </p:childTnLst>
                    </p:cTn>
                  </p:par>
                  <p:par>
                    <p:cTn id="47" fill="hold">
                      <p:stCondLst>
                        <p:cond delay="indefinite"/>
                      </p:stCondLst>
                      <p:childTnLst>
                        <p:par>
                          <p:cTn id="48" fill="hold">
                            <p:stCondLst>
                              <p:cond delay="0"/>
                            </p:stCondLst>
                            <p:childTnLst>
                              <p:par>
                                <p:cTn id="49" presetID="10" presetClass="exit" presetSubtype="0" fill="hold" grpId="1" nodeType="clickEffect">
                                  <p:stCondLst>
                                    <p:cond delay="0"/>
                                  </p:stCondLst>
                                  <p:childTnLst>
                                    <p:animEffect transition="out" filter="fade">
                                      <p:cBhvr>
                                        <p:cTn id="50" dur="1000"/>
                                        <p:tgtEl>
                                          <p:spTgt spid="24"/>
                                        </p:tgtEl>
                                      </p:cBhvr>
                                    </p:animEffect>
                                    <p:set>
                                      <p:cBhvr>
                                        <p:cTn id="51" dur="1" fill="hold">
                                          <p:stCondLst>
                                            <p:cond delay="999"/>
                                          </p:stCondLst>
                                        </p:cTn>
                                        <p:tgtEl>
                                          <p:spTgt spid="24"/>
                                        </p:tgtEl>
                                        <p:attrNameLst>
                                          <p:attrName>style.visibility</p:attrName>
                                        </p:attrNameLst>
                                      </p:cBhvr>
                                      <p:to>
                                        <p:strVal val="hidden"/>
                                      </p:to>
                                    </p:set>
                                  </p:childTnLst>
                                </p:cTn>
                              </p:par>
                              <p:par>
                                <p:cTn id="52" presetID="10" presetClass="exit" presetSubtype="0" fill="hold" grpId="1" nodeType="withEffect">
                                  <p:stCondLst>
                                    <p:cond delay="0"/>
                                  </p:stCondLst>
                                  <p:childTnLst>
                                    <p:animEffect transition="out" filter="fade">
                                      <p:cBhvr>
                                        <p:cTn id="53" dur="2000"/>
                                        <p:tgtEl>
                                          <p:spTgt spid="23"/>
                                        </p:tgtEl>
                                      </p:cBhvr>
                                    </p:animEffect>
                                    <p:set>
                                      <p:cBhvr>
                                        <p:cTn id="54" dur="1" fill="hold">
                                          <p:stCondLst>
                                            <p:cond delay="1999"/>
                                          </p:stCondLst>
                                        </p:cTn>
                                        <p:tgtEl>
                                          <p:spTgt spid="23"/>
                                        </p:tgtEl>
                                        <p:attrNameLst>
                                          <p:attrName>style.visibility</p:attrName>
                                        </p:attrNameLst>
                                      </p:cBhvr>
                                      <p:to>
                                        <p:strVal val="hidden"/>
                                      </p:to>
                                    </p:set>
                                  </p:childTnLst>
                                </p:cTn>
                              </p:par>
                              <p:par>
                                <p:cTn id="55" presetID="10" presetClass="exit" presetSubtype="0" fill="hold" grpId="1" nodeType="withEffect">
                                  <p:stCondLst>
                                    <p:cond delay="0"/>
                                  </p:stCondLst>
                                  <p:childTnLst>
                                    <p:animEffect transition="out" filter="fade">
                                      <p:cBhvr>
                                        <p:cTn id="56" dur="2000"/>
                                        <p:tgtEl>
                                          <p:spTgt spid="26"/>
                                        </p:tgtEl>
                                      </p:cBhvr>
                                    </p:animEffect>
                                    <p:set>
                                      <p:cBhvr>
                                        <p:cTn id="57" dur="1" fill="hold">
                                          <p:stCondLst>
                                            <p:cond delay="1999"/>
                                          </p:stCondLst>
                                        </p:cTn>
                                        <p:tgtEl>
                                          <p:spTgt spid="26"/>
                                        </p:tgtEl>
                                        <p:attrNameLst>
                                          <p:attrName>style.visibility</p:attrName>
                                        </p:attrNameLst>
                                      </p:cBhvr>
                                      <p:to>
                                        <p:strVal val="hidden"/>
                                      </p:to>
                                    </p:set>
                                  </p:childTnLst>
                                </p:cTn>
                              </p:par>
                              <p:par>
                                <p:cTn id="58" presetID="10" presetClass="exit" presetSubtype="0" fill="hold" grpId="1" nodeType="withEffect">
                                  <p:stCondLst>
                                    <p:cond delay="0"/>
                                  </p:stCondLst>
                                  <p:childTnLst>
                                    <p:animEffect transition="out" filter="fade">
                                      <p:cBhvr>
                                        <p:cTn id="59" dur="2000"/>
                                        <p:tgtEl>
                                          <p:spTgt spid="25"/>
                                        </p:tgtEl>
                                      </p:cBhvr>
                                    </p:animEffect>
                                    <p:set>
                                      <p:cBhvr>
                                        <p:cTn id="60" dur="1" fill="hold">
                                          <p:stCondLst>
                                            <p:cond delay="1999"/>
                                          </p:stCondLst>
                                        </p:cTn>
                                        <p:tgtEl>
                                          <p:spTgt spid="25"/>
                                        </p:tgtEl>
                                        <p:attrNameLst>
                                          <p:attrName>style.visibility</p:attrName>
                                        </p:attrNameLst>
                                      </p:cBhvr>
                                      <p:to>
                                        <p:strVal val="hidden"/>
                                      </p:to>
                                    </p:set>
                                  </p:childTnLst>
                                </p:cTn>
                              </p:par>
                              <p:par>
                                <p:cTn id="61" presetID="10" presetClass="exit" presetSubtype="0" fill="hold" grpId="1" nodeType="withEffect">
                                  <p:stCondLst>
                                    <p:cond delay="0"/>
                                  </p:stCondLst>
                                  <p:childTnLst>
                                    <p:animEffect transition="out" filter="fade">
                                      <p:cBhvr>
                                        <p:cTn id="62" dur="2000"/>
                                        <p:tgtEl>
                                          <p:spTgt spid="27"/>
                                        </p:tgtEl>
                                      </p:cBhvr>
                                    </p:animEffect>
                                    <p:set>
                                      <p:cBhvr>
                                        <p:cTn id="63" dur="1" fill="hold">
                                          <p:stCondLst>
                                            <p:cond delay="1999"/>
                                          </p:stCondLst>
                                        </p:cTn>
                                        <p:tgtEl>
                                          <p:spTgt spid="27"/>
                                        </p:tgtEl>
                                        <p:attrNameLst>
                                          <p:attrName>style.visibility</p:attrName>
                                        </p:attrNameLst>
                                      </p:cBhvr>
                                      <p:to>
                                        <p:strVal val="hidden"/>
                                      </p:to>
                                    </p:set>
                                  </p:childTnLst>
                                </p:cTn>
                              </p:par>
                            </p:childTnLst>
                          </p:cTn>
                        </p:par>
                      </p:childTnLst>
                    </p:cTn>
                  </p:par>
                  <p:par>
                    <p:cTn id="64" fill="hold">
                      <p:stCondLst>
                        <p:cond delay="indefinite"/>
                      </p:stCondLst>
                      <p:childTnLst>
                        <p:par>
                          <p:cTn id="65" fill="hold">
                            <p:stCondLst>
                              <p:cond delay="0"/>
                            </p:stCondLst>
                            <p:childTnLst>
                              <p:par>
                                <p:cTn id="66" presetID="12" presetClass="entr" presetSubtype="4" fill="hold" nodeType="clickEffect">
                                  <p:stCondLst>
                                    <p:cond delay="0"/>
                                  </p:stCondLst>
                                  <p:childTnLst>
                                    <p:set>
                                      <p:cBhvr>
                                        <p:cTn id="67" dur="1" fill="hold">
                                          <p:stCondLst>
                                            <p:cond delay="0"/>
                                          </p:stCondLst>
                                        </p:cTn>
                                        <p:tgtEl>
                                          <p:spTgt spid="92"/>
                                        </p:tgtEl>
                                        <p:attrNameLst>
                                          <p:attrName>style.visibility</p:attrName>
                                        </p:attrNameLst>
                                      </p:cBhvr>
                                      <p:to>
                                        <p:strVal val="visible"/>
                                      </p:to>
                                    </p:set>
                                    <p:animEffect transition="in" filter="slide(fromBottom)">
                                      <p:cBhvr>
                                        <p:cTn id="68" dur="500"/>
                                        <p:tgtEl>
                                          <p:spTgt spid="92"/>
                                        </p:tgtEl>
                                      </p:cBhvr>
                                    </p:animEffect>
                                  </p:childTnLst>
                                </p:cTn>
                              </p:par>
                            </p:childTnLst>
                          </p:cTn>
                        </p:par>
                        <p:par>
                          <p:cTn id="69" fill="hold">
                            <p:stCondLst>
                              <p:cond delay="500"/>
                            </p:stCondLst>
                            <p:childTnLst>
                              <p:par>
                                <p:cTn id="70" presetID="8" presetClass="emph" presetSubtype="0" fill="hold" nodeType="afterEffect">
                                  <p:stCondLst>
                                    <p:cond delay="0"/>
                                  </p:stCondLst>
                                  <p:childTnLst>
                                    <p:animRot by="-3240000">
                                      <p:cBhvr>
                                        <p:cTn id="71" dur="2000" fill="hold"/>
                                        <p:tgtEl>
                                          <p:spTgt spid="33"/>
                                        </p:tgtEl>
                                        <p:attrNameLst>
                                          <p:attrName>r</p:attrName>
                                        </p:attrNameLst>
                                      </p:cBhvr>
                                    </p:animRot>
                                  </p:childTnLst>
                                </p:cTn>
                              </p:par>
                            </p:childTnLst>
                          </p:cTn>
                        </p:par>
                      </p:childTnLst>
                    </p:cTn>
                  </p:par>
                  <p:par>
                    <p:cTn id="72" fill="hold">
                      <p:stCondLst>
                        <p:cond delay="indefinite"/>
                      </p:stCondLst>
                      <p:childTnLst>
                        <p:par>
                          <p:cTn id="73" fill="hold">
                            <p:stCondLst>
                              <p:cond delay="0"/>
                            </p:stCondLst>
                            <p:childTnLst>
                              <p:par>
                                <p:cTn id="74" presetID="1" presetClass="entr" presetSubtype="0" fill="hold" nodeType="clickEffect">
                                  <p:stCondLst>
                                    <p:cond delay="0"/>
                                  </p:stCondLst>
                                  <p:childTnLst>
                                    <p:set>
                                      <p:cBhvr>
                                        <p:cTn id="75" dur="1" fill="hold">
                                          <p:stCondLst>
                                            <p:cond delay="0"/>
                                          </p:stCondLst>
                                        </p:cTn>
                                        <p:tgtEl>
                                          <p:spTgt spid="67">
                                            <p:txEl>
                                              <p:pRg st="0" end="0"/>
                                            </p:txEl>
                                          </p:spTgt>
                                        </p:tgtEl>
                                        <p:attrNameLst>
                                          <p:attrName>style.visibility</p:attrName>
                                        </p:attrNameLst>
                                      </p:cBhvr>
                                      <p:to>
                                        <p:strVal val="visible"/>
                                      </p:to>
                                    </p:set>
                                  </p:childTnLst>
                                </p:cTn>
                              </p:par>
                              <p:par>
                                <p:cTn id="76" presetID="10" presetClass="exit" presetSubtype="0" fill="hold" nodeType="withEffect">
                                  <p:stCondLst>
                                    <p:cond delay="0"/>
                                  </p:stCondLst>
                                  <p:childTnLst>
                                    <p:animEffect transition="out" filter="fade">
                                      <p:cBhvr>
                                        <p:cTn id="77" dur="2000"/>
                                        <p:tgtEl>
                                          <p:spTgt spid="92"/>
                                        </p:tgtEl>
                                      </p:cBhvr>
                                    </p:animEffect>
                                    <p:set>
                                      <p:cBhvr>
                                        <p:cTn id="78" dur="1" fill="hold">
                                          <p:stCondLst>
                                            <p:cond delay="1999"/>
                                          </p:stCondLst>
                                        </p:cTn>
                                        <p:tgtEl>
                                          <p:spTgt spid="92"/>
                                        </p:tgtEl>
                                        <p:attrNameLst>
                                          <p:attrName>style.visibility</p:attrName>
                                        </p:attrNameLst>
                                      </p:cBhvr>
                                      <p:to>
                                        <p:strVal val="hidden"/>
                                      </p:to>
                                    </p:set>
                                  </p:childTnLst>
                                </p:cTn>
                              </p:par>
                            </p:childTnLst>
                          </p:cTn>
                        </p:par>
                      </p:childTnLst>
                    </p:cTn>
                  </p:par>
                  <p:par>
                    <p:cTn id="79" fill="hold">
                      <p:stCondLst>
                        <p:cond delay="indefinite"/>
                      </p:stCondLst>
                      <p:childTnLst>
                        <p:par>
                          <p:cTn id="80" fill="hold">
                            <p:stCondLst>
                              <p:cond delay="0"/>
                            </p:stCondLst>
                            <p:childTnLst>
                              <p:par>
                                <p:cTn id="81" presetID="10" presetClass="exit" presetSubtype="0" fill="hold" grpId="1" nodeType="clickEffect">
                                  <p:stCondLst>
                                    <p:cond delay="0"/>
                                  </p:stCondLst>
                                  <p:childTnLst>
                                    <p:animEffect transition="out" filter="fade">
                                      <p:cBhvr>
                                        <p:cTn id="82" dur="2000"/>
                                        <p:tgtEl>
                                          <p:spTgt spid="11"/>
                                        </p:tgtEl>
                                      </p:cBhvr>
                                    </p:animEffect>
                                    <p:set>
                                      <p:cBhvr>
                                        <p:cTn id="83" dur="1" fill="hold">
                                          <p:stCondLst>
                                            <p:cond delay="1999"/>
                                          </p:stCondLst>
                                        </p:cTn>
                                        <p:tgtEl>
                                          <p:spTgt spid="11"/>
                                        </p:tgtEl>
                                        <p:attrNameLst>
                                          <p:attrName>style.visibility</p:attrName>
                                        </p:attrNameLst>
                                      </p:cBhvr>
                                      <p:to>
                                        <p:strVal val="hidden"/>
                                      </p:to>
                                    </p:set>
                                  </p:childTnLst>
                                </p:cTn>
                              </p:par>
                              <p:par>
                                <p:cTn id="84" presetID="10" presetClass="exit" presetSubtype="0" fill="hold" grpId="1" nodeType="withEffect">
                                  <p:stCondLst>
                                    <p:cond delay="0"/>
                                  </p:stCondLst>
                                  <p:childTnLst>
                                    <p:animEffect transition="out" filter="fade">
                                      <p:cBhvr>
                                        <p:cTn id="85" dur="2000"/>
                                        <p:tgtEl>
                                          <p:spTgt spid="12"/>
                                        </p:tgtEl>
                                      </p:cBhvr>
                                    </p:animEffect>
                                    <p:set>
                                      <p:cBhvr>
                                        <p:cTn id="86" dur="1" fill="hold">
                                          <p:stCondLst>
                                            <p:cond delay="1999"/>
                                          </p:stCondLst>
                                        </p:cTn>
                                        <p:tgtEl>
                                          <p:spTgt spid="12"/>
                                        </p:tgtEl>
                                        <p:attrNameLst>
                                          <p:attrName>style.visibility</p:attrName>
                                        </p:attrNameLst>
                                      </p:cBhvr>
                                      <p:to>
                                        <p:strVal val="hidden"/>
                                      </p:to>
                                    </p:set>
                                  </p:childTnLst>
                                </p:cTn>
                              </p:par>
                              <p:par>
                                <p:cTn id="87" presetID="10" presetClass="exit" presetSubtype="0" fill="hold" grpId="1" nodeType="withEffect">
                                  <p:stCondLst>
                                    <p:cond delay="0"/>
                                  </p:stCondLst>
                                  <p:childTnLst>
                                    <p:animEffect transition="out" filter="fade">
                                      <p:cBhvr>
                                        <p:cTn id="88" dur="2000"/>
                                        <p:tgtEl>
                                          <p:spTgt spid="13"/>
                                        </p:tgtEl>
                                      </p:cBhvr>
                                    </p:animEffect>
                                    <p:set>
                                      <p:cBhvr>
                                        <p:cTn id="89" dur="1" fill="hold">
                                          <p:stCondLst>
                                            <p:cond delay="1999"/>
                                          </p:stCondLst>
                                        </p:cTn>
                                        <p:tgtEl>
                                          <p:spTgt spid="13"/>
                                        </p:tgtEl>
                                        <p:attrNameLst>
                                          <p:attrName>style.visibility</p:attrName>
                                        </p:attrNameLst>
                                      </p:cBhvr>
                                      <p:to>
                                        <p:strVal val="hidden"/>
                                      </p:to>
                                    </p:set>
                                  </p:childTnLst>
                                </p:cTn>
                              </p:par>
                              <p:par>
                                <p:cTn id="90" presetID="10" presetClass="exit" presetSubtype="0" fill="hold" grpId="1" nodeType="withEffect">
                                  <p:stCondLst>
                                    <p:cond delay="0"/>
                                  </p:stCondLst>
                                  <p:childTnLst>
                                    <p:animEffect transition="out" filter="fade">
                                      <p:cBhvr>
                                        <p:cTn id="91" dur="2000"/>
                                        <p:tgtEl>
                                          <p:spTgt spid="14"/>
                                        </p:tgtEl>
                                      </p:cBhvr>
                                    </p:animEffect>
                                    <p:set>
                                      <p:cBhvr>
                                        <p:cTn id="92" dur="1" fill="hold">
                                          <p:stCondLst>
                                            <p:cond delay="1999"/>
                                          </p:stCondLst>
                                        </p:cTn>
                                        <p:tgtEl>
                                          <p:spTgt spid="14"/>
                                        </p:tgtEl>
                                        <p:attrNameLst>
                                          <p:attrName>style.visibility</p:attrName>
                                        </p:attrNameLst>
                                      </p:cBhvr>
                                      <p:to>
                                        <p:strVal val="hidden"/>
                                      </p:to>
                                    </p:set>
                                  </p:childTnLst>
                                </p:cTn>
                              </p:par>
                              <p:par>
                                <p:cTn id="93" presetID="10" presetClass="exit" presetSubtype="0" fill="hold" grpId="1" nodeType="withEffect">
                                  <p:stCondLst>
                                    <p:cond delay="0"/>
                                  </p:stCondLst>
                                  <p:childTnLst>
                                    <p:animEffect transition="out" filter="fade">
                                      <p:cBhvr>
                                        <p:cTn id="94" dur="2000"/>
                                        <p:tgtEl>
                                          <p:spTgt spid="15"/>
                                        </p:tgtEl>
                                      </p:cBhvr>
                                    </p:animEffect>
                                    <p:set>
                                      <p:cBhvr>
                                        <p:cTn id="95" dur="1" fill="hold">
                                          <p:stCondLst>
                                            <p:cond delay="1999"/>
                                          </p:stCondLst>
                                        </p:cTn>
                                        <p:tgtEl>
                                          <p:spTgt spid="15"/>
                                        </p:tgtEl>
                                        <p:attrNameLst>
                                          <p:attrName>style.visibility</p:attrName>
                                        </p:attrNameLst>
                                      </p:cBhvr>
                                      <p:to>
                                        <p:strVal val="hidden"/>
                                      </p:to>
                                    </p:set>
                                  </p:childTnLst>
                                </p:cTn>
                              </p:par>
                              <p:par>
                                <p:cTn id="96" presetID="10" presetClass="exit" presetSubtype="0" fill="hold" grpId="1" nodeType="withEffect">
                                  <p:stCondLst>
                                    <p:cond delay="0"/>
                                  </p:stCondLst>
                                  <p:childTnLst>
                                    <p:animEffect transition="out" filter="fade">
                                      <p:cBhvr>
                                        <p:cTn id="97" dur="2000"/>
                                        <p:tgtEl>
                                          <p:spTgt spid="16"/>
                                        </p:tgtEl>
                                      </p:cBhvr>
                                    </p:animEffect>
                                    <p:set>
                                      <p:cBhvr>
                                        <p:cTn id="98" dur="1" fill="hold">
                                          <p:stCondLst>
                                            <p:cond delay="1999"/>
                                          </p:stCondLst>
                                        </p:cTn>
                                        <p:tgtEl>
                                          <p:spTgt spid="16"/>
                                        </p:tgtEl>
                                        <p:attrNameLst>
                                          <p:attrName>style.visibility</p:attrName>
                                        </p:attrNameLst>
                                      </p:cBhvr>
                                      <p:to>
                                        <p:strVal val="hidden"/>
                                      </p:to>
                                    </p:set>
                                  </p:childTnLst>
                                </p:cTn>
                              </p:par>
                              <p:par>
                                <p:cTn id="99" presetID="10" presetClass="exit" presetSubtype="0" fill="hold" grpId="1" nodeType="withEffect">
                                  <p:stCondLst>
                                    <p:cond delay="0"/>
                                  </p:stCondLst>
                                  <p:childTnLst>
                                    <p:animEffect transition="out" filter="fade">
                                      <p:cBhvr>
                                        <p:cTn id="100" dur="2000"/>
                                        <p:tgtEl>
                                          <p:spTgt spid="17"/>
                                        </p:tgtEl>
                                      </p:cBhvr>
                                    </p:animEffect>
                                    <p:set>
                                      <p:cBhvr>
                                        <p:cTn id="101" dur="1" fill="hold">
                                          <p:stCondLst>
                                            <p:cond delay="1999"/>
                                          </p:stCondLst>
                                        </p:cTn>
                                        <p:tgtEl>
                                          <p:spTgt spid="17"/>
                                        </p:tgtEl>
                                        <p:attrNameLst>
                                          <p:attrName>style.visibility</p:attrName>
                                        </p:attrNameLst>
                                      </p:cBhvr>
                                      <p:to>
                                        <p:strVal val="hidden"/>
                                      </p:to>
                                    </p:set>
                                  </p:childTnLst>
                                </p:cTn>
                              </p:par>
                              <p:par>
                                <p:cTn id="102" presetID="10" presetClass="exit" presetSubtype="0" fill="hold" grpId="1" nodeType="withEffect">
                                  <p:stCondLst>
                                    <p:cond delay="0"/>
                                  </p:stCondLst>
                                  <p:childTnLst>
                                    <p:animEffect transition="out" filter="fade">
                                      <p:cBhvr>
                                        <p:cTn id="103" dur="2000"/>
                                        <p:tgtEl>
                                          <p:spTgt spid="18"/>
                                        </p:tgtEl>
                                      </p:cBhvr>
                                    </p:animEffect>
                                    <p:set>
                                      <p:cBhvr>
                                        <p:cTn id="104" dur="1" fill="hold">
                                          <p:stCondLst>
                                            <p:cond delay="1999"/>
                                          </p:stCondLst>
                                        </p:cTn>
                                        <p:tgtEl>
                                          <p:spTgt spid="18"/>
                                        </p:tgtEl>
                                        <p:attrNameLst>
                                          <p:attrName>style.visibility</p:attrName>
                                        </p:attrNameLst>
                                      </p:cBhvr>
                                      <p:to>
                                        <p:strVal val="hidden"/>
                                      </p:to>
                                    </p:set>
                                  </p:childTnLst>
                                </p:cTn>
                              </p:par>
                              <p:par>
                                <p:cTn id="105" presetID="10" presetClass="exit" presetSubtype="0" fill="hold" grpId="1" nodeType="withEffect">
                                  <p:stCondLst>
                                    <p:cond delay="0"/>
                                  </p:stCondLst>
                                  <p:childTnLst>
                                    <p:animEffect transition="out" filter="fade">
                                      <p:cBhvr>
                                        <p:cTn id="106" dur="2000"/>
                                        <p:tgtEl>
                                          <p:spTgt spid="20"/>
                                        </p:tgtEl>
                                      </p:cBhvr>
                                    </p:animEffect>
                                    <p:set>
                                      <p:cBhvr>
                                        <p:cTn id="107" dur="1" fill="hold">
                                          <p:stCondLst>
                                            <p:cond delay="1999"/>
                                          </p:stCondLst>
                                        </p:cTn>
                                        <p:tgtEl>
                                          <p:spTgt spid="20"/>
                                        </p:tgtEl>
                                        <p:attrNameLst>
                                          <p:attrName>style.visibility</p:attrName>
                                        </p:attrNameLst>
                                      </p:cBhvr>
                                      <p:to>
                                        <p:strVal val="hidden"/>
                                      </p:to>
                                    </p:set>
                                  </p:childTnLst>
                                </p:cTn>
                              </p:par>
                              <p:par>
                                <p:cTn id="108" presetID="10" presetClass="exit" presetSubtype="0" fill="hold" grpId="1" nodeType="withEffect">
                                  <p:stCondLst>
                                    <p:cond delay="0"/>
                                  </p:stCondLst>
                                  <p:childTnLst>
                                    <p:animEffect transition="out" filter="fade">
                                      <p:cBhvr>
                                        <p:cTn id="109" dur="2000"/>
                                        <p:tgtEl>
                                          <p:spTgt spid="21"/>
                                        </p:tgtEl>
                                      </p:cBhvr>
                                    </p:animEffect>
                                    <p:set>
                                      <p:cBhvr>
                                        <p:cTn id="110" dur="1" fill="hold">
                                          <p:stCondLst>
                                            <p:cond delay="1999"/>
                                          </p:stCondLst>
                                        </p:cTn>
                                        <p:tgtEl>
                                          <p:spTgt spid="21"/>
                                        </p:tgtEl>
                                        <p:attrNameLst>
                                          <p:attrName>style.visibility</p:attrName>
                                        </p:attrNameLst>
                                      </p:cBhvr>
                                      <p:to>
                                        <p:strVal val="hidden"/>
                                      </p:to>
                                    </p:set>
                                  </p:childTnLst>
                                </p:cTn>
                              </p:par>
                              <p:par>
                                <p:cTn id="111" presetID="10" presetClass="exit" presetSubtype="0" fill="hold" grpId="1" nodeType="withEffect">
                                  <p:stCondLst>
                                    <p:cond delay="0"/>
                                  </p:stCondLst>
                                  <p:childTnLst>
                                    <p:animEffect transition="out" filter="fade">
                                      <p:cBhvr>
                                        <p:cTn id="112" dur="2000"/>
                                        <p:tgtEl>
                                          <p:spTgt spid="22"/>
                                        </p:tgtEl>
                                      </p:cBhvr>
                                    </p:animEffect>
                                    <p:set>
                                      <p:cBhvr>
                                        <p:cTn id="113" dur="1" fill="hold">
                                          <p:stCondLst>
                                            <p:cond delay="1999"/>
                                          </p:stCondLst>
                                        </p:cTn>
                                        <p:tgtEl>
                                          <p:spTgt spid="22"/>
                                        </p:tgtEl>
                                        <p:attrNameLst>
                                          <p:attrName>style.visibility</p:attrName>
                                        </p:attrNameLst>
                                      </p:cBhvr>
                                      <p:to>
                                        <p:strVal val="hidden"/>
                                      </p:to>
                                    </p:set>
                                  </p:childTnLst>
                                </p:cTn>
                              </p:par>
                              <p:par>
                                <p:cTn id="114" presetID="10" presetClass="exit" presetSubtype="0" fill="hold" grpId="1" nodeType="withEffect">
                                  <p:stCondLst>
                                    <p:cond delay="0"/>
                                  </p:stCondLst>
                                  <p:childTnLst>
                                    <p:animEffect transition="out" filter="fade">
                                      <p:cBhvr>
                                        <p:cTn id="115" dur="2000"/>
                                        <p:tgtEl>
                                          <p:spTgt spid="28"/>
                                        </p:tgtEl>
                                      </p:cBhvr>
                                    </p:animEffect>
                                    <p:set>
                                      <p:cBhvr>
                                        <p:cTn id="116" dur="1" fill="hold">
                                          <p:stCondLst>
                                            <p:cond delay="1999"/>
                                          </p:stCondLst>
                                        </p:cTn>
                                        <p:tgtEl>
                                          <p:spTgt spid="28"/>
                                        </p:tgtEl>
                                        <p:attrNameLst>
                                          <p:attrName>style.visibility</p:attrName>
                                        </p:attrNameLst>
                                      </p:cBhvr>
                                      <p:to>
                                        <p:strVal val="hidden"/>
                                      </p:to>
                                    </p:set>
                                  </p:childTnLst>
                                </p:cTn>
                              </p:par>
                              <p:par>
                                <p:cTn id="117" presetID="10" presetClass="exit" presetSubtype="0" fill="hold" grpId="1" nodeType="withEffect">
                                  <p:stCondLst>
                                    <p:cond delay="0"/>
                                  </p:stCondLst>
                                  <p:childTnLst>
                                    <p:animEffect transition="out" filter="fade">
                                      <p:cBhvr>
                                        <p:cTn id="118" dur="2000"/>
                                        <p:tgtEl>
                                          <p:spTgt spid="29"/>
                                        </p:tgtEl>
                                      </p:cBhvr>
                                    </p:animEffect>
                                    <p:set>
                                      <p:cBhvr>
                                        <p:cTn id="119" dur="1" fill="hold">
                                          <p:stCondLst>
                                            <p:cond delay="1999"/>
                                          </p:stCondLst>
                                        </p:cTn>
                                        <p:tgtEl>
                                          <p:spTgt spid="29"/>
                                        </p:tgtEl>
                                        <p:attrNameLst>
                                          <p:attrName>style.visibility</p:attrName>
                                        </p:attrNameLst>
                                      </p:cBhvr>
                                      <p:to>
                                        <p:strVal val="hidden"/>
                                      </p:to>
                                    </p:set>
                                  </p:childTnLst>
                                </p:cTn>
                              </p:par>
                              <p:par>
                                <p:cTn id="120" presetID="10" presetClass="exit" presetSubtype="0" fill="hold" grpId="1" nodeType="withEffect">
                                  <p:stCondLst>
                                    <p:cond delay="0"/>
                                  </p:stCondLst>
                                  <p:childTnLst>
                                    <p:animEffect transition="out" filter="fade">
                                      <p:cBhvr>
                                        <p:cTn id="121" dur="2000"/>
                                        <p:tgtEl>
                                          <p:spTgt spid="30"/>
                                        </p:tgtEl>
                                      </p:cBhvr>
                                    </p:animEffect>
                                    <p:set>
                                      <p:cBhvr>
                                        <p:cTn id="122" dur="1" fill="hold">
                                          <p:stCondLst>
                                            <p:cond delay="1999"/>
                                          </p:stCondLst>
                                        </p:cTn>
                                        <p:tgtEl>
                                          <p:spTgt spid="30"/>
                                        </p:tgtEl>
                                        <p:attrNameLst>
                                          <p:attrName>style.visibility</p:attrName>
                                        </p:attrNameLst>
                                      </p:cBhvr>
                                      <p:to>
                                        <p:strVal val="hidden"/>
                                      </p:to>
                                    </p:set>
                                  </p:childTnLst>
                                </p:cTn>
                              </p:par>
                              <p:par>
                                <p:cTn id="123" presetID="10" presetClass="exit" presetSubtype="0" fill="hold" grpId="1" nodeType="withEffect">
                                  <p:stCondLst>
                                    <p:cond delay="0"/>
                                  </p:stCondLst>
                                  <p:childTnLst>
                                    <p:animEffect transition="out" filter="fade">
                                      <p:cBhvr>
                                        <p:cTn id="124" dur="2000"/>
                                        <p:tgtEl>
                                          <p:spTgt spid="36"/>
                                        </p:tgtEl>
                                      </p:cBhvr>
                                    </p:animEffect>
                                    <p:set>
                                      <p:cBhvr>
                                        <p:cTn id="125" dur="1" fill="hold">
                                          <p:stCondLst>
                                            <p:cond delay="1999"/>
                                          </p:stCondLst>
                                        </p:cTn>
                                        <p:tgtEl>
                                          <p:spTgt spid="36"/>
                                        </p:tgtEl>
                                        <p:attrNameLst>
                                          <p:attrName>style.visibility</p:attrName>
                                        </p:attrNameLst>
                                      </p:cBhvr>
                                      <p:to>
                                        <p:strVal val="hidden"/>
                                      </p:to>
                                    </p:set>
                                  </p:childTnLst>
                                </p:cTn>
                              </p:par>
                              <p:par>
                                <p:cTn id="126" presetID="10" presetClass="entr" presetSubtype="0" fill="hold" grpId="2" nodeType="withEffect">
                                  <p:stCondLst>
                                    <p:cond delay="0"/>
                                  </p:stCondLst>
                                  <p:childTnLst>
                                    <p:set>
                                      <p:cBhvr>
                                        <p:cTn id="127" dur="1" fill="hold">
                                          <p:stCondLst>
                                            <p:cond delay="0"/>
                                          </p:stCondLst>
                                        </p:cTn>
                                        <p:tgtEl>
                                          <p:spTgt spid="23"/>
                                        </p:tgtEl>
                                        <p:attrNameLst>
                                          <p:attrName>style.visibility</p:attrName>
                                        </p:attrNameLst>
                                      </p:cBhvr>
                                      <p:to>
                                        <p:strVal val="visible"/>
                                      </p:to>
                                    </p:set>
                                    <p:animEffect transition="in" filter="fade">
                                      <p:cBhvr>
                                        <p:cTn id="128" dur="2000"/>
                                        <p:tgtEl>
                                          <p:spTgt spid="23"/>
                                        </p:tgtEl>
                                      </p:cBhvr>
                                    </p:animEffect>
                                  </p:childTnLst>
                                </p:cTn>
                              </p:par>
                              <p:par>
                                <p:cTn id="129" presetID="10" presetClass="entr" presetSubtype="0" fill="hold" grpId="2" nodeType="withEffect">
                                  <p:stCondLst>
                                    <p:cond delay="0"/>
                                  </p:stCondLst>
                                  <p:childTnLst>
                                    <p:set>
                                      <p:cBhvr>
                                        <p:cTn id="130" dur="1" fill="hold">
                                          <p:stCondLst>
                                            <p:cond delay="0"/>
                                          </p:stCondLst>
                                        </p:cTn>
                                        <p:tgtEl>
                                          <p:spTgt spid="24"/>
                                        </p:tgtEl>
                                        <p:attrNameLst>
                                          <p:attrName>style.visibility</p:attrName>
                                        </p:attrNameLst>
                                      </p:cBhvr>
                                      <p:to>
                                        <p:strVal val="visible"/>
                                      </p:to>
                                    </p:set>
                                    <p:animEffect transition="in" filter="fade">
                                      <p:cBhvr>
                                        <p:cTn id="131" dur="2000"/>
                                        <p:tgtEl>
                                          <p:spTgt spid="24"/>
                                        </p:tgtEl>
                                      </p:cBhvr>
                                    </p:animEffect>
                                  </p:childTnLst>
                                </p:cTn>
                              </p:par>
                              <p:par>
                                <p:cTn id="132" presetID="10" presetClass="entr" presetSubtype="0" fill="hold" grpId="2" nodeType="withEffect">
                                  <p:stCondLst>
                                    <p:cond delay="0"/>
                                  </p:stCondLst>
                                  <p:childTnLst>
                                    <p:set>
                                      <p:cBhvr>
                                        <p:cTn id="133" dur="1" fill="hold">
                                          <p:stCondLst>
                                            <p:cond delay="0"/>
                                          </p:stCondLst>
                                        </p:cTn>
                                        <p:tgtEl>
                                          <p:spTgt spid="25"/>
                                        </p:tgtEl>
                                        <p:attrNameLst>
                                          <p:attrName>style.visibility</p:attrName>
                                        </p:attrNameLst>
                                      </p:cBhvr>
                                      <p:to>
                                        <p:strVal val="visible"/>
                                      </p:to>
                                    </p:set>
                                    <p:animEffect transition="in" filter="fade">
                                      <p:cBhvr>
                                        <p:cTn id="134" dur="2000"/>
                                        <p:tgtEl>
                                          <p:spTgt spid="25"/>
                                        </p:tgtEl>
                                      </p:cBhvr>
                                    </p:animEffect>
                                  </p:childTnLst>
                                </p:cTn>
                              </p:par>
                              <p:par>
                                <p:cTn id="135" presetID="10" presetClass="entr" presetSubtype="0" fill="hold" grpId="2" nodeType="withEffect">
                                  <p:stCondLst>
                                    <p:cond delay="0"/>
                                  </p:stCondLst>
                                  <p:childTnLst>
                                    <p:set>
                                      <p:cBhvr>
                                        <p:cTn id="136" dur="1" fill="hold">
                                          <p:stCondLst>
                                            <p:cond delay="0"/>
                                          </p:stCondLst>
                                        </p:cTn>
                                        <p:tgtEl>
                                          <p:spTgt spid="26"/>
                                        </p:tgtEl>
                                        <p:attrNameLst>
                                          <p:attrName>style.visibility</p:attrName>
                                        </p:attrNameLst>
                                      </p:cBhvr>
                                      <p:to>
                                        <p:strVal val="visible"/>
                                      </p:to>
                                    </p:set>
                                    <p:animEffect transition="in" filter="fade">
                                      <p:cBhvr>
                                        <p:cTn id="137" dur="2000"/>
                                        <p:tgtEl>
                                          <p:spTgt spid="26"/>
                                        </p:tgtEl>
                                      </p:cBhvr>
                                    </p:animEffect>
                                  </p:childTnLst>
                                </p:cTn>
                              </p:par>
                            </p:childTnLst>
                          </p:cTn>
                        </p:par>
                      </p:childTnLst>
                    </p:cTn>
                  </p:par>
                  <p:par>
                    <p:cTn id="138" fill="hold">
                      <p:stCondLst>
                        <p:cond delay="indefinite"/>
                      </p:stCondLst>
                      <p:childTnLst>
                        <p:par>
                          <p:cTn id="139" fill="hold">
                            <p:stCondLst>
                              <p:cond delay="0"/>
                            </p:stCondLst>
                            <p:childTnLst>
                              <p:par>
                                <p:cTn id="140" presetID="12" presetClass="entr" presetSubtype="4" fill="hold" nodeType="clickEffect">
                                  <p:stCondLst>
                                    <p:cond delay="0"/>
                                  </p:stCondLst>
                                  <p:childTnLst>
                                    <p:set>
                                      <p:cBhvr>
                                        <p:cTn id="141" dur="1" fill="hold">
                                          <p:stCondLst>
                                            <p:cond delay="0"/>
                                          </p:stCondLst>
                                        </p:cTn>
                                        <p:tgtEl>
                                          <p:spTgt spid="96"/>
                                        </p:tgtEl>
                                        <p:attrNameLst>
                                          <p:attrName>style.visibility</p:attrName>
                                        </p:attrNameLst>
                                      </p:cBhvr>
                                      <p:to>
                                        <p:strVal val="visible"/>
                                      </p:to>
                                    </p:set>
                                    <p:animEffect transition="in" filter="slide(fromBottom)">
                                      <p:cBhvr>
                                        <p:cTn id="142" dur="500"/>
                                        <p:tgtEl>
                                          <p:spTgt spid="96"/>
                                        </p:tgtEl>
                                      </p:cBhvr>
                                    </p:animEffect>
                                  </p:childTnLst>
                                </p:cTn>
                              </p:par>
                            </p:childTnLst>
                          </p:cTn>
                        </p:par>
                        <p:par>
                          <p:cTn id="143" fill="hold">
                            <p:stCondLst>
                              <p:cond delay="500"/>
                            </p:stCondLst>
                            <p:childTnLst>
                              <p:par>
                                <p:cTn id="144" presetID="8" presetClass="emph" presetSubtype="0" fill="hold" nodeType="afterEffect">
                                  <p:stCondLst>
                                    <p:cond delay="0"/>
                                  </p:stCondLst>
                                  <p:childTnLst>
                                    <p:animRot by="-7140000">
                                      <p:cBhvr>
                                        <p:cTn id="145" dur="2000" fill="hold"/>
                                        <p:tgtEl>
                                          <p:spTgt spid="33"/>
                                        </p:tgtEl>
                                        <p:attrNameLst>
                                          <p:attrName>r</p:attrName>
                                        </p:attrNameLst>
                                      </p:cBhvr>
                                    </p:animRot>
                                  </p:childTnLst>
                                </p:cTn>
                              </p:par>
                            </p:childTnLst>
                          </p:cTn>
                        </p:par>
                      </p:childTnLst>
                    </p:cTn>
                  </p:par>
                  <p:par>
                    <p:cTn id="146" fill="hold">
                      <p:stCondLst>
                        <p:cond delay="indefinite"/>
                      </p:stCondLst>
                      <p:childTnLst>
                        <p:par>
                          <p:cTn id="147" fill="hold">
                            <p:stCondLst>
                              <p:cond delay="0"/>
                            </p:stCondLst>
                            <p:childTnLst>
                              <p:par>
                                <p:cTn id="148" presetID="1" presetClass="entr" presetSubtype="0" fill="hold" nodeType="clickEffect">
                                  <p:stCondLst>
                                    <p:cond delay="0"/>
                                  </p:stCondLst>
                                  <p:childTnLst>
                                    <p:set>
                                      <p:cBhvr>
                                        <p:cTn id="149" dur="1" fill="hold">
                                          <p:stCondLst>
                                            <p:cond delay="0"/>
                                          </p:stCondLst>
                                        </p:cTn>
                                        <p:tgtEl>
                                          <p:spTgt spid="6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P spid="12" grpId="0" animBg="1"/>
      <p:bldP spid="12" grpId="1" animBg="1"/>
      <p:bldP spid="13" grpId="0" animBg="1"/>
      <p:bldP spid="13" grpId="1" animBg="1"/>
      <p:bldP spid="14" grpId="0" animBg="1"/>
      <p:bldP spid="14" grpId="1" animBg="1"/>
      <p:bldP spid="15" grpId="0" animBg="1"/>
      <p:bldP spid="15" grpId="1" animBg="1"/>
      <p:bldP spid="16" grpId="0" animBg="1"/>
      <p:bldP spid="16" grpId="1" animBg="1"/>
      <p:bldP spid="17" grpId="0" animBg="1"/>
      <p:bldP spid="17" grpId="1" animBg="1"/>
      <p:bldP spid="18" grpId="0" animBg="1"/>
      <p:bldP spid="18" grpId="1" animBg="1"/>
      <p:bldP spid="20" grpId="0" animBg="1"/>
      <p:bldP spid="20" grpId="1" animBg="1"/>
      <p:bldP spid="21" grpId="0" animBg="1"/>
      <p:bldP spid="21" grpId="1" animBg="1"/>
      <p:bldP spid="22" grpId="0" animBg="1"/>
      <p:bldP spid="22" grpId="1" animBg="1"/>
      <p:bldP spid="23" grpId="0" animBg="1"/>
      <p:bldP spid="23" grpId="1" animBg="1"/>
      <p:bldP spid="23" grpId="2" animBg="1"/>
      <p:bldP spid="24" grpId="0" animBg="1"/>
      <p:bldP spid="24" grpId="1" animBg="1"/>
      <p:bldP spid="24" grpId="2" animBg="1"/>
      <p:bldP spid="25" grpId="0" animBg="1"/>
      <p:bldP spid="25" grpId="1" animBg="1"/>
      <p:bldP spid="25" grpId="2" animBg="1"/>
      <p:bldP spid="26" grpId="0" animBg="1"/>
      <p:bldP spid="26" grpId="1" animBg="1"/>
      <p:bldP spid="26" grpId="2" animBg="1"/>
      <p:bldP spid="27" grpId="0" animBg="1"/>
      <p:bldP spid="27" grpId="1" animBg="1"/>
      <p:bldP spid="28" grpId="0" animBg="1"/>
      <p:bldP spid="28" grpId="1" animBg="1"/>
      <p:bldP spid="29" grpId="0" animBg="1"/>
      <p:bldP spid="29" grpId="1" animBg="1"/>
      <p:bldP spid="30" grpId="0" animBg="1"/>
      <p:bldP spid="30" grpId="1" animBg="1"/>
      <p:bldP spid="36" grpId="0" animBg="1"/>
      <p:bldP spid="36"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685800"/>
            <a:ext cx="6324600" cy="1200329"/>
          </a:xfrm>
          <a:prstGeom prst="rect">
            <a:avLst/>
          </a:prstGeom>
          <a:noFill/>
        </p:spPr>
        <p:txBody>
          <a:bodyPr wrap="square" rtlCol="0">
            <a:spAutoFit/>
          </a:bodyPr>
          <a:lstStyle/>
          <a:p>
            <a:r>
              <a:rPr lang="en-US" sz="3600" dirty="0" smtClean="0"/>
              <a:t>And if the one argon atom were the only gas present… (</a:t>
            </a:r>
            <a:r>
              <a:rPr lang="en-US" sz="3600" b="1" dirty="0" smtClean="0"/>
              <a:t>Q8</a:t>
            </a:r>
            <a:r>
              <a:rPr lang="en-US" sz="3600" dirty="0" smtClean="0"/>
              <a:t>)</a:t>
            </a:r>
          </a:p>
        </p:txBody>
      </p:sp>
      <p:sp>
        <p:nvSpPr>
          <p:cNvPr id="7" name="TextBox 6"/>
          <p:cNvSpPr txBox="1"/>
          <p:nvPr/>
        </p:nvSpPr>
        <p:spPr>
          <a:xfrm>
            <a:off x="990600" y="152400"/>
            <a:ext cx="7162800" cy="707886"/>
          </a:xfrm>
          <a:prstGeom prst="rect">
            <a:avLst/>
          </a:prstGeom>
          <a:noFill/>
        </p:spPr>
        <p:txBody>
          <a:bodyPr wrap="square" rtlCol="0">
            <a:spAutoFit/>
          </a:bodyPr>
          <a:lstStyle/>
          <a:p>
            <a:r>
              <a:rPr lang="en-US" sz="4000" b="1" dirty="0" smtClean="0"/>
              <a:t>Dalton’s Law of Partial Pressures</a:t>
            </a:r>
            <a:endParaRPr lang="en-US" sz="4000" b="1" dirty="0"/>
          </a:p>
        </p:txBody>
      </p:sp>
      <p:grpSp>
        <p:nvGrpSpPr>
          <p:cNvPr id="2" name="Group 31"/>
          <p:cNvGrpSpPr/>
          <p:nvPr/>
        </p:nvGrpSpPr>
        <p:grpSpPr>
          <a:xfrm>
            <a:off x="6400800" y="878892"/>
            <a:ext cx="2057400" cy="3388308"/>
            <a:chOff x="6400800" y="878892"/>
            <a:chExt cx="2057400" cy="3388308"/>
          </a:xfrm>
        </p:grpSpPr>
        <p:grpSp>
          <p:nvGrpSpPr>
            <p:cNvPr id="3" name="Group 8"/>
            <p:cNvGrpSpPr/>
            <p:nvPr/>
          </p:nvGrpSpPr>
          <p:grpSpPr>
            <a:xfrm>
              <a:off x="6400800" y="1129262"/>
              <a:ext cx="2057400" cy="3137938"/>
              <a:chOff x="6477000" y="1589146"/>
              <a:chExt cx="2057400" cy="3747538"/>
            </a:xfrm>
          </p:grpSpPr>
          <p:sp>
            <p:nvSpPr>
              <p:cNvPr id="5" name="Freeform 4"/>
              <p:cNvSpPr/>
              <p:nvPr/>
            </p:nvSpPr>
            <p:spPr>
              <a:xfrm>
                <a:off x="6477000" y="1589146"/>
                <a:ext cx="1052848" cy="3747538"/>
              </a:xfrm>
              <a:custGeom>
                <a:avLst/>
                <a:gdLst>
                  <a:gd name="connsiteX0" fmla="*/ 1052945 w 1510145"/>
                  <a:gd name="connsiteY0" fmla="*/ 0 h 3685309"/>
                  <a:gd name="connsiteX1" fmla="*/ 1052945 w 1510145"/>
                  <a:gd name="connsiteY1" fmla="*/ 831273 h 3685309"/>
                  <a:gd name="connsiteX2" fmla="*/ 1011382 w 1510145"/>
                  <a:gd name="connsiteY2" fmla="*/ 1149927 h 3685309"/>
                  <a:gd name="connsiteX3" fmla="*/ 789709 w 1510145"/>
                  <a:gd name="connsiteY3" fmla="*/ 1593273 h 3685309"/>
                  <a:gd name="connsiteX4" fmla="*/ 55418 w 1510145"/>
                  <a:gd name="connsiteY4" fmla="*/ 3144982 h 3685309"/>
                  <a:gd name="connsiteX5" fmla="*/ 0 w 1510145"/>
                  <a:gd name="connsiteY5" fmla="*/ 3352800 h 3685309"/>
                  <a:gd name="connsiteX6" fmla="*/ 13854 w 1510145"/>
                  <a:gd name="connsiteY6" fmla="*/ 3463637 h 3685309"/>
                  <a:gd name="connsiteX7" fmla="*/ 96982 w 1510145"/>
                  <a:gd name="connsiteY7" fmla="*/ 3616037 h 3685309"/>
                  <a:gd name="connsiteX8" fmla="*/ 235527 w 1510145"/>
                  <a:gd name="connsiteY8" fmla="*/ 3685309 h 3685309"/>
                  <a:gd name="connsiteX9" fmla="*/ 1510145 w 1510145"/>
                  <a:gd name="connsiteY9" fmla="*/ 3685309 h 3685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10145" h="3685309">
                    <a:moveTo>
                      <a:pt x="1052945" y="0"/>
                    </a:moveTo>
                    <a:lnTo>
                      <a:pt x="1052945" y="831273"/>
                    </a:lnTo>
                    <a:lnTo>
                      <a:pt x="1011382" y="1149927"/>
                    </a:lnTo>
                    <a:lnTo>
                      <a:pt x="789709" y="1593273"/>
                    </a:lnTo>
                    <a:lnTo>
                      <a:pt x="55418" y="3144982"/>
                    </a:lnTo>
                    <a:lnTo>
                      <a:pt x="0" y="3352800"/>
                    </a:lnTo>
                    <a:lnTo>
                      <a:pt x="13854" y="3463637"/>
                    </a:lnTo>
                    <a:lnTo>
                      <a:pt x="96982" y="3616037"/>
                    </a:lnTo>
                    <a:lnTo>
                      <a:pt x="235527" y="3685309"/>
                    </a:lnTo>
                    <a:lnTo>
                      <a:pt x="1510145" y="3685309"/>
                    </a:lnTo>
                  </a:path>
                </a:pathLst>
              </a:cu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Freeform 5"/>
              <p:cNvSpPr/>
              <p:nvPr/>
            </p:nvSpPr>
            <p:spPr>
              <a:xfrm flipH="1">
                <a:off x="7481552" y="1589146"/>
                <a:ext cx="1052848" cy="3747538"/>
              </a:xfrm>
              <a:custGeom>
                <a:avLst/>
                <a:gdLst>
                  <a:gd name="connsiteX0" fmla="*/ 1052945 w 1510145"/>
                  <a:gd name="connsiteY0" fmla="*/ 0 h 3685309"/>
                  <a:gd name="connsiteX1" fmla="*/ 1052945 w 1510145"/>
                  <a:gd name="connsiteY1" fmla="*/ 831273 h 3685309"/>
                  <a:gd name="connsiteX2" fmla="*/ 1011382 w 1510145"/>
                  <a:gd name="connsiteY2" fmla="*/ 1149927 h 3685309"/>
                  <a:gd name="connsiteX3" fmla="*/ 789709 w 1510145"/>
                  <a:gd name="connsiteY3" fmla="*/ 1593273 h 3685309"/>
                  <a:gd name="connsiteX4" fmla="*/ 55418 w 1510145"/>
                  <a:gd name="connsiteY4" fmla="*/ 3144982 h 3685309"/>
                  <a:gd name="connsiteX5" fmla="*/ 0 w 1510145"/>
                  <a:gd name="connsiteY5" fmla="*/ 3352800 h 3685309"/>
                  <a:gd name="connsiteX6" fmla="*/ 13854 w 1510145"/>
                  <a:gd name="connsiteY6" fmla="*/ 3463637 h 3685309"/>
                  <a:gd name="connsiteX7" fmla="*/ 96982 w 1510145"/>
                  <a:gd name="connsiteY7" fmla="*/ 3616037 h 3685309"/>
                  <a:gd name="connsiteX8" fmla="*/ 235527 w 1510145"/>
                  <a:gd name="connsiteY8" fmla="*/ 3685309 h 3685309"/>
                  <a:gd name="connsiteX9" fmla="*/ 1510145 w 1510145"/>
                  <a:gd name="connsiteY9" fmla="*/ 3685309 h 3685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10145" h="3685309">
                    <a:moveTo>
                      <a:pt x="1052945" y="0"/>
                    </a:moveTo>
                    <a:lnTo>
                      <a:pt x="1052945" y="831273"/>
                    </a:lnTo>
                    <a:lnTo>
                      <a:pt x="1011382" y="1149927"/>
                    </a:lnTo>
                    <a:lnTo>
                      <a:pt x="789709" y="1593273"/>
                    </a:lnTo>
                    <a:lnTo>
                      <a:pt x="55418" y="3144982"/>
                    </a:lnTo>
                    <a:lnTo>
                      <a:pt x="0" y="3352800"/>
                    </a:lnTo>
                    <a:lnTo>
                      <a:pt x="13854" y="3463637"/>
                    </a:lnTo>
                    <a:lnTo>
                      <a:pt x="96982" y="3616037"/>
                    </a:lnTo>
                    <a:lnTo>
                      <a:pt x="235527" y="3685309"/>
                    </a:lnTo>
                    <a:lnTo>
                      <a:pt x="1510145" y="3685309"/>
                    </a:lnTo>
                  </a:path>
                </a:pathLst>
              </a:cu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0" name="Trapezoid 9"/>
            <p:cNvSpPr/>
            <p:nvPr/>
          </p:nvSpPr>
          <p:spPr>
            <a:xfrm rot="10800000">
              <a:off x="7086600" y="878892"/>
              <a:ext cx="685800" cy="533400"/>
            </a:xfrm>
            <a:prstGeom prst="trapezoi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Oval 10"/>
          <p:cNvSpPr/>
          <p:nvPr/>
        </p:nvSpPr>
        <p:spPr>
          <a:xfrm>
            <a:off x="6629400" y="37947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7239000" y="30327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6934200" y="30327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7924800" y="28803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7620000" y="30327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8077200" y="35661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7467600" y="34137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7086600" y="34137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7086600" y="37947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7467600" y="27279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7071360" y="251460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7239000" y="213360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7543800" y="220980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7543800" y="190500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7239000" y="182880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7391400" y="1524000"/>
            <a:ext cx="91440" cy="91440"/>
          </a:xfrm>
          <a:prstGeom prst="ellipse">
            <a:avLst/>
          </a:prstGeom>
          <a:solidFill>
            <a:srgbClr val="FFFF00"/>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6934200" y="40233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7391400" y="37947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7848600" y="39471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6858000" y="34899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67"/>
          <p:cNvGrpSpPr/>
          <p:nvPr/>
        </p:nvGrpSpPr>
        <p:grpSpPr>
          <a:xfrm>
            <a:off x="7010400" y="4267200"/>
            <a:ext cx="1447800" cy="369332"/>
            <a:chOff x="7010400" y="4267200"/>
            <a:chExt cx="1447800" cy="369332"/>
          </a:xfrm>
        </p:grpSpPr>
        <p:sp>
          <p:nvSpPr>
            <p:cNvPr id="38" name="Oval 37"/>
            <p:cNvSpPr/>
            <p:nvPr/>
          </p:nvSpPr>
          <p:spPr>
            <a:xfrm>
              <a:off x="7010400" y="4419600"/>
              <a:ext cx="91440" cy="91440"/>
            </a:xfrm>
            <a:prstGeom prst="ellipse">
              <a:avLst/>
            </a:prstGeom>
            <a:solidFill>
              <a:srgbClr val="FFFF00"/>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TextBox 58"/>
            <p:cNvSpPr txBox="1"/>
            <p:nvPr/>
          </p:nvSpPr>
          <p:spPr>
            <a:xfrm>
              <a:off x="7162800" y="4267200"/>
              <a:ext cx="1295400" cy="369332"/>
            </a:xfrm>
            <a:prstGeom prst="rect">
              <a:avLst/>
            </a:prstGeom>
            <a:noFill/>
          </p:spPr>
          <p:txBody>
            <a:bodyPr wrap="square" rtlCol="0">
              <a:spAutoFit/>
            </a:bodyPr>
            <a:lstStyle/>
            <a:p>
              <a:r>
                <a:rPr lang="en-US" dirty="0" smtClean="0"/>
                <a:t>= argon (</a:t>
              </a:r>
              <a:r>
                <a:rPr lang="en-US" dirty="0" err="1" smtClean="0"/>
                <a:t>Ar</a:t>
              </a:r>
              <a:r>
                <a:rPr lang="en-US" dirty="0" smtClean="0"/>
                <a:t>)</a:t>
              </a:r>
              <a:endParaRPr lang="en-US" dirty="0"/>
            </a:p>
          </p:txBody>
        </p:sp>
      </p:grpSp>
      <p:grpSp>
        <p:nvGrpSpPr>
          <p:cNvPr id="9" name="Group 66"/>
          <p:cNvGrpSpPr/>
          <p:nvPr/>
        </p:nvGrpSpPr>
        <p:grpSpPr>
          <a:xfrm>
            <a:off x="6553200" y="4496384"/>
            <a:ext cx="2057400" cy="369332"/>
            <a:chOff x="6553200" y="4496384"/>
            <a:chExt cx="2057400" cy="369332"/>
          </a:xfrm>
        </p:grpSpPr>
        <p:sp>
          <p:nvSpPr>
            <p:cNvPr id="37" name="Oval 36"/>
            <p:cNvSpPr/>
            <p:nvPr/>
          </p:nvSpPr>
          <p:spPr>
            <a:xfrm>
              <a:off x="7010400" y="463296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6553200" y="463296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6705600" y="463296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6858000" y="4632960"/>
              <a:ext cx="91440" cy="91440"/>
            </a:xfrm>
            <a:prstGeom prst="ellipse">
              <a:avLst/>
            </a:prstGeom>
            <a:solidFill>
              <a:srgbClr val="FF0000"/>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TextBox 59"/>
            <p:cNvSpPr txBox="1"/>
            <p:nvPr/>
          </p:nvSpPr>
          <p:spPr>
            <a:xfrm>
              <a:off x="7162800" y="4496384"/>
              <a:ext cx="1447800" cy="369332"/>
            </a:xfrm>
            <a:prstGeom prst="rect">
              <a:avLst/>
            </a:prstGeom>
            <a:noFill/>
          </p:spPr>
          <p:txBody>
            <a:bodyPr wrap="square" rtlCol="0">
              <a:spAutoFit/>
            </a:bodyPr>
            <a:lstStyle/>
            <a:p>
              <a:r>
                <a:rPr lang="en-US" dirty="0" smtClean="0"/>
                <a:t>= helium (He)</a:t>
              </a:r>
              <a:endParaRPr lang="en-US" dirty="0"/>
            </a:p>
          </p:txBody>
        </p:sp>
      </p:grpSp>
      <p:grpSp>
        <p:nvGrpSpPr>
          <p:cNvPr id="31" name="Group 65"/>
          <p:cNvGrpSpPr/>
          <p:nvPr/>
        </p:nvGrpSpPr>
        <p:grpSpPr>
          <a:xfrm>
            <a:off x="6400800" y="4725568"/>
            <a:ext cx="2286000" cy="532232"/>
            <a:chOff x="6400800" y="4725568"/>
            <a:chExt cx="2286000" cy="532232"/>
          </a:xfrm>
        </p:grpSpPr>
        <p:sp>
          <p:nvSpPr>
            <p:cNvPr id="19" name="Oval 18"/>
            <p:cNvSpPr/>
            <p:nvPr/>
          </p:nvSpPr>
          <p:spPr>
            <a:xfrm>
              <a:off x="6400800" y="48615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6553200" y="48615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6705600" y="48615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6858000" y="48615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7010400" y="48615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6400800" y="50139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6553200" y="50139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6705600" y="50139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6858000" y="50139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7010400" y="50139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6400800" y="51663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6553200" y="51663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6705600" y="51663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6858000" y="51663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7010400" y="5166360"/>
              <a:ext cx="91440" cy="914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TextBox 60"/>
            <p:cNvSpPr txBox="1"/>
            <p:nvPr/>
          </p:nvSpPr>
          <p:spPr>
            <a:xfrm>
              <a:off x="7162800" y="4725568"/>
              <a:ext cx="1524000" cy="369332"/>
            </a:xfrm>
            <a:prstGeom prst="rect">
              <a:avLst/>
            </a:prstGeom>
            <a:noFill/>
          </p:spPr>
          <p:txBody>
            <a:bodyPr wrap="square" rtlCol="0">
              <a:spAutoFit/>
            </a:bodyPr>
            <a:lstStyle/>
            <a:p>
              <a:r>
                <a:rPr lang="en-US" dirty="0" smtClean="0"/>
                <a:t>= krypton (Kr)</a:t>
              </a:r>
              <a:endParaRPr lang="en-US" dirty="0"/>
            </a:p>
          </p:txBody>
        </p:sp>
      </p:grpSp>
      <p:sp>
        <p:nvSpPr>
          <p:cNvPr id="67" name="TextBox 66"/>
          <p:cNvSpPr txBox="1"/>
          <p:nvPr/>
        </p:nvSpPr>
        <p:spPr>
          <a:xfrm>
            <a:off x="381000" y="1868269"/>
            <a:ext cx="6400800" cy="2862322"/>
          </a:xfrm>
          <a:prstGeom prst="rect">
            <a:avLst/>
          </a:prstGeom>
          <a:noFill/>
        </p:spPr>
        <p:txBody>
          <a:bodyPr wrap="square" rtlCol="0">
            <a:spAutoFit/>
          </a:bodyPr>
          <a:lstStyle/>
          <a:p>
            <a:r>
              <a:rPr lang="en-US" sz="3600" dirty="0" smtClean="0"/>
              <a:t>It would exert a pressure of only 30 </a:t>
            </a:r>
            <a:r>
              <a:rPr lang="en-US" sz="3600" dirty="0" err="1" smtClean="0"/>
              <a:t>torr</a:t>
            </a:r>
            <a:r>
              <a:rPr lang="en-US" sz="3600" dirty="0" smtClean="0"/>
              <a:t>: </a:t>
            </a:r>
            <a:r>
              <a:rPr lang="en-US" sz="3600" baseline="30000" dirty="0" smtClean="0"/>
              <a:t>1</a:t>
            </a:r>
            <a:r>
              <a:rPr lang="en-US" sz="3600" dirty="0" smtClean="0"/>
              <a:t>/</a:t>
            </a:r>
            <a:r>
              <a:rPr lang="en-US" sz="3600" baseline="-25000" dirty="0" smtClean="0"/>
              <a:t>20</a:t>
            </a:r>
            <a:r>
              <a:rPr lang="en-US" sz="3600" dirty="0" smtClean="0"/>
              <a:t> of 600 </a:t>
            </a:r>
            <a:r>
              <a:rPr lang="en-US" sz="3600" dirty="0" err="1" smtClean="0"/>
              <a:t>torr</a:t>
            </a:r>
            <a:r>
              <a:rPr lang="en-US" sz="3600" dirty="0" smtClean="0"/>
              <a:t> = 30 </a:t>
            </a:r>
            <a:r>
              <a:rPr lang="en-US" sz="3600" dirty="0" err="1" smtClean="0"/>
              <a:t>torr</a:t>
            </a:r>
            <a:r>
              <a:rPr lang="en-US" sz="3600" dirty="0" smtClean="0"/>
              <a:t>.</a:t>
            </a:r>
          </a:p>
          <a:p>
            <a:r>
              <a:rPr lang="en-US" sz="3600" dirty="0" smtClean="0"/>
              <a:t>So, starting with the </a:t>
            </a:r>
            <a:r>
              <a:rPr lang="en-US" sz="3600" dirty="0" err="1" smtClean="0"/>
              <a:t>Ar</a:t>
            </a:r>
            <a:r>
              <a:rPr lang="en-US" sz="3600" dirty="0" smtClean="0"/>
              <a:t> at 30 </a:t>
            </a:r>
            <a:r>
              <a:rPr lang="en-US" sz="3600" dirty="0" err="1" smtClean="0"/>
              <a:t>torr</a:t>
            </a:r>
            <a:r>
              <a:rPr lang="en-US" sz="3600" dirty="0" smtClean="0"/>
              <a:t>… we can add back in the    He at 120 </a:t>
            </a:r>
            <a:r>
              <a:rPr lang="en-US" sz="3600" dirty="0" err="1" smtClean="0"/>
              <a:t>torr</a:t>
            </a:r>
            <a:r>
              <a:rPr lang="en-US" sz="3600" dirty="0" smtClean="0"/>
              <a:t>: </a:t>
            </a:r>
          </a:p>
        </p:txBody>
      </p:sp>
      <p:grpSp>
        <p:nvGrpSpPr>
          <p:cNvPr id="32" name="Group 61"/>
          <p:cNvGrpSpPr/>
          <p:nvPr/>
        </p:nvGrpSpPr>
        <p:grpSpPr>
          <a:xfrm>
            <a:off x="7696200" y="1295400"/>
            <a:ext cx="1314672" cy="1008221"/>
            <a:chOff x="7696200" y="1295400"/>
            <a:chExt cx="1314672" cy="1008221"/>
          </a:xfrm>
        </p:grpSpPr>
        <p:sp>
          <p:nvSpPr>
            <p:cNvPr id="63" name="Rectangle 62"/>
            <p:cNvSpPr/>
            <p:nvPr/>
          </p:nvSpPr>
          <p:spPr>
            <a:xfrm>
              <a:off x="7696200" y="1676400"/>
              <a:ext cx="381000" cy="22860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8001000" y="1295400"/>
              <a:ext cx="990600" cy="990600"/>
            </a:xfrm>
            <a:prstGeom prst="ellipse">
              <a:avLst/>
            </a:prstGeom>
            <a:solidFill>
              <a:schemeClr val="accent1">
                <a:lumMod val="20000"/>
                <a:lumOff val="8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TextBox 64"/>
            <p:cNvSpPr txBox="1"/>
            <p:nvPr/>
          </p:nvSpPr>
          <p:spPr>
            <a:xfrm>
              <a:off x="8345672" y="2057400"/>
              <a:ext cx="304800" cy="246221"/>
            </a:xfrm>
            <a:prstGeom prst="rect">
              <a:avLst/>
            </a:prstGeom>
            <a:noFill/>
          </p:spPr>
          <p:txBody>
            <a:bodyPr wrap="square" rtlCol="0">
              <a:spAutoFit/>
            </a:bodyPr>
            <a:lstStyle/>
            <a:p>
              <a:pPr algn="ctr"/>
              <a:r>
                <a:rPr lang="en-US" sz="1000" b="1" dirty="0" smtClean="0"/>
                <a:t>0</a:t>
              </a:r>
              <a:endParaRPr lang="en-US" b="1" dirty="0"/>
            </a:p>
          </p:txBody>
        </p:sp>
        <p:sp>
          <p:nvSpPr>
            <p:cNvPr id="69" name="TextBox 68"/>
            <p:cNvSpPr txBox="1"/>
            <p:nvPr/>
          </p:nvSpPr>
          <p:spPr>
            <a:xfrm>
              <a:off x="8068602" y="1981200"/>
              <a:ext cx="381000" cy="246221"/>
            </a:xfrm>
            <a:prstGeom prst="rect">
              <a:avLst/>
            </a:prstGeom>
            <a:noFill/>
          </p:spPr>
          <p:txBody>
            <a:bodyPr wrap="square" rtlCol="0">
              <a:spAutoFit/>
            </a:bodyPr>
            <a:lstStyle/>
            <a:p>
              <a:pPr algn="ctr"/>
              <a:r>
                <a:rPr lang="en-US" sz="1000" b="1" dirty="0" smtClean="0"/>
                <a:t>100</a:t>
              </a:r>
              <a:endParaRPr lang="en-US" b="1" dirty="0"/>
            </a:p>
          </p:txBody>
        </p:sp>
        <p:sp>
          <p:nvSpPr>
            <p:cNvPr id="70" name="TextBox 69"/>
            <p:cNvSpPr txBox="1"/>
            <p:nvPr/>
          </p:nvSpPr>
          <p:spPr>
            <a:xfrm>
              <a:off x="7991032" y="1801388"/>
              <a:ext cx="381000" cy="246221"/>
            </a:xfrm>
            <a:prstGeom prst="rect">
              <a:avLst/>
            </a:prstGeom>
            <a:noFill/>
          </p:spPr>
          <p:txBody>
            <a:bodyPr wrap="square" rtlCol="0">
              <a:spAutoFit/>
            </a:bodyPr>
            <a:lstStyle/>
            <a:p>
              <a:pPr algn="ctr"/>
              <a:r>
                <a:rPr lang="en-US" sz="1000" b="1" dirty="0" smtClean="0"/>
                <a:t>200</a:t>
              </a:r>
              <a:endParaRPr lang="en-US" b="1" dirty="0"/>
            </a:p>
          </p:txBody>
        </p:sp>
        <p:sp>
          <p:nvSpPr>
            <p:cNvPr id="71" name="TextBox 70"/>
            <p:cNvSpPr txBox="1"/>
            <p:nvPr/>
          </p:nvSpPr>
          <p:spPr>
            <a:xfrm>
              <a:off x="7978254" y="1539340"/>
              <a:ext cx="381000" cy="246221"/>
            </a:xfrm>
            <a:prstGeom prst="rect">
              <a:avLst/>
            </a:prstGeom>
            <a:noFill/>
          </p:spPr>
          <p:txBody>
            <a:bodyPr wrap="square" rtlCol="0">
              <a:spAutoFit/>
            </a:bodyPr>
            <a:lstStyle/>
            <a:p>
              <a:pPr algn="ctr"/>
              <a:r>
                <a:rPr lang="en-US" sz="1000" b="1" dirty="0" smtClean="0"/>
                <a:t>300</a:t>
              </a:r>
              <a:endParaRPr lang="en-US" b="1" dirty="0"/>
            </a:p>
          </p:txBody>
        </p:sp>
        <p:sp>
          <p:nvSpPr>
            <p:cNvPr id="72" name="TextBox 71"/>
            <p:cNvSpPr txBox="1"/>
            <p:nvPr/>
          </p:nvSpPr>
          <p:spPr>
            <a:xfrm>
              <a:off x="8077200" y="1346680"/>
              <a:ext cx="381000" cy="246221"/>
            </a:xfrm>
            <a:prstGeom prst="rect">
              <a:avLst/>
            </a:prstGeom>
            <a:noFill/>
          </p:spPr>
          <p:txBody>
            <a:bodyPr wrap="square" rtlCol="0">
              <a:spAutoFit/>
            </a:bodyPr>
            <a:lstStyle/>
            <a:p>
              <a:pPr algn="ctr"/>
              <a:r>
                <a:rPr lang="en-US" sz="1000" b="1" dirty="0" smtClean="0"/>
                <a:t>400</a:t>
              </a:r>
              <a:endParaRPr lang="en-US" b="1" dirty="0"/>
            </a:p>
          </p:txBody>
        </p:sp>
        <p:sp>
          <p:nvSpPr>
            <p:cNvPr id="73" name="TextBox 72"/>
            <p:cNvSpPr txBox="1"/>
            <p:nvPr/>
          </p:nvSpPr>
          <p:spPr>
            <a:xfrm>
              <a:off x="8305800" y="1295400"/>
              <a:ext cx="381000" cy="246221"/>
            </a:xfrm>
            <a:prstGeom prst="rect">
              <a:avLst/>
            </a:prstGeom>
            <a:noFill/>
          </p:spPr>
          <p:txBody>
            <a:bodyPr wrap="square" rtlCol="0">
              <a:spAutoFit/>
            </a:bodyPr>
            <a:lstStyle/>
            <a:p>
              <a:pPr algn="ctr"/>
              <a:r>
                <a:rPr lang="en-US" sz="1000" b="1" dirty="0" smtClean="0"/>
                <a:t>500</a:t>
              </a:r>
              <a:endParaRPr lang="en-US" b="1" dirty="0"/>
            </a:p>
          </p:txBody>
        </p:sp>
        <p:cxnSp>
          <p:nvCxnSpPr>
            <p:cNvPr id="74" name="Straight Connector 73"/>
            <p:cNvCxnSpPr/>
            <p:nvPr/>
          </p:nvCxnSpPr>
          <p:spPr>
            <a:xfrm rot="2160000" flipV="1">
              <a:off x="8220608" y="2146017"/>
              <a:ext cx="0" cy="457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4320000" flipV="1">
              <a:off x="8054084" y="1914125"/>
              <a:ext cx="0" cy="457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2160000" flipV="1">
              <a:off x="8768960" y="1389663"/>
              <a:ext cx="0" cy="457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4320000" flipV="1">
              <a:off x="8942125" y="1621785"/>
              <a:ext cx="0" cy="457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6480000" flipV="1">
              <a:off x="8051593" y="1619293"/>
              <a:ext cx="0" cy="457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6480000" flipV="1">
              <a:off x="8944617" y="1914125"/>
              <a:ext cx="0" cy="457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8640000" flipV="1">
              <a:off x="8218117" y="1382186"/>
              <a:ext cx="0" cy="457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8640000" flipV="1">
              <a:off x="8770939" y="2147457"/>
              <a:ext cx="0" cy="457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10800000" flipV="1">
              <a:off x="8495580" y="2234720"/>
              <a:ext cx="0" cy="457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10800000" flipV="1">
              <a:off x="8497020" y="1295400"/>
              <a:ext cx="0" cy="457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4" name="TextBox 83"/>
            <p:cNvSpPr txBox="1"/>
            <p:nvPr/>
          </p:nvSpPr>
          <p:spPr>
            <a:xfrm>
              <a:off x="8536892" y="1359140"/>
              <a:ext cx="381000" cy="246221"/>
            </a:xfrm>
            <a:prstGeom prst="rect">
              <a:avLst/>
            </a:prstGeom>
            <a:noFill/>
          </p:spPr>
          <p:txBody>
            <a:bodyPr wrap="square" rtlCol="0">
              <a:spAutoFit/>
            </a:bodyPr>
            <a:lstStyle/>
            <a:p>
              <a:pPr algn="ctr"/>
              <a:r>
                <a:rPr lang="en-US" sz="1000" b="1" dirty="0" smtClean="0"/>
                <a:t>600</a:t>
              </a:r>
              <a:endParaRPr lang="en-US" b="1" dirty="0"/>
            </a:p>
          </p:txBody>
        </p:sp>
        <p:sp>
          <p:nvSpPr>
            <p:cNvPr id="85" name="TextBox 84"/>
            <p:cNvSpPr txBox="1"/>
            <p:nvPr/>
          </p:nvSpPr>
          <p:spPr>
            <a:xfrm>
              <a:off x="8626992" y="1535408"/>
              <a:ext cx="381000" cy="246221"/>
            </a:xfrm>
            <a:prstGeom prst="rect">
              <a:avLst/>
            </a:prstGeom>
            <a:noFill/>
          </p:spPr>
          <p:txBody>
            <a:bodyPr wrap="square" rtlCol="0">
              <a:spAutoFit/>
            </a:bodyPr>
            <a:lstStyle/>
            <a:p>
              <a:pPr algn="ctr"/>
              <a:r>
                <a:rPr lang="en-US" sz="1000" b="1" dirty="0" smtClean="0"/>
                <a:t>700</a:t>
              </a:r>
              <a:endParaRPr lang="en-US" b="1" dirty="0"/>
            </a:p>
          </p:txBody>
        </p:sp>
        <p:sp>
          <p:nvSpPr>
            <p:cNvPr id="86" name="TextBox 85"/>
            <p:cNvSpPr txBox="1"/>
            <p:nvPr/>
          </p:nvSpPr>
          <p:spPr>
            <a:xfrm>
              <a:off x="8629872" y="1773976"/>
              <a:ext cx="381000" cy="246221"/>
            </a:xfrm>
            <a:prstGeom prst="rect">
              <a:avLst/>
            </a:prstGeom>
            <a:noFill/>
          </p:spPr>
          <p:txBody>
            <a:bodyPr wrap="square" rtlCol="0">
              <a:spAutoFit/>
            </a:bodyPr>
            <a:lstStyle/>
            <a:p>
              <a:pPr algn="ctr"/>
              <a:r>
                <a:rPr lang="en-US" sz="1000" b="1" dirty="0" smtClean="0"/>
                <a:t>800</a:t>
              </a:r>
              <a:endParaRPr lang="en-US" b="1" dirty="0"/>
            </a:p>
          </p:txBody>
        </p:sp>
        <p:sp>
          <p:nvSpPr>
            <p:cNvPr id="87" name="TextBox 86"/>
            <p:cNvSpPr txBox="1"/>
            <p:nvPr/>
          </p:nvSpPr>
          <p:spPr>
            <a:xfrm>
              <a:off x="8531908" y="1987624"/>
              <a:ext cx="381000" cy="246221"/>
            </a:xfrm>
            <a:prstGeom prst="rect">
              <a:avLst/>
            </a:prstGeom>
            <a:noFill/>
          </p:spPr>
          <p:txBody>
            <a:bodyPr wrap="square" rtlCol="0">
              <a:spAutoFit/>
            </a:bodyPr>
            <a:lstStyle/>
            <a:p>
              <a:pPr algn="ctr"/>
              <a:r>
                <a:rPr lang="en-US" sz="1000" b="1" dirty="0" smtClean="0"/>
                <a:t>900</a:t>
              </a:r>
              <a:endParaRPr lang="en-US" b="1" dirty="0"/>
            </a:p>
          </p:txBody>
        </p:sp>
      </p:grpSp>
      <p:grpSp>
        <p:nvGrpSpPr>
          <p:cNvPr id="33" name="Group 87"/>
          <p:cNvGrpSpPr/>
          <p:nvPr/>
        </p:nvGrpSpPr>
        <p:grpSpPr>
          <a:xfrm rot="-8220000">
            <a:off x="8487156" y="1295400"/>
            <a:ext cx="18288" cy="990600"/>
            <a:chOff x="8458200" y="1295400"/>
            <a:chExt cx="18288" cy="990600"/>
          </a:xfrm>
        </p:grpSpPr>
        <p:sp>
          <p:nvSpPr>
            <p:cNvPr id="89" name="Rectangle 88"/>
            <p:cNvSpPr/>
            <p:nvPr/>
          </p:nvSpPr>
          <p:spPr>
            <a:xfrm>
              <a:off x="8458200" y="1295400"/>
              <a:ext cx="18288" cy="533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ectangle 89"/>
            <p:cNvSpPr/>
            <p:nvPr/>
          </p:nvSpPr>
          <p:spPr>
            <a:xfrm>
              <a:off x="8458200" y="1752600"/>
              <a:ext cx="18288" cy="533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2" name="TextBox 91"/>
          <p:cNvSpPr txBox="1"/>
          <p:nvPr/>
        </p:nvSpPr>
        <p:spPr>
          <a:xfrm>
            <a:off x="381000" y="4057471"/>
            <a:ext cx="6553200" cy="1754326"/>
          </a:xfrm>
          <a:prstGeom prst="rect">
            <a:avLst/>
          </a:prstGeom>
          <a:noFill/>
        </p:spPr>
        <p:txBody>
          <a:bodyPr wrap="square" rtlCol="0">
            <a:spAutoFit/>
          </a:bodyPr>
          <a:lstStyle/>
          <a:p>
            <a:r>
              <a:rPr lang="en-US" sz="3600" dirty="0" smtClean="0"/>
              <a:t>                           That will make the combined pressure 30 + 120 = 150 </a:t>
            </a:r>
            <a:r>
              <a:rPr lang="en-US" sz="3600" dirty="0" err="1" smtClean="0"/>
              <a:t>torr</a:t>
            </a:r>
            <a:r>
              <a:rPr lang="en-US" sz="3600" dirty="0" smtClean="0"/>
              <a:t>.</a:t>
            </a:r>
          </a:p>
        </p:txBody>
      </p:sp>
      <p:sp>
        <p:nvSpPr>
          <p:cNvPr id="93" name="TextBox 92"/>
          <p:cNvSpPr txBox="1"/>
          <p:nvPr/>
        </p:nvSpPr>
        <p:spPr>
          <a:xfrm>
            <a:off x="381000" y="5144869"/>
            <a:ext cx="8763000" cy="646331"/>
          </a:xfrm>
          <a:prstGeom prst="rect">
            <a:avLst/>
          </a:prstGeom>
          <a:noFill/>
        </p:spPr>
        <p:txBody>
          <a:bodyPr wrap="square" rtlCol="0">
            <a:spAutoFit/>
          </a:bodyPr>
          <a:lstStyle/>
          <a:p>
            <a:r>
              <a:rPr lang="en-US" sz="3600" dirty="0" smtClean="0"/>
              <a:t>                 Then add back in the Kr at 450 </a:t>
            </a:r>
            <a:r>
              <a:rPr lang="en-US" sz="3600" dirty="0" err="1" smtClean="0"/>
              <a:t>torr</a:t>
            </a:r>
            <a:r>
              <a:rPr lang="en-US" sz="3600" dirty="0" smtClean="0"/>
              <a:t>:</a:t>
            </a:r>
          </a:p>
        </p:txBody>
      </p:sp>
      <p:sp>
        <p:nvSpPr>
          <p:cNvPr id="96" name="TextBox 95"/>
          <p:cNvSpPr txBox="1"/>
          <p:nvPr/>
        </p:nvSpPr>
        <p:spPr>
          <a:xfrm>
            <a:off x="381000" y="5657671"/>
            <a:ext cx="8763000" cy="1200329"/>
          </a:xfrm>
          <a:prstGeom prst="rect">
            <a:avLst/>
          </a:prstGeom>
          <a:noFill/>
        </p:spPr>
        <p:txBody>
          <a:bodyPr wrap="square" rtlCol="0">
            <a:spAutoFit/>
          </a:bodyPr>
          <a:lstStyle/>
          <a:p>
            <a:r>
              <a:rPr lang="en-US" sz="3600" dirty="0" smtClean="0"/>
              <a:t>That will restore our original total pressure for the mixture: 30 + 120 + 450 = 600 </a:t>
            </a:r>
            <a:r>
              <a:rPr lang="en-US" sz="3600" dirty="0" err="1" smtClean="0"/>
              <a:t>torr</a:t>
            </a:r>
            <a:endParaRPr lang="en-US" sz="3600" dirty="0" smtClean="0"/>
          </a:p>
        </p:txBody>
      </p:sp>
      <p:cxnSp>
        <p:nvCxnSpPr>
          <p:cNvPr id="98" name="Straight Arrow Connector 97"/>
          <p:cNvCxnSpPr/>
          <p:nvPr/>
        </p:nvCxnSpPr>
        <p:spPr>
          <a:xfrm flipV="1">
            <a:off x="1447800" y="2133600"/>
            <a:ext cx="6553200" cy="3200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9" name="Straight Arrow Connector 98"/>
          <p:cNvCxnSpPr/>
          <p:nvPr/>
        </p:nvCxnSpPr>
        <p:spPr>
          <a:xfrm flipV="1">
            <a:off x="6629400" y="2362200"/>
            <a:ext cx="1524000" cy="3886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2" name="Straight Arrow Connector 101"/>
          <p:cNvCxnSpPr/>
          <p:nvPr/>
        </p:nvCxnSpPr>
        <p:spPr>
          <a:xfrm flipV="1">
            <a:off x="5867400" y="2057400"/>
            <a:ext cx="2133600" cy="533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3" nodeType="withEffect">
                                  <p:stCondLst>
                                    <p:cond delay="0"/>
                                  </p:stCondLst>
                                  <p:childTnLst>
                                    <p:set>
                                      <p:cBhvr>
                                        <p:cTn id="6" dur="1" fill="hold">
                                          <p:stCondLst>
                                            <p:cond delay="0"/>
                                          </p:stCondLst>
                                        </p:cTn>
                                        <p:tgtEl>
                                          <p:spTgt spid="11"/>
                                        </p:tgtEl>
                                        <p:attrNameLst>
                                          <p:attrName>style.visibility</p:attrName>
                                        </p:attrNameLst>
                                      </p:cBhvr>
                                      <p:to>
                                        <p:strVal val="hidden"/>
                                      </p:to>
                                    </p:set>
                                  </p:childTnLst>
                                </p:cTn>
                              </p:par>
                              <p:par>
                                <p:cTn id="7" presetID="1" presetClass="exit" presetSubtype="0" fill="hold" grpId="3" nodeType="withEffect">
                                  <p:stCondLst>
                                    <p:cond delay="0"/>
                                  </p:stCondLst>
                                  <p:childTnLst>
                                    <p:set>
                                      <p:cBhvr>
                                        <p:cTn id="8" dur="1" fill="hold">
                                          <p:stCondLst>
                                            <p:cond delay="0"/>
                                          </p:stCondLst>
                                        </p:cTn>
                                        <p:tgtEl>
                                          <p:spTgt spid="12"/>
                                        </p:tgtEl>
                                        <p:attrNameLst>
                                          <p:attrName>style.visibility</p:attrName>
                                        </p:attrNameLst>
                                      </p:cBhvr>
                                      <p:to>
                                        <p:strVal val="hidden"/>
                                      </p:to>
                                    </p:set>
                                  </p:childTnLst>
                                </p:cTn>
                              </p:par>
                              <p:par>
                                <p:cTn id="9" presetID="1" presetClass="exit" presetSubtype="0" fill="hold" grpId="3" nodeType="withEffect">
                                  <p:stCondLst>
                                    <p:cond delay="0"/>
                                  </p:stCondLst>
                                  <p:childTnLst>
                                    <p:set>
                                      <p:cBhvr>
                                        <p:cTn id="10" dur="1" fill="hold">
                                          <p:stCondLst>
                                            <p:cond delay="0"/>
                                          </p:stCondLst>
                                        </p:cTn>
                                        <p:tgtEl>
                                          <p:spTgt spid="13"/>
                                        </p:tgtEl>
                                        <p:attrNameLst>
                                          <p:attrName>style.visibility</p:attrName>
                                        </p:attrNameLst>
                                      </p:cBhvr>
                                      <p:to>
                                        <p:strVal val="hidden"/>
                                      </p:to>
                                    </p:set>
                                  </p:childTnLst>
                                </p:cTn>
                              </p:par>
                              <p:par>
                                <p:cTn id="11" presetID="1" presetClass="exit" presetSubtype="0" fill="hold" grpId="3" nodeType="withEffect">
                                  <p:stCondLst>
                                    <p:cond delay="0"/>
                                  </p:stCondLst>
                                  <p:childTnLst>
                                    <p:set>
                                      <p:cBhvr>
                                        <p:cTn id="12" dur="1" fill="hold">
                                          <p:stCondLst>
                                            <p:cond delay="0"/>
                                          </p:stCondLst>
                                        </p:cTn>
                                        <p:tgtEl>
                                          <p:spTgt spid="14"/>
                                        </p:tgtEl>
                                        <p:attrNameLst>
                                          <p:attrName>style.visibility</p:attrName>
                                        </p:attrNameLst>
                                      </p:cBhvr>
                                      <p:to>
                                        <p:strVal val="hidden"/>
                                      </p:to>
                                    </p:set>
                                  </p:childTnLst>
                                </p:cTn>
                              </p:par>
                              <p:par>
                                <p:cTn id="13" presetID="1" presetClass="exit" presetSubtype="0" fill="hold" grpId="3" nodeType="withEffect">
                                  <p:stCondLst>
                                    <p:cond delay="0"/>
                                  </p:stCondLst>
                                  <p:childTnLst>
                                    <p:set>
                                      <p:cBhvr>
                                        <p:cTn id="14" dur="1" fill="hold">
                                          <p:stCondLst>
                                            <p:cond delay="0"/>
                                          </p:stCondLst>
                                        </p:cTn>
                                        <p:tgtEl>
                                          <p:spTgt spid="15"/>
                                        </p:tgtEl>
                                        <p:attrNameLst>
                                          <p:attrName>style.visibility</p:attrName>
                                        </p:attrNameLst>
                                      </p:cBhvr>
                                      <p:to>
                                        <p:strVal val="hidden"/>
                                      </p:to>
                                    </p:set>
                                  </p:childTnLst>
                                </p:cTn>
                              </p:par>
                              <p:par>
                                <p:cTn id="15" presetID="1" presetClass="exit" presetSubtype="0" fill="hold" grpId="3" nodeType="withEffect">
                                  <p:stCondLst>
                                    <p:cond delay="0"/>
                                  </p:stCondLst>
                                  <p:childTnLst>
                                    <p:set>
                                      <p:cBhvr>
                                        <p:cTn id="16" dur="1" fill="hold">
                                          <p:stCondLst>
                                            <p:cond delay="0"/>
                                          </p:stCondLst>
                                        </p:cTn>
                                        <p:tgtEl>
                                          <p:spTgt spid="16"/>
                                        </p:tgtEl>
                                        <p:attrNameLst>
                                          <p:attrName>style.visibility</p:attrName>
                                        </p:attrNameLst>
                                      </p:cBhvr>
                                      <p:to>
                                        <p:strVal val="hidden"/>
                                      </p:to>
                                    </p:set>
                                  </p:childTnLst>
                                </p:cTn>
                              </p:par>
                              <p:par>
                                <p:cTn id="17" presetID="1" presetClass="exit" presetSubtype="0" fill="hold" grpId="3" nodeType="withEffect">
                                  <p:stCondLst>
                                    <p:cond delay="0"/>
                                  </p:stCondLst>
                                  <p:childTnLst>
                                    <p:set>
                                      <p:cBhvr>
                                        <p:cTn id="18" dur="1" fill="hold">
                                          <p:stCondLst>
                                            <p:cond delay="0"/>
                                          </p:stCondLst>
                                        </p:cTn>
                                        <p:tgtEl>
                                          <p:spTgt spid="17"/>
                                        </p:tgtEl>
                                        <p:attrNameLst>
                                          <p:attrName>style.visibility</p:attrName>
                                        </p:attrNameLst>
                                      </p:cBhvr>
                                      <p:to>
                                        <p:strVal val="hidden"/>
                                      </p:to>
                                    </p:set>
                                  </p:childTnLst>
                                </p:cTn>
                              </p:par>
                              <p:par>
                                <p:cTn id="19" presetID="1" presetClass="exit" presetSubtype="0" fill="hold" grpId="3" nodeType="withEffect">
                                  <p:stCondLst>
                                    <p:cond delay="0"/>
                                  </p:stCondLst>
                                  <p:childTnLst>
                                    <p:set>
                                      <p:cBhvr>
                                        <p:cTn id="20" dur="1" fill="hold">
                                          <p:stCondLst>
                                            <p:cond delay="0"/>
                                          </p:stCondLst>
                                        </p:cTn>
                                        <p:tgtEl>
                                          <p:spTgt spid="18"/>
                                        </p:tgtEl>
                                        <p:attrNameLst>
                                          <p:attrName>style.visibility</p:attrName>
                                        </p:attrNameLst>
                                      </p:cBhvr>
                                      <p:to>
                                        <p:strVal val="hidden"/>
                                      </p:to>
                                    </p:set>
                                  </p:childTnLst>
                                </p:cTn>
                              </p:par>
                              <p:par>
                                <p:cTn id="21" presetID="1" presetClass="exit" presetSubtype="0" fill="hold" grpId="3" nodeType="withEffect">
                                  <p:stCondLst>
                                    <p:cond delay="0"/>
                                  </p:stCondLst>
                                  <p:childTnLst>
                                    <p:set>
                                      <p:cBhvr>
                                        <p:cTn id="22" dur="1" fill="hold">
                                          <p:stCondLst>
                                            <p:cond delay="0"/>
                                          </p:stCondLst>
                                        </p:cTn>
                                        <p:tgtEl>
                                          <p:spTgt spid="20"/>
                                        </p:tgtEl>
                                        <p:attrNameLst>
                                          <p:attrName>style.visibility</p:attrName>
                                        </p:attrNameLst>
                                      </p:cBhvr>
                                      <p:to>
                                        <p:strVal val="hidden"/>
                                      </p:to>
                                    </p:set>
                                  </p:childTnLst>
                                </p:cTn>
                              </p:par>
                              <p:par>
                                <p:cTn id="23" presetID="1" presetClass="exit" presetSubtype="0" fill="hold" grpId="3" nodeType="withEffect">
                                  <p:stCondLst>
                                    <p:cond delay="0"/>
                                  </p:stCondLst>
                                  <p:childTnLst>
                                    <p:set>
                                      <p:cBhvr>
                                        <p:cTn id="24" dur="1" fill="hold">
                                          <p:stCondLst>
                                            <p:cond delay="0"/>
                                          </p:stCondLst>
                                        </p:cTn>
                                        <p:tgtEl>
                                          <p:spTgt spid="21"/>
                                        </p:tgtEl>
                                        <p:attrNameLst>
                                          <p:attrName>style.visibility</p:attrName>
                                        </p:attrNameLst>
                                      </p:cBhvr>
                                      <p:to>
                                        <p:strVal val="hidden"/>
                                      </p:to>
                                    </p:set>
                                  </p:childTnLst>
                                </p:cTn>
                              </p:par>
                              <p:par>
                                <p:cTn id="25" presetID="1" presetClass="exit" presetSubtype="0" fill="hold" grpId="3" nodeType="withEffect">
                                  <p:stCondLst>
                                    <p:cond delay="0"/>
                                  </p:stCondLst>
                                  <p:childTnLst>
                                    <p:set>
                                      <p:cBhvr>
                                        <p:cTn id="26" dur="1" fill="hold">
                                          <p:stCondLst>
                                            <p:cond delay="0"/>
                                          </p:stCondLst>
                                        </p:cTn>
                                        <p:tgtEl>
                                          <p:spTgt spid="22"/>
                                        </p:tgtEl>
                                        <p:attrNameLst>
                                          <p:attrName>style.visibility</p:attrName>
                                        </p:attrNameLst>
                                      </p:cBhvr>
                                      <p:to>
                                        <p:strVal val="hidden"/>
                                      </p:to>
                                    </p:set>
                                  </p:childTnLst>
                                </p:cTn>
                              </p:par>
                              <p:par>
                                <p:cTn id="27" presetID="1" presetClass="exit" presetSubtype="0" fill="hold" grpId="3" nodeType="withEffect">
                                  <p:stCondLst>
                                    <p:cond delay="0"/>
                                  </p:stCondLst>
                                  <p:childTnLst>
                                    <p:set>
                                      <p:cBhvr>
                                        <p:cTn id="28" dur="1" fill="hold">
                                          <p:stCondLst>
                                            <p:cond delay="0"/>
                                          </p:stCondLst>
                                        </p:cTn>
                                        <p:tgtEl>
                                          <p:spTgt spid="28"/>
                                        </p:tgtEl>
                                        <p:attrNameLst>
                                          <p:attrName>style.visibility</p:attrName>
                                        </p:attrNameLst>
                                      </p:cBhvr>
                                      <p:to>
                                        <p:strVal val="hidden"/>
                                      </p:to>
                                    </p:set>
                                  </p:childTnLst>
                                </p:cTn>
                              </p:par>
                              <p:par>
                                <p:cTn id="29" presetID="1" presetClass="exit" presetSubtype="0" fill="hold" grpId="3" nodeType="withEffect">
                                  <p:stCondLst>
                                    <p:cond delay="0"/>
                                  </p:stCondLst>
                                  <p:childTnLst>
                                    <p:set>
                                      <p:cBhvr>
                                        <p:cTn id="30" dur="1" fill="hold">
                                          <p:stCondLst>
                                            <p:cond delay="0"/>
                                          </p:stCondLst>
                                        </p:cTn>
                                        <p:tgtEl>
                                          <p:spTgt spid="29"/>
                                        </p:tgtEl>
                                        <p:attrNameLst>
                                          <p:attrName>style.visibility</p:attrName>
                                        </p:attrNameLst>
                                      </p:cBhvr>
                                      <p:to>
                                        <p:strVal val="hidden"/>
                                      </p:to>
                                    </p:set>
                                  </p:childTnLst>
                                </p:cTn>
                              </p:par>
                              <p:par>
                                <p:cTn id="31" presetID="1" presetClass="exit" presetSubtype="0" fill="hold" grpId="3" nodeType="withEffect">
                                  <p:stCondLst>
                                    <p:cond delay="0"/>
                                  </p:stCondLst>
                                  <p:childTnLst>
                                    <p:set>
                                      <p:cBhvr>
                                        <p:cTn id="32" dur="1" fill="hold">
                                          <p:stCondLst>
                                            <p:cond delay="0"/>
                                          </p:stCondLst>
                                        </p:cTn>
                                        <p:tgtEl>
                                          <p:spTgt spid="30"/>
                                        </p:tgtEl>
                                        <p:attrNameLst>
                                          <p:attrName>style.visibility</p:attrName>
                                        </p:attrNameLst>
                                      </p:cBhvr>
                                      <p:to>
                                        <p:strVal val="hidden"/>
                                      </p:to>
                                    </p:set>
                                  </p:childTnLst>
                                </p:cTn>
                              </p:par>
                              <p:par>
                                <p:cTn id="33" presetID="1" presetClass="exit" presetSubtype="0" fill="hold" grpId="3" nodeType="withEffect">
                                  <p:stCondLst>
                                    <p:cond delay="0"/>
                                  </p:stCondLst>
                                  <p:childTnLst>
                                    <p:set>
                                      <p:cBhvr>
                                        <p:cTn id="34" dur="1" fill="hold">
                                          <p:stCondLst>
                                            <p:cond delay="0"/>
                                          </p:stCondLst>
                                        </p:cTn>
                                        <p:tgtEl>
                                          <p:spTgt spid="36"/>
                                        </p:tgtEl>
                                        <p:attrNameLst>
                                          <p:attrName>style.visibility</p:attrName>
                                        </p:attrNameLst>
                                      </p:cBhvr>
                                      <p:to>
                                        <p:strVal val="hidden"/>
                                      </p:to>
                                    </p:set>
                                  </p:childTnLst>
                                </p:cTn>
                              </p:par>
                              <p:par>
                                <p:cTn id="35" presetID="0" presetClass="path" presetSubtype="0" repeatCount="indefinite" fill="hold" grpId="0" nodeType="withEffect">
                                  <p:stCondLst>
                                    <p:cond delay="0"/>
                                  </p:stCondLst>
                                  <p:childTnLst>
                                    <p:animMotion origin="layout" path="M 1.94444E-6 4.81481E-6 L 0.03055 0.07453 L -0.05191 0.14467 L 0.10607 0.37152 L -0.01858 0.38634 L -0.09393 0.28425 L 0.04965 0.38703 L 0.07535 0.23541 L -0.06528 0.1875 L 0.04896 0.13981 L -0.03177 0.06412 L -0.00972 -0.01621 L 1.94444E-6 4.81481E-6 Z " pathEditMode="relative" rAng="0" ptsTypes="AAAAAAAAAAAAA">
                                      <p:cBhvr>
                                        <p:cTn id="36" dur="5000" fill="hold"/>
                                        <p:tgtEl>
                                          <p:spTgt spid="27"/>
                                        </p:tgtEl>
                                        <p:attrNameLst>
                                          <p:attrName>ppt_x</p:attrName>
                                          <p:attrName>ppt_y</p:attrName>
                                        </p:attrNameLst>
                                      </p:cBhvr>
                                      <p:rCtr x="600" y="18500"/>
                                    </p:animMotion>
                                  </p:childTnLst>
                                </p:cTn>
                              </p:par>
                              <p:par>
                                <p:cTn id="37" presetID="0" presetClass="path" presetSubtype="0" repeatCount="indefinite" fill="hold" grpId="0" nodeType="withEffect">
                                  <p:stCondLst>
                                    <p:cond delay="0"/>
                                  </p:stCondLst>
                                  <p:childTnLst>
                                    <p:animMotion origin="layout" path="M 3.61111E-6 -9.62963E-6 L 0.03577 0.05972 L -0.06944 0.0831 L -0.09288 0.20092 L -0.02274 0.15833 L -0.03246 0.09259 L 3.61111E-6 -9.62963E-6 Z " pathEditMode="relative" ptsTypes="AAAAAAA">
                                      <p:cBhvr>
                                        <p:cTn id="38" dur="3000" fill="hold"/>
                                        <p:tgtEl>
                                          <p:spTgt spid="24"/>
                                        </p:tgtEl>
                                        <p:attrNameLst>
                                          <p:attrName>ppt_x</p:attrName>
                                          <p:attrName>ppt_y</p:attrName>
                                        </p:attrNameLst>
                                      </p:cBhvr>
                                    </p:animMotion>
                                  </p:childTnLst>
                                </p:cTn>
                              </p:par>
                              <p:par>
                                <p:cTn id="39" presetID="0" presetClass="path" presetSubtype="0" repeatCount="indefinite" fill="hold" grpId="0" nodeType="withEffect">
                                  <p:stCondLst>
                                    <p:cond delay="0"/>
                                  </p:stCondLst>
                                  <p:childTnLst>
                                    <p:animMotion origin="layout" path="M 0.00053 -0.00046 L -0.05798 0.04977 L 0.01667 0.12847 L -0.02222 0.21945 L -0.07934 0.25046 L 0.01875 0.28079 L 0.02709 0.1787 L -0.0644 0.12407 L -0.01579 -0.00926 L -0.00208 -0.07407 L 0.01094 -0.02222 L 0.00053 -0.00046 Z " pathEditMode="relative" ptsTypes="AAAAAAAAAAAA">
                                      <p:cBhvr>
                                        <p:cTn id="40" dur="2000" fill="hold"/>
                                        <p:tgtEl>
                                          <p:spTgt spid="25"/>
                                        </p:tgtEl>
                                        <p:attrNameLst>
                                          <p:attrName>ppt_x</p:attrName>
                                          <p:attrName>ppt_y</p:attrName>
                                        </p:attrNameLst>
                                      </p:cBhvr>
                                    </p:animMotion>
                                  </p:childTnLst>
                                </p:cTn>
                              </p:par>
                              <p:par>
                                <p:cTn id="41" presetID="0" presetClass="path" presetSubtype="0" repeatCount="indefinite" fill="hold" grpId="0" nodeType="withEffect">
                                  <p:stCondLst>
                                    <p:cond delay="0"/>
                                  </p:stCondLst>
                                  <p:childTnLst>
                                    <p:animMotion origin="layout" path="M 8.33333E-7 7.40741E-7 L 0.02778 0.05023 L -0.02535 0.1662 L 0.01806 0.21736 L 0.06354 0.13426 L -0.01441 0.0294 L 8.33333E-7 7.40741E-7 Z " pathEditMode="relative" ptsTypes="AAAAAAA">
                                      <p:cBhvr>
                                        <p:cTn id="42" dur="2000" fill="hold"/>
                                        <p:tgtEl>
                                          <p:spTgt spid="26"/>
                                        </p:tgtEl>
                                        <p:attrNameLst>
                                          <p:attrName>ppt_x</p:attrName>
                                          <p:attrName>ppt_y</p:attrName>
                                        </p:attrNameLst>
                                      </p:cBhvr>
                                    </p:animMotion>
                                  </p:childTnLst>
                                </p:cTn>
                              </p:par>
                              <p:par>
                                <p:cTn id="43" presetID="0" presetClass="path" presetSubtype="0" repeatCount="indefinite" fill="hold" grpId="0" nodeType="withEffect">
                                  <p:stCondLst>
                                    <p:cond delay="0"/>
                                  </p:stCondLst>
                                  <p:childTnLst>
                                    <p:animMotion origin="layout" path="M 5.27778E-6 1.85185E-6 L -0.03315 0.07107 L 0.02987 0.14283 L 0.04671 0.03634 L 0.06563 0.17662 L 0.07136 0.07547 L -0.02916 0.03125 L 0.00383 -0.00092 " pathEditMode="relative" ptsTypes="AAAAAAAA">
                                      <p:cBhvr>
                                        <p:cTn id="44" dur="3000" fill="hold"/>
                                        <p:tgtEl>
                                          <p:spTgt spid="23"/>
                                        </p:tgtEl>
                                        <p:attrNameLst>
                                          <p:attrName>ppt_x</p:attrName>
                                          <p:attrName>ppt_y</p:attrName>
                                        </p:attrNameLst>
                                      </p:cBhvr>
                                    </p:animMotion>
                                  </p:childTnLst>
                                </p:cTn>
                              </p:par>
                              <p:par>
                                <p:cTn id="45" presetID="0" presetClass="path" presetSubtype="0" repeatCount="indefinite" fill="hold" grpId="0" nodeType="withEffect">
                                  <p:stCondLst>
                                    <p:cond delay="0"/>
                                  </p:stCondLst>
                                  <p:childTnLst>
                                    <p:animMotion origin="layout" path="M 4.16667E-6 -2.22222E-6 L 0.03264 0.02084 L 0.0625 -0.03217 L 0.04358 -0.06666 L 0.07934 -0.01389 L 0.06372 0.05185 L -0.03038 0.04838 L -0.00382 -0.00185 L 4.16667E-6 -2.22222E-6 Z " pathEditMode="relative" ptsTypes="AAAAAAAAA">
                                      <p:cBhvr>
                                        <p:cTn id="46" dur="2000" fill="hold"/>
                                        <p:tgtEl>
                                          <p:spTgt spid="22"/>
                                        </p:tgtEl>
                                        <p:attrNameLst>
                                          <p:attrName>ppt_x</p:attrName>
                                          <p:attrName>ppt_y</p:attrName>
                                        </p:attrNameLst>
                                      </p:cBhvr>
                                    </p:animMotion>
                                  </p:childTnLst>
                                </p:cTn>
                              </p:par>
                              <p:par>
                                <p:cTn id="47" presetID="0" presetClass="path" presetSubtype="0" repeatCount="indefinite" fill="hold" grpId="0" nodeType="withEffect">
                                  <p:stCondLst>
                                    <p:cond delay="0"/>
                                  </p:stCondLst>
                                  <p:childTnLst>
                                    <p:animMotion origin="layout" path="M 0.00035 -0.00069 L -0.08073 0.06088 L -0.00226 0.125 L -0.0217 0.00463 L -0.00087 -0.14444 L 0.01597 -0.18078 L -0.00486 -0.19537 L 0.01146 -0.14514 L -0.02951 -0.14861 L 0.00695 -0.02315 L 0.00035 -0.00069 Z " pathEditMode="relative" ptsTypes="AAAAAAAAAAA">
                                      <p:cBhvr>
                                        <p:cTn id="48" dur="5000" fill="hold"/>
                                        <p:tgtEl>
                                          <p:spTgt spid="21"/>
                                        </p:tgtEl>
                                        <p:attrNameLst>
                                          <p:attrName>ppt_x</p:attrName>
                                          <p:attrName>ppt_y</p:attrName>
                                        </p:attrNameLst>
                                      </p:cBhvr>
                                    </p:animMotion>
                                  </p:childTnLst>
                                </p:cTn>
                              </p:par>
                              <p:par>
                                <p:cTn id="49" presetID="0" presetClass="path" presetSubtype="0" repeatCount="indefinite" fill="hold" grpId="0" nodeType="withEffect">
                                  <p:stCondLst>
                                    <p:cond delay="0"/>
                                  </p:stCondLst>
                                  <p:childTnLst>
                                    <p:animMotion origin="layout" path="M -2.77778E-6 -6.66667E-6 L -2.77778E-6 0.04768 L -0.0993 0.00694 L -0.06614 -0.07871 L -0.02257 -0.01644 L -2.77778E-6 -6.66667E-6 Z " pathEditMode="relative" ptsTypes="AAAAAA">
                                      <p:cBhvr>
                                        <p:cTn id="50" dur="2000" fill="hold"/>
                                        <p:tgtEl>
                                          <p:spTgt spid="14"/>
                                        </p:tgtEl>
                                        <p:attrNameLst>
                                          <p:attrName>ppt_x</p:attrName>
                                          <p:attrName>ppt_y</p:attrName>
                                        </p:attrNameLst>
                                      </p:cBhvr>
                                    </p:animMotion>
                                  </p:childTnLst>
                                </p:cTn>
                              </p:par>
                              <p:par>
                                <p:cTn id="51" presetID="0" presetClass="path" presetSubtype="0" repeatCount="indefinite" fill="hold" grpId="0" nodeType="withEffect">
                                  <p:stCondLst>
                                    <p:cond delay="0"/>
                                  </p:stCondLst>
                                  <p:childTnLst>
                                    <p:animMotion origin="layout" path="M -5.83333E-6 -9.62963E-6 L -0.04167 -0.04422 L -0.0533 -0.24237 L -0.09219 -0.30394 L -0.09219 -0.08496 L -0.03837 0.01736 L 0.00572 -0.03635 L -5.83333E-6 -9.62963E-6 Z " pathEditMode="relative" ptsTypes="AAAAAAAA">
                                      <p:cBhvr>
                                        <p:cTn id="52" dur="3000" fill="hold"/>
                                        <p:tgtEl>
                                          <p:spTgt spid="16"/>
                                        </p:tgtEl>
                                        <p:attrNameLst>
                                          <p:attrName>ppt_x</p:attrName>
                                          <p:attrName>ppt_y</p:attrName>
                                        </p:attrNameLst>
                                      </p:cBhvr>
                                    </p:animMotion>
                                  </p:childTnLst>
                                </p:cTn>
                              </p:par>
                              <p:par>
                                <p:cTn id="53" presetID="0" presetClass="path" presetSubtype="0" repeatCount="indefinite" fill="hold" grpId="0" nodeType="withEffect">
                                  <p:stCondLst>
                                    <p:cond delay="0"/>
                                  </p:stCondLst>
                                  <p:childTnLst>
                                    <p:animMotion origin="layout" path="M 1.66667E-6 -4.07407E-6 L -0.02986 -0.05185 L 0.01302 -0.10555 L 0.03125 -0.00856 L -0.03698 0.03473 L -0.03177 -0.02523 L 1.66667E-6 -4.07407E-6 Z " pathEditMode="relative" ptsTypes="AAAAAAA">
                                      <p:cBhvr>
                                        <p:cTn id="54" dur="2000" fill="hold"/>
                                        <p:tgtEl>
                                          <p:spTgt spid="30"/>
                                        </p:tgtEl>
                                        <p:attrNameLst>
                                          <p:attrName>ppt_x</p:attrName>
                                          <p:attrName>ppt_y</p:attrName>
                                        </p:attrNameLst>
                                      </p:cBhvr>
                                    </p:animMotion>
                                  </p:childTnLst>
                                </p:cTn>
                              </p:par>
                              <p:par>
                                <p:cTn id="55" presetID="0" presetClass="path" presetSubtype="0" repeatCount="indefinite" fill="hold" grpId="0" nodeType="withEffect">
                                  <p:stCondLst>
                                    <p:cond delay="0"/>
                                  </p:stCondLst>
                                  <p:childTnLst>
                                    <p:animMotion origin="layout" path="M -5.27778E-6 -2.22222E-6 L -0.05782 0.0338 L -0.0474 0.15255 L -0.00192 0.06667 L -0.02327 -0.01366 L -5.27778E-6 -2.22222E-6 Z " pathEditMode="relative" ptsTypes="AAAAAA">
                                      <p:cBhvr>
                                        <p:cTn id="56" dur="1000" fill="hold"/>
                                        <p:tgtEl>
                                          <p:spTgt spid="15"/>
                                        </p:tgtEl>
                                        <p:attrNameLst>
                                          <p:attrName>ppt_x</p:attrName>
                                          <p:attrName>ppt_y</p:attrName>
                                        </p:attrNameLst>
                                      </p:cBhvr>
                                    </p:animMotion>
                                  </p:childTnLst>
                                </p:cTn>
                              </p:par>
                              <p:par>
                                <p:cTn id="57" presetID="0" presetClass="path" presetSubtype="0" repeatCount="indefinite" fill="hold" grpId="0" nodeType="withEffect">
                                  <p:stCondLst>
                                    <p:cond delay="0"/>
                                  </p:stCondLst>
                                  <p:childTnLst>
                                    <p:animMotion origin="layout" path="M -2.5E-6 2.22222E-6 L -0.02726 0.00416 L -0.00451 0.05787 L -0.04549 0.08125 L -0.00972 0.10208 L 0.00451 0.03379 L 0.03837 0.05787 L -2.5E-6 2.22222E-6 Z " pathEditMode="relative" ptsTypes="AAAAAAAA">
                                      <p:cBhvr>
                                        <p:cTn id="58" dur="2000" fill="hold"/>
                                        <p:tgtEl>
                                          <p:spTgt spid="13"/>
                                        </p:tgtEl>
                                        <p:attrNameLst>
                                          <p:attrName>ppt_x</p:attrName>
                                          <p:attrName>ppt_y</p:attrName>
                                        </p:attrNameLst>
                                      </p:cBhvr>
                                    </p:animMotion>
                                  </p:childTnLst>
                                </p:cTn>
                              </p:par>
                              <p:par>
                                <p:cTn id="59" presetID="0" presetClass="path" presetSubtype="0" repeatCount="indefinite" fill="hold" grpId="0" nodeType="withEffect">
                                  <p:stCondLst>
                                    <p:cond delay="0"/>
                                  </p:stCondLst>
                                  <p:childTnLst>
                                    <p:animMotion origin="layout" path="M -0.00086 0.00046 L -0.02291 -0.06783 L 0.00764 -0.09051 L 0.0408 -0.02037 L -0.05138 0.02731 L -0.03385 0.05162 L -0.01631 -0.02384 L -0.00086 0.00046 Z " pathEditMode="relative" ptsTypes="AAAAAAAA">
                                      <p:cBhvr>
                                        <p:cTn id="60" dur="3000" fill="hold"/>
                                        <p:tgtEl>
                                          <p:spTgt spid="20"/>
                                        </p:tgtEl>
                                        <p:attrNameLst>
                                          <p:attrName>ppt_x</p:attrName>
                                          <p:attrName>ppt_y</p:attrName>
                                        </p:attrNameLst>
                                      </p:cBhvr>
                                    </p:animMotion>
                                  </p:childTnLst>
                                </p:cTn>
                              </p:par>
                              <p:par>
                                <p:cTn id="61" presetID="0" presetClass="path" presetSubtype="0" repeatCount="indefinite" fill="hold" grpId="0" nodeType="withEffect">
                                  <p:stCondLst>
                                    <p:cond delay="0"/>
                                  </p:stCondLst>
                                  <p:childTnLst>
                                    <p:animMotion origin="layout" path="M -0.00087 0.0007 L 0.04202 -0.04699 L 0.01268 -0.09977 L 0.03021 -0.17847 L -0.09045 -0.0287 L -0.05798 -0.01157 L -0.10417 0.01968 L -0.06319 0.01968 L -0.00087 0.0007 Z " pathEditMode="relative" ptsTypes="AAAAAAAAA">
                                      <p:cBhvr>
                                        <p:cTn id="62" dur="2000" fill="hold"/>
                                        <p:tgtEl>
                                          <p:spTgt spid="17"/>
                                        </p:tgtEl>
                                        <p:attrNameLst>
                                          <p:attrName>ppt_x</p:attrName>
                                          <p:attrName>ppt_y</p:attrName>
                                        </p:attrNameLst>
                                      </p:cBhvr>
                                    </p:animMotion>
                                  </p:childTnLst>
                                </p:cTn>
                              </p:par>
                              <p:par>
                                <p:cTn id="63" presetID="0" presetClass="path" presetSubtype="0" repeatCount="indefinite" fill="hold" grpId="0" nodeType="withEffect">
                                  <p:stCondLst>
                                    <p:cond delay="0"/>
                                  </p:stCondLst>
                                  <p:childTnLst>
                                    <p:animMotion origin="layout" path="M 0.0007 0.00069 L -0.00312 0.06227 L -0.03698 -0.03982 L 0.01233 -0.01922 L -0.08958 0.12546 L -0.07465 0.1574 L -0.06163 0.12106 L -0.05191 0.16273 L -0.02014 2.59259E-6 L 0.0007 0.00069 Z " pathEditMode="relative" ptsTypes="AAAAAAAAAA">
                                      <p:cBhvr>
                                        <p:cTn id="64" dur="2000" fill="hold"/>
                                        <p:tgtEl>
                                          <p:spTgt spid="12"/>
                                        </p:tgtEl>
                                        <p:attrNameLst>
                                          <p:attrName>ppt_x</p:attrName>
                                          <p:attrName>ppt_y</p:attrName>
                                        </p:attrNameLst>
                                      </p:cBhvr>
                                    </p:animMotion>
                                  </p:childTnLst>
                                </p:cTn>
                              </p:par>
                              <p:par>
                                <p:cTn id="65" presetID="0" presetClass="path" presetSubtype="0" repeatCount="indefinite" fill="hold" grpId="0" nodeType="withEffect">
                                  <p:stCondLst>
                                    <p:cond delay="0"/>
                                  </p:stCondLst>
                                  <p:childTnLst>
                                    <p:animMotion origin="layout" path="M 3.61111E-6 7.40741E-6 L 0.02205 0.0382 L 0.09288 0.04769 L 0.11823 0.10926 L 0.13646 0.05371 L 0.11684 0.05116 L 0.13125 0.09005 L 0.12986 0.03033 L 0.09479 0.05464 L 0.00972 0.03473 L 3.61111E-6 7.40741E-6 Z " pathEditMode="relative" ptsTypes="AAAAAAAAAAA">
                                      <p:cBhvr>
                                        <p:cTn id="66" dur="3000" fill="hold"/>
                                        <p:tgtEl>
                                          <p:spTgt spid="18"/>
                                        </p:tgtEl>
                                        <p:attrNameLst>
                                          <p:attrName>ppt_x</p:attrName>
                                          <p:attrName>ppt_y</p:attrName>
                                        </p:attrNameLst>
                                      </p:cBhvr>
                                    </p:animMotion>
                                  </p:childTnLst>
                                </p:cTn>
                              </p:par>
                              <p:par>
                                <p:cTn id="67" presetID="0" presetClass="path" presetSubtype="0" repeatCount="indefinite" fill="hold" grpId="0" nodeType="withEffect">
                                  <p:stCondLst>
                                    <p:cond delay="0"/>
                                  </p:stCondLst>
                                  <p:childTnLst>
                                    <p:animMotion origin="layout" path="M 3.05556E-6 -2.96296E-6 L -0.00261 0.04583 L 0.03819 -0.01898 L 0.01562 -0.04491 L 0.05451 -0.08403 L 0.07795 -0.05532 L 0.07274 -0.10555 L 0.00121 0.04931 L -0.01685 0.00185 L 3.05556E-6 -2.96296E-6 Z " pathEditMode="relative" ptsTypes="AAAAAAAAAA">
                                      <p:cBhvr>
                                        <p:cTn id="68" dur="3000" fill="hold"/>
                                        <p:tgtEl>
                                          <p:spTgt spid="29"/>
                                        </p:tgtEl>
                                        <p:attrNameLst>
                                          <p:attrName>ppt_x</p:attrName>
                                          <p:attrName>ppt_y</p:attrName>
                                        </p:attrNameLst>
                                      </p:cBhvr>
                                    </p:animMotion>
                                  </p:childTnLst>
                                </p:cTn>
                              </p:par>
                              <p:par>
                                <p:cTn id="69" presetID="0" presetClass="path" presetSubtype="0" repeatCount="indefinite" fill="hold" grpId="0" nodeType="withEffect">
                                  <p:stCondLst>
                                    <p:cond delay="0"/>
                                  </p:stCondLst>
                                  <p:childTnLst>
                                    <p:animMotion origin="layout" path="M 3.05556E-6 6.2963E-6 L 0.01875 0.02339 L 0.02847 -0.0155 L -0.01042 -0.02777 L 0.00312 -0.06226 L 0.04809 -0.06064 L 0.10833 -0.12384 L 0.06562 -0.18703 L 0.08819 -0.2243 L 0.03888 -0.24143 L 0.05 -0.29259 L 0.00312 -0.24143 L 0.03767 -0.22152 L -0.0066 -0.17407 L 0.02013 -0.14467 L 0.00572 -0.10555 L 0.03628 -0.10648 L 0.03819 -0.06481 L 3.05556E-6 -0.04675 L 0.03767 -0.05462 L -0.02153 -0.03888 L 3.05556E-6 6.2963E-6 Z " pathEditMode="relative" ptsTypes="AAAAAAAAAAAAAAAAAAAAAA">
                                      <p:cBhvr>
                                        <p:cTn id="70" dur="5000" fill="hold"/>
                                        <p:tgtEl>
                                          <p:spTgt spid="28"/>
                                        </p:tgtEl>
                                        <p:attrNameLst>
                                          <p:attrName>ppt_x</p:attrName>
                                          <p:attrName>ppt_y</p:attrName>
                                        </p:attrNameLst>
                                      </p:cBhvr>
                                    </p:animMotion>
                                  </p:childTnLst>
                                </p:cTn>
                              </p:par>
                              <p:par>
                                <p:cTn id="71" presetID="0" presetClass="path" presetSubtype="0" repeatCount="indefinite" fill="hold" grpId="0" nodeType="withEffect">
                                  <p:stCondLst>
                                    <p:cond delay="0"/>
                                  </p:stCondLst>
                                  <p:childTnLst>
                                    <p:animMotion origin="layout" path="M 3.88889E-6 3.33333E-6 L -0.02135 -0.01389 L 0.03125 -0.08403 L 0.01181 -0.12477 L 0.0533 -0.13774 L 0.05 -0.08403 L 0.02413 -0.0338 L -0.01233 -0.01899 L 3.88889E-6 3.33333E-6 Z " pathEditMode="relative" ptsTypes="AAAAAAAAA">
                                      <p:cBhvr>
                                        <p:cTn id="72" dur="2000" fill="hold"/>
                                        <p:tgtEl>
                                          <p:spTgt spid="11"/>
                                        </p:tgtEl>
                                        <p:attrNameLst>
                                          <p:attrName>ppt_x</p:attrName>
                                          <p:attrName>ppt_y</p:attrName>
                                        </p:attrNameLst>
                                      </p:cBhvr>
                                    </p:animMotion>
                                  </p:childTnLst>
                                </p:cTn>
                              </p:par>
                              <p:par>
                                <p:cTn id="73" presetID="0" presetClass="path" presetSubtype="0" repeatCount="indefinite" fill="hold" grpId="0" nodeType="withEffect">
                                  <p:stCondLst>
                                    <p:cond delay="0"/>
                                  </p:stCondLst>
                                  <p:childTnLst>
                                    <p:animMotion origin="layout" path="M -0.01336 0.00047 L 0.05678 -0.02545 L 0.10087 -0.10597 L 0.09185 -0.16728 L 0.0658 -0.1925 L 0.07431 -0.24363 L 0.04306 -0.24086 L 0.03143 -0.27394 L 0.04896 -0.28366 L 0.08525 -0.26978 L 0.08004 -0.22975 L 0.0573 -0.19851 L 0.08924 -0.1682 L 0.1132 -0.11638 L 0.04445 -0.09301 L 0.03143 -0.05229 L 0.02223 -0.01064 L -0.01336 0.00047 Z " pathEditMode="relative" rAng="0" ptsTypes="AAAAAAAAAAAAAAAAAA">
                                      <p:cBhvr>
                                        <p:cTn id="74" dur="2000" fill="hold"/>
                                        <p:tgtEl>
                                          <p:spTgt spid="36"/>
                                        </p:tgtEl>
                                        <p:attrNameLst>
                                          <p:attrName>ppt_x</p:attrName>
                                          <p:attrName>ppt_y</p:attrName>
                                        </p:attrNameLst>
                                      </p:cBhvr>
                                      <p:rCtr x="6300" y="-14200"/>
                                    </p:animMotion>
                                  </p:childTnLst>
                                </p:cTn>
                              </p:par>
                              <p:par>
                                <p:cTn id="75" presetID="1" presetClass="entr" presetSubtype="0" fill="hold" nodeType="withEffect">
                                  <p:stCondLst>
                                    <p:cond delay="0"/>
                                  </p:stCondLst>
                                  <p:childTnLst>
                                    <p:set>
                                      <p:cBhvr>
                                        <p:cTn id="76" dur="1" fill="hold">
                                          <p:stCondLst>
                                            <p:cond delay="0"/>
                                          </p:stCondLst>
                                        </p:cTn>
                                        <p:tgtEl>
                                          <p:spTgt spid="4">
                                            <p:txEl>
                                              <p:pRg st="0" end="0"/>
                                            </p:txEl>
                                          </p:spTgt>
                                        </p:tgtEl>
                                        <p:attrNameLst>
                                          <p:attrName>style.visibility</p:attrName>
                                        </p:attrNameLst>
                                      </p:cBhvr>
                                      <p:to>
                                        <p:strVal val="visible"/>
                                      </p:to>
                                    </p:set>
                                  </p:childTnLst>
                                </p:cTn>
                              </p:par>
                              <p:par>
                                <p:cTn id="77" presetID="10" presetClass="exit" presetSubtype="0" fill="hold" grpId="1" nodeType="withEffect">
                                  <p:stCondLst>
                                    <p:cond delay="0"/>
                                  </p:stCondLst>
                                  <p:childTnLst>
                                    <p:animEffect transition="out" filter="fade">
                                      <p:cBhvr>
                                        <p:cTn id="78" dur="2000"/>
                                        <p:tgtEl>
                                          <p:spTgt spid="23"/>
                                        </p:tgtEl>
                                      </p:cBhvr>
                                    </p:animEffect>
                                    <p:set>
                                      <p:cBhvr>
                                        <p:cTn id="79" dur="1" fill="hold">
                                          <p:stCondLst>
                                            <p:cond delay="1999"/>
                                          </p:stCondLst>
                                        </p:cTn>
                                        <p:tgtEl>
                                          <p:spTgt spid="23"/>
                                        </p:tgtEl>
                                        <p:attrNameLst>
                                          <p:attrName>style.visibility</p:attrName>
                                        </p:attrNameLst>
                                      </p:cBhvr>
                                      <p:to>
                                        <p:strVal val="hidden"/>
                                      </p:to>
                                    </p:set>
                                  </p:childTnLst>
                                </p:cTn>
                              </p:par>
                              <p:par>
                                <p:cTn id="80" presetID="10" presetClass="exit" presetSubtype="0" fill="hold" grpId="1" nodeType="withEffect">
                                  <p:stCondLst>
                                    <p:cond delay="0"/>
                                  </p:stCondLst>
                                  <p:childTnLst>
                                    <p:animEffect transition="out" filter="fade">
                                      <p:cBhvr>
                                        <p:cTn id="81" dur="2000"/>
                                        <p:tgtEl>
                                          <p:spTgt spid="24"/>
                                        </p:tgtEl>
                                      </p:cBhvr>
                                    </p:animEffect>
                                    <p:set>
                                      <p:cBhvr>
                                        <p:cTn id="82" dur="1" fill="hold">
                                          <p:stCondLst>
                                            <p:cond delay="1999"/>
                                          </p:stCondLst>
                                        </p:cTn>
                                        <p:tgtEl>
                                          <p:spTgt spid="24"/>
                                        </p:tgtEl>
                                        <p:attrNameLst>
                                          <p:attrName>style.visibility</p:attrName>
                                        </p:attrNameLst>
                                      </p:cBhvr>
                                      <p:to>
                                        <p:strVal val="hidden"/>
                                      </p:to>
                                    </p:set>
                                  </p:childTnLst>
                                </p:cTn>
                              </p:par>
                              <p:par>
                                <p:cTn id="83" presetID="10" presetClass="exit" presetSubtype="0" fill="hold" grpId="1" nodeType="withEffect">
                                  <p:stCondLst>
                                    <p:cond delay="0"/>
                                  </p:stCondLst>
                                  <p:childTnLst>
                                    <p:animEffect transition="out" filter="fade">
                                      <p:cBhvr>
                                        <p:cTn id="84" dur="2000"/>
                                        <p:tgtEl>
                                          <p:spTgt spid="25"/>
                                        </p:tgtEl>
                                      </p:cBhvr>
                                    </p:animEffect>
                                    <p:set>
                                      <p:cBhvr>
                                        <p:cTn id="85" dur="1" fill="hold">
                                          <p:stCondLst>
                                            <p:cond delay="1999"/>
                                          </p:stCondLst>
                                        </p:cTn>
                                        <p:tgtEl>
                                          <p:spTgt spid="25"/>
                                        </p:tgtEl>
                                        <p:attrNameLst>
                                          <p:attrName>style.visibility</p:attrName>
                                        </p:attrNameLst>
                                      </p:cBhvr>
                                      <p:to>
                                        <p:strVal val="hidden"/>
                                      </p:to>
                                    </p:set>
                                  </p:childTnLst>
                                </p:cTn>
                              </p:par>
                              <p:par>
                                <p:cTn id="86" presetID="10" presetClass="exit" presetSubtype="0" fill="hold" grpId="1" nodeType="withEffect">
                                  <p:stCondLst>
                                    <p:cond delay="0"/>
                                  </p:stCondLst>
                                  <p:childTnLst>
                                    <p:animEffect transition="out" filter="fade">
                                      <p:cBhvr>
                                        <p:cTn id="87" dur="2000"/>
                                        <p:tgtEl>
                                          <p:spTgt spid="26"/>
                                        </p:tgtEl>
                                      </p:cBhvr>
                                    </p:animEffect>
                                    <p:set>
                                      <p:cBhvr>
                                        <p:cTn id="88" dur="1" fill="hold">
                                          <p:stCondLst>
                                            <p:cond delay="1999"/>
                                          </p:stCondLst>
                                        </p:cTn>
                                        <p:tgtEl>
                                          <p:spTgt spid="26"/>
                                        </p:tgtEl>
                                        <p:attrNameLst>
                                          <p:attrName>style.visibility</p:attrName>
                                        </p:attrNameLst>
                                      </p:cBhvr>
                                      <p:to>
                                        <p:strVal val="hidden"/>
                                      </p:to>
                                    </p:set>
                                  </p:childTnLst>
                                </p:cTn>
                              </p:par>
                              <p:par>
                                <p:cTn id="89" presetID="10" presetClass="entr" presetSubtype="0" fill="hold" grpId="2" nodeType="withEffect">
                                  <p:stCondLst>
                                    <p:cond delay="0"/>
                                  </p:stCondLst>
                                  <p:childTnLst>
                                    <p:set>
                                      <p:cBhvr>
                                        <p:cTn id="90" dur="1" fill="hold">
                                          <p:stCondLst>
                                            <p:cond delay="0"/>
                                          </p:stCondLst>
                                        </p:cTn>
                                        <p:tgtEl>
                                          <p:spTgt spid="27"/>
                                        </p:tgtEl>
                                        <p:attrNameLst>
                                          <p:attrName>style.visibility</p:attrName>
                                        </p:attrNameLst>
                                      </p:cBhvr>
                                      <p:to>
                                        <p:strVal val="visible"/>
                                      </p:to>
                                    </p:set>
                                    <p:animEffect transition="in" filter="fade">
                                      <p:cBhvr>
                                        <p:cTn id="91" dur="2000"/>
                                        <p:tgtEl>
                                          <p:spTgt spid="27"/>
                                        </p:tgtEl>
                                      </p:cBhvr>
                                    </p:animEffect>
                                  </p:childTnLst>
                                </p:cTn>
                              </p:par>
                            </p:childTnLst>
                          </p:cTn>
                        </p:par>
                      </p:childTnLst>
                    </p:cTn>
                  </p:par>
                  <p:par>
                    <p:cTn id="92" fill="hold">
                      <p:stCondLst>
                        <p:cond delay="indefinite"/>
                      </p:stCondLst>
                      <p:childTnLst>
                        <p:par>
                          <p:cTn id="93" fill="hold">
                            <p:stCondLst>
                              <p:cond delay="0"/>
                            </p:stCondLst>
                            <p:childTnLst>
                              <p:par>
                                <p:cTn id="94" presetID="1" presetClass="entr" presetSubtype="0" fill="hold" nodeType="clickEffect">
                                  <p:stCondLst>
                                    <p:cond delay="0"/>
                                  </p:stCondLst>
                                  <p:childTnLst>
                                    <p:set>
                                      <p:cBhvr>
                                        <p:cTn id="95" dur="1" fill="hold">
                                          <p:stCondLst>
                                            <p:cond delay="0"/>
                                          </p:stCondLst>
                                        </p:cTn>
                                        <p:tgtEl>
                                          <p:spTgt spid="67">
                                            <p:txEl>
                                              <p:pRg st="0" end="0"/>
                                            </p:txEl>
                                          </p:spTgt>
                                        </p:tgtEl>
                                        <p:attrNameLst>
                                          <p:attrName>style.visibility</p:attrName>
                                        </p:attrNameLst>
                                      </p:cBhvr>
                                      <p:to>
                                        <p:strVal val="visible"/>
                                      </p:to>
                                    </p:set>
                                  </p:childTnLst>
                                </p:cTn>
                              </p:par>
                            </p:childTnLst>
                          </p:cTn>
                        </p:par>
                      </p:childTnLst>
                    </p:cTn>
                  </p:par>
                  <p:par>
                    <p:cTn id="96" fill="hold">
                      <p:stCondLst>
                        <p:cond delay="indefinite"/>
                      </p:stCondLst>
                      <p:childTnLst>
                        <p:par>
                          <p:cTn id="97" fill="hold">
                            <p:stCondLst>
                              <p:cond delay="0"/>
                            </p:stCondLst>
                            <p:childTnLst>
                              <p:par>
                                <p:cTn id="98" presetID="22" presetClass="entr" presetSubtype="4" fill="hold" nodeType="clickEffect">
                                  <p:stCondLst>
                                    <p:cond delay="0"/>
                                  </p:stCondLst>
                                  <p:childTnLst>
                                    <p:set>
                                      <p:cBhvr>
                                        <p:cTn id="99" dur="1" fill="hold">
                                          <p:stCondLst>
                                            <p:cond delay="0"/>
                                          </p:stCondLst>
                                        </p:cTn>
                                        <p:tgtEl>
                                          <p:spTgt spid="102"/>
                                        </p:tgtEl>
                                        <p:attrNameLst>
                                          <p:attrName>style.visibility</p:attrName>
                                        </p:attrNameLst>
                                      </p:cBhvr>
                                      <p:to>
                                        <p:strVal val="visible"/>
                                      </p:to>
                                    </p:set>
                                    <p:animEffect transition="in" filter="wipe(down)">
                                      <p:cBhvr>
                                        <p:cTn id="100" dur="500"/>
                                        <p:tgtEl>
                                          <p:spTgt spid="102"/>
                                        </p:tgtEl>
                                      </p:cBhvr>
                                    </p:animEffect>
                                  </p:childTnLst>
                                </p:cTn>
                              </p:par>
                            </p:childTnLst>
                          </p:cTn>
                        </p:par>
                        <p:par>
                          <p:cTn id="101" fill="hold">
                            <p:stCondLst>
                              <p:cond delay="500"/>
                            </p:stCondLst>
                            <p:childTnLst>
                              <p:par>
                                <p:cTn id="102" presetID="8" presetClass="emph" presetSubtype="0" fill="hold" nodeType="afterEffect">
                                  <p:stCondLst>
                                    <p:cond delay="0"/>
                                  </p:stCondLst>
                                  <p:childTnLst>
                                    <p:animRot by="-1980000">
                                      <p:cBhvr>
                                        <p:cTn id="103" dur="2000" fill="hold"/>
                                        <p:tgtEl>
                                          <p:spTgt spid="33"/>
                                        </p:tgtEl>
                                        <p:attrNameLst>
                                          <p:attrName>r</p:attrName>
                                        </p:attrNameLst>
                                      </p:cBhvr>
                                    </p:animRot>
                                  </p:childTnLst>
                                </p:cTn>
                              </p:par>
                            </p:childTnLst>
                          </p:cTn>
                        </p:par>
                      </p:childTnLst>
                    </p:cTn>
                  </p:par>
                  <p:par>
                    <p:cTn id="104" fill="hold">
                      <p:stCondLst>
                        <p:cond delay="indefinite"/>
                      </p:stCondLst>
                      <p:childTnLst>
                        <p:par>
                          <p:cTn id="105" fill="hold">
                            <p:stCondLst>
                              <p:cond delay="0"/>
                            </p:stCondLst>
                            <p:childTnLst>
                              <p:par>
                                <p:cTn id="106" presetID="1" presetClass="entr" presetSubtype="0" fill="hold" nodeType="clickEffect">
                                  <p:stCondLst>
                                    <p:cond delay="0"/>
                                  </p:stCondLst>
                                  <p:childTnLst>
                                    <p:set>
                                      <p:cBhvr>
                                        <p:cTn id="107" dur="1" fill="hold">
                                          <p:stCondLst>
                                            <p:cond delay="0"/>
                                          </p:stCondLst>
                                        </p:cTn>
                                        <p:tgtEl>
                                          <p:spTgt spid="67">
                                            <p:txEl>
                                              <p:pRg st="1" end="1"/>
                                            </p:txEl>
                                          </p:spTgt>
                                        </p:tgtEl>
                                        <p:attrNameLst>
                                          <p:attrName>style.visibility</p:attrName>
                                        </p:attrNameLst>
                                      </p:cBhvr>
                                      <p:to>
                                        <p:strVal val="visible"/>
                                      </p:to>
                                    </p:set>
                                  </p:childTnLst>
                                </p:cTn>
                              </p:par>
                              <p:par>
                                <p:cTn id="108" presetID="10" presetClass="exit" presetSubtype="0" fill="hold" nodeType="withEffect">
                                  <p:stCondLst>
                                    <p:cond delay="0"/>
                                  </p:stCondLst>
                                  <p:childTnLst>
                                    <p:animEffect transition="out" filter="fade">
                                      <p:cBhvr>
                                        <p:cTn id="109" dur="2000"/>
                                        <p:tgtEl>
                                          <p:spTgt spid="102"/>
                                        </p:tgtEl>
                                      </p:cBhvr>
                                    </p:animEffect>
                                    <p:set>
                                      <p:cBhvr>
                                        <p:cTn id="110" dur="1" fill="hold">
                                          <p:stCondLst>
                                            <p:cond delay="1999"/>
                                          </p:stCondLst>
                                        </p:cTn>
                                        <p:tgtEl>
                                          <p:spTgt spid="102"/>
                                        </p:tgtEl>
                                        <p:attrNameLst>
                                          <p:attrName>style.visibility</p:attrName>
                                        </p:attrNameLst>
                                      </p:cBhvr>
                                      <p:to>
                                        <p:strVal val="hidden"/>
                                      </p:to>
                                    </p:set>
                                  </p:childTnLst>
                                </p:cTn>
                              </p:par>
                            </p:childTnLst>
                          </p:cTn>
                        </p:par>
                      </p:childTnLst>
                    </p:cTn>
                  </p:par>
                  <p:par>
                    <p:cTn id="111" fill="hold">
                      <p:stCondLst>
                        <p:cond delay="indefinite"/>
                      </p:stCondLst>
                      <p:childTnLst>
                        <p:par>
                          <p:cTn id="112" fill="hold">
                            <p:stCondLst>
                              <p:cond delay="0"/>
                            </p:stCondLst>
                            <p:childTnLst>
                              <p:par>
                                <p:cTn id="113" presetID="10" presetClass="entr" presetSubtype="0" fill="hold" grpId="2" nodeType="clickEffect">
                                  <p:stCondLst>
                                    <p:cond delay="0"/>
                                  </p:stCondLst>
                                  <p:childTnLst>
                                    <p:set>
                                      <p:cBhvr>
                                        <p:cTn id="114" dur="1" fill="hold">
                                          <p:stCondLst>
                                            <p:cond delay="0"/>
                                          </p:stCondLst>
                                        </p:cTn>
                                        <p:tgtEl>
                                          <p:spTgt spid="23"/>
                                        </p:tgtEl>
                                        <p:attrNameLst>
                                          <p:attrName>style.visibility</p:attrName>
                                        </p:attrNameLst>
                                      </p:cBhvr>
                                      <p:to>
                                        <p:strVal val="visible"/>
                                      </p:to>
                                    </p:set>
                                    <p:animEffect transition="in" filter="fade">
                                      <p:cBhvr>
                                        <p:cTn id="115" dur="2000"/>
                                        <p:tgtEl>
                                          <p:spTgt spid="23"/>
                                        </p:tgtEl>
                                      </p:cBhvr>
                                    </p:animEffect>
                                  </p:childTnLst>
                                </p:cTn>
                              </p:par>
                              <p:par>
                                <p:cTn id="116" presetID="10" presetClass="entr" presetSubtype="0" fill="hold" grpId="2" nodeType="withEffect">
                                  <p:stCondLst>
                                    <p:cond delay="0"/>
                                  </p:stCondLst>
                                  <p:childTnLst>
                                    <p:set>
                                      <p:cBhvr>
                                        <p:cTn id="117" dur="1" fill="hold">
                                          <p:stCondLst>
                                            <p:cond delay="0"/>
                                          </p:stCondLst>
                                        </p:cTn>
                                        <p:tgtEl>
                                          <p:spTgt spid="24"/>
                                        </p:tgtEl>
                                        <p:attrNameLst>
                                          <p:attrName>style.visibility</p:attrName>
                                        </p:attrNameLst>
                                      </p:cBhvr>
                                      <p:to>
                                        <p:strVal val="visible"/>
                                      </p:to>
                                    </p:set>
                                    <p:animEffect transition="in" filter="fade">
                                      <p:cBhvr>
                                        <p:cTn id="118" dur="2000"/>
                                        <p:tgtEl>
                                          <p:spTgt spid="24"/>
                                        </p:tgtEl>
                                      </p:cBhvr>
                                    </p:animEffect>
                                  </p:childTnLst>
                                </p:cTn>
                              </p:par>
                              <p:par>
                                <p:cTn id="119" presetID="10" presetClass="entr" presetSubtype="0" fill="hold" grpId="2" nodeType="withEffect">
                                  <p:stCondLst>
                                    <p:cond delay="0"/>
                                  </p:stCondLst>
                                  <p:childTnLst>
                                    <p:set>
                                      <p:cBhvr>
                                        <p:cTn id="120" dur="1" fill="hold">
                                          <p:stCondLst>
                                            <p:cond delay="0"/>
                                          </p:stCondLst>
                                        </p:cTn>
                                        <p:tgtEl>
                                          <p:spTgt spid="25"/>
                                        </p:tgtEl>
                                        <p:attrNameLst>
                                          <p:attrName>style.visibility</p:attrName>
                                        </p:attrNameLst>
                                      </p:cBhvr>
                                      <p:to>
                                        <p:strVal val="visible"/>
                                      </p:to>
                                    </p:set>
                                    <p:animEffect transition="in" filter="fade">
                                      <p:cBhvr>
                                        <p:cTn id="121" dur="2000"/>
                                        <p:tgtEl>
                                          <p:spTgt spid="25"/>
                                        </p:tgtEl>
                                      </p:cBhvr>
                                    </p:animEffect>
                                  </p:childTnLst>
                                </p:cTn>
                              </p:par>
                              <p:par>
                                <p:cTn id="122" presetID="10" presetClass="entr" presetSubtype="0" fill="hold" grpId="2" nodeType="withEffect">
                                  <p:stCondLst>
                                    <p:cond delay="0"/>
                                  </p:stCondLst>
                                  <p:childTnLst>
                                    <p:set>
                                      <p:cBhvr>
                                        <p:cTn id="123" dur="1" fill="hold">
                                          <p:stCondLst>
                                            <p:cond delay="0"/>
                                          </p:stCondLst>
                                        </p:cTn>
                                        <p:tgtEl>
                                          <p:spTgt spid="26"/>
                                        </p:tgtEl>
                                        <p:attrNameLst>
                                          <p:attrName>style.visibility</p:attrName>
                                        </p:attrNameLst>
                                      </p:cBhvr>
                                      <p:to>
                                        <p:strVal val="visible"/>
                                      </p:to>
                                    </p:set>
                                    <p:animEffect transition="in" filter="fade">
                                      <p:cBhvr>
                                        <p:cTn id="124" dur="2000"/>
                                        <p:tgtEl>
                                          <p:spTgt spid="26"/>
                                        </p:tgtEl>
                                      </p:cBhvr>
                                    </p:animEffect>
                                  </p:childTnLst>
                                </p:cTn>
                              </p:par>
                            </p:childTnLst>
                          </p:cTn>
                        </p:par>
                      </p:childTnLst>
                    </p:cTn>
                  </p:par>
                  <p:par>
                    <p:cTn id="125" fill="hold">
                      <p:stCondLst>
                        <p:cond delay="indefinite"/>
                      </p:stCondLst>
                      <p:childTnLst>
                        <p:par>
                          <p:cTn id="126" fill="hold">
                            <p:stCondLst>
                              <p:cond delay="0"/>
                            </p:stCondLst>
                            <p:childTnLst>
                              <p:par>
                                <p:cTn id="127" presetID="1" presetClass="entr" presetSubtype="0" fill="hold" nodeType="clickEffect">
                                  <p:stCondLst>
                                    <p:cond delay="0"/>
                                  </p:stCondLst>
                                  <p:childTnLst>
                                    <p:set>
                                      <p:cBhvr>
                                        <p:cTn id="128" dur="1" fill="hold">
                                          <p:stCondLst>
                                            <p:cond delay="0"/>
                                          </p:stCondLst>
                                        </p:cTn>
                                        <p:tgtEl>
                                          <p:spTgt spid="92">
                                            <p:txEl>
                                              <p:pRg st="0" end="0"/>
                                            </p:txEl>
                                          </p:spTgt>
                                        </p:tgtEl>
                                        <p:attrNameLst>
                                          <p:attrName>style.visibility</p:attrName>
                                        </p:attrNameLst>
                                      </p:cBhvr>
                                      <p:to>
                                        <p:strVal val="visible"/>
                                      </p:to>
                                    </p:set>
                                  </p:childTnLst>
                                </p:cTn>
                              </p:par>
                            </p:childTnLst>
                          </p:cTn>
                        </p:par>
                      </p:childTnLst>
                    </p:cTn>
                  </p:par>
                  <p:par>
                    <p:cTn id="129" fill="hold">
                      <p:stCondLst>
                        <p:cond delay="indefinite"/>
                      </p:stCondLst>
                      <p:childTnLst>
                        <p:par>
                          <p:cTn id="130" fill="hold">
                            <p:stCondLst>
                              <p:cond delay="0"/>
                            </p:stCondLst>
                            <p:childTnLst>
                              <p:par>
                                <p:cTn id="131" presetID="22" presetClass="entr" presetSubtype="4" fill="hold" nodeType="clickEffect">
                                  <p:stCondLst>
                                    <p:cond delay="0"/>
                                  </p:stCondLst>
                                  <p:childTnLst>
                                    <p:set>
                                      <p:cBhvr>
                                        <p:cTn id="132" dur="1" fill="hold">
                                          <p:stCondLst>
                                            <p:cond delay="0"/>
                                          </p:stCondLst>
                                        </p:cTn>
                                        <p:tgtEl>
                                          <p:spTgt spid="98"/>
                                        </p:tgtEl>
                                        <p:attrNameLst>
                                          <p:attrName>style.visibility</p:attrName>
                                        </p:attrNameLst>
                                      </p:cBhvr>
                                      <p:to>
                                        <p:strVal val="visible"/>
                                      </p:to>
                                    </p:set>
                                    <p:animEffect transition="in" filter="wipe(down)">
                                      <p:cBhvr>
                                        <p:cTn id="133" dur="500"/>
                                        <p:tgtEl>
                                          <p:spTgt spid="98"/>
                                        </p:tgtEl>
                                      </p:cBhvr>
                                    </p:animEffect>
                                  </p:childTnLst>
                                </p:cTn>
                              </p:par>
                            </p:childTnLst>
                          </p:cTn>
                        </p:par>
                        <p:par>
                          <p:cTn id="134" fill="hold">
                            <p:stCondLst>
                              <p:cond delay="500"/>
                            </p:stCondLst>
                            <p:childTnLst>
                              <p:par>
                                <p:cTn id="135" presetID="8" presetClass="emph" presetSubtype="0" fill="hold" nodeType="afterEffect">
                                  <p:stCondLst>
                                    <p:cond delay="0"/>
                                  </p:stCondLst>
                                  <p:childTnLst>
                                    <p:animRot by="2580000">
                                      <p:cBhvr>
                                        <p:cTn id="136" dur="2000" fill="hold"/>
                                        <p:tgtEl>
                                          <p:spTgt spid="33"/>
                                        </p:tgtEl>
                                        <p:attrNameLst>
                                          <p:attrName>r</p:attrName>
                                        </p:attrNameLst>
                                      </p:cBhvr>
                                    </p:animRot>
                                  </p:childTnLst>
                                </p:cTn>
                              </p:par>
                            </p:childTnLst>
                          </p:cTn>
                        </p:par>
                      </p:childTnLst>
                    </p:cTn>
                  </p:par>
                  <p:par>
                    <p:cTn id="137" fill="hold">
                      <p:stCondLst>
                        <p:cond delay="indefinite"/>
                      </p:stCondLst>
                      <p:childTnLst>
                        <p:par>
                          <p:cTn id="138" fill="hold">
                            <p:stCondLst>
                              <p:cond delay="0"/>
                            </p:stCondLst>
                            <p:childTnLst>
                              <p:par>
                                <p:cTn id="139" presetID="1" presetClass="entr" presetSubtype="0" fill="hold" nodeType="clickEffect">
                                  <p:stCondLst>
                                    <p:cond delay="0"/>
                                  </p:stCondLst>
                                  <p:childTnLst>
                                    <p:set>
                                      <p:cBhvr>
                                        <p:cTn id="140" dur="1" fill="hold">
                                          <p:stCondLst>
                                            <p:cond delay="0"/>
                                          </p:stCondLst>
                                        </p:cTn>
                                        <p:tgtEl>
                                          <p:spTgt spid="93">
                                            <p:txEl>
                                              <p:pRg st="0" end="0"/>
                                            </p:txEl>
                                          </p:spTgt>
                                        </p:tgtEl>
                                        <p:attrNameLst>
                                          <p:attrName>style.visibility</p:attrName>
                                        </p:attrNameLst>
                                      </p:cBhvr>
                                      <p:to>
                                        <p:strVal val="visible"/>
                                      </p:to>
                                    </p:set>
                                  </p:childTnLst>
                                </p:cTn>
                              </p:par>
                              <p:par>
                                <p:cTn id="141" presetID="10" presetClass="exit" presetSubtype="0" fill="hold" nodeType="withEffect">
                                  <p:stCondLst>
                                    <p:cond delay="0"/>
                                  </p:stCondLst>
                                  <p:childTnLst>
                                    <p:animEffect transition="out" filter="fade">
                                      <p:cBhvr>
                                        <p:cTn id="142" dur="2000"/>
                                        <p:tgtEl>
                                          <p:spTgt spid="98"/>
                                        </p:tgtEl>
                                      </p:cBhvr>
                                    </p:animEffect>
                                    <p:set>
                                      <p:cBhvr>
                                        <p:cTn id="143" dur="1" fill="hold">
                                          <p:stCondLst>
                                            <p:cond delay="1999"/>
                                          </p:stCondLst>
                                        </p:cTn>
                                        <p:tgtEl>
                                          <p:spTgt spid="98"/>
                                        </p:tgtEl>
                                        <p:attrNameLst>
                                          <p:attrName>style.visibility</p:attrName>
                                        </p:attrNameLst>
                                      </p:cBhvr>
                                      <p:to>
                                        <p:strVal val="hidden"/>
                                      </p:to>
                                    </p:set>
                                  </p:childTnLst>
                                </p:cTn>
                              </p:par>
                            </p:childTnLst>
                          </p:cTn>
                        </p:par>
                      </p:childTnLst>
                    </p:cTn>
                  </p:par>
                  <p:par>
                    <p:cTn id="144" fill="hold">
                      <p:stCondLst>
                        <p:cond delay="indefinite"/>
                      </p:stCondLst>
                      <p:childTnLst>
                        <p:par>
                          <p:cTn id="145" fill="hold">
                            <p:stCondLst>
                              <p:cond delay="0"/>
                            </p:stCondLst>
                            <p:childTnLst>
                              <p:par>
                                <p:cTn id="146" presetID="10" presetClass="entr" presetSubtype="0" fill="hold" grpId="2" nodeType="clickEffect">
                                  <p:stCondLst>
                                    <p:cond delay="0"/>
                                  </p:stCondLst>
                                  <p:childTnLst>
                                    <p:set>
                                      <p:cBhvr>
                                        <p:cTn id="147" dur="1" fill="hold">
                                          <p:stCondLst>
                                            <p:cond delay="0"/>
                                          </p:stCondLst>
                                        </p:cTn>
                                        <p:tgtEl>
                                          <p:spTgt spid="11"/>
                                        </p:tgtEl>
                                        <p:attrNameLst>
                                          <p:attrName>style.visibility</p:attrName>
                                        </p:attrNameLst>
                                      </p:cBhvr>
                                      <p:to>
                                        <p:strVal val="visible"/>
                                      </p:to>
                                    </p:set>
                                    <p:animEffect transition="in" filter="fade">
                                      <p:cBhvr>
                                        <p:cTn id="148" dur="2000"/>
                                        <p:tgtEl>
                                          <p:spTgt spid="11"/>
                                        </p:tgtEl>
                                      </p:cBhvr>
                                    </p:animEffect>
                                  </p:childTnLst>
                                </p:cTn>
                              </p:par>
                              <p:par>
                                <p:cTn id="149" presetID="10" presetClass="entr" presetSubtype="0" fill="hold" grpId="2" nodeType="withEffect">
                                  <p:stCondLst>
                                    <p:cond delay="0"/>
                                  </p:stCondLst>
                                  <p:childTnLst>
                                    <p:set>
                                      <p:cBhvr>
                                        <p:cTn id="150" dur="1" fill="hold">
                                          <p:stCondLst>
                                            <p:cond delay="0"/>
                                          </p:stCondLst>
                                        </p:cTn>
                                        <p:tgtEl>
                                          <p:spTgt spid="12"/>
                                        </p:tgtEl>
                                        <p:attrNameLst>
                                          <p:attrName>style.visibility</p:attrName>
                                        </p:attrNameLst>
                                      </p:cBhvr>
                                      <p:to>
                                        <p:strVal val="visible"/>
                                      </p:to>
                                    </p:set>
                                    <p:animEffect transition="in" filter="fade">
                                      <p:cBhvr>
                                        <p:cTn id="151" dur="2000"/>
                                        <p:tgtEl>
                                          <p:spTgt spid="12"/>
                                        </p:tgtEl>
                                      </p:cBhvr>
                                    </p:animEffect>
                                  </p:childTnLst>
                                </p:cTn>
                              </p:par>
                              <p:par>
                                <p:cTn id="152" presetID="10" presetClass="entr" presetSubtype="0" fill="hold" grpId="2" nodeType="withEffect">
                                  <p:stCondLst>
                                    <p:cond delay="0"/>
                                  </p:stCondLst>
                                  <p:childTnLst>
                                    <p:set>
                                      <p:cBhvr>
                                        <p:cTn id="153" dur="1" fill="hold">
                                          <p:stCondLst>
                                            <p:cond delay="0"/>
                                          </p:stCondLst>
                                        </p:cTn>
                                        <p:tgtEl>
                                          <p:spTgt spid="13"/>
                                        </p:tgtEl>
                                        <p:attrNameLst>
                                          <p:attrName>style.visibility</p:attrName>
                                        </p:attrNameLst>
                                      </p:cBhvr>
                                      <p:to>
                                        <p:strVal val="visible"/>
                                      </p:to>
                                    </p:set>
                                    <p:animEffect transition="in" filter="fade">
                                      <p:cBhvr>
                                        <p:cTn id="154" dur="2000"/>
                                        <p:tgtEl>
                                          <p:spTgt spid="13"/>
                                        </p:tgtEl>
                                      </p:cBhvr>
                                    </p:animEffect>
                                  </p:childTnLst>
                                </p:cTn>
                              </p:par>
                              <p:par>
                                <p:cTn id="155" presetID="10" presetClass="entr" presetSubtype="0" fill="hold" grpId="2" nodeType="withEffect">
                                  <p:stCondLst>
                                    <p:cond delay="0"/>
                                  </p:stCondLst>
                                  <p:childTnLst>
                                    <p:set>
                                      <p:cBhvr>
                                        <p:cTn id="156" dur="1" fill="hold">
                                          <p:stCondLst>
                                            <p:cond delay="0"/>
                                          </p:stCondLst>
                                        </p:cTn>
                                        <p:tgtEl>
                                          <p:spTgt spid="14"/>
                                        </p:tgtEl>
                                        <p:attrNameLst>
                                          <p:attrName>style.visibility</p:attrName>
                                        </p:attrNameLst>
                                      </p:cBhvr>
                                      <p:to>
                                        <p:strVal val="visible"/>
                                      </p:to>
                                    </p:set>
                                    <p:animEffect transition="in" filter="fade">
                                      <p:cBhvr>
                                        <p:cTn id="157" dur="2000"/>
                                        <p:tgtEl>
                                          <p:spTgt spid="14"/>
                                        </p:tgtEl>
                                      </p:cBhvr>
                                    </p:animEffect>
                                  </p:childTnLst>
                                </p:cTn>
                              </p:par>
                              <p:par>
                                <p:cTn id="158" presetID="10" presetClass="entr" presetSubtype="0" fill="hold" grpId="2" nodeType="withEffect">
                                  <p:stCondLst>
                                    <p:cond delay="0"/>
                                  </p:stCondLst>
                                  <p:childTnLst>
                                    <p:set>
                                      <p:cBhvr>
                                        <p:cTn id="159" dur="1" fill="hold">
                                          <p:stCondLst>
                                            <p:cond delay="0"/>
                                          </p:stCondLst>
                                        </p:cTn>
                                        <p:tgtEl>
                                          <p:spTgt spid="15"/>
                                        </p:tgtEl>
                                        <p:attrNameLst>
                                          <p:attrName>style.visibility</p:attrName>
                                        </p:attrNameLst>
                                      </p:cBhvr>
                                      <p:to>
                                        <p:strVal val="visible"/>
                                      </p:to>
                                    </p:set>
                                    <p:animEffect transition="in" filter="fade">
                                      <p:cBhvr>
                                        <p:cTn id="160" dur="2000"/>
                                        <p:tgtEl>
                                          <p:spTgt spid="15"/>
                                        </p:tgtEl>
                                      </p:cBhvr>
                                    </p:animEffect>
                                  </p:childTnLst>
                                </p:cTn>
                              </p:par>
                              <p:par>
                                <p:cTn id="161" presetID="10" presetClass="entr" presetSubtype="0" fill="hold" grpId="2" nodeType="withEffect">
                                  <p:stCondLst>
                                    <p:cond delay="0"/>
                                  </p:stCondLst>
                                  <p:childTnLst>
                                    <p:set>
                                      <p:cBhvr>
                                        <p:cTn id="162" dur="1" fill="hold">
                                          <p:stCondLst>
                                            <p:cond delay="0"/>
                                          </p:stCondLst>
                                        </p:cTn>
                                        <p:tgtEl>
                                          <p:spTgt spid="16"/>
                                        </p:tgtEl>
                                        <p:attrNameLst>
                                          <p:attrName>style.visibility</p:attrName>
                                        </p:attrNameLst>
                                      </p:cBhvr>
                                      <p:to>
                                        <p:strVal val="visible"/>
                                      </p:to>
                                    </p:set>
                                    <p:animEffect transition="in" filter="fade">
                                      <p:cBhvr>
                                        <p:cTn id="163" dur="2000"/>
                                        <p:tgtEl>
                                          <p:spTgt spid="16"/>
                                        </p:tgtEl>
                                      </p:cBhvr>
                                    </p:animEffect>
                                  </p:childTnLst>
                                </p:cTn>
                              </p:par>
                              <p:par>
                                <p:cTn id="164" presetID="10" presetClass="entr" presetSubtype="0" fill="hold" grpId="2" nodeType="withEffect">
                                  <p:stCondLst>
                                    <p:cond delay="0"/>
                                  </p:stCondLst>
                                  <p:childTnLst>
                                    <p:set>
                                      <p:cBhvr>
                                        <p:cTn id="165" dur="1" fill="hold">
                                          <p:stCondLst>
                                            <p:cond delay="0"/>
                                          </p:stCondLst>
                                        </p:cTn>
                                        <p:tgtEl>
                                          <p:spTgt spid="17"/>
                                        </p:tgtEl>
                                        <p:attrNameLst>
                                          <p:attrName>style.visibility</p:attrName>
                                        </p:attrNameLst>
                                      </p:cBhvr>
                                      <p:to>
                                        <p:strVal val="visible"/>
                                      </p:to>
                                    </p:set>
                                    <p:animEffect transition="in" filter="fade">
                                      <p:cBhvr>
                                        <p:cTn id="166" dur="2000"/>
                                        <p:tgtEl>
                                          <p:spTgt spid="17"/>
                                        </p:tgtEl>
                                      </p:cBhvr>
                                    </p:animEffect>
                                  </p:childTnLst>
                                </p:cTn>
                              </p:par>
                              <p:par>
                                <p:cTn id="167" presetID="10" presetClass="entr" presetSubtype="0" fill="hold" grpId="2" nodeType="withEffect">
                                  <p:stCondLst>
                                    <p:cond delay="0"/>
                                  </p:stCondLst>
                                  <p:childTnLst>
                                    <p:set>
                                      <p:cBhvr>
                                        <p:cTn id="168" dur="1" fill="hold">
                                          <p:stCondLst>
                                            <p:cond delay="0"/>
                                          </p:stCondLst>
                                        </p:cTn>
                                        <p:tgtEl>
                                          <p:spTgt spid="18"/>
                                        </p:tgtEl>
                                        <p:attrNameLst>
                                          <p:attrName>style.visibility</p:attrName>
                                        </p:attrNameLst>
                                      </p:cBhvr>
                                      <p:to>
                                        <p:strVal val="visible"/>
                                      </p:to>
                                    </p:set>
                                    <p:animEffect transition="in" filter="fade">
                                      <p:cBhvr>
                                        <p:cTn id="169" dur="2000"/>
                                        <p:tgtEl>
                                          <p:spTgt spid="18"/>
                                        </p:tgtEl>
                                      </p:cBhvr>
                                    </p:animEffect>
                                  </p:childTnLst>
                                </p:cTn>
                              </p:par>
                              <p:par>
                                <p:cTn id="170" presetID="10" presetClass="entr" presetSubtype="0" fill="hold" grpId="2" nodeType="withEffect">
                                  <p:stCondLst>
                                    <p:cond delay="0"/>
                                  </p:stCondLst>
                                  <p:childTnLst>
                                    <p:set>
                                      <p:cBhvr>
                                        <p:cTn id="171" dur="1" fill="hold">
                                          <p:stCondLst>
                                            <p:cond delay="0"/>
                                          </p:stCondLst>
                                        </p:cTn>
                                        <p:tgtEl>
                                          <p:spTgt spid="20"/>
                                        </p:tgtEl>
                                        <p:attrNameLst>
                                          <p:attrName>style.visibility</p:attrName>
                                        </p:attrNameLst>
                                      </p:cBhvr>
                                      <p:to>
                                        <p:strVal val="visible"/>
                                      </p:to>
                                    </p:set>
                                    <p:animEffect transition="in" filter="fade">
                                      <p:cBhvr>
                                        <p:cTn id="172" dur="2000"/>
                                        <p:tgtEl>
                                          <p:spTgt spid="20"/>
                                        </p:tgtEl>
                                      </p:cBhvr>
                                    </p:animEffect>
                                  </p:childTnLst>
                                </p:cTn>
                              </p:par>
                              <p:par>
                                <p:cTn id="173" presetID="10" presetClass="entr" presetSubtype="0" fill="hold" grpId="2" nodeType="withEffect">
                                  <p:stCondLst>
                                    <p:cond delay="0"/>
                                  </p:stCondLst>
                                  <p:childTnLst>
                                    <p:set>
                                      <p:cBhvr>
                                        <p:cTn id="174" dur="1" fill="hold">
                                          <p:stCondLst>
                                            <p:cond delay="0"/>
                                          </p:stCondLst>
                                        </p:cTn>
                                        <p:tgtEl>
                                          <p:spTgt spid="30"/>
                                        </p:tgtEl>
                                        <p:attrNameLst>
                                          <p:attrName>style.visibility</p:attrName>
                                        </p:attrNameLst>
                                      </p:cBhvr>
                                      <p:to>
                                        <p:strVal val="visible"/>
                                      </p:to>
                                    </p:set>
                                    <p:animEffect transition="in" filter="fade">
                                      <p:cBhvr>
                                        <p:cTn id="175" dur="2000"/>
                                        <p:tgtEl>
                                          <p:spTgt spid="30"/>
                                        </p:tgtEl>
                                      </p:cBhvr>
                                    </p:animEffect>
                                  </p:childTnLst>
                                </p:cTn>
                              </p:par>
                              <p:par>
                                <p:cTn id="176" presetID="10" presetClass="entr" presetSubtype="0" fill="hold" grpId="2" nodeType="withEffect">
                                  <p:stCondLst>
                                    <p:cond delay="0"/>
                                  </p:stCondLst>
                                  <p:childTnLst>
                                    <p:set>
                                      <p:cBhvr>
                                        <p:cTn id="177" dur="1" fill="hold">
                                          <p:stCondLst>
                                            <p:cond delay="0"/>
                                          </p:stCondLst>
                                        </p:cTn>
                                        <p:tgtEl>
                                          <p:spTgt spid="29"/>
                                        </p:tgtEl>
                                        <p:attrNameLst>
                                          <p:attrName>style.visibility</p:attrName>
                                        </p:attrNameLst>
                                      </p:cBhvr>
                                      <p:to>
                                        <p:strVal val="visible"/>
                                      </p:to>
                                    </p:set>
                                    <p:animEffect transition="in" filter="fade">
                                      <p:cBhvr>
                                        <p:cTn id="178" dur="2000"/>
                                        <p:tgtEl>
                                          <p:spTgt spid="29"/>
                                        </p:tgtEl>
                                      </p:cBhvr>
                                    </p:animEffect>
                                  </p:childTnLst>
                                </p:cTn>
                              </p:par>
                              <p:par>
                                <p:cTn id="179" presetID="10" presetClass="entr" presetSubtype="0" fill="hold" grpId="2" nodeType="withEffect">
                                  <p:stCondLst>
                                    <p:cond delay="0"/>
                                  </p:stCondLst>
                                  <p:childTnLst>
                                    <p:set>
                                      <p:cBhvr>
                                        <p:cTn id="180" dur="1" fill="hold">
                                          <p:stCondLst>
                                            <p:cond delay="0"/>
                                          </p:stCondLst>
                                        </p:cTn>
                                        <p:tgtEl>
                                          <p:spTgt spid="28"/>
                                        </p:tgtEl>
                                        <p:attrNameLst>
                                          <p:attrName>style.visibility</p:attrName>
                                        </p:attrNameLst>
                                      </p:cBhvr>
                                      <p:to>
                                        <p:strVal val="visible"/>
                                      </p:to>
                                    </p:set>
                                    <p:animEffect transition="in" filter="fade">
                                      <p:cBhvr>
                                        <p:cTn id="181" dur="2000"/>
                                        <p:tgtEl>
                                          <p:spTgt spid="28"/>
                                        </p:tgtEl>
                                      </p:cBhvr>
                                    </p:animEffect>
                                  </p:childTnLst>
                                </p:cTn>
                              </p:par>
                              <p:par>
                                <p:cTn id="182" presetID="10" presetClass="entr" presetSubtype="0" fill="hold" grpId="2" nodeType="withEffect">
                                  <p:stCondLst>
                                    <p:cond delay="0"/>
                                  </p:stCondLst>
                                  <p:childTnLst>
                                    <p:set>
                                      <p:cBhvr>
                                        <p:cTn id="183" dur="1" fill="hold">
                                          <p:stCondLst>
                                            <p:cond delay="0"/>
                                          </p:stCondLst>
                                        </p:cTn>
                                        <p:tgtEl>
                                          <p:spTgt spid="36"/>
                                        </p:tgtEl>
                                        <p:attrNameLst>
                                          <p:attrName>style.visibility</p:attrName>
                                        </p:attrNameLst>
                                      </p:cBhvr>
                                      <p:to>
                                        <p:strVal val="visible"/>
                                      </p:to>
                                    </p:set>
                                    <p:animEffect transition="in" filter="fade">
                                      <p:cBhvr>
                                        <p:cTn id="184" dur="2000"/>
                                        <p:tgtEl>
                                          <p:spTgt spid="36"/>
                                        </p:tgtEl>
                                      </p:cBhvr>
                                    </p:animEffect>
                                  </p:childTnLst>
                                </p:cTn>
                              </p:par>
                              <p:par>
                                <p:cTn id="185" presetID="10" presetClass="entr" presetSubtype="0" fill="hold" grpId="2" nodeType="withEffect">
                                  <p:stCondLst>
                                    <p:cond delay="0"/>
                                  </p:stCondLst>
                                  <p:childTnLst>
                                    <p:set>
                                      <p:cBhvr>
                                        <p:cTn id="186" dur="1" fill="hold">
                                          <p:stCondLst>
                                            <p:cond delay="0"/>
                                          </p:stCondLst>
                                        </p:cTn>
                                        <p:tgtEl>
                                          <p:spTgt spid="22"/>
                                        </p:tgtEl>
                                        <p:attrNameLst>
                                          <p:attrName>style.visibility</p:attrName>
                                        </p:attrNameLst>
                                      </p:cBhvr>
                                      <p:to>
                                        <p:strVal val="visible"/>
                                      </p:to>
                                    </p:set>
                                    <p:animEffect transition="in" filter="fade">
                                      <p:cBhvr>
                                        <p:cTn id="187" dur="2000"/>
                                        <p:tgtEl>
                                          <p:spTgt spid="22"/>
                                        </p:tgtEl>
                                      </p:cBhvr>
                                    </p:animEffect>
                                  </p:childTnLst>
                                </p:cTn>
                              </p:par>
                              <p:par>
                                <p:cTn id="188" presetID="10" presetClass="entr" presetSubtype="0" fill="hold" grpId="2" nodeType="withEffect">
                                  <p:stCondLst>
                                    <p:cond delay="0"/>
                                  </p:stCondLst>
                                  <p:childTnLst>
                                    <p:set>
                                      <p:cBhvr>
                                        <p:cTn id="189" dur="1" fill="hold">
                                          <p:stCondLst>
                                            <p:cond delay="0"/>
                                          </p:stCondLst>
                                        </p:cTn>
                                        <p:tgtEl>
                                          <p:spTgt spid="21"/>
                                        </p:tgtEl>
                                        <p:attrNameLst>
                                          <p:attrName>style.visibility</p:attrName>
                                        </p:attrNameLst>
                                      </p:cBhvr>
                                      <p:to>
                                        <p:strVal val="visible"/>
                                      </p:to>
                                    </p:set>
                                    <p:animEffect transition="in" filter="fade">
                                      <p:cBhvr>
                                        <p:cTn id="190" dur="2000"/>
                                        <p:tgtEl>
                                          <p:spTgt spid="21"/>
                                        </p:tgtEl>
                                      </p:cBhvr>
                                    </p:animEffect>
                                  </p:childTnLst>
                                </p:cTn>
                              </p:par>
                            </p:childTnLst>
                          </p:cTn>
                        </p:par>
                      </p:childTnLst>
                    </p:cTn>
                  </p:par>
                  <p:par>
                    <p:cTn id="191" fill="hold">
                      <p:stCondLst>
                        <p:cond delay="indefinite"/>
                      </p:stCondLst>
                      <p:childTnLst>
                        <p:par>
                          <p:cTn id="192" fill="hold">
                            <p:stCondLst>
                              <p:cond delay="0"/>
                            </p:stCondLst>
                            <p:childTnLst>
                              <p:par>
                                <p:cTn id="193" presetID="1" presetClass="entr" presetSubtype="0" fill="hold" nodeType="clickEffect">
                                  <p:stCondLst>
                                    <p:cond delay="0"/>
                                  </p:stCondLst>
                                  <p:childTnLst>
                                    <p:set>
                                      <p:cBhvr>
                                        <p:cTn id="194" dur="1" fill="hold">
                                          <p:stCondLst>
                                            <p:cond delay="0"/>
                                          </p:stCondLst>
                                        </p:cTn>
                                        <p:tgtEl>
                                          <p:spTgt spid="96">
                                            <p:txEl>
                                              <p:pRg st="0" end="0"/>
                                            </p:txEl>
                                          </p:spTgt>
                                        </p:tgtEl>
                                        <p:attrNameLst>
                                          <p:attrName>style.visibility</p:attrName>
                                        </p:attrNameLst>
                                      </p:cBhvr>
                                      <p:to>
                                        <p:strVal val="visible"/>
                                      </p:to>
                                    </p:set>
                                  </p:childTnLst>
                                </p:cTn>
                              </p:par>
                            </p:childTnLst>
                          </p:cTn>
                        </p:par>
                      </p:childTnLst>
                    </p:cTn>
                  </p:par>
                  <p:par>
                    <p:cTn id="195" fill="hold">
                      <p:stCondLst>
                        <p:cond delay="indefinite"/>
                      </p:stCondLst>
                      <p:childTnLst>
                        <p:par>
                          <p:cTn id="196" fill="hold">
                            <p:stCondLst>
                              <p:cond delay="0"/>
                            </p:stCondLst>
                            <p:childTnLst>
                              <p:par>
                                <p:cTn id="197" presetID="22" presetClass="entr" presetSubtype="4" fill="hold" nodeType="clickEffect">
                                  <p:stCondLst>
                                    <p:cond delay="0"/>
                                  </p:stCondLst>
                                  <p:childTnLst>
                                    <p:set>
                                      <p:cBhvr>
                                        <p:cTn id="198" dur="1" fill="hold">
                                          <p:stCondLst>
                                            <p:cond delay="0"/>
                                          </p:stCondLst>
                                        </p:cTn>
                                        <p:tgtEl>
                                          <p:spTgt spid="99"/>
                                        </p:tgtEl>
                                        <p:attrNameLst>
                                          <p:attrName>style.visibility</p:attrName>
                                        </p:attrNameLst>
                                      </p:cBhvr>
                                      <p:to>
                                        <p:strVal val="visible"/>
                                      </p:to>
                                    </p:set>
                                    <p:animEffect transition="in" filter="wipe(down)">
                                      <p:cBhvr>
                                        <p:cTn id="199" dur="500"/>
                                        <p:tgtEl>
                                          <p:spTgt spid="99"/>
                                        </p:tgtEl>
                                      </p:cBhvr>
                                    </p:animEffect>
                                  </p:childTnLst>
                                </p:cTn>
                              </p:par>
                            </p:childTnLst>
                          </p:cTn>
                        </p:par>
                        <p:par>
                          <p:cTn id="200" fill="hold">
                            <p:stCondLst>
                              <p:cond delay="500"/>
                            </p:stCondLst>
                            <p:childTnLst>
                              <p:par>
                                <p:cTn id="201" presetID="8" presetClass="emph" presetSubtype="0" fill="hold" nodeType="afterEffect">
                                  <p:stCondLst>
                                    <p:cond delay="0"/>
                                  </p:stCondLst>
                                  <p:childTnLst>
                                    <p:animRot by="9720000">
                                      <p:cBhvr>
                                        <p:cTn id="202" dur="2000" fill="hold"/>
                                        <p:tgtEl>
                                          <p:spTgt spid="3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2" animBg="1"/>
      <p:bldP spid="11" grpId="3" animBg="1"/>
      <p:bldP spid="12" grpId="0" animBg="1"/>
      <p:bldP spid="12" grpId="2" animBg="1"/>
      <p:bldP spid="12" grpId="3" animBg="1"/>
      <p:bldP spid="13" grpId="0" animBg="1"/>
      <p:bldP spid="13" grpId="2" animBg="1"/>
      <p:bldP spid="13" grpId="3" animBg="1"/>
      <p:bldP spid="14" grpId="0" animBg="1"/>
      <p:bldP spid="14" grpId="2" animBg="1"/>
      <p:bldP spid="14" grpId="3" animBg="1"/>
      <p:bldP spid="15" grpId="0" animBg="1"/>
      <p:bldP spid="15" grpId="2" animBg="1"/>
      <p:bldP spid="15" grpId="3" animBg="1"/>
      <p:bldP spid="16" grpId="0" animBg="1"/>
      <p:bldP spid="16" grpId="2" animBg="1"/>
      <p:bldP spid="16" grpId="3" animBg="1"/>
      <p:bldP spid="17" grpId="0" animBg="1"/>
      <p:bldP spid="17" grpId="2" animBg="1"/>
      <p:bldP spid="17" grpId="3" animBg="1"/>
      <p:bldP spid="18" grpId="0" animBg="1"/>
      <p:bldP spid="18" grpId="2" animBg="1"/>
      <p:bldP spid="18" grpId="3" animBg="1"/>
      <p:bldP spid="20" grpId="0" animBg="1"/>
      <p:bldP spid="20" grpId="2" animBg="1"/>
      <p:bldP spid="20" grpId="3" animBg="1"/>
      <p:bldP spid="21" grpId="0" animBg="1"/>
      <p:bldP spid="21" grpId="2" animBg="1"/>
      <p:bldP spid="21" grpId="3" animBg="1"/>
      <p:bldP spid="22" grpId="0" animBg="1"/>
      <p:bldP spid="22" grpId="2" animBg="1"/>
      <p:bldP spid="22" grpId="3" animBg="1"/>
      <p:bldP spid="23" grpId="0" animBg="1"/>
      <p:bldP spid="23" grpId="1" animBg="1"/>
      <p:bldP spid="23" grpId="2" animBg="1"/>
      <p:bldP spid="24" grpId="0" animBg="1"/>
      <p:bldP spid="24" grpId="1" animBg="1"/>
      <p:bldP spid="24" grpId="2" animBg="1"/>
      <p:bldP spid="25" grpId="0" animBg="1"/>
      <p:bldP spid="25" grpId="1" animBg="1"/>
      <p:bldP spid="25" grpId="2" animBg="1"/>
      <p:bldP spid="26" grpId="0" animBg="1"/>
      <p:bldP spid="26" grpId="1" animBg="1"/>
      <p:bldP spid="26" grpId="2" animBg="1"/>
      <p:bldP spid="27" grpId="0" animBg="1"/>
      <p:bldP spid="27" grpId="2" animBg="1"/>
      <p:bldP spid="28" grpId="0" animBg="1"/>
      <p:bldP spid="28" grpId="2" animBg="1"/>
      <p:bldP spid="28" grpId="3" animBg="1"/>
      <p:bldP spid="29" grpId="0" animBg="1"/>
      <p:bldP spid="29" grpId="2" animBg="1"/>
      <p:bldP spid="29" grpId="3" animBg="1"/>
      <p:bldP spid="30" grpId="0" animBg="1"/>
      <p:bldP spid="30" grpId="2" animBg="1"/>
      <p:bldP spid="30" grpId="3" animBg="1"/>
      <p:bldP spid="36" grpId="0" animBg="1"/>
      <p:bldP spid="36" grpId="2" animBg="1"/>
      <p:bldP spid="36" grpId="3"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3230</TotalTime>
  <Words>2210</Words>
  <Application>Microsoft Office PowerPoint</Application>
  <PresentationFormat>On-screen Show (4:3)</PresentationFormat>
  <Paragraphs>245</Paragraphs>
  <Slides>19</Slides>
  <Notes>17</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beckerr</cp:lastModifiedBy>
  <cp:revision>148</cp:revision>
  <dcterms:created xsi:type="dcterms:W3CDTF">2012-04-14T09:29:39Z</dcterms:created>
  <dcterms:modified xsi:type="dcterms:W3CDTF">2017-05-09T10:59:30Z</dcterms:modified>
</cp:coreProperties>
</file>