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59" r:id="rId4"/>
    <p:sldId id="260" r:id="rId5"/>
    <p:sldId id="261" r:id="rId6"/>
    <p:sldId id="262" r:id="rId7"/>
    <p:sldId id="263" r:id="rId8"/>
    <p:sldId id="264" r:id="rId9"/>
    <p:sldId id="278" r:id="rId10"/>
    <p:sldId id="266"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80" r:id="rId24"/>
    <p:sldId id="281" r:id="rId25"/>
    <p:sldId id="282" r:id="rId26"/>
    <p:sldId id="283" r:id="rId27"/>
    <p:sldId id="279"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33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97" autoAdjust="0"/>
    <p:restoredTop sz="94660"/>
  </p:normalViewPr>
  <p:slideViewPr>
    <p:cSldViewPr>
      <p:cViewPr>
        <p:scale>
          <a:sx n="87" d="100"/>
          <a:sy n="87" d="100"/>
        </p:scale>
        <p:origin x="-864"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914D59-F7AB-477E-AAF7-3FA53D73B981}" type="datetimeFigureOut">
              <a:rPr lang="en-US" smtClean="0"/>
              <a:pPr/>
              <a:t>5/1/2018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F5C13D-C770-4B3A-9290-13FE075300C7}" type="slidenum">
              <a:rPr lang="en-US" smtClean="0"/>
              <a:pPr/>
              <a:t>‹#›</a:t>
            </a:fld>
            <a:endParaRPr lang="en-US"/>
          </a:p>
        </p:txBody>
      </p:sp>
    </p:spTree>
    <p:extLst>
      <p:ext uri="{BB962C8B-B14F-4D97-AF65-F5344CB8AC3E}">
        <p14:creationId xmlns:p14="http://schemas.microsoft.com/office/powerpoint/2010/main" val="5832014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t>
            </a:r>
            <a:endParaRPr lang="en-US" dirty="0"/>
          </a:p>
        </p:txBody>
      </p:sp>
      <p:sp>
        <p:nvSpPr>
          <p:cNvPr id="4" name="Slide Number Placeholder 3"/>
          <p:cNvSpPr>
            <a:spLocks noGrp="1"/>
          </p:cNvSpPr>
          <p:nvPr>
            <p:ph type="sldNum" sz="quarter" idx="10"/>
          </p:nvPr>
        </p:nvSpPr>
        <p:spPr/>
        <p:txBody>
          <a:bodyPr/>
          <a:lstStyle/>
          <a:p>
            <a:fld id="{F7F5C13D-C770-4B3A-9290-13FE075300C7}"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       </a:t>
            </a:r>
            <a:endParaRPr lang="en-US"/>
          </a:p>
        </p:txBody>
      </p:sp>
      <p:sp>
        <p:nvSpPr>
          <p:cNvPr id="4" name="Slide Number Placeholder 3"/>
          <p:cNvSpPr>
            <a:spLocks noGrp="1"/>
          </p:cNvSpPr>
          <p:nvPr>
            <p:ph type="sldNum" sz="quarter" idx="10"/>
          </p:nvPr>
        </p:nvSpPr>
        <p:spPr/>
        <p:txBody>
          <a:bodyPr/>
          <a:lstStyle/>
          <a:p>
            <a:fld id="{F7F5C13D-C770-4B3A-9290-13FE075300C7}" type="slidenum">
              <a:rPr lang="en-US" smtClean="0"/>
              <a:pPr/>
              <a:t>15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       </a:t>
            </a:r>
            <a:endParaRPr lang="en-US"/>
          </a:p>
        </p:txBody>
      </p:sp>
      <p:sp>
        <p:nvSpPr>
          <p:cNvPr id="4" name="Slide Number Placeholder 3"/>
          <p:cNvSpPr>
            <a:spLocks noGrp="1"/>
          </p:cNvSpPr>
          <p:nvPr>
            <p:ph type="sldNum" sz="quarter" idx="10"/>
          </p:nvPr>
        </p:nvSpPr>
        <p:spPr/>
        <p:txBody>
          <a:bodyPr/>
          <a:lstStyle/>
          <a:p>
            <a:fld id="{F7F5C13D-C770-4B3A-9290-13FE075300C7}" type="slidenum">
              <a:rPr lang="en-US" smtClean="0"/>
              <a:pPr/>
              <a:t>16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       </a:t>
            </a:r>
            <a:endParaRPr lang="en-US"/>
          </a:p>
        </p:txBody>
      </p:sp>
      <p:sp>
        <p:nvSpPr>
          <p:cNvPr id="4" name="Slide Number Placeholder 3"/>
          <p:cNvSpPr>
            <a:spLocks noGrp="1"/>
          </p:cNvSpPr>
          <p:nvPr>
            <p:ph type="sldNum" sz="quarter" idx="10"/>
          </p:nvPr>
        </p:nvSpPr>
        <p:spPr/>
        <p:txBody>
          <a:bodyPr/>
          <a:lstStyle/>
          <a:p>
            <a:fld id="{F7F5C13D-C770-4B3A-9290-13FE075300C7}"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A74736C-483C-4F12-89D3-2656673CB9CB}" type="datetimeFigureOut">
              <a:rPr lang="en-US" smtClean="0"/>
              <a:pPr/>
              <a:t>5/1/2018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31B65-18FF-4A8E-B34B-802B321B6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74736C-483C-4F12-89D3-2656673CB9CB}" type="datetimeFigureOut">
              <a:rPr lang="en-US" smtClean="0"/>
              <a:pPr/>
              <a:t>5/1/2018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31B65-18FF-4A8E-B34B-802B321B6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74736C-483C-4F12-89D3-2656673CB9CB}" type="datetimeFigureOut">
              <a:rPr lang="en-US" smtClean="0"/>
              <a:pPr/>
              <a:t>5/1/2018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31B65-18FF-4A8E-B34B-802B321B6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74736C-483C-4F12-89D3-2656673CB9CB}" type="datetimeFigureOut">
              <a:rPr lang="en-US" smtClean="0"/>
              <a:pPr/>
              <a:t>5/1/2018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31B65-18FF-4A8E-B34B-802B321B6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74736C-483C-4F12-89D3-2656673CB9CB}" type="datetimeFigureOut">
              <a:rPr lang="en-US" smtClean="0"/>
              <a:pPr/>
              <a:t>5/1/2018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31B65-18FF-4A8E-B34B-802B321B6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74736C-483C-4F12-89D3-2656673CB9CB}" type="datetimeFigureOut">
              <a:rPr lang="en-US" smtClean="0"/>
              <a:pPr/>
              <a:t>5/1/2018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031B65-18FF-4A8E-B34B-802B321B6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A74736C-483C-4F12-89D3-2656673CB9CB}" type="datetimeFigureOut">
              <a:rPr lang="en-US" smtClean="0"/>
              <a:pPr/>
              <a:t>5/1/2018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031B65-18FF-4A8E-B34B-802B321B6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A74736C-483C-4F12-89D3-2656673CB9CB}" type="datetimeFigureOut">
              <a:rPr lang="en-US" smtClean="0"/>
              <a:pPr/>
              <a:t>5/1/2018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031B65-18FF-4A8E-B34B-802B321B6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74736C-483C-4F12-89D3-2656673CB9CB}" type="datetimeFigureOut">
              <a:rPr lang="en-US" smtClean="0"/>
              <a:pPr/>
              <a:t>5/1/2018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031B65-18FF-4A8E-B34B-802B321B6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74736C-483C-4F12-89D3-2656673CB9CB}" type="datetimeFigureOut">
              <a:rPr lang="en-US" smtClean="0"/>
              <a:pPr/>
              <a:t>5/1/2018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031B65-18FF-4A8E-B34B-802B321B6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74736C-483C-4F12-89D3-2656673CB9CB}" type="datetimeFigureOut">
              <a:rPr lang="en-US" smtClean="0"/>
              <a:pPr/>
              <a:t>5/1/2018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031B65-18FF-4A8E-B34B-802B321B6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74736C-483C-4F12-89D3-2656673CB9CB}" type="datetimeFigureOut">
              <a:rPr lang="en-US" smtClean="0"/>
              <a:pPr/>
              <a:t>5/1/2018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031B65-18FF-4A8E-B34B-802B321B6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76200"/>
            <a:ext cx="9144000" cy="646331"/>
          </a:xfrm>
          <a:prstGeom prst="rect">
            <a:avLst/>
          </a:prstGeom>
          <a:noFill/>
        </p:spPr>
        <p:txBody>
          <a:bodyPr wrap="square" rtlCol="0">
            <a:spAutoFit/>
          </a:bodyPr>
          <a:lstStyle/>
          <a:p>
            <a:pPr algn="ctr"/>
            <a:r>
              <a:rPr lang="en-US" sz="3600" b="1" dirty="0" smtClean="0"/>
              <a:t>Nuclear Reactions</a:t>
            </a:r>
            <a:endParaRPr lang="en-US" sz="3600" b="1" dirty="0"/>
          </a:p>
        </p:txBody>
      </p:sp>
      <p:sp>
        <p:nvSpPr>
          <p:cNvPr id="5" name="TextBox 4"/>
          <p:cNvSpPr txBox="1"/>
          <p:nvPr/>
        </p:nvSpPr>
        <p:spPr>
          <a:xfrm>
            <a:off x="228600" y="649069"/>
            <a:ext cx="8915400" cy="584775"/>
          </a:xfrm>
          <a:prstGeom prst="rect">
            <a:avLst/>
          </a:prstGeom>
          <a:noFill/>
        </p:spPr>
        <p:txBody>
          <a:bodyPr wrap="square" rtlCol="0">
            <a:spAutoFit/>
          </a:bodyPr>
          <a:lstStyle/>
          <a:p>
            <a:r>
              <a:rPr lang="en-US" sz="3200" dirty="0" smtClean="0"/>
              <a:t>Consider the reaction:     N</a:t>
            </a:r>
            <a:r>
              <a:rPr lang="en-US" sz="3200" baseline="-10000" dirty="0" smtClean="0"/>
              <a:t>2</a:t>
            </a:r>
            <a:r>
              <a:rPr lang="en-US" sz="3200" dirty="0" smtClean="0"/>
              <a:t> +     O</a:t>
            </a:r>
            <a:r>
              <a:rPr lang="en-US" sz="3200" baseline="-10000" dirty="0" smtClean="0"/>
              <a:t>2</a:t>
            </a:r>
            <a:r>
              <a:rPr lang="en-US" sz="3200" dirty="0" smtClean="0"/>
              <a:t> </a:t>
            </a:r>
            <a:r>
              <a:rPr lang="en-US" sz="3200" dirty="0" smtClean="0">
                <a:sym typeface="Wingdings" pitchFamily="2" charset="2"/>
              </a:rPr>
              <a:t>     NO</a:t>
            </a:r>
            <a:r>
              <a:rPr lang="en-US" sz="3200" baseline="-10000" dirty="0" smtClean="0">
                <a:sym typeface="Wingdings" pitchFamily="2" charset="2"/>
              </a:rPr>
              <a:t>2</a:t>
            </a:r>
            <a:endParaRPr lang="en-US" sz="3200" baseline="-10000" dirty="0"/>
          </a:p>
        </p:txBody>
      </p:sp>
      <p:sp>
        <p:nvSpPr>
          <p:cNvPr id="6" name="TextBox 5"/>
          <p:cNvSpPr txBox="1"/>
          <p:nvPr/>
        </p:nvSpPr>
        <p:spPr>
          <a:xfrm>
            <a:off x="228600" y="1221938"/>
            <a:ext cx="8915400" cy="5524589"/>
          </a:xfrm>
          <a:prstGeom prst="rect">
            <a:avLst/>
          </a:prstGeom>
          <a:noFill/>
        </p:spPr>
        <p:txBody>
          <a:bodyPr wrap="square" rtlCol="0">
            <a:spAutoFit/>
          </a:bodyPr>
          <a:lstStyle/>
          <a:p>
            <a:r>
              <a:rPr lang="en-US" sz="3200" dirty="0" smtClean="0"/>
              <a:t>Balancing this reaction simply involves placing a “2” in front of the NO</a:t>
            </a:r>
            <a:r>
              <a:rPr lang="en-US" sz="3200" baseline="-10000" dirty="0" smtClean="0"/>
              <a:t>2</a:t>
            </a:r>
            <a:r>
              <a:rPr lang="en-US" sz="3200" dirty="0" smtClean="0"/>
              <a:t>…</a:t>
            </a:r>
          </a:p>
          <a:p>
            <a:r>
              <a:rPr lang="en-US" sz="3200" dirty="0" smtClean="0"/>
              <a:t>And then a “2” in front of the O</a:t>
            </a:r>
            <a:r>
              <a:rPr lang="en-US" sz="3200" baseline="-10000" dirty="0" smtClean="0"/>
              <a:t>2</a:t>
            </a:r>
            <a:r>
              <a:rPr lang="en-US" sz="3200" dirty="0" smtClean="0"/>
              <a:t>…</a:t>
            </a:r>
          </a:p>
          <a:p>
            <a:endParaRPr lang="en-US" sz="900" dirty="0"/>
          </a:p>
          <a:p>
            <a:r>
              <a:rPr lang="en-US" sz="3200" dirty="0" smtClean="0"/>
              <a:t>But what about the reaction:  Po  </a:t>
            </a:r>
            <a:r>
              <a:rPr lang="en-US" sz="3200" dirty="0" smtClean="0">
                <a:sym typeface="Wingdings" pitchFamily="2" charset="2"/>
              </a:rPr>
              <a:t>  </a:t>
            </a:r>
            <a:r>
              <a:rPr lang="en-US" sz="3200" dirty="0" err="1" smtClean="0">
                <a:sym typeface="Wingdings" pitchFamily="2" charset="2"/>
              </a:rPr>
              <a:t>Pb</a:t>
            </a:r>
            <a:r>
              <a:rPr lang="en-US" sz="3200" dirty="0" smtClean="0">
                <a:sym typeface="Wingdings" pitchFamily="2" charset="2"/>
              </a:rPr>
              <a:t> ? (</a:t>
            </a:r>
            <a:r>
              <a:rPr lang="en-US" sz="3200" b="1" dirty="0" smtClean="0">
                <a:sym typeface="Wingdings" pitchFamily="2" charset="2"/>
              </a:rPr>
              <a:t>Q1</a:t>
            </a:r>
            <a:r>
              <a:rPr lang="en-US" sz="3200" dirty="0" smtClean="0">
                <a:sym typeface="Wingdings" pitchFamily="2" charset="2"/>
              </a:rPr>
              <a:t>)</a:t>
            </a:r>
          </a:p>
          <a:p>
            <a:r>
              <a:rPr lang="en-US" sz="2400" dirty="0" smtClean="0">
                <a:sym typeface="Wingdings" pitchFamily="2" charset="2"/>
              </a:rPr>
              <a:t>Clearly this reaction could never be balanced in the traditional way. </a:t>
            </a:r>
          </a:p>
          <a:p>
            <a:r>
              <a:rPr lang="en-US" sz="2400" dirty="0" smtClean="0">
                <a:sym typeface="Wingdings" pitchFamily="2" charset="2"/>
              </a:rPr>
              <a:t>The first reaction was a chemical reaction, and all the nitrogen atoms were remaining nitrogen atoms and the oxygen atoms were remaining oxygen atoms; all these atoms were doing was changing the way they were bonded to one another.   This is true of all chemical reactions.</a:t>
            </a:r>
          </a:p>
          <a:p>
            <a:r>
              <a:rPr lang="en-US" sz="2400" dirty="0" smtClean="0">
                <a:sym typeface="Wingdings" pitchFamily="2" charset="2"/>
              </a:rPr>
              <a:t>But the second reaction involves a polonium atom transforming itself into a lead atom.  The only way this can happen is if there are changes occurring  within the nucleus.  This sort of reaction is known as a nuclear reaction, and it is “balanced” in a very different way. </a:t>
            </a:r>
          </a:p>
        </p:txBody>
      </p:sp>
      <p:sp>
        <p:nvSpPr>
          <p:cNvPr id="7" name="TextBox 6"/>
          <p:cNvSpPr txBox="1"/>
          <p:nvPr/>
        </p:nvSpPr>
        <p:spPr>
          <a:xfrm>
            <a:off x="6565662" y="655320"/>
            <a:ext cx="533400" cy="584775"/>
          </a:xfrm>
          <a:prstGeom prst="rect">
            <a:avLst/>
          </a:prstGeom>
          <a:noFill/>
        </p:spPr>
        <p:txBody>
          <a:bodyPr wrap="square" rtlCol="0">
            <a:spAutoFit/>
          </a:bodyPr>
          <a:lstStyle/>
          <a:p>
            <a:r>
              <a:rPr lang="en-US" sz="3200" dirty="0" smtClean="0"/>
              <a:t>2</a:t>
            </a:r>
            <a:endParaRPr lang="en-US" sz="3200" baseline="-10000" dirty="0"/>
          </a:p>
        </p:txBody>
      </p:sp>
      <p:sp>
        <p:nvSpPr>
          <p:cNvPr id="8" name="TextBox 7"/>
          <p:cNvSpPr txBox="1"/>
          <p:nvPr/>
        </p:nvSpPr>
        <p:spPr>
          <a:xfrm>
            <a:off x="5223164" y="661571"/>
            <a:ext cx="533400" cy="584775"/>
          </a:xfrm>
          <a:prstGeom prst="rect">
            <a:avLst/>
          </a:prstGeom>
          <a:noFill/>
        </p:spPr>
        <p:txBody>
          <a:bodyPr wrap="square" rtlCol="0">
            <a:spAutoFit/>
          </a:bodyPr>
          <a:lstStyle/>
          <a:p>
            <a:r>
              <a:rPr lang="en-US" sz="3200" dirty="0" smtClean="0"/>
              <a:t>2</a:t>
            </a:r>
            <a:endParaRPr lang="en-US" sz="3200" baseline="-10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1219200"/>
            <a:ext cx="8915400" cy="954107"/>
          </a:xfrm>
          <a:prstGeom prst="rect">
            <a:avLst/>
          </a:prstGeom>
          <a:noFill/>
        </p:spPr>
        <p:txBody>
          <a:bodyPr wrap="square" rtlCol="0">
            <a:spAutoFit/>
          </a:bodyPr>
          <a:lstStyle/>
          <a:p>
            <a:r>
              <a:rPr lang="en-US" sz="2800" dirty="0" smtClean="0"/>
              <a:t>Here is a nuclear reaction that would not be categorized as a decay. (</a:t>
            </a:r>
            <a:r>
              <a:rPr lang="en-US" sz="2800" b="1" dirty="0" smtClean="0"/>
              <a:t>Q10</a:t>
            </a:r>
            <a:r>
              <a:rPr lang="en-US" sz="2800" dirty="0" smtClean="0"/>
              <a:t>) </a:t>
            </a:r>
          </a:p>
        </p:txBody>
      </p:sp>
      <p:sp>
        <p:nvSpPr>
          <p:cNvPr id="39" name="TextBox 38"/>
          <p:cNvSpPr txBox="1"/>
          <p:nvPr/>
        </p:nvSpPr>
        <p:spPr>
          <a:xfrm>
            <a:off x="228600" y="1636693"/>
            <a:ext cx="8915400" cy="954107"/>
          </a:xfrm>
          <a:prstGeom prst="rect">
            <a:avLst/>
          </a:prstGeom>
          <a:noFill/>
        </p:spPr>
        <p:txBody>
          <a:bodyPr wrap="square" rtlCol="0">
            <a:spAutoFit/>
          </a:bodyPr>
          <a:lstStyle/>
          <a:p>
            <a:r>
              <a:rPr lang="en-US" sz="2800" dirty="0" smtClean="0"/>
              <a:t>              </a:t>
            </a:r>
            <a:r>
              <a:rPr lang="en-US" sz="2800" b="1" dirty="0" smtClean="0"/>
              <a:t>       </a:t>
            </a:r>
            <a:r>
              <a:rPr lang="en-US" sz="2800" dirty="0" smtClean="0"/>
              <a:t>   In a way, it is the opposite of decay.  A sodium-23 nucleus takes in a neutron. (</a:t>
            </a:r>
            <a:r>
              <a:rPr lang="en-US" sz="2800" b="1" dirty="0" smtClean="0"/>
              <a:t>Q11</a:t>
            </a:r>
            <a:r>
              <a:rPr lang="en-US" sz="2800" dirty="0" smtClean="0"/>
              <a:t>)</a:t>
            </a:r>
          </a:p>
        </p:txBody>
      </p:sp>
      <p:sp>
        <p:nvSpPr>
          <p:cNvPr id="23" name="TextBox 22"/>
          <p:cNvSpPr txBox="1"/>
          <p:nvPr/>
        </p:nvSpPr>
        <p:spPr>
          <a:xfrm>
            <a:off x="228600" y="2065422"/>
            <a:ext cx="8915400" cy="1384995"/>
          </a:xfrm>
          <a:prstGeom prst="rect">
            <a:avLst/>
          </a:prstGeom>
          <a:noFill/>
        </p:spPr>
        <p:txBody>
          <a:bodyPr wrap="square" rtlCol="0">
            <a:spAutoFit/>
          </a:bodyPr>
          <a:lstStyle/>
          <a:p>
            <a:r>
              <a:rPr lang="en-US" sz="2800" dirty="0" smtClean="0"/>
              <a:t>                                                                  Notice how a neutron has a mass of 1 but no charge, so its symbol is simply:       . (</a:t>
            </a:r>
            <a:r>
              <a:rPr lang="en-US" sz="2800" b="1" dirty="0" smtClean="0"/>
              <a:t>Q12</a:t>
            </a:r>
            <a:r>
              <a:rPr lang="en-US" sz="2800" dirty="0" smtClean="0"/>
              <a:t>)</a:t>
            </a:r>
          </a:p>
        </p:txBody>
      </p:sp>
      <p:sp>
        <p:nvSpPr>
          <p:cNvPr id="36" name="TextBox 35"/>
          <p:cNvSpPr txBox="1"/>
          <p:nvPr/>
        </p:nvSpPr>
        <p:spPr>
          <a:xfrm>
            <a:off x="228600" y="4245592"/>
            <a:ext cx="8915400" cy="954107"/>
          </a:xfrm>
          <a:prstGeom prst="rect">
            <a:avLst/>
          </a:prstGeom>
          <a:noFill/>
        </p:spPr>
        <p:txBody>
          <a:bodyPr wrap="square" rtlCol="0">
            <a:spAutoFit/>
          </a:bodyPr>
          <a:lstStyle/>
          <a:p>
            <a:r>
              <a:rPr lang="en-US" sz="2800" dirty="0" smtClean="0"/>
              <a:t>                                                                 Atomic number 11 is Na.  </a:t>
            </a:r>
          </a:p>
        </p:txBody>
      </p:sp>
      <p:sp>
        <p:nvSpPr>
          <p:cNvPr id="28" name="TextBox 27"/>
          <p:cNvSpPr txBox="1"/>
          <p:nvPr/>
        </p:nvSpPr>
        <p:spPr>
          <a:xfrm>
            <a:off x="228600" y="2907544"/>
            <a:ext cx="8915400" cy="954107"/>
          </a:xfrm>
          <a:prstGeom prst="rect">
            <a:avLst/>
          </a:prstGeom>
          <a:noFill/>
        </p:spPr>
        <p:txBody>
          <a:bodyPr wrap="square" rtlCol="0">
            <a:spAutoFit/>
          </a:bodyPr>
          <a:lstStyle/>
          <a:p>
            <a:r>
              <a:rPr lang="en-US" sz="2800" dirty="0" smtClean="0"/>
              <a:t>  </a:t>
            </a:r>
            <a:r>
              <a:rPr lang="en-US" sz="2800" b="1" dirty="0" smtClean="0"/>
              <a:t>       </a:t>
            </a:r>
            <a:r>
              <a:rPr lang="en-US" sz="2800" dirty="0" smtClean="0"/>
              <a:t>                                                          Making sure that mass is conserved,</a:t>
            </a:r>
          </a:p>
        </p:txBody>
      </p:sp>
      <p:sp>
        <p:nvSpPr>
          <p:cNvPr id="29" name="TextBox 28"/>
          <p:cNvSpPr txBox="1"/>
          <p:nvPr/>
        </p:nvSpPr>
        <p:spPr>
          <a:xfrm>
            <a:off x="228600" y="3352800"/>
            <a:ext cx="8915400" cy="523220"/>
          </a:xfrm>
          <a:prstGeom prst="rect">
            <a:avLst/>
          </a:prstGeom>
          <a:noFill/>
        </p:spPr>
        <p:txBody>
          <a:bodyPr wrap="square" rtlCol="0">
            <a:spAutoFit/>
          </a:bodyPr>
          <a:lstStyle/>
          <a:p>
            <a:r>
              <a:rPr lang="en-US" sz="2800" dirty="0" smtClean="0"/>
              <a:t>                                                             Clearly m must equal 24.</a:t>
            </a:r>
          </a:p>
        </p:txBody>
      </p:sp>
      <p:sp>
        <p:nvSpPr>
          <p:cNvPr id="30" name="TextBox 29"/>
          <p:cNvSpPr txBox="1"/>
          <p:nvPr/>
        </p:nvSpPr>
        <p:spPr>
          <a:xfrm>
            <a:off x="228600" y="3358420"/>
            <a:ext cx="8915400" cy="523220"/>
          </a:xfrm>
          <a:prstGeom prst="rect">
            <a:avLst/>
          </a:prstGeom>
          <a:noFill/>
        </p:spPr>
        <p:txBody>
          <a:bodyPr wrap="square" rtlCol="0">
            <a:spAutoFit/>
          </a:bodyPr>
          <a:lstStyle/>
          <a:p>
            <a:r>
              <a:rPr lang="en-US" sz="2800" dirty="0" smtClean="0"/>
              <a:t>                    </a:t>
            </a:r>
            <a:r>
              <a:rPr lang="en-US" sz="1600" dirty="0" smtClean="0"/>
              <a:t>         </a:t>
            </a:r>
            <a:r>
              <a:rPr lang="en-US" sz="2800" dirty="0" smtClean="0"/>
              <a:t>gives us 23 + 1 = m.</a:t>
            </a:r>
          </a:p>
        </p:txBody>
      </p:sp>
      <p:sp>
        <p:nvSpPr>
          <p:cNvPr id="4" name="TextBox 3"/>
          <p:cNvSpPr txBox="1"/>
          <p:nvPr/>
        </p:nvSpPr>
        <p:spPr>
          <a:xfrm>
            <a:off x="0" y="76200"/>
            <a:ext cx="9144000" cy="646331"/>
          </a:xfrm>
          <a:prstGeom prst="rect">
            <a:avLst/>
          </a:prstGeom>
          <a:noFill/>
        </p:spPr>
        <p:txBody>
          <a:bodyPr wrap="square" rtlCol="0">
            <a:spAutoFit/>
          </a:bodyPr>
          <a:lstStyle/>
          <a:p>
            <a:pPr algn="ctr"/>
            <a:r>
              <a:rPr lang="en-US" sz="3600" b="1" dirty="0" smtClean="0"/>
              <a:t>Nuclear Reactions</a:t>
            </a:r>
            <a:endParaRPr lang="en-US" sz="3600" b="1" dirty="0"/>
          </a:p>
        </p:txBody>
      </p:sp>
      <p:sp>
        <p:nvSpPr>
          <p:cNvPr id="5" name="TextBox 4"/>
          <p:cNvSpPr txBox="1"/>
          <p:nvPr/>
        </p:nvSpPr>
        <p:spPr>
          <a:xfrm>
            <a:off x="2667000" y="652667"/>
            <a:ext cx="838200" cy="707886"/>
          </a:xfrm>
          <a:prstGeom prst="rect">
            <a:avLst/>
          </a:prstGeom>
          <a:noFill/>
        </p:spPr>
        <p:txBody>
          <a:bodyPr wrap="square" rtlCol="0">
            <a:spAutoFit/>
          </a:bodyPr>
          <a:lstStyle/>
          <a:p>
            <a:r>
              <a:rPr lang="en-US" sz="4000" dirty="0" smtClean="0"/>
              <a:t>Na</a:t>
            </a:r>
            <a:endParaRPr lang="en-US" sz="4000" dirty="0" smtClean="0">
              <a:sym typeface="Wingdings" pitchFamily="2" charset="2"/>
            </a:endParaRPr>
          </a:p>
        </p:txBody>
      </p:sp>
      <p:sp>
        <p:nvSpPr>
          <p:cNvPr id="13" name="TextBox 12"/>
          <p:cNvSpPr txBox="1"/>
          <p:nvPr/>
        </p:nvSpPr>
        <p:spPr>
          <a:xfrm>
            <a:off x="2226066" y="937460"/>
            <a:ext cx="609600" cy="400110"/>
          </a:xfrm>
          <a:prstGeom prst="rect">
            <a:avLst/>
          </a:prstGeom>
          <a:noFill/>
        </p:spPr>
        <p:txBody>
          <a:bodyPr wrap="square" rtlCol="0">
            <a:spAutoFit/>
          </a:bodyPr>
          <a:lstStyle/>
          <a:p>
            <a:pPr algn="r"/>
            <a:r>
              <a:rPr lang="en-US" sz="2000" b="1" dirty="0" smtClean="0"/>
              <a:t>11</a:t>
            </a:r>
            <a:endParaRPr lang="en-US" sz="2000" b="1" dirty="0"/>
          </a:p>
        </p:txBody>
      </p:sp>
      <p:sp>
        <p:nvSpPr>
          <p:cNvPr id="15" name="TextBox 14"/>
          <p:cNvSpPr txBox="1"/>
          <p:nvPr/>
        </p:nvSpPr>
        <p:spPr>
          <a:xfrm>
            <a:off x="2226066" y="700830"/>
            <a:ext cx="609600" cy="400110"/>
          </a:xfrm>
          <a:prstGeom prst="rect">
            <a:avLst/>
          </a:prstGeom>
          <a:noFill/>
        </p:spPr>
        <p:txBody>
          <a:bodyPr wrap="square" rtlCol="0">
            <a:spAutoFit/>
          </a:bodyPr>
          <a:lstStyle/>
          <a:p>
            <a:pPr algn="r"/>
            <a:r>
              <a:rPr lang="en-US" sz="2000" b="1" dirty="0" smtClean="0"/>
              <a:t>23</a:t>
            </a:r>
            <a:endParaRPr lang="en-US" sz="2000" b="1" dirty="0"/>
          </a:p>
        </p:txBody>
      </p:sp>
      <p:sp>
        <p:nvSpPr>
          <p:cNvPr id="119" name="TextBox 118"/>
          <p:cNvSpPr txBox="1"/>
          <p:nvPr/>
        </p:nvSpPr>
        <p:spPr>
          <a:xfrm>
            <a:off x="3908177" y="652667"/>
            <a:ext cx="497775" cy="707886"/>
          </a:xfrm>
          <a:prstGeom prst="rect">
            <a:avLst/>
          </a:prstGeom>
          <a:noFill/>
        </p:spPr>
        <p:txBody>
          <a:bodyPr wrap="square" rtlCol="0">
            <a:spAutoFit/>
          </a:bodyPr>
          <a:lstStyle/>
          <a:p>
            <a:r>
              <a:rPr lang="en-US" sz="4000" dirty="0" smtClean="0">
                <a:sym typeface="Wingdings" pitchFamily="2" charset="2"/>
              </a:rPr>
              <a:t>n</a:t>
            </a:r>
          </a:p>
        </p:txBody>
      </p:sp>
      <p:sp>
        <p:nvSpPr>
          <p:cNvPr id="120" name="TextBox 119"/>
          <p:cNvSpPr txBox="1"/>
          <p:nvPr/>
        </p:nvSpPr>
        <p:spPr>
          <a:xfrm>
            <a:off x="3470096" y="931956"/>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121" name="TextBox 120"/>
          <p:cNvSpPr txBox="1"/>
          <p:nvPr/>
        </p:nvSpPr>
        <p:spPr>
          <a:xfrm>
            <a:off x="3470096" y="695326"/>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107" name="Rounded Rectangle 106"/>
          <p:cNvSpPr/>
          <p:nvPr/>
        </p:nvSpPr>
        <p:spPr>
          <a:xfrm>
            <a:off x="2286000" y="762000"/>
            <a:ext cx="3048000" cy="24483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ounded Rectangle 108"/>
          <p:cNvSpPr/>
          <p:nvPr/>
        </p:nvSpPr>
        <p:spPr>
          <a:xfrm>
            <a:off x="2298357" y="1015314"/>
            <a:ext cx="3048000" cy="24483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122"/>
          <p:cNvGrpSpPr/>
          <p:nvPr/>
        </p:nvGrpSpPr>
        <p:grpSpPr>
          <a:xfrm>
            <a:off x="4302456" y="634314"/>
            <a:ext cx="533400" cy="710284"/>
            <a:chOff x="4191000" y="621957"/>
            <a:chExt cx="533400" cy="710284"/>
          </a:xfrm>
        </p:grpSpPr>
        <p:sp>
          <p:nvSpPr>
            <p:cNvPr id="110" name="TextBox 109"/>
            <p:cNvSpPr txBox="1"/>
            <p:nvPr/>
          </p:nvSpPr>
          <p:spPr>
            <a:xfrm>
              <a:off x="4191000" y="621957"/>
              <a:ext cx="533400" cy="461665"/>
            </a:xfrm>
            <a:prstGeom prst="rect">
              <a:avLst/>
            </a:prstGeom>
            <a:noFill/>
          </p:spPr>
          <p:txBody>
            <a:bodyPr wrap="square" rtlCol="0">
              <a:spAutoFit/>
            </a:bodyPr>
            <a:lstStyle/>
            <a:p>
              <a:r>
                <a:rPr lang="en-US" sz="2400" b="1" dirty="0" smtClean="0"/>
                <a:t>=</a:t>
              </a:r>
              <a:endParaRPr lang="en-US" sz="2000" b="1" dirty="0" smtClean="0"/>
            </a:p>
          </p:txBody>
        </p:sp>
        <p:sp>
          <p:nvSpPr>
            <p:cNvPr id="116" name="TextBox 115"/>
            <p:cNvSpPr txBox="1"/>
            <p:nvPr/>
          </p:nvSpPr>
          <p:spPr>
            <a:xfrm>
              <a:off x="4191000" y="870576"/>
              <a:ext cx="533400" cy="461665"/>
            </a:xfrm>
            <a:prstGeom prst="rect">
              <a:avLst/>
            </a:prstGeom>
            <a:noFill/>
          </p:spPr>
          <p:txBody>
            <a:bodyPr wrap="square" rtlCol="0">
              <a:spAutoFit/>
            </a:bodyPr>
            <a:lstStyle/>
            <a:p>
              <a:r>
                <a:rPr lang="en-US" sz="2400" b="1" dirty="0" smtClean="0"/>
                <a:t>=</a:t>
              </a:r>
              <a:endParaRPr lang="en-US" sz="2000" b="1" dirty="0" smtClean="0"/>
            </a:p>
          </p:txBody>
        </p:sp>
      </p:grpSp>
      <p:sp>
        <p:nvSpPr>
          <p:cNvPr id="21" name="Rectangle 20"/>
          <p:cNvSpPr/>
          <p:nvPr/>
        </p:nvSpPr>
        <p:spPr>
          <a:xfrm>
            <a:off x="4916186" y="627744"/>
            <a:ext cx="9906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Arrow Connector 23"/>
          <p:cNvCxnSpPr/>
          <p:nvPr/>
        </p:nvCxnSpPr>
        <p:spPr>
          <a:xfrm flipH="1" flipV="1">
            <a:off x="4495800" y="1295400"/>
            <a:ext cx="685800" cy="1752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4746008" y="699180"/>
            <a:ext cx="609600" cy="400110"/>
          </a:xfrm>
          <a:prstGeom prst="rect">
            <a:avLst/>
          </a:prstGeom>
          <a:noFill/>
        </p:spPr>
        <p:txBody>
          <a:bodyPr wrap="square" rtlCol="0">
            <a:spAutoFit/>
          </a:bodyPr>
          <a:lstStyle/>
          <a:p>
            <a:pPr algn="r"/>
            <a:r>
              <a:rPr lang="en-US" sz="2000" b="1" dirty="0" smtClean="0"/>
              <a:t>24</a:t>
            </a:r>
            <a:endParaRPr lang="en-US" sz="2000" b="1" dirty="0"/>
          </a:p>
        </p:txBody>
      </p:sp>
      <p:sp>
        <p:nvSpPr>
          <p:cNvPr id="32" name="TextBox 31"/>
          <p:cNvSpPr txBox="1"/>
          <p:nvPr/>
        </p:nvSpPr>
        <p:spPr>
          <a:xfrm>
            <a:off x="4746008" y="933386"/>
            <a:ext cx="609600" cy="400110"/>
          </a:xfrm>
          <a:prstGeom prst="rect">
            <a:avLst/>
          </a:prstGeom>
          <a:noFill/>
        </p:spPr>
        <p:txBody>
          <a:bodyPr wrap="square" rtlCol="0">
            <a:spAutoFit/>
          </a:bodyPr>
          <a:lstStyle/>
          <a:p>
            <a:pPr algn="r"/>
            <a:r>
              <a:rPr lang="en-US" sz="2000" b="1" dirty="0" smtClean="0"/>
              <a:t>11</a:t>
            </a:r>
            <a:endParaRPr lang="en-US" sz="2000" b="1" dirty="0"/>
          </a:p>
        </p:txBody>
      </p:sp>
      <p:sp>
        <p:nvSpPr>
          <p:cNvPr id="33" name="TextBox 32"/>
          <p:cNvSpPr txBox="1"/>
          <p:nvPr/>
        </p:nvSpPr>
        <p:spPr>
          <a:xfrm>
            <a:off x="228600" y="3820180"/>
            <a:ext cx="8915400" cy="523220"/>
          </a:xfrm>
          <a:prstGeom prst="rect">
            <a:avLst/>
          </a:prstGeom>
          <a:noFill/>
        </p:spPr>
        <p:txBody>
          <a:bodyPr wrap="square" rtlCol="0">
            <a:spAutoFit/>
          </a:bodyPr>
          <a:lstStyle/>
          <a:p>
            <a:r>
              <a:rPr lang="en-US" sz="2800" dirty="0" smtClean="0"/>
              <a:t>And making sure that charge is also conserved,</a:t>
            </a:r>
          </a:p>
        </p:txBody>
      </p:sp>
      <p:sp>
        <p:nvSpPr>
          <p:cNvPr id="34" name="TextBox 33"/>
          <p:cNvSpPr txBox="1"/>
          <p:nvPr/>
        </p:nvSpPr>
        <p:spPr>
          <a:xfrm>
            <a:off x="228600" y="3810000"/>
            <a:ext cx="8915400" cy="954107"/>
          </a:xfrm>
          <a:prstGeom prst="rect">
            <a:avLst/>
          </a:prstGeom>
          <a:noFill/>
        </p:spPr>
        <p:txBody>
          <a:bodyPr wrap="square" rtlCol="0">
            <a:spAutoFit/>
          </a:bodyPr>
          <a:lstStyle/>
          <a:p>
            <a:r>
              <a:rPr lang="en-US" sz="2800" dirty="0" smtClean="0"/>
              <a:t>                                                                                     gives us        11 + 0 = q.</a:t>
            </a:r>
          </a:p>
        </p:txBody>
      </p:sp>
      <p:sp>
        <p:nvSpPr>
          <p:cNvPr id="35" name="TextBox 34"/>
          <p:cNvSpPr txBox="1"/>
          <p:nvPr/>
        </p:nvSpPr>
        <p:spPr>
          <a:xfrm>
            <a:off x="228600" y="4236040"/>
            <a:ext cx="8915400" cy="523220"/>
          </a:xfrm>
          <a:prstGeom prst="rect">
            <a:avLst/>
          </a:prstGeom>
          <a:noFill/>
        </p:spPr>
        <p:txBody>
          <a:bodyPr wrap="square" rtlCol="0">
            <a:spAutoFit/>
          </a:bodyPr>
          <a:lstStyle/>
          <a:p>
            <a:r>
              <a:rPr lang="en-US" sz="2800" dirty="0" smtClean="0"/>
              <a:t>                     Clearly q must equal 11.</a:t>
            </a:r>
          </a:p>
        </p:txBody>
      </p:sp>
      <p:sp>
        <p:nvSpPr>
          <p:cNvPr id="37" name="TextBox 36"/>
          <p:cNvSpPr txBox="1"/>
          <p:nvPr/>
        </p:nvSpPr>
        <p:spPr>
          <a:xfrm>
            <a:off x="3352800" y="650544"/>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38" name="TextBox 37"/>
          <p:cNvSpPr txBox="1"/>
          <p:nvPr/>
        </p:nvSpPr>
        <p:spPr>
          <a:xfrm>
            <a:off x="228600" y="4675496"/>
            <a:ext cx="8915400" cy="2123658"/>
          </a:xfrm>
          <a:prstGeom prst="rect">
            <a:avLst/>
          </a:prstGeom>
          <a:noFill/>
        </p:spPr>
        <p:txBody>
          <a:bodyPr wrap="square" rtlCol="0">
            <a:spAutoFit/>
          </a:bodyPr>
          <a:lstStyle/>
          <a:p>
            <a:r>
              <a:rPr lang="en-US" sz="2800" dirty="0" smtClean="0"/>
              <a:t>        This makes sense: if an atom absorbs a neutron, that will make its mass increase by 1, but since its number of protons didn’t change, it will remain the same element.</a:t>
            </a:r>
          </a:p>
          <a:p>
            <a:r>
              <a:rPr lang="en-US" sz="2400" dirty="0" smtClean="0"/>
              <a:t>This type of nuclear reaction is called “absorption” or “capture.”  Specifically the reaction above is an example of a “neutron capture.”</a:t>
            </a:r>
          </a:p>
        </p:txBody>
      </p:sp>
      <p:sp>
        <p:nvSpPr>
          <p:cNvPr id="40" name="TextBox 39"/>
          <p:cNvSpPr txBox="1"/>
          <p:nvPr/>
        </p:nvSpPr>
        <p:spPr>
          <a:xfrm>
            <a:off x="4267200" y="652667"/>
            <a:ext cx="609600" cy="707886"/>
          </a:xfrm>
          <a:prstGeom prst="rect">
            <a:avLst/>
          </a:prstGeom>
          <a:noFill/>
        </p:spPr>
        <p:txBody>
          <a:bodyPr wrap="square" rtlCol="0">
            <a:spAutoFit/>
          </a:bodyPr>
          <a:lstStyle/>
          <a:p>
            <a:r>
              <a:rPr lang="en-US" sz="4000" dirty="0" smtClean="0">
                <a:sym typeface="Wingdings" pitchFamily="2" charset="2"/>
              </a:rPr>
              <a:t></a:t>
            </a:r>
          </a:p>
        </p:txBody>
      </p:sp>
      <p:sp>
        <p:nvSpPr>
          <p:cNvPr id="41" name="TextBox 40"/>
          <p:cNvSpPr txBox="1"/>
          <p:nvPr/>
        </p:nvSpPr>
        <p:spPr>
          <a:xfrm>
            <a:off x="5181600" y="652667"/>
            <a:ext cx="838200" cy="707886"/>
          </a:xfrm>
          <a:prstGeom prst="rect">
            <a:avLst/>
          </a:prstGeom>
          <a:noFill/>
        </p:spPr>
        <p:txBody>
          <a:bodyPr wrap="square" rtlCol="0">
            <a:spAutoFit/>
          </a:bodyPr>
          <a:lstStyle/>
          <a:p>
            <a:r>
              <a:rPr lang="en-US" sz="4000" dirty="0" smtClean="0"/>
              <a:t>Na</a:t>
            </a:r>
            <a:endParaRPr lang="en-US" sz="4000" dirty="0" smtClean="0">
              <a:sym typeface="Wingdings" pitchFamily="2" charset="2"/>
            </a:endParaRPr>
          </a:p>
        </p:txBody>
      </p:sp>
      <p:grpSp>
        <p:nvGrpSpPr>
          <p:cNvPr id="45" name="Group 44"/>
          <p:cNvGrpSpPr/>
          <p:nvPr/>
        </p:nvGrpSpPr>
        <p:grpSpPr>
          <a:xfrm>
            <a:off x="7772400" y="2389496"/>
            <a:ext cx="935856" cy="707886"/>
            <a:chOff x="3622496" y="805067"/>
            <a:chExt cx="935856" cy="707886"/>
          </a:xfrm>
        </p:grpSpPr>
        <p:sp>
          <p:nvSpPr>
            <p:cNvPr id="42" name="TextBox 41"/>
            <p:cNvSpPr txBox="1"/>
            <p:nvPr/>
          </p:nvSpPr>
          <p:spPr>
            <a:xfrm>
              <a:off x="4060577" y="805067"/>
              <a:ext cx="497775" cy="707886"/>
            </a:xfrm>
            <a:prstGeom prst="rect">
              <a:avLst/>
            </a:prstGeom>
            <a:noFill/>
          </p:spPr>
          <p:txBody>
            <a:bodyPr wrap="square" rtlCol="0">
              <a:spAutoFit/>
            </a:bodyPr>
            <a:lstStyle/>
            <a:p>
              <a:r>
                <a:rPr lang="en-US" sz="4000" dirty="0" smtClean="0">
                  <a:sym typeface="Wingdings" pitchFamily="2" charset="2"/>
                </a:rPr>
                <a:t>n</a:t>
              </a:r>
            </a:p>
          </p:txBody>
        </p:sp>
        <p:sp>
          <p:nvSpPr>
            <p:cNvPr id="43" name="TextBox 42"/>
            <p:cNvSpPr txBox="1"/>
            <p:nvPr/>
          </p:nvSpPr>
          <p:spPr>
            <a:xfrm>
              <a:off x="3622496" y="1084356"/>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44" name="TextBox 43"/>
            <p:cNvSpPr txBox="1"/>
            <p:nvPr/>
          </p:nvSpPr>
          <p:spPr>
            <a:xfrm>
              <a:off x="3622496" y="847726"/>
              <a:ext cx="609600" cy="400110"/>
            </a:xfrm>
            <a:prstGeom prst="rect">
              <a:avLst/>
            </a:prstGeom>
            <a:noFill/>
          </p:spPr>
          <p:txBody>
            <a:bodyPr wrap="square" rtlCol="0">
              <a:spAutoFit/>
            </a:bodyPr>
            <a:lstStyle/>
            <a:p>
              <a:pPr algn="r"/>
              <a:r>
                <a:rPr lang="en-US" sz="2000" b="1" dirty="0" smtClean="0"/>
                <a:t>1</a:t>
              </a:r>
              <a:endParaRPr lang="en-US" sz="2000" b="1" dirty="0"/>
            </a:p>
          </p:txBody>
        </p:sp>
      </p:grpSp>
      <p:sp>
        <p:nvSpPr>
          <p:cNvPr id="46" name="TextBox 45"/>
          <p:cNvSpPr txBox="1"/>
          <p:nvPr/>
        </p:nvSpPr>
        <p:spPr>
          <a:xfrm>
            <a:off x="228600" y="2895600"/>
            <a:ext cx="8915400" cy="523220"/>
          </a:xfrm>
          <a:prstGeom prst="rect">
            <a:avLst/>
          </a:prstGeom>
          <a:noFill/>
        </p:spPr>
        <p:txBody>
          <a:bodyPr wrap="square" rtlCol="0">
            <a:spAutoFit/>
          </a:bodyPr>
          <a:lstStyle/>
          <a:p>
            <a:r>
              <a:rPr lang="en-US" sz="2800" dirty="0" smtClean="0"/>
              <a:t>  </a:t>
            </a:r>
            <a:r>
              <a:rPr lang="en-US" sz="2800" b="1" dirty="0" smtClean="0"/>
              <a:t>        </a:t>
            </a:r>
            <a:r>
              <a:rPr lang="en-US" sz="2800" dirty="0" smtClean="0"/>
              <a:t>  Let’s put the equal signs here.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6">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24"/>
                                        </p:tgtEl>
                                        <p:attrNameLst>
                                          <p:attrName>style.visibility</p:attrName>
                                        </p:attrNameLst>
                                      </p:cBhvr>
                                      <p:to>
                                        <p:strVal val="visible"/>
                                      </p:to>
                                    </p:set>
                                    <p:animEffect transition="in" filter="wipe(down)">
                                      <p:cBhvr>
                                        <p:cTn id="25" dur="500"/>
                                        <p:tgtEl>
                                          <p:spTgt spid="24"/>
                                        </p:tgtEl>
                                      </p:cBhvr>
                                    </p:animEffect>
                                  </p:childTnLst>
                                </p:cTn>
                              </p:par>
                            </p:childTnLst>
                          </p:cTn>
                        </p:par>
                        <p:par>
                          <p:cTn id="26" fill="hold">
                            <p:stCondLst>
                              <p:cond delay="500"/>
                            </p:stCondLst>
                            <p:childTnLst>
                              <p:par>
                                <p:cTn id="27" presetID="10" presetClass="entr" presetSubtype="0" fill="hold" nodeType="after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fade">
                                      <p:cBhvr>
                                        <p:cTn id="29" dur="500"/>
                                        <p:tgtEl>
                                          <p:spTgt spid="2"/>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xit" presetSubtype="0" fill="hold" nodeType="clickEffect">
                                  <p:stCondLst>
                                    <p:cond delay="0"/>
                                  </p:stCondLst>
                                  <p:childTnLst>
                                    <p:animEffect transition="out" filter="fade">
                                      <p:cBhvr>
                                        <p:cTn id="33" dur="500"/>
                                        <p:tgtEl>
                                          <p:spTgt spid="24"/>
                                        </p:tgtEl>
                                      </p:cBhvr>
                                    </p:animEffect>
                                    <p:set>
                                      <p:cBhvr>
                                        <p:cTn id="34" dur="1" fill="hold">
                                          <p:stCondLst>
                                            <p:cond delay="499"/>
                                          </p:stCondLst>
                                        </p:cTn>
                                        <p:tgtEl>
                                          <p:spTgt spid="24"/>
                                        </p:tgtEl>
                                        <p:attrNameLst>
                                          <p:attrName>style.visibility</p:attrName>
                                        </p:attrNameLst>
                                      </p:cBhvr>
                                      <p:to>
                                        <p:strVal val="hidden"/>
                                      </p:to>
                                    </p:set>
                                  </p:childTnLst>
                                </p:cTn>
                              </p:par>
                              <p:par>
                                <p:cTn id="35" presetID="1" presetClass="entr" presetSubtype="0" fill="hold" nodeType="withEffect">
                                  <p:stCondLst>
                                    <p:cond delay="0"/>
                                  </p:stCondLst>
                                  <p:childTnLst>
                                    <p:set>
                                      <p:cBhvr>
                                        <p:cTn id="36" dur="1" fill="hold">
                                          <p:stCondLst>
                                            <p:cond delay="0"/>
                                          </p:stCondLst>
                                        </p:cTn>
                                        <p:tgtEl>
                                          <p:spTgt spid="28">
                                            <p:txEl>
                                              <p:pRg st="0" end="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107"/>
                                        </p:tgtEl>
                                        <p:attrNameLst>
                                          <p:attrName>style.visibility</p:attrName>
                                        </p:attrNameLst>
                                      </p:cBhvr>
                                      <p:to>
                                        <p:strVal val="visible"/>
                                      </p:to>
                                    </p:set>
                                    <p:animEffect transition="in" filter="wipe(left)">
                                      <p:cBhvr>
                                        <p:cTn id="41" dur="1000"/>
                                        <p:tgtEl>
                                          <p:spTgt spid="107"/>
                                        </p:tgtEl>
                                      </p:cBhvr>
                                    </p:animEffec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nodeType="clickEffect">
                                  <p:stCondLst>
                                    <p:cond delay="0"/>
                                  </p:stCondLst>
                                  <p:childTnLst>
                                    <p:set>
                                      <p:cBhvr>
                                        <p:cTn id="45" dur="1" fill="hold">
                                          <p:stCondLst>
                                            <p:cond delay="0"/>
                                          </p:stCondLst>
                                        </p:cTn>
                                        <p:tgtEl>
                                          <p:spTgt spid="30">
                                            <p:txEl>
                                              <p:pRg st="0" end="0"/>
                                            </p:txEl>
                                          </p:spTgt>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nodeType="clickEffect">
                                  <p:stCondLst>
                                    <p:cond delay="0"/>
                                  </p:stCondLst>
                                  <p:childTnLst>
                                    <p:set>
                                      <p:cBhvr>
                                        <p:cTn id="49" dur="1" fill="hold">
                                          <p:stCondLst>
                                            <p:cond delay="0"/>
                                          </p:stCondLst>
                                        </p:cTn>
                                        <p:tgtEl>
                                          <p:spTgt spid="29">
                                            <p:txEl>
                                              <p:pRg st="0" end="0"/>
                                            </p:txEl>
                                          </p:spTgt>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31"/>
                                        </p:tgtEl>
                                        <p:attrNameLst>
                                          <p:attrName>style.visibility</p:attrName>
                                        </p:attrNameLst>
                                      </p:cBhvr>
                                      <p:to>
                                        <p:strVal val="visible"/>
                                      </p:to>
                                    </p:set>
                                    <p:animEffect transition="in" filter="fade">
                                      <p:cBhvr>
                                        <p:cTn id="54" dur="500"/>
                                        <p:tgtEl>
                                          <p:spTgt spid="31"/>
                                        </p:tgtEl>
                                      </p:cBhvr>
                                    </p:animEffec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3">
                                            <p:txEl>
                                              <p:pRg st="0" end="0"/>
                                            </p:txEl>
                                          </p:spTgt>
                                        </p:tgtEl>
                                        <p:attrNameLst>
                                          <p:attrName>style.visibility</p:attrName>
                                        </p:attrNameLst>
                                      </p:cBhvr>
                                      <p:to>
                                        <p:strVal val="visible"/>
                                      </p:to>
                                    </p:set>
                                  </p:childTnLst>
                                </p:cTn>
                              </p:par>
                              <p:par>
                                <p:cTn id="59" presetID="10" presetClass="exit" presetSubtype="0" fill="hold" grpId="1" nodeType="withEffect">
                                  <p:stCondLst>
                                    <p:cond delay="0"/>
                                  </p:stCondLst>
                                  <p:childTnLst>
                                    <p:animEffect transition="out" filter="fade">
                                      <p:cBhvr>
                                        <p:cTn id="60" dur="500"/>
                                        <p:tgtEl>
                                          <p:spTgt spid="107"/>
                                        </p:tgtEl>
                                      </p:cBhvr>
                                    </p:animEffect>
                                    <p:set>
                                      <p:cBhvr>
                                        <p:cTn id="61" dur="1" fill="hold">
                                          <p:stCondLst>
                                            <p:cond delay="499"/>
                                          </p:stCondLst>
                                        </p:cTn>
                                        <p:tgtEl>
                                          <p:spTgt spid="107"/>
                                        </p:tgtEl>
                                        <p:attrNameLst>
                                          <p:attrName>style.visibility</p:attrName>
                                        </p:attrNameLst>
                                      </p:cBhvr>
                                      <p:to>
                                        <p:strVal val="hidden"/>
                                      </p:to>
                                    </p:set>
                                  </p:childTnLst>
                                </p:cTn>
                              </p:par>
                            </p:childTnLst>
                          </p:cTn>
                        </p:par>
                      </p:childTnLst>
                    </p:cTn>
                  </p:par>
                  <p:par>
                    <p:cTn id="62" fill="hold">
                      <p:stCondLst>
                        <p:cond delay="indefinite"/>
                      </p:stCondLst>
                      <p:childTnLst>
                        <p:par>
                          <p:cTn id="63" fill="hold">
                            <p:stCondLst>
                              <p:cond delay="0"/>
                            </p:stCondLst>
                            <p:childTnLst>
                              <p:par>
                                <p:cTn id="64" presetID="22" presetClass="entr" presetSubtype="8" fill="hold" grpId="0" nodeType="clickEffect">
                                  <p:stCondLst>
                                    <p:cond delay="0"/>
                                  </p:stCondLst>
                                  <p:childTnLst>
                                    <p:set>
                                      <p:cBhvr>
                                        <p:cTn id="65" dur="1" fill="hold">
                                          <p:stCondLst>
                                            <p:cond delay="0"/>
                                          </p:stCondLst>
                                        </p:cTn>
                                        <p:tgtEl>
                                          <p:spTgt spid="109"/>
                                        </p:tgtEl>
                                        <p:attrNameLst>
                                          <p:attrName>style.visibility</p:attrName>
                                        </p:attrNameLst>
                                      </p:cBhvr>
                                      <p:to>
                                        <p:strVal val="visible"/>
                                      </p:to>
                                    </p:set>
                                    <p:animEffect transition="in" filter="wipe(left)">
                                      <p:cBhvr>
                                        <p:cTn id="66" dur="1000"/>
                                        <p:tgtEl>
                                          <p:spTgt spid="109"/>
                                        </p:tgtEl>
                                      </p:cBhvr>
                                    </p:animEffec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34">
                                            <p:txEl>
                                              <p:pRg st="0" end="0"/>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0" presetClass="entr" presetSubtype="0" fill="hold" grpId="0" nodeType="clickEffect">
                                  <p:stCondLst>
                                    <p:cond delay="0"/>
                                  </p:stCondLst>
                                  <p:childTnLst>
                                    <p:set>
                                      <p:cBhvr>
                                        <p:cTn id="78" dur="1" fill="hold">
                                          <p:stCondLst>
                                            <p:cond delay="0"/>
                                          </p:stCondLst>
                                        </p:cTn>
                                        <p:tgtEl>
                                          <p:spTgt spid="32"/>
                                        </p:tgtEl>
                                        <p:attrNameLst>
                                          <p:attrName>style.visibility</p:attrName>
                                        </p:attrNameLst>
                                      </p:cBhvr>
                                      <p:to>
                                        <p:strVal val="visible"/>
                                      </p:to>
                                    </p:set>
                                    <p:animEffect transition="in" filter="fade">
                                      <p:cBhvr>
                                        <p:cTn id="79" dur="500"/>
                                        <p:tgtEl>
                                          <p:spTgt spid="32"/>
                                        </p:tgtEl>
                                      </p:cBhvr>
                                    </p:animEffect>
                                  </p:childTnLst>
                                </p:cTn>
                              </p:par>
                            </p:childTnLst>
                          </p:cTn>
                        </p:par>
                      </p:childTnLst>
                    </p:cTn>
                  </p:par>
                  <p:par>
                    <p:cTn id="80" fill="hold">
                      <p:stCondLst>
                        <p:cond delay="indefinite"/>
                      </p:stCondLst>
                      <p:childTnLst>
                        <p:par>
                          <p:cTn id="81" fill="hold">
                            <p:stCondLst>
                              <p:cond delay="0"/>
                            </p:stCondLst>
                            <p:childTnLst>
                              <p:par>
                                <p:cTn id="82" presetID="1" presetClass="entr" presetSubtype="0" fill="hold" nodeType="clickEffect">
                                  <p:stCondLst>
                                    <p:cond delay="0"/>
                                  </p:stCondLst>
                                  <p:childTnLst>
                                    <p:set>
                                      <p:cBhvr>
                                        <p:cTn id="83" dur="1" fill="hold">
                                          <p:stCondLst>
                                            <p:cond delay="0"/>
                                          </p:stCondLst>
                                        </p:cTn>
                                        <p:tgtEl>
                                          <p:spTgt spid="36">
                                            <p:txEl>
                                              <p:pRg st="0" end="0"/>
                                            </p:txEl>
                                          </p:spTgt>
                                        </p:tgtEl>
                                        <p:attrNameLst>
                                          <p:attrName>style.visibility</p:attrName>
                                        </p:attrNameLst>
                                      </p:cBhvr>
                                      <p:to>
                                        <p:strVal val="visible"/>
                                      </p:to>
                                    </p:set>
                                  </p:childTnLst>
                                </p:cTn>
                              </p:par>
                              <p:par>
                                <p:cTn id="84" presetID="10" presetClass="exit" presetSubtype="0" fill="hold" grpId="1" nodeType="withEffect">
                                  <p:stCondLst>
                                    <p:cond delay="0"/>
                                  </p:stCondLst>
                                  <p:childTnLst>
                                    <p:animEffect transition="out" filter="fade">
                                      <p:cBhvr>
                                        <p:cTn id="85" dur="500"/>
                                        <p:tgtEl>
                                          <p:spTgt spid="109"/>
                                        </p:tgtEl>
                                      </p:cBhvr>
                                    </p:animEffect>
                                    <p:set>
                                      <p:cBhvr>
                                        <p:cTn id="86" dur="1" fill="hold">
                                          <p:stCondLst>
                                            <p:cond delay="499"/>
                                          </p:stCondLst>
                                        </p:cTn>
                                        <p:tgtEl>
                                          <p:spTgt spid="109"/>
                                        </p:tgtEl>
                                        <p:attrNameLst>
                                          <p:attrName>style.visibility</p:attrName>
                                        </p:attrNameLst>
                                      </p:cBhvr>
                                      <p:to>
                                        <p:strVal val="hidden"/>
                                      </p:to>
                                    </p:set>
                                  </p:childTnLst>
                                </p:cTn>
                              </p:par>
                            </p:childTnLst>
                          </p:cTn>
                        </p:par>
                      </p:childTnLst>
                    </p:cTn>
                  </p:par>
                  <p:par>
                    <p:cTn id="87" fill="hold">
                      <p:stCondLst>
                        <p:cond delay="indefinite"/>
                      </p:stCondLst>
                      <p:childTnLst>
                        <p:par>
                          <p:cTn id="88" fill="hold">
                            <p:stCondLst>
                              <p:cond delay="0"/>
                            </p:stCondLst>
                            <p:childTnLst>
                              <p:par>
                                <p:cTn id="89" presetID="10" presetClass="entr" presetSubtype="0" fill="hold" grpId="0" nodeType="clickEffect">
                                  <p:stCondLst>
                                    <p:cond delay="0"/>
                                  </p:stCondLst>
                                  <p:childTnLst>
                                    <p:set>
                                      <p:cBhvr>
                                        <p:cTn id="90" dur="1" fill="hold">
                                          <p:stCondLst>
                                            <p:cond delay="0"/>
                                          </p:stCondLst>
                                        </p:cTn>
                                        <p:tgtEl>
                                          <p:spTgt spid="41"/>
                                        </p:tgtEl>
                                        <p:attrNameLst>
                                          <p:attrName>style.visibility</p:attrName>
                                        </p:attrNameLst>
                                      </p:cBhvr>
                                      <p:to>
                                        <p:strVal val="visible"/>
                                      </p:to>
                                    </p:set>
                                    <p:animEffect transition="in" filter="fade">
                                      <p:cBhvr>
                                        <p:cTn id="91" dur="500"/>
                                        <p:tgtEl>
                                          <p:spTgt spid="41"/>
                                        </p:tgtEl>
                                      </p:cBhvr>
                                    </p:animEffect>
                                  </p:childTnLst>
                                </p:cTn>
                              </p:par>
                            </p:childTnLst>
                          </p:cTn>
                        </p:par>
                      </p:childTnLst>
                    </p:cTn>
                  </p:par>
                  <p:par>
                    <p:cTn id="92" fill="hold">
                      <p:stCondLst>
                        <p:cond delay="indefinite"/>
                      </p:stCondLst>
                      <p:childTnLst>
                        <p:par>
                          <p:cTn id="93" fill="hold">
                            <p:stCondLst>
                              <p:cond delay="0"/>
                            </p:stCondLst>
                            <p:childTnLst>
                              <p:par>
                                <p:cTn id="94" presetID="1" presetClass="entr" presetSubtype="0" fill="hold" nodeType="clickEffect">
                                  <p:stCondLst>
                                    <p:cond delay="0"/>
                                  </p:stCondLst>
                                  <p:childTnLst>
                                    <p:set>
                                      <p:cBhvr>
                                        <p:cTn id="95" dur="1" fill="hold">
                                          <p:stCondLst>
                                            <p:cond delay="0"/>
                                          </p:stCondLst>
                                        </p:cTn>
                                        <p:tgtEl>
                                          <p:spTgt spid="38">
                                            <p:txEl>
                                              <p:pRg st="0" end="0"/>
                                            </p:txEl>
                                          </p:spTgt>
                                        </p:tgtEl>
                                        <p:attrNameLst>
                                          <p:attrName>style.visibility</p:attrName>
                                        </p:attrNameLst>
                                      </p:cBhvr>
                                      <p:to>
                                        <p:strVal val="visible"/>
                                      </p:to>
                                    </p:set>
                                  </p:childTnLst>
                                </p:cTn>
                              </p:par>
                            </p:childTnLst>
                          </p:cTn>
                        </p:par>
                      </p:childTnLst>
                    </p:cTn>
                  </p:par>
                  <p:par>
                    <p:cTn id="96" fill="hold">
                      <p:stCondLst>
                        <p:cond delay="indefinite"/>
                      </p:stCondLst>
                      <p:childTnLst>
                        <p:par>
                          <p:cTn id="97" fill="hold">
                            <p:stCondLst>
                              <p:cond delay="0"/>
                            </p:stCondLst>
                            <p:childTnLst>
                              <p:par>
                                <p:cTn id="98" presetID="1" presetClass="entr" presetSubtype="0" fill="hold" nodeType="clickEffect">
                                  <p:stCondLst>
                                    <p:cond delay="0"/>
                                  </p:stCondLst>
                                  <p:childTnLst>
                                    <p:set>
                                      <p:cBhvr>
                                        <p:cTn id="99" dur="1" fill="hold">
                                          <p:stCondLst>
                                            <p:cond delay="0"/>
                                          </p:stCondLst>
                                        </p:cTn>
                                        <p:tgtEl>
                                          <p:spTgt spid="3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 grpId="0" animBg="1"/>
      <p:bldP spid="107" grpId="1" animBg="1"/>
      <p:bldP spid="109" grpId="0" animBg="1"/>
      <p:bldP spid="109" grpId="1" animBg="1"/>
      <p:bldP spid="31" grpId="0"/>
      <p:bldP spid="32" grpId="0"/>
      <p:bldP spid="4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 name="TextBox 175"/>
          <p:cNvSpPr txBox="1"/>
          <p:nvPr/>
        </p:nvSpPr>
        <p:spPr>
          <a:xfrm>
            <a:off x="228600" y="4495785"/>
            <a:ext cx="8915400" cy="523220"/>
          </a:xfrm>
          <a:prstGeom prst="rect">
            <a:avLst/>
          </a:prstGeom>
          <a:noFill/>
        </p:spPr>
        <p:txBody>
          <a:bodyPr wrap="square" rtlCol="0">
            <a:spAutoFit/>
          </a:bodyPr>
          <a:lstStyle/>
          <a:p>
            <a:r>
              <a:rPr lang="en-US" sz="2800" dirty="0" smtClean="0"/>
              <a:t>(</a:t>
            </a:r>
            <a:r>
              <a:rPr lang="en-US" sz="2800" b="1" dirty="0" smtClean="0"/>
              <a:t>Q13</a:t>
            </a:r>
            <a:r>
              <a:rPr lang="en-US" sz="2800" dirty="0" smtClean="0"/>
              <a:t>) Can you figure out what particle it produces?</a:t>
            </a:r>
          </a:p>
        </p:txBody>
      </p:sp>
      <p:sp>
        <p:nvSpPr>
          <p:cNvPr id="214" name="TextBox 213"/>
          <p:cNvSpPr txBox="1"/>
          <p:nvPr/>
        </p:nvSpPr>
        <p:spPr>
          <a:xfrm>
            <a:off x="228600" y="4495800"/>
            <a:ext cx="8915400" cy="954107"/>
          </a:xfrm>
          <a:prstGeom prst="rect">
            <a:avLst/>
          </a:prstGeom>
          <a:noFill/>
        </p:spPr>
        <p:txBody>
          <a:bodyPr wrap="square" rtlCol="0">
            <a:spAutoFit/>
          </a:bodyPr>
          <a:lstStyle/>
          <a:p>
            <a:r>
              <a:rPr lang="en-US" sz="2800" dirty="0" smtClean="0"/>
              <a:t>                                                                                             Is this what you were thinking?</a:t>
            </a:r>
          </a:p>
        </p:txBody>
      </p:sp>
      <p:sp>
        <p:nvSpPr>
          <p:cNvPr id="30" name="TextBox 29"/>
          <p:cNvSpPr txBox="1"/>
          <p:nvPr/>
        </p:nvSpPr>
        <p:spPr>
          <a:xfrm>
            <a:off x="228600" y="2557296"/>
            <a:ext cx="8915400" cy="954107"/>
          </a:xfrm>
          <a:prstGeom prst="rect">
            <a:avLst/>
          </a:prstGeom>
          <a:noFill/>
        </p:spPr>
        <p:txBody>
          <a:bodyPr wrap="square" rtlCol="0">
            <a:spAutoFit/>
          </a:bodyPr>
          <a:lstStyle/>
          <a:p>
            <a:r>
              <a:rPr lang="en-US" sz="2800" dirty="0" smtClean="0"/>
              <a:t>Here’s another example of a capture event: this time an electron capture:</a:t>
            </a:r>
          </a:p>
        </p:txBody>
      </p:sp>
      <p:sp>
        <p:nvSpPr>
          <p:cNvPr id="115" name="TextBox 114"/>
          <p:cNvSpPr txBox="1"/>
          <p:nvPr/>
        </p:nvSpPr>
        <p:spPr>
          <a:xfrm>
            <a:off x="4271151" y="652667"/>
            <a:ext cx="609600" cy="707886"/>
          </a:xfrm>
          <a:prstGeom prst="rect">
            <a:avLst/>
          </a:prstGeom>
          <a:noFill/>
        </p:spPr>
        <p:txBody>
          <a:bodyPr wrap="square" rtlCol="0">
            <a:spAutoFit/>
          </a:bodyPr>
          <a:lstStyle/>
          <a:p>
            <a:r>
              <a:rPr lang="en-US" sz="4000" dirty="0" smtClean="0">
                <a:sym typeface="Wingdings" pitchFamily="2" charset="2"/>
              </a:rPr>
              <a:t></a:t>
            </a:r>
          </a:p>
        </p:txBody>
      </p:sp>
      <p:sp>
        <p:nvSpPr>
          <p:cNvPr id="23" name="TextBox 22"/>
          <p:cNvSpPr txBox="1"/>
          <p:nvPr/>
        </p:nvSpPr>
        <p:spPr>
          <a:xfrm>
            <a:off x="228600" y="2133600"/>
            <a:ext cx="8915400" cy="523220"/>
          </a:xfrm>
          <a:prstGeom prst="rect">
            <a:avLst/>
          </a:prstGeom>
          <a:noFill/>
        </p:spPr>
        <p:txBody>
          <a:bodyPr wrap="square" rtlCol="0">
            <a:spAutoFit/>
          </a:bodyPr>
          <a:lstStyle/>
          <a:p>
            <a:r>
              <a:rPr lang="en-US" sz="2800" dirty="0" smtClean="0"/>
              <a:t>The animation for this neutron capture would look like this:</a:t>
            </a:r>
          </a:p>
        </p:txBody>
      </p:sp>
      <p:sp>
        <p:nvSpPr>
          <p:cNvPr id="4" name="TextBox 3"/>
          <p:cNvSpPr txBox="1"/>
          <p:nvPr/>
        </p:nvSpPr>
        <p:spPr>
          <a:xfrm>
            <a:off x="0" y="76200"/>
            <a:ext cx="9144000" cy="646331"/>
          </a:xfrm>
          <a:prstGeom prst="rect">
            <a:avLst/>
          </a:prstGeom>
          <a:noFill/>
        </p:spPr>
        <p:txBody>
          <a:bodyPr wrap="square" rtlCol="0">
            <a:spAutoFit/>
          </a:bodyPr>
          <a:lstStyle/>
          <a:p>
            <a:pPr algn="ctr"/>
            <a:r>
              <a:rPr lang="en-US" sz="3600" b="1" dirty="0" smtClean="0"/>
              <a:t>Nuclear Reactions</a:t>
            </a:r>
            <a:endParaRPr lang="en-US" sz="3600" b="1" dirty="0"/>
          </a:p>
        </p:txBody>
      </p:sp>
      <p:sp>
        <p:nvSpPr>
          <p:cNvPr id="154" name="TextBox 153"/>
          <p:cNvSpPr txBox="1"/>
          <p:nvPr/>
        </p:nvSpPr>
        <p:spPr>
          <a:xfrm>
            <a:off x="228600" y="4935470"/>
            <a:ext cx="8915400" cy="954107"/>
          </a:xfrm>
          <a:prstGeom prst="rect">
            <a:avLst/>
          </a:prstGeom>
          <a:noFill/>
        </p:spPr>
        <p:txBody>
          <a:bodyPr wrap="square" rtlCol="0">
            <a:spAutoFit/>
          </a:bodyPr>
          <a:lstStyle/>
          <a:p>
            <a:r>
              <a:rPr lang="en-US" sz="2800" dirty="0" smtClean="0"/>
              <a:t>                                               The animation for this electron capture would look like this:</a:t>
            </a:r>
          </a:p>
        </p:txBody>
      </p:sp>
      <p:sp>
        <p:nvSpPr>
          <p:cNvPr id="98" name="TextBox 97"/>
          <p:cNvSpPr txBox="1"/>
          <p:nvPr/>
        </p:nvSpPr>
        <p:spPr>
          <a:xfrm>
            <a:off x="2670951" y="652667"/>
            <a:ext cx="838200" cy="707886"/>
          </a:xfrm>
          <a:prstGeom prst="rect">
            <a:avLst/>
          </a:prstGeom>
          <a:noFill/>
        </p:spPr>
        <p:txBody>
          <a:bodyPr wrap="square" rtlCol="0">
            <a:spAutoFit/>
          </a:bodyPr>
          <a:lstStyle/>
          <a:p>
            <a:r>
              <a:rPr lang="en-US" sz="4000" dirty="0" smtClean="0"/>
              <a:t>Na</a:t>
            </a:r>
            <a:endParaRPr lang="en-US" sz="4000" dirty="0" smtClean="0">
              <a:sym typeface="Wingdings" pitchFamily="2" charset="2"/>
            </a:endParaRPr>
          </a:p>
        </p:txBody>
      </p:sp>
      <p:sp>
        <p:nvSpPr>
          <p:cNvPr id="99" name="TextBox 98"/>
          <p:cNvSpPr txBox="1"/>
          <p:nvPr/>
        </p:nvSpPr>
        <p:spPr>
          <a:xfrm>
            <a:off x="2230017" y="937460"/>
            <a:ext cx="609600" cy="400110"/>
          </a:xfrm>
          <a:prstGeom prst="rect">
            <a:avLst/>
          </a:prstGeom>
          <a:noFill/>
        </p:spPr>
        <p:txBody>
          <a:bodyPr wrap="square" rtlCol="0">
            <a:spAutoFit/>
          </a:bodyPr>
          <a:lstStyle/>
          <a:p>
            <a:pPr algn="r"/>
            <a:r>
              <a:rPr lang="en-US" sz="2000" b="1" dirty="0" smtClean="0"/>
              <a:t>11</a:t>
            </a:r>
            <a:endParaRPr lang="en-US" sz="2000" b="1" dirty="0"/>
          </a:p>
        </p:txBody>
      </p:sp>
      <p:sp>
        <p:nvSpPr>
          <p:cNvPr id="100" name="TextBox 99"/>
          <p:cNvSpPr txBox="1"/>
          <p:nvPr/>
        </p:nvSpPr>
        <p:spPr>
          <a:xfrm>
            <a:off x="2230017" y="700830"/>
            <a:ext cx="609600" cy="400110"/>
          </a:xfrm>
          <a:prstGeom prst="rect">
            <a:avLst/>
          </a:prstGeom>
          <a:noFill/>
        </p:spPr>
        <p:txBody>
          <a:bodyPr wrap="square" rtlCol="0">
            <a:spAutoFit/>
          </a:bodyPr>
          <a:lstStyle/>
          <a:p>
            <a:pPr algn="r"/>
            <a:r>
              <a:rPr lang="en-US" sz="2000" b="1" dirty="0" smtClean="0"/>
              <a:t>23</a:t>
            </a:r>
            <a:endParaRPr lang="en-US" sz="2000" b="1" dirty="0"/>
          </a:p>
        </p:txBody>
      </p:sp>
      <p:sp>
        <p:nvSpPr>
          <p:cNvPr id="101" name="TextBox 100"/>
          <p:cNvSpPr txBox="1"/>
          <p:nvPr/>
        </p:nvSpPr>
        <p:spPr>
          <a:xfrm>
            <a:off x="3912128" y="652667"/>
            <a:ext cx="497775" cy="707886"/>
          </a:xfrm>
          <a:prstGeom prst="rect">
            <a:avLst/>
          </a:prstGeom>
          <a:noFill/>
        </p:spPr>
        <p:txBody>
          <a:bodyPr wrap="square" rtlCol="0">
            <a:spAutoFit/>
          </a:bodyPr>
          <a:lstStyle/>
          <a:p>
            <a:r>
              <a:rPr lang="en-US" sz="4000" dirty="0" smtClean="0">
                <a:sym typeface="Wingdings" pitchFamily="2" charset="2"/>
              </a:rPr>
              <a:t>n</a:t>
            </a:r>
          </a:p>
        </p:txBody>
      </p:sp>
      <p:sp>
        <p:nvSpPr>
          <p:cNvPr id="103" name="TextBox 102"/>
          <p:cNvSpPr txBox="1"/>
          <p:nvPr/>
        </p:nvSpPr>
        <p:spPr>
          <a:xfrm>
            <a:off x="3474047" y="931956"/>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104" name="TextBox 103"/>
          <p:cNvSpPr txBox="1"/>
          <p:nvPr/>
        </p:nvSpPr>
        <p:spPr>
          <a:xfrm>
            <a:off x="3474047" y="695326"/>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112" name="TextBox 111"/>
          <p:cNvSpPr txBox="1"/>
          <p:nvPr/>
        </p:nvSpPr>
        <p:spPr>
          <a:xfrm>
            <a:off x="4749959" y="699180"/>
            <a:ext cx="609600" cy="400110"/>
          </a:xfrm>
          <a:prstGeom prst="rect">
            <a:avLst/>
          </a:prstGeom>
          <a:noFill/>
        </p:spPr>
        <p:txBody>
          <a:bodyPr wrap="square" rtlCol="0">
            <a:spAutoFit/>
          </a:bodyPr>
          <a:lstStyle/>
          <a:p>
            <a:pPr algn="r"/>
            <a:r>
              <a:rPr lang="en-US" sz="2000" b="1" dirty="0" smtClean="0"/>
              <a:t>24</a:t>
            </a:r>
            <a:endParaRPr lang="en-US" sz="2000" b="1" dirty="0"/>
          </a:p>
        </p:txBody>
      </p:sp>
      <p:sp>
        <p:nvSpPr>
          <p:cNvPr id="113" name="TextBox 112"/>
          <p:cNvSpPr txBox="1"/>
          <p:nvPr/>
        </p:nvSpPr>
        <p:spPr>
          <a:xfrm>
            <a:off x="4749959" y="933386"/>
            <a:ext cx="609600" cy="400110"/>
          </a:xfrm>
          <a:prstGeom prst="rect">
            <a:avLst/>
          </a:prstGeom>
          <a:noFill/>
        </p:spPr>
        <p:txBody>
          <a:bodyPr wrap="square" rtlCol="0">
            <a:spAutoFit/>
          </a:bodyPr>
          <a:lstStyle/>
          <a:p>
            <a:pPr algn="r"/>
            <a:r>
              <a:rPr lang="en-US" sz="2000" b="1" dirty="0" smtClean="0"/>
              <a:t>11</a:t>
            </a:r>
            <a:endParaRPr lang="en-US" sz="2000" b="1" dirty="0"/>
          </a:p>
        </p:txBody>
      </p:sp>
      <p:sp>
        <p:nvSpPr>
          <p:cNvPr id="116" name="TextBox 115"/>
          <p:cNvSpPr txBox="1"/>
          <p:nvPr/>
        </p:nvSpPr>
        <p:spPr>
          <a:xfrm>
            <a:off x="5185551" y="652667"/>
            <a:ext cx="838200" cy="707886"/>
          </a:xfrm>
          <a:prstGeom prst="rect">
            <a:avLst/>
          </a:prstGeom>
          <a:noFill/>
        </p:spPr>
        <p:txBody>
          <a:bodyPr wrap="square" rtlCol="0">
            <a:spAutoFit/>
          </a:bodyPr>
          <a:lstStyle/>
          <a:p>
            <a:r>
              <a:rPr lang="en-US" sz="4000" dirty="0" smtClean="0"/>
              <a:t>Na</a:t>
            </a:r>
            <a:endParaRPr lang="en-US" sz="4000" dirty="0" smtClean="0">
              <a:sym typeface="Wingdings" pitchFamily="2" charset="2"/>
            </a:endParaRPr>
          </a:p>
        </p:txBody>
      </p:sp>
      <p:grpSp>
        <p:nvGrpSpPr>
          <p:cNvPr id="162" name="Group 161"/>
          <p:cNvGrpSpPr/>
          <p:nvPr/>
        </p:nvGrpSpPr>
        <p:grpSpPr>
          <a:xfrm>
            <a:off x="2895600" y="1371600"/>
            <a:ext cx="523946" cy="508432"/>
            <a:chOff x="3404680" y="1371600"/>
            <a:chExt cx="523946" cy="508432"/>
          </a:xfrm>
        </p:grpSpPr>
        <p:sp>
          <p:nvSpPr>
            <p:cNvPr id="160" name="Oval 159"/>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1" name="Oval 160"/>
          <p:cNvSpPr/>
          <p:nvPr/>
        </p:nvSpPr>
        <p:spPr>
          <a:xfrm>
            <a:off x="983973"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7" name="Group 176"/>
          <p:cNvGrpSpPr/>
          <p:nvPr/>
        </p:nvGrpSpPr>
        <p:grpSpPr>
          <a:xfrm>
            <a:off x="4805942" y="3352800"/>
            <a:ext cx="1273792" cy="707886"/>
            <a:chOff x="4805942" y="3352800"/>
            <a:chExt cx="1273792" cy="707886"/>
          </a:xfrm>
        </p:grpSpPr>
        <p:sp>
          <p:nvSpPr>
            <p:cNvPr id="170" name="TextBox 169"/>
            <p:cNvSpPr txBox="1"/>
            <p:nvPr/>
          </p:nvSpPr>
          <p:spPr>
            <a:xfrm>
              <a:off x="4805942" y="3399313"/>
              <a:ext cx="609600" cy="400110"/>
            </a:xfrm>
            <a:prstGeom prst="rect">
              <a:avLst/>
            </a:prstGeom>
            <a:noFill/>
          </p:spPr>
          <p:txBody>
            <a:bodyPr wrap="square" rtlCol="0">
              <a:spAutoFit/>
            </a:bodyPr>
            <a:lstStyle/>
            <a:p>
              <a:pPr algn="r"/>
              <a:r>
                <a:rPr lang="en-US" sz="2000" b="1" dirty="0" smtClean="0"/>
                <a:t>8</a:t>
              </a:r>
              <a:endParaRPr lang="en-US" sz="2000" b="1" dirty="0"/>
            </a:p>
          </p:txBody>
        </p:sp>
        <p:sp>
          <p:nvSpPr>
            <p:cNvPr id="171" name="TextBox 170"/>
            <p:cNvSpPr txBox="1"/>
            <p:nvPr/>
          </p:nvSpPr>
          <p:spPr>
            <a:xfrm>
              <a:off x="4805942" y="3633519"/>
              <a:ext cx="609600" cy="400110"/>
            </a:xfrm>
            <a:prstGeom prst="rect">
              <a:avLst/>
            </a:prstGeom>
            <a:noFill/>
          </p:spPr>
          <p:txBody>
            <a:bodyPr wrap="square" rtlCol="0">
              <a:spAutoFit/>
            </a:bodyPr>
            <a:lstStyle/>
            <a:p>
              <a:pPr algn="r"/>
              <a:r>
                <a:rPr lang="en-US" sz="2000" b="1" dirty="0" smtClean="0"/>
                <a:t>4</a:t>
              </a:r>
              <a:endParaRPr lang="en-US" sz="2000" b="1" dirty="0"/>
            </a:p>
          </p:txBody>
        </p:sp>
        <p:sp>
          <p:nvSpPr>
            <p:cNvPr id="172" name="TextBox 171"/>
            <p:cNvSpPr txBox="1"/>
            <p:nvPr/>
          </p:nvSpPr>
          <p:spPr>
            <a:xfrm>
              <a:off x="5241534" y="3352800"/>
              <a:ext cx="838200" cy="707886"/>
            </a:xfrm>
            <a:prstGeom prst="rect">
              <a:avLst/>
            </a:prstGeom>
            <a:noFill/>
          </p:spPr>
          <p:txBody>
            <a:bodyPr wrap="square" rtlCol="0">
              <a:spAutoFit/>
            </a:bodyPr>
            <a:lstStyle/>
            <a:p>
              <a:r>
                <a:rPr lang="en-US" sz="4000" dirty="0" smtClean="0"/>
                <a:t>Be</a:t>
              </a:r>
              <a:endParaRPr lang="en-US" sz="4000" dirty="0" smtClean="0">
                <a:sym typeface="Wingdings" pitchFamily="2" charset="2"/>
              </a:endParaRPr>
            </a:p>
          </p:txBody>
        </p:sp>
      </p:grpSp>
      <p:grpSp>
        <p:nvGrpSpPr>
          <p:cNvPr id="175" name="Group 174"/>
          <p:cNvGrpSpPr/>
          <p:nvPr/>
        </p:nvGrpSpPr>
        <p:grpSpPr>
          <a:xfrm>
            <a:off x="2581834" y="3352800"/>
            <a:ext cx="3392187" cy="707886"/>
            <a:chOff x="2581834" y="3352800"/>
            <a:chExt cx="3392187" cy="707886"/>
          </a:xfrm>
        </p:grpSpPr>
        <p:sp>
          <p:nvSpPr>
            <p:cNvPr id="114" name="TextBox 113"/>
            <p:cNvSpPr txBox="1"/>
            <p:nvPr/>
          </p:nvSpPr>
          <p:spPr>
            <a:xfrm>
              <a:off x="3412734" y="3352800"/>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163" name="TextBox 162"/>
            <p:cNvSpPr txBox="1"/>
            <p:nvPr/>
          </p:nvSpPr>
          <p:spPr>
            <a:xfrm>
              <a:off x="4327134" y="3352800"/>
              <a:ext cx="609600" cy="707886"/>
            </a:xfrm>
            <a:prstGeom prst="rect">
              <a:avLst/>
            </a:prstGeom>
            <a:noFill/>
          </p:spPr>
          <p:txBody>
            <a:bodyPr wrap="square" rtlCol="0">
              <a:spAutoFit/>
            </a:bodyPr>
            <a:lstStyle/>
            <a:p>
              <a:r>
                <a:rPr lang="en-US" sz="4000" dirty="0" smtClean="0">
                  <a:sym typeface="Wingdings" pitchFamily="2" charset="2"/>
                </a:rPr>
                <a:t></a:t>
              </a:r>
            </a:p>
          </p:txBody>
        </p:sp>
        <p:sp>
          <p:nvSpPr>
            <p:cNvPr id="164" name="TextBox 163"/>
            <p:cNvSpPr txBox="1"/>
            <p:nvPr/>
          </p:nvSpPr>
          <p:spPr>
            <a:xfrm>
              <a:off x="3022768" y="3352800"/>
              <a:ext cx="838200" cy="707886"/>
            </a:xfrm>
            <a:prstGeom prst="rect">
              <a:avLst/>
            </a:prstGeom>
            <a:noFill/>
          </p:spPr>
          <p:txBody>
            <a:bodyPr wrap="square" rtlCol="0">
              <a:spAutoFit/>
            </a:bodyPr>
            <a:lstStyle/>
            <a:p>
              <a:r>
                <a:rPr lang="en-US" sz="4000" dirty="0" smtClean="0"/>
                <a:t>B</a:t>
              </a:r>
              <a:endParaRPr lang="en-US" sz="4000" dirty="0" smtClean="0">
                <a:sym typeface="Wingdings" pitchFamily="2" charset="2"/>
              </a:endParaRPr>
            </a:p>
          </p:txBody>
        </p:sp>
        <p:sp>
          <p:nvSpPr>
            <p:cNvPr id="165" name="TextBox 164"/>
            <p:cNvSpPr txBox="1"/>
            <p:nvPr/>
          </p:nvSpPr>
          <p:spPr>
            <a:xfrm>
              <a:off x="2581834" y="3637593"/>
              <a:ext cx="609600" cy="400110"/>
            </a:xfrm>
            <a:prstGeom prst="rect">
              <a:avLst/>
            </a:prstGeom>
            <a:noFill/>
          </p:spPr>
          <p:txBody>
            <a:bodyPr wrap="square" rtlCol="0">
              <a:spAutoFit/>
            </a:bodyPr>
            <a:lstStyle/>
            <a:p>
              <a:pPr algn="r"/>
              <a:r>
                <a:rPr lang="en-US" sz="2000" b="1" dirty="0" smtClean="0"/>
                <a:t>5</a:t>
              </a:r>
              <a:endParaRPr lang="en-US" sz="2000" b="1" dirty="0"/>
            </a:p>
          </p:txBody>
        </p:sp>
        <p:sp>
          <p:nvSpPr>
            <p:cNvPr id="166" name="TextBox 165"/>
            <p:cNvSpPr txBox="1"/>
            <p:nvPr/>
          </p:nvSpPr>
          <p:spPr>
            <a:xfrm>
              <a:off x="2581834" y="3400963"/>
              <a:ext cx="609600" cy="400110"/>
            </a:xfrm>
            <a:prstGeom prst="rect">
              <a:avLst/>
            </a:prstGeom>
            <a:noFill/>
          </p:spPr>
          <p:txBody>
            <a:bodyPr wrap="square" rtlCol="0">
              <a:spAutoFit/>
            </a:bodyPr>
            <a:lstStyle/>
            <a:p>
              <a:pPr algn="r"/>
              <a:r>
                <a:rPr lang="en-US" sz="2000" b="1" dirty="0" smtClean="0"/>
                <a:t>8</a:t>
              </a:r>
              <a:endParaRPr lang="en-US" sz="2000" b="1" dirty="0"/>
            </a:p>
          </p:txBody>
        </p:sp>
        <p:sp>
          <p:nvSpPr>
            <p:cNvPr id="167" name="TextBox 166"/>
            <p:cNvSpPr txBox="1"/>
            <p:nvPr/>
          </p:nvSpPr>
          <p:spPr>
            <a:xfrm>
              <a:off x="3968111" y="3352800"/>
              <a:ext cx="497775" cy="707886"/>
            </a:xfrm>
            <a:prstGeom prst="rect">
              <a:avLst/>
            </a:prstGeom>
            <a:noFill/>
          </p:spPr>
          <p:txBody>
            <a:bodyPr wrap="square" rtlCol="0">
              <a:spAutoFit/>
            </a:bodyPr>
            <a:lstStyle/>
            <a:p>
              <a:r>
                <a:rPr lang="en-US" sz="4000" dirty="0" smtClean="0">
                  <a:sym typeface="Wingdings" pitchFamily="2" charset="2"/>
                </a:rPr>
                <a:t>e</a:t>
              </a:r>
            </a:p>
          </p:txBody>
        </p:sp>
        <p:sp>
          <p:nvSpPr>
            <p:cNvPr id="168" name="TextBox 167"/>
            <p:cNvSpPr txBox="1"/>
            <p:nvPr/>
          </p:nvSpPr>
          <p:spPr>
            <a:xfrm>
              <a:off x="3530030" y="3632089"/>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169" name="TextBox 168"/>
            <p:cNvSpPr txBox="1"/>
            <p:nvPr/>
          </p:nvSpPr>
          <p:spPr>
            <a:xfrm>
              <a:off x="3530030" y="3395459"/>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173" name="Rectangle 172"/>
            <p:cNvSpPr/>
            <p:nvPr/>
          </p:nvSpPr>
          <p:spPr>
            <a:xfrm>
              <a:off x="4983421" y="3352800"/>
              <a:ext cx="9906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7" name="Group 216"/>
          <p:cNvGrpSpPr/>
          <p:nvPr/>
        </p:nvGrpSpPr>
        <p:grpSpPr>
          <a:xfrm>
            <a:off x="457200" y="228600"/>
            <a:ext cx="1447800" cy="1015663"/>
            <a:chOff x="457200" y="228600"/>
            <a:chExt cx="1447800" cy="1015663"/>
          </a:xfrm>
        </p:grpSpPr>
        <p:grpSp>
          <p:nvGrpSpPr>
            <p:cNvPr id="6" name="Group 121"/>
            <p:cNvGrpSpPr/>
            <p:nvPr/>
          </p:nvGrpSpPr>
          <p:grpSpPr>
            <a:xfrm>
              <a:off x="457200" y="228600"/>
              <a:ext cx="1447800" cy="1015663"/>
              <a:chOff x="685800" y="549606"/>
              <a:chExt cx="1447800" cy="1015663"/>
            </a:xfrm>
          </p:grpSpPr>
          <p:sp>
            <p:nvSpPr>
              <p:cNvPr id="102" name="Oval 101"/>
              <p:cNvSpPr/>
              <p:nvPr/>
            </p:nvSpPr>
            <p:spPr>
              <a:xfrm>
                <a:off x="685800" y="6858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685800" y="100540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TextBox 117"/>
              <p:cNvSpPr txBox="1"/>
              <p:nvPr/>
            </p:nvSpPr>
            <p:spPr>
              <a:xfrm>
                <a:off x="800100" y="549606"/>
                <a:ext cx="1333500" cy="1015663"/>
              </a:xfrm>
              <a:prstGeom prst="rect">
                <a:avLst/>
              </a:prstGeom>
              <a:noFill/>
            </p:spPr>
            <p:txBody>
              <a:bodyPr wrap="square" rtlCol="0">
                <a:spAutoFit/>
              </a:bodyPr>
              <a:lstStyle/>
              <a:p>
                <a:r>
                  <a:rPr lang="en-US" sz="2000" dirty="0" smtClean="0"/>
                  <a:t>= proton</a:t>
                </a:r>
              </a:p>
              <a:p>
                <a:r>
                  <a:rPr lang="en-US" sz="2000" dirty="0" smtClean="0"/>
                  <a:t>= neutron</a:t>
                </a:r>
              </a:p>
              <a:p>
                <a:r>
                  <a:rPr lang="en-US" sz="2000" dirty="0" smtClean="0"/>
                  <a:t>= electron</a:t>
                </a:r>
              </a:p>
            </p:txBody>
          </p:sp>
        </p:grpSp>
        <p:sp>
          <p:nvSpPr>
            <p:cNvPr id="178" name="Oval 177"/>
            <p:cNvSpPr/>
            <p:nvPr/>
          </p:nvSpPr>
          <p:spPr>
            <a:xfrm>
              <a:off x="502920" y="1026459"/>
              <a:ext cx="45720" cy="4572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3" name="Group 212"/>
          <p:cNvGrpSpPr/>
          <p:nvPr/>
        </p:nvGrpSpPr>
        <p:grpSpPr>
          <a:xfrm>
            <a:off x="3128076" y="4120112"/>
            <a:ext cx="319458" cy="347226"/>
            <a:chOff x="3109542" y="4224774"/>
            <a:chExt cx="319458" cy="347226"/>
          </a:xfrm>
        </p:grpSpPr>
        <p:sp>
          <p:nvSpPr>
            <p:cNvPr id="184" name="Oval 183"/>
            <p:cNvSpPr/>
            <p:nvPr/>
          </p:nvSpPr>
          <p:spPr>
            <a:xfrm>
              <a:off x="3185570" y="4224774"/>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Oval 192"/>
            <p:cNvSpPr/>
            <p:nvPr/>
          </p:nvSpPr>
          <p:spPr>
            <a:xfrm>
              <a:off x="3118842" y="426802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Oval 194"/>
            <p:cNvSpPr/>
            <p:nvPr/>
          </p:nvSpPr>
          <p:spPr>
            <a:xfrm>
              <a:off x="3109542" y="43886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Oval 196"/>
            <p:cNvSpPr/>
            <p:nvPr/>
          </p:nvSpPr>
          <p:spPr>
            <a:xfrm>
              <a:off x="3195042" y="443484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Oval 198"/>
            <p:cNvSpPr/>
            <p:nvPr/>
          </p:nvSpPr>
          <p:spPr>
            <a:xfrm>
              <a:off x="3271242" y="426802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Oval 199"/>
            <p:cNvSpPr/>
            <p:nvPr/>
          </p:nvSpPr>
          <p:spPr>
            <a:xfrm>
              <a:off x="3271242" y="442042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Oval 200"/>
            <p:cNvSpPr/>
            <p:nvPr/>
          </p:nvSpPr>
          <p:spPr>
            <a:xfrm>
              <a:off x="3291840" y="434422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Oval 185"/>
            <p:cNvSpPr/>
            <p:nvPr/>
          </p:nvSpPr>
          <p:spPr>
            <a:xfrm>
              <a:off x="3195042" y="434422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2" name="Group 211"/>
          <p:cNvGrpSpPr/>
          <p:nvPr/>
        </p:nvGrpSpPr>
        <p:grpSpPr>
          <a:xfrm>
            <a:off x="4495800" y="4113934"/>
            <a:ext cx="319458" cy="347226"/>
            <a:chOff x="4938342" y="4224774"/>
            <a:chExt cx="319458" cy="347226"/>
          </a:xfrm>
        </p:grpSpPr>
        <p:sp>
          <p:nvSpPr>
            <p:cNvPr id="203" name="Oval 202"/>
            <p:cNvSpPr/>
            <p:nvPr/>
          </p:nvSpPr>
          <p:spPr>
            <a:xfrm>
              <a:off x="5014370" y="4224774"/>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4947642" y="426802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Oval 204"/>
            <p:cNvSpPr/>
            <p:nvPr/>
          </p:nvSpPr>
          <p:spPr>
            <a:xfrm>
              <a:off x="4938342" y="43886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Oval 205"/>
            <p:cNvSpPr/>
            <p:nvPr/>
          </p:nvSpPr>
          <p:spPr>
            <a:xfrm>
              <a:off x="5023842" y="443484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Oval 206"/>
            <p:cNvSpPr/>
            <p:nvPr/>
          </p:nvSpPr>
          <p:spPr>
            <a:xfrm>
              <a:off x="5100042" y="426802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 name="Oval 207"/>
            <p:cNvSpPr/>
            <p:nvPr/>
          </p:nvSpPr>
          <p:spPr>
            <a:xfrm>
              <a:off x="5100042" y="442042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9" name="Oval 208"/>
            <p:cNvSpPr/>
            <p:nvPr/>
          </p:nvSpPr>
          <p:spPr>
            <a:xfrm>
              <a:off x="5120640" y="434422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0" name="Oval 209"/>
            <p:cNvSpPr/>
            <p:nvPr/>
          </p:nvSpPr>
          <p:spPr>
            <a:xfrm>
              <a:off x="5023842" y="434422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1" name="Oval 210"/>
          <p:cNvSpPr/>
          <p:nvPr/>
        </p:nvSpPr>
        <p:spPr>
          <a:xfrm>
            <a:off x="1600200" y="4232560"/>
            <a:ext cx="45720" cy="4572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TextBox 214"/>
          <p:cNvSpPr txBox="1"/>
          <p:nvPr/>
        </p:nvSpPr>
        <p:spPr>
          <a:xfrm>
            <a:off x="228600" y="5370493"/>
            <a:ext cx="8915400" cy="954107"/>
          </a:xfrm>
          <a:prstGeom prst="rect">
            <a:avLst/>
          </a:prstGeom>
          <a:noFill/>
        </p:spPr>
        <p:txBody>
          <a:bodyPr wrap="square" rtlCol="0">
            <a:spAutoFit/>
          </a:bodyPr>
          <a:lstStyle/>
          <a:p>
            <a:r>
              <a:rPr lang="en-US" sz="2800" dirty="0" smtClean="0"/>
              <a:t>                                                   Notice how electron capture turns a proton into a neutron, </a:t>
            </a:r>
          </a:p>
        </p:txBody>
      </p:sp>
      <p:sp>
        <p:nvSpPr>
          <p:cNvPr id="216" name="TextBox 215"/>
          <p:cNvSpPr txBox="1"/>
          <p:nvPr/>
        </p:nvSpPr>
        <p:spPr>
          <a:xfrm>
            <a:off x="228600" y="5805516"/>
            <a:ext cx="8915400" cy="954107"/>
          </a:xfrm>
          <a:prstGeom prst="rect">
            <a:avLst/>
          </a:prstGeom>
          <a:noFill/>
        </p:spPr>
        <p:txBody>
          <a:bodyPr wrap="square" rtlCol="0">
            <a:spAutoFit/>
          </a:bodyPr>
          <a:lstStyle/>
          <a:p>
            <a:r>
              <a:rPr lang="en-US" sz="2800" dirty="0" smtClean="0"/>
              <a:t>                                                       so electron capture helps to stabilize a nucleus with a n:p ratio that is </a:t>
            </a:r>
            <a:r>
              <a:rPr lang="en-US" sz="2800" b="1" dirty="0" smtClean="0"/>
              <a:t>too</a:t>
            </a:r>
            <a:r>
              <a:rPr lang="en-US" sz="2800" dirty="0" smtClean="0"/>
              <a:t> </a:t>
            </a:r>
            <a:r>
              <a:rPr lang="en-US" sz="2800" b="1" dirty="0" smtClean="0"/>
              <a:t>low</a:t>
            </a:r>
            <a:r>
              <a:rPr lang="en-US" sz="2800" dirty="0" smtClean="0"/>
              <a:t>. </a:t>
            </a:r>
          </a:p>
        </p:txBody>
      </p:sp>
      <p:sp>
        <p:nvSpPr>
          <p:cNvPr id="84" name="TextBox 83"/>
          <p:cNvSpPr txBox="1"/>
          <p:nvPr/>
        </p:nvSpPr>
        <p:spPr>
          <a:xfrm>
            <a:off x="3352800" y="650544"/>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0" presetClass="path" presetSubtype="0" accel="50000" fill="hold" nodeType="clickEffect">
                                  <p:stCondLst>
                                    <p:cond delay="0"/>
                                  </p:stCondLst>
                                  <p:childTnLst>
                                    <p:animMotion origin="layout" path="M 5.83333E-6 -7.40741E-6 L 0.14167 -7.40741E-6 " pathEditMode="relative" ptsTypes="AA">
                                      <p:cBhvr>
                                        <p:cTn id="10" dur="2000" fill="hold"/>
                                        <p:tgtEl>
                                          <p:spTgt spid="162"/>
                                        </p:tgtEl>
                                        <p:attrNameLst>
                                          <p:attrName>ppt_x</p:attrName>
                                          <p:attrName>ppt_y</p:attrName>
                                        </p:attrNameLst>
                                      </p:cBhvr>
                                    </p:animMotion>
                                  </p:childTnLst>
                                </p:cTn>
                              </p:par>
                              <p:par>
                                <p:cTn id="11" presetID="0" presetClass="path" presetSubtype="0" accel="50000" fill="hold" grpId="0" nodeType="withEffect">
                                  <p:stCondLst>
                                    <p:cond delay="0"/>
                                  </p:stCondLst>
                                  <p:childTnLst>
                                    <p:animMotion origin="layout" path="M 7.5E-6 -7.40741E-6 L 0.36667 -7.40741E-6 " pathEditMode="relative" ptsTypes="AA">
                                      <p:cBhvr>
                                        <p:cTn id="12" dur="2000" fill="hold"/>
                                        <p:tgtEl>
                                          <p:spTgt spid="161"/>
                                        </p:tgtEl>
                                        <p:attrNameLst>
                                          <p:attrName>ppt_x</p:attrName>
                                          <p:attrName>ppt_y</p:attrName>
                                        </p:attrNameLst>
                                      </p:cBhvr>
                                    </p:animMotion>
                                  </p:childTnLst>
                                </p:cTn>
                              </p:par>
                            </p:childTnLst>
                          </p:cTn>
                        </p:par>
                        <p:par>
                          <p:cTn id="13" fill="hold">
                            <p:stCondLst>
                              <p:cond delay="2000"/>
                            </p:stCondLst>
                            <p:childTnLst>
                              <p:par>
                                <p:cTn id="14" presetID="0" presetClass="path" presetSubtype="0" decel="50000" fill="hold" nodeType="afterEffect">
                                  <p:stCondLst>
                                    <p:cond delay="0"/>
                                  </p:stCondLst>
                                  <p:childTnLst>
                                    <p:animMotion origin="layout" path="M 0.14167 -3.33333E-6 L 0.275 -3.33333E-6 " pathEditMode="relative" rAng="0" ptsTypes="AA">
                                      <p:cBhvr>
                                        <p:cTn id="15" dur="2000" fill="hold"/>
                                        <p:tgtEl>
                                          <p:spTgt spid="162"/>
                                        </p:tgtEl>
                                        <p:attrNameLst>
                                          <p:attrName>ppt_x</p:attrName>
                                          <p:attrName>ppt_y</p:attrName>
                                        </p:attrNameLst>
                                      </p:cBhvr>
                                      <p:rCtr x="67" y="0"/>
                                    </p:animMotion>
                                  </p:childTnLst>
                                </p:cTn>
                              </p:par>
                              <p:par>
                                <p:cTn id="16" presetID="0" presetClass="path" presetSubtype="0" decel="50000" fill="hold" grpId="1" nodeType="withEffect">
                                  <p:stCondLst>
                                    <p:cond delay="0"/>
                                  </p:stCondLst>
                                  <p:childTnLst>
                                    <p:animMotion origin="layout" path="M 0.36667 -0.00209 L 0.5 -0.00209 " pathEditMode="relative" rAng="0" ptsTypes="AA">
                                      <p:cBhvr>
                                        <p:cTn id="17" dur="2000" fill="hold"/>
                                        <p:tgtEl>
                                          <p:spTgt spid="161"/>
                                        </p:tgtEl>
                                        <p:attrNameLst>
                                          <p:attrName>ppt_x</p:attrName>
                                          <p:attrName>ppt_y</p:attrName>
                                        </p:attrNameLst>
                                      </p:cBhvr>
                                      <p:rCtr x="67" y="0"/>
                                    </p:animMotion>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30">
                                            <p:txEl>
                                              <p:pRg st="0" end="0"/>
                                            </p:txEl>
                                          </p:spTgt>
                                        </p:tgtEl>
                                        <p:attrNameLst>
                                          <p:attrName>style.visibility</p:attrName>
                                        </p:attrNameLst>
                                      </p:cBhvr>
                                      <p:to>
                                        <p:strVal val="visible"/>
                                      </p:to>
                                    </p:set>
                                  </p:childTnLst>
                                </p:cTn>
                              </p:par>
                              <p:par>
                                <p:cTn id="22" presetID="10" presetClass="entr" presetSubtype="0" fill="hold" nodeType="withEffect">
                                  <p:stCondLst>
                                    <p:cond delay="0"/>
                                  </p:stCondLst>
                                  <p:childTnLst>
                                    <p:set>
                                      <p:cBhvr>
                                        <p:cTn id="23" dur="1" fill="hold">
                                          <p:stCondLst>
                                            <p:cond delay="0"/>
                                          </p:stCondLst>
                                        </p:cTn>
                                        <p:tgtEl>
                                          <p:spTgt spid="175"/>
                                        </p:tgtEl>
                                        <p:attrNameLst>
                                          <p:attrName>style.visibility</p:attrName>
                                        </p:attrNameLst>
                                      </p:cBhvr>
                                      <p:to>
                                        <p:strVal val="visible"/>
                                      </p:to>
                                    </p:set>
                                    <p:animEffect transition="in" filter="fade">
                                      <p:cBhvr>
                                        <p:cTn id="24" dur="500"/>
                                        <p:tgtEl>
                                          <p:spTgt spid="175"/>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76">
                                            <p:txEl>
                                              <p:pRg st="0" end="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14">
                                            <p:txEl>
                                              <p:pRg st="0" end="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77"/>
                                        </p:tgtEl>
                                        <p:attrNameLst>
                                          <p:attrName>style.visibility</p:attrName>
                                        </p:attrNameLst>
                                      </p:cBhvr>
                                      <p:to>
                                        <p:strVal val="visible"/>
                                      </p:to>
                                    </p:set>
                                    <p:animEffect transition="in" filter="fade">
                                      <p:cBhvr>
                                        <p:cTn id="37" dur="500"/>
                                        <p:tgtEl>
                                          <p:spTgt spid="177"/>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nodeType="clickEffect">
                                  <p:stCondLst>
                                    <p:cond delay="0"/>
                                  </p:stCondLst>
                                  <p:childTnLst>
                                    <p:set>
                                      <p:cBhvr>
                                        <p:cTn id="41" dur="1" fill="hold">
                                          <p:stCondLst>
                                            <p:cond delay="0"/>
                                          </p:stCondLst>
                                        </p:cTn>
                                        <p:tgtEl>
                                          <p:spTgt spid="154">
                                            <p:txEl>
                                              <p:pRg st="0" end="0"/>
                                            </p:txEl>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nodeType="clickEffect">
                                  <p:stCondLst>
                                    <p:cond delay="0"/>
                                  </p:stCondLst>
                                  <p:childTnLst>
                                    <p:set>
                                      <p:cBhvr>
                                        <p:cTn id="45" dur="1" fill="hold">
                                          <p:stCondLst>
                                            <p:cond delay="0"/>
                                          </p:stCondLst>
                                        </p:cTn>
                                        <p:tgtEl>
                                          <p:spTgt spid="213"/>
                                        </p:tgtEl>
                                        <p:attrNameLst>
                                          <p:attrName>style.visibility</p:attrName>
                                        </p:attrNameLst>
                                      </p:cBhvr>
                                      <p:to>
                                        <p:strVal val="visible"/>
                                      </p:to>
                                    </p:set>
                                  </p:childTnLst>
                                </p:cTn>
                              </p:par>
                              <p:par>
                                <p:cTn id="46" presetID="1" presetClass="entr" presetSubtype="0" fill="hold" grpId="2" nodeType="withEffect">
                                  <p:stCondLst>
                                    <p:cond delay="0"/>
                                  </p:stCondLst>
                                  <p:childTnLst>
                                    <p:set>
                                      <p:cBhvr>
                                        <p:cTn id="47" dur="1" fill="hold">
                                          <p:stCondLst>
                                            <p:cond delay="0"/>
                                          </p:stCondLst>
                                        </p:cTn>
                                        <p:tgtEl>
                                          <p:spTgt spid="211"/>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0" presetClass="path" presetSubtype="0" accel="50000" fill="hold" nodeType="clickEffect">
                                  <p:stCondLst>
                                    <p:cond delay="0"/>
                                  </p:stCondLst>
                                  <p:childTnLst>
                                    <p:animMotion origin="layout" path="M -8.05556E-6 -7.40741E-7 L 0.14999 -7.40741E-7 " pathEditMode="relative" ptsTypes="AA">
                                      <p:cBhvr>
                                        <p:cTn id="51" dur="2000" fill="hold"/>
                                        <p:tgtEl>
                                          <p:spTgt spid="213"/>
                                        </p:tgtEl>
                                        <p:attrNameLst>
                                          <p:attrName>ppt_x</p:attrName>
                                          <p:attrName>ppt_y</p:attrName>
                                        </p:attrNameLst>
                                      </p:cBhvr>
                                    </p:animMotion>
                                  </p:childTnLst>
                                </p:cTn>
                              </p:par>
                              <p:par>
                                <p:cTn id="52" presetID="0" presetClass="path" presetSubtype="0" accel="50000" fill="hold" grpId="0" nodeType="withEffect">
                                  <p:stCondLst>
                                    <p:cond delay="0"/>
                                  </p:stCondLst>
                                  <p:childTnLst>
                                    <p:animMotion origin="layout" path="M 5.55556E-7 7.40741E-7 L 0.33333 0.01111 " pathEditMode="relative" ptsTypes="AA">
                                      <p:cBhvr>
                                        <p:cTn id="53" dur="2000" fill="hold"/>
                                        <p:tgtEl>
                                          <p:spTgt spid="211"/>
                                        </p:tgtEl>
                                        <p:attrNameLst>
                                          <p:attrName>ppt_x</p:attrName>
                                          <p:attrName>ppt_y</p:attrName>
                                        </p:attrNameLst>
                                      </p:cBhvr>
                                    </p:animMotion>
                                  </p:childTnLst>
                                </p:cTn>
                              </p:par>
                            </p:childTnLst>
                          </p:cTn>
                        </p:par>
                        <p:par>
                          <p:cTn id="54" fill="hold">
                            <p:stCondLst>
                              <p:cond delay="2000"/>
                            </p:stCondLst>
                            <p:childTnLst>
                              <p:par>
                                <p:cTn id="55" presetID="1" presetClass="entr" presetSubtype="0" fill="hold" nodeType="afterEffect">
                                  <p:stCondLst>
                                    <p:cond delay="0"/>
                                  </p:stCondLst>
                                  <p:childTnLst>
                                    <p:set>
                                      <p:cBhvr>
                                        <p:cTn id="56" dur="1" fill="hold">
                                          <p:stCondLst>
                                            <p:cond delay="0"/>
                                          </p:stCondLst>
                                        </p:cTn>
                                        <p:tgtEl>
                                          <p:spTgt spid="212"/>
                                        </p:tgtEl>
                                        <p:attrNameLst>
                                          <p:attrName>style.visibility</p:attrName>
                                        </p:attrNameLst>
                                      </p:cBhvr>
                                      <p:to>
                                        <p:strVal val="visible"/>
                                      </p:to>
                                    </p:set>
                                  </p:childTnLst>
                                </p:cTn>
                              </p:par>
                              <p:par>
                                <p:cTn id="57" presetID="1" presetClass="exit" presetSubtype="0" fill="hold" nodeType="withEffect">
                                  <p:stCondLst>
                                    <p:cond delay="0"/>
                                  </p:stCondLst>
                                  <p:childTnLst>
                                    <p:set>
                                      <p:cBhvr>
                                        <p:cTn id="58" dur="1" fill="hold">
                                          <p:stCondLst>
                                            <p:cond delay="0"/>
                                          </p:stCondLst>
                                        </p:cTn>
                                        <p:tgtEl>
                                          <p:spTgt spid="213"/>
                                        </p:tgtEl>
                                        <p:attrNameLst>
                                          <p:attrName>style.visibility</p:attrName>
                                        </p:attrNameLst>
                                      </p:cBhvr>
                                      <p:to>
                                        <p:strVal val="hidden"/>
                                      </p:to>
                                    </p:set>
                                  </p:childTnLst>
                                </p:cTn>
                              </p:par>
                              <p:par>
                                <p:cTn id="59" presetID="1" presetClass="exit" presetSubtype="0" fill="hold" grpId="1" nodeType="withEffect">
                                  <p:stCondLst>
                                    <p:cond delay="0"/>
                                  </p:stCondLst>
                                  <p:childTnLst>
                                    <p:set>
                                      <p:cBhvr>
                                        <p:cTn id="60" dur="1" fill="hold">
                                          <p:stCondLst>
                                            <p:cond delay="0"/>
                                          </p:stCondLst>
                                        </p:cTn>
                                        <p:tgtEl>
                                          <p:spTgt spid="211"/>
                                        </p:tgtEl>
                                        <p:attrNameLst>
                                          <p:attrName>style.visibility</p:attrName>
                                        </p:attrNameLst>
                                      </p:cBhvr>
                                      <p:to>
                                        <p:strVal val="hidden"/>
                                      </p:to>
                                    </p:set>
                                  </p:childTnLst>
                                </p:cTn>
                              </p:par>
                            </p:childTnLst>
                          </p:cTn>
                        </p:par>
                        <p:par>
                          <p:cTn id="61" fill="hold">
                            <p:stCondLst>
                              <p:cond delay="2000"/>
                            </p:stCondLst>
                            <p:childTnLst>
                              <p:par>
                                <p:cTn id="62" presetID="0" presetClass="path" presetSubtype="0" decel="50000" fill="hold" nodeType="afterEffect">
                                  <p:stCondLst>
                                    <p:cond delay="0"/>
                                  </p:stCondLst>
                                  <p:childTnLst>
                                    <p:animMotion origin="layout" path="M 0.00052 0.00093 L 0.0993 0.00324 " pathEditMode="relative" rAng="0" ptsTypes="AA">
                                      <p:cBhvr>
                                        <p:cTn id="63" dur="2000" fill="hold"/>
                                        <p:tgtEl>
                                          <p:spTgt spid="212"/>
                                        </p:tgtEl>
                                        <p:attrNameLst>
                                          <p:attrName>ppt_x</p:attrName>
                                          <p:attrName>ppt_y</p:attrName>
                                        </p:attrNameLst>
                                      </p:cBhvr>
                                      <p:rCtr x="49" y="1"/>
                                    </p:animMotion>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nodeType="clickEffect">
                                  <p:stCondLst>
                                    <p:cond delay="0"/>
                                  </p:stCondLst>
                                  <p:childTnLst>
                                    <p:set>
                                      <p:cBhvr>
                                        <p:cTn id="67" dur="1" fill="hold">
                                          <p:stCondLst>
                                            <p:cond delay="0"/>
                                          </p:stCondLst>
                                        </p:cTn>
                                        <p:tgtEl>
                                          <p:spTgt spid="215">
                                            <p:txEl>
                                              <p:pRg st="0" end="0"/>
                                            </p:txEl>
                                          </p:spTgt>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nodeType="clickEffect">
                                  <p:stCondLst>
                                    <p:cond delay="0"/>
                                  </p:stCondLst>
                                  <p:childTnLst>
                                    <p:set>
                                      <p:cBhvr>
                                        <p:cTn id="71" dur="1" fill="hold">
                                          <p:stCondLst>
                                            <p:cond delay="0"/>
                                          </p:stCondLst>
                                        </p:cTn>
                                        <p:tgtEl>
                                          <p:spTgt spid="21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 grpId="0" animBg="1"/>
      <p:bldP spid="161" grpId="1" animBg="1"/>
      <p:bldP spid="211" grpId="0" animBg="1"/>
      <p:bldP spid="211" grpId="1" animBg="1"/>
      <p:bldP spid="211" grpId="2"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228600" y="4130941"/>
            <a:ext cx="8915400" cy="954107"/>
          </a:xfrm>
          <a:prstGeom prst="rect">
            <a:avLst/>
          </a:prstGeom>
          <a:noFill/>
        </p:spPr>
        <p:txBody>
          <a:bodyPr wrap="square" rtlCol="0">
            <a:spAutoFit/>
          </a:bodyPr>
          <a:lstStyle/>
          <a:p>
            <a:r>
              <a:rPr lang="en-US" sz="2800" dirty="0" smtClean="0"/>
              <a:t>                                            And making sure that charge is also conserved,</a:t>
            </a:r>
          </a:p>
        </p:txBody>
      </p:sp>
      <p:sp>
        <p:nvSpPr>
          <p:cNvPr id="34" name="TextBox 33"/>
          <p:cNvSpPr txBox="1"/>
          <p:nvPr/>
        </p:nvSpPr>
        <p:spPr>
          <a:xfrm>
            <a:off x="228600" y="4551701"/>
            <a:ext cx="8915400" cy="523220"/>
          </a:xfrm>
          <a:prstGeom prst="rect">
            <a:avLst/>
          </a:prstGeom>
          <a:noFill/>
        </p:spPr>
        <p:txBody>
          <a:bodyPr wrap="square" rtlCol="0">
            <a:spAutoFit/>
          </a:bodyPr>
          <a:lstStyle/>
          <a:p>
            <a:r>
              <a:rPr lang="en-US" sz="2800" dirty="0" smtClean="0"/>
              <a:t>                     gives us 8 + 0 = 7 + q.</a:t>
            </a:r>
          </a:p>
        </p:txBody>
      </p:sp>
      <p:sp>
        <p:nvSpPr>
          <p:cNvPr id="36" name="TextBox 35"/>
          <p:cNvSpPr txBox="1"/>
          <p:nvPr/>
        </p:nvSpPr>
        <p:spPr>
          <a:xfrm>
            <a:off x="228600" y="4972408"/>
            <a:ext cx="8915400" cy="523220"/>
          </a:xfrm>
          <a:prstGeom prst="rect">
            <a:avLst/>
          </a:prstGeom>
          <a:noFill/>
        </p:spPr>
        <p:txBody>
          <a:bodyPr wrap="square" rtlCol="0">
            <a:spAutoFit/>
          </a:bodyPr>
          <a:lstStyle/>
          <a:p>
            <a:r>
              <a:rPr lang="en-US" sz="2800" dirty="0" smtClean="0"/>
              <a:t>Atomic number 1 is H.  </a:t>
            </a:r>
          </a:p>
        </p:txBody>
      </p:sp>
      <p:sp>
        <p:nvSpPr>
          <p:cNvPr id="28" name="TextBox 27"/>
          <p:cNvSpPr txBox="1"/>
          <p:nvPr/>
        </p:nvSpPr>
        <p:spPr>
          <a:xfrm>
            <a:off x="228600" y="3718573"/>
            <a:ext cx="8915400" cy="523220"/>
          </a:xfrm>
          <a:prstGeom prst="rect">
            <a:avLst/>
          </a:prstGeom>
          <a:noFill/>
        </p:spPr>
        <p:txBody>
          <a:bodyPr wrap="square" rtlCol="0">
            <a:spAutoFit/>
          </a:bodyPr>
          <a:lstStyle/>
          <a:p>
            <a:r>
              <a:rPr lang="en-US" sz="2800" dirty="0" smtClean="0"/>
              <a:t>Making sure that mass is conserved,</a:t>
            </a:r>
          </a:p>
        </p:txBody>
      </p:sp>
      <p:sp>
        <p:nvSpPr>
          <p:cNvPr id="29" name="TextBox 28"/>
          <p:cNvSpPr txBox="1"/>
          <p:nvPr/>
        </p:nvSpPr>
        <p:spPr>
          <a:xfrm>
            <a:off x="228600" y="4134208"/>
            <a:ext cx="8915400" cy="523220"/>
          </a:xfrm>
          <a:prstGeom prst="rect">
            <a:avLst/>
          </a:prstGeom>
          <a:noFill/>
        </p:spPr>
        <p:txBody>
          <a:bodyPr wrap="square" rtlCol="0">
            <a:spAutoFit/>
          </a:bodyPr>
          <a:lstStyle/>
          <a:p>
            <a:r>
              <a:rPr lang="en-US" sz="2800" dirty="0" smtClean="0"/>
              <a:t>Clearly m must equal 1.</a:t>
            </a:r>
          </a:p>
        </p:txBody>
      </p:sp>
      <p:sp>
        <p:nvSpPr>
          <p:cNvPr id="30" name="TextBox 29"/>
          <p:cNvSpPr txBox="1"/>
          <p:nvPr/>
        </p:nvSpPr>
        <p:spPr>
          <a:xfrm>
            <a:off x="228600" y="3704718"/>
            <a:ext cx="9144000" cy="523220"/>
          </a:xfrm>
          <a:prstGeom prst="rect">
            <a:avLst/>
          </a:prstGeom>
          <a:noFill/>
        </p:spPr>
        <p:txBody>
          <a:bodyPr wrap="square" rtlCol="0">
            <a:spAutoFit/>
          </a:bodyPr>
          <a:lstStyle/>
          <a:p>
            <a:r>
              <a:rPr lang="en-US" sz="2800" dirty="0" smtClean="0"/>
              <a:t>                    </a:t>
            </a:r>
            <a:r>
              <a:rPr lang="en-US" sz="1600" dirty="0" smtClean="0"/>
              <a:t>                                                                                </a:t>
            </a:r>
            <a:r>
              <a:rPr lang="en-US" sz="2800" dirty="0" smtClean="0"/>
              <a:t>gives us 16 + 1 = 16 + m.</a:t>
            </a:r>
          </a:p>
        </p:txBody>
      </p:sp>
      <p:sp>
        <p:nvSpPr>
          <p:cNvPr id="4" name="TextBox 3"/>
          <p:cNvSpPr txBox="1"/>
          <p:nvPr/>
        </p:nvSpPr>
        <p:spPr>
          <a:xfrm>
            <a:off x="0" y="76200"/>
            <a:ext cx="9144000" cy="646331"/>
          </a:xfrm>
          <a:prstGeom prst="rect">
            <a:avLst/>
          </a:prstGeom>
          <a:noFill/>
        </p:spPr>
        <p:txBody>
          <a:bodyPr wrap="square" rtlCol="0">
            <a:spAutoFit/>
          </a:bodyPr>
          <a:lstStyle/>
          <a:p>
            <a:pPr algn="ctr"/>
            <a:r>
              <a:rPr lang="en-US" sz="3600" b="1" dirty="0" smtClean="0"/>
              <a:t>Nuclear Reactions</a:t>
            </a:r>
            <a:endParaRPr lang="en-US" sz="3600" b="1" dirty="0"/>
          </a:p>
        </p:txBody>
      </p:sp>
      <p:sp>
        <p:nvSpPr>
          <p:cNvPr id="5" name="TextBox 4"/>
          <p:cNvSpPr txBox="1"/>
          <p:nvPr/>
        </p:nvSpPr>
        <p:spPr>
          <a:xfrm>
            <a:off x="2888680" y="652667"/>
            <a:ext cx="838200" cy="707886"/>
          </a:xfrm>
          <a:prstGeom prst="rect">
            <a:avLst/>
          </a:prstGeom>
          <a:noFill/>
        </p:spPr>
        <p:txBody>
          <a:bodyPr wrap="square" rtlCol="0">
            <a:spAutoFit/>
          </a:bodyPr>
          <a:lstStyle/>
          <a:p>
            <a:r>
              <a:rPr lang="en-US" sz="4000" dirty="0" smtClean="0"/>
              <a:t>O</a:t>
            </a:r>
            <a:endParaRPr lang="en-US" sz="4000" dirty="0" smtClean="0">
              <a:sym typeface="Wingdings" pitchFamily="2" charset="2"/>
            </a:endParaRPr>
          </a:p>
        </p:txBody>
      </p:sp>
      <p:sp>
        <p:nvSpPr>
          <p:cNvPr id="6" name="TextBox 5"/>
          <p:cNvSpPr txBox="1"/>
          <p:nvPr/>
        </p:nvSpPr>
        <p:spPr>
          <a:xfrm>
            <a:off x="228600" y="2457808"/>
            <a:ext cx="8915400" cy="1384995"/>
          </a:xfrm>
          <a:prstGeom prst="rect">
            <a:avLst/>
          </a:prstGeom>
          <a:noFill/>
        </p:spPr>
        <p:txBody>
          <a:bodyPr wrap="square" rtlCol="0">
            <a:spAutoFit/>
          </a:bodyPr>
          <a:lstStyle/>
          <a:p>
            <a:r>
              <a:rPr lang="en-US" sz="2800" dirty="0" smtClean="0"/>
              <a:t>If a slow moving particle collides with a nucleus, it is likely to get absorbed, but if a faster moving particle hits, it might cause a reaction like this. (</a:t>
            </a:r>
            <a:r>
              <a:rPr lang="en-US" sz="2800" b="1" dirty="0" smtClean="0"/>
              <a:t>Q14, Q15</a:t>
            </a:r>
            <a:r>
              <a:rPr lang="en-US" sz="2800" dirty="0" smtClean="0"/>
              <a:t>)</a:t>
            </a:r>
          </a:p>
        </p:txBody>
      </p:sp>
      <p:sp>
        <p:nvSpPr>
          <p:cNvPr id="13" name="TextBox 12"/>
          <p:cNvSpPr txBox="1"/>
          <p:nvPr/>
        </p:nvSpPr>
        <p:spPr>
          <a:xfrm>
            <a:off x="2447746" y="937460"/>
            <a:ext cx="609600" cy="400110"/>
          </a:xfrm>
          <a:prstGeom prst="rect">
            <a:avLst/>
          </a:prstGeom>
          <a:noFill/>
        </p:spPr>
        <p:txBody>
          <a:bodyPr wrap="square" rtlCol="0">
            <a:spAutoFit/>
          </a:bodyPr>
          <a:lstStyle/>
          <a:p>
            <a:pPr algn="r"/>
            <a:r>
              <a:rPr lang="en-US" sz="2000" b="1" dirty="0" smtClean="0"/>
              <a:t>8</a:t>
            </a:r>
            <a:endParaRPr lang="en-US" sz="2000" b="1" dirty="0"/>
          </a:p>
        </p:txBody>
      </p:sp>
      <p:sp>
        <p:nvSpPr>
          <p:cNvPr id="15" name="TextBox 14"/>
          <p:cNvSpPr txBox="1"/>
          <p:nvPr/>
        </p:nvSpPr>
        <p:spPr>
          <a:xfrm>
            <a:off x="2447746" y="700830"/>
            <a:ext cx="609600" cy="400110"/>
          </a:xfrm>
          <a:prstGeom prst="rect">
            <a:avLst/>
          </a:prstGeom>
          <a:noFill/>
        </p:spPr>
        <p:txBody>
          <a:bodyPr wrap="square" rtlCol="0">
            <a:spAutoFit/>
          </a:bodyPr>
          <a:lstStyle/>
          <a:p>
            <a:pPr algn="r"/>
            <a:r>
              <a:rPr lang="en-US" sz="2000" b="1" dirty="0" smtClean="0"/>
              <a:t>16</a:t>
            </a:r>
            <a:endParaRPr lang="en-US" sz="2000" b="1" dirty="0"/>
          </a:p>
        </p:txBody>
      </p:sp>
      <p:sp>
        <p:nvSpPr>
          <p:cNvPr id="119" name="TextBox 118"/>
          <p:cNvSpPr txBox="1"/>
          <p:nvPr/>
        </p:nvSpPr>
        <p:spPr>
          <a:xfrm>
            <a:off x="3908177" y="652667"/>
            <a:ext cx="497775" cy="707886"/>
          </a:xfrm>
          <a:prstGeom prst="rect">
            <a:avLst/>
          </a:prstGeom>
          <a:noFill/>
        </p:spPr>
        <p:txBody>
          <a:bodyPr wrap="square" rtlCol="0">
            <a:spAutoFit/>
          </a:bodyPr>
          <a:lstStyle/>
          <a:p>
            <a:r>
              <a:rPr lang="en-US" sz="4000" dirty="0" smtClean="0">
                <a:sym typeface="Wingdings" pitchFamily="2" charset="2"/>
              </a:rPr>
              <a:t>n</a:t>
            </a:r>
          </a:p>
        </p:txBody>
      </p:sp>
      <p:sp>
        <p:nvSpPr>
          <p:cNvPr id="120" name="TextBox 119"/>
          <p:cNvSpPr txBox="1"/>
          <p:nvPr/>
        </p:nvSpPr>
        <p:spPr>
          <a:xfrm>
            <a:off x="3470096" y="931956"/>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121" name="TextBox 120"/>
          <p:cNvSpPr txBox="1"/>
          <p:nvPr/>
        </p:nvSpPr>
        <p:spPr>
          <a:xfrm>
            <a:off x="3470096" y="695326"/>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107" name="Rounded Rectangle 106"/>
          <p:cNvSpPr/>
          <p:nvPr/>
        </p:nvSpPr>
        <p:spPr>
          <a:xfrm>
            <a:off x="2618519" y="769546"/>
            <a:ext cx="3998523" cy="24483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ounded Rectangle 108"/>
          <p:cNvSpPr/>
          <p:nvPr/>
        </p:nvSpPr>
        <p:spPr>
          <a:xfrm>
            <a:off x="2630876" y="1022860"/>
            <a:ext cx="3998523" cy="24483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122"/>
          <p:cNvGrpSpPr/>
          <p:nvPr/>
        </p:nvGrpSpPr>
        <p:grpSpPr>
          <a:xfrm>
            <a:off x="4302456" y="634314"/>
            <a:ext cx="533400" cy="710284"/>
            <a:chOff x="4191000" y="621957"/>
            <a:chExt cx="533400" cy="710284"/>
          </a:xfrm>
        </p:grpSpPr>
        <p:sp>
          <p:nvSpPr>
            <p:cNvPr id="110" name="TextBox 109"/>
            <p:cNvSpPr txBox="1"/>
            <p:nvPr/>
          </p:nvSpPr>
          <p:spPr>
            <a:xfrm>
              <a:off x="4191000" y="621957"/>
              <a:ext cx="533400" cy="461665"/>
            </a:xfrm>
            <a:prstGeom prst="rect">
              <a:avLst/>
            </a:prstGeom>
            <a:noFill/>
          </p:spPr>
          <p:txBody>
            <a:bodyPr wrap="square" rtlCol="0">
              <a:spAutoFit/>
            </a:bodyPr>
            <a:lstStyle/>
            <a:p>
              <a:r>
                <a:rPr lang="en-US" sz="2400" b="1" dirty="0" smtClean="0"/>
                <a:t>=</a:t>
              </a:r>
              <a:endParaRPr lang="en-US" sz="2000" b="1" dirty="0" smtClean="0"/>
            </a:p>
          </p:txBody>
        </p:sp>
        <p:sp>
          <p:nvSpPr>
            <p:cNvPr id="116" name="TextBox 115"/>
            <p:cNvSpPr txBox="1"/>
            <p:nvPr/>
          </p:nvSpPr>
          <p:spPr>
            <a:xfrm>
              <a:off x="4191000" y="870576"/>
              <a:ext cx="533400" cy="461665"/>
            </a:xfrm>
            <a:prstGeom prst="rect">
              <a:avLst/>
            </a:prstGeom>
            <a:noFill/>
          </p:spPr>
          <p:txBody>
            <a:bodyPr wrap="square" rtlCol="0">
              <a:spAutoFit/>
            </a:bodyPr>
            <a:lstStyle/>
            <a:p>
              <a:r>
                <a:rPr lang="en-US" sz="2400" b="1" dirty="0" smtClean="0"/>
                <a:t>=</a:t>
              </a:r>
              <a:endParaRPr lang="en-US" sz="2000" b="1" dirty="0" smtClean="0"/>
            </a:p>
          </p:txBody>
        </p:sp>
      </p:grpSp>
      <p:sp>
        <p:nvSpPr>
          <p:cNvPr id="21" name="Rectangle 20"/>
          <p:cNvSpPr/>
          <p:nvPr/>
        </p:nvSpPr>
        <p:spPr>
          <a:xfrm>
            <a:off x="6248400" y="627744"/>
            <a:ext cx="9906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228600" y="3304030"/>
            <a:ext cx="8915400" cy="523220"/>
          </a:xfrm>
          <a:prstGeom prst="rect">
            <a:avLst/>
          </a:prstGeom>
          <a:noFill/>
        </p:spPr>
        <p:txBody>
          <a:bodyPr wrap="square" rtlCol="0">
            <a:spAutoFit/>
          </a:bodyPr>
          <a:lstStyle/>
          <a:p>
            <a:r>
              <a:rPr lang="en-US" sz="2800" dirty="0" smtClean="0"/>
              <a:t>                                                                    Put in the equal signs.</a:t>
            </a:r>
          </a:p>
        </p:txBody>
      </p:sp>
      <p:cxnSp>
        <p:nvCxnSpPr>
          <p:cNvPr id="24" name="Straight Arrow Connector 23"/>
          <p:cNvCxnSpPr/>
          <p:nvPr/>
        </p:nvCxnSpPr>
        <p:spPr>
          <a:xfrm flipH="1" flipV="1">
            <a:off x="4648200" y="1219200"/>
            <a:ext cx="3733800" cy="22292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4746008" y="699180"/>
            <a:ext cx="609600" cy="400110"/>
          </a:xfrm>
          <a:prstGeom prst="rect">
            <a:avLst/>
          </a:prstGeom>
          <a:noFill/>
        </p:spPr>
        <p:txBody>
          <a:bodyPr wrap="square" rtlCol="0">
            <a:spAutoFit/>
          </a:bodyPr>
          <a:lstStyle/>
          <a:p>
            <a:pPr algn="r"/>
            <a:r>
              <a:rPr lang="en-US" sz="2000" b="1" dirty="0" smtClean="0"/>
              <a:t>16</a:t>
            </a:r>
            <a:endParaRPr lang="en-US" sz="2000" b="1" dirty="0"/>
          </a:p>
        </p:txBody>
      </p:sp>
      <p:sp>
        <p:nvSpPr>
          <p:cNvPr id="32" name="TextBox 31"/>
          <p:cNvSpPr txBox="1"/>
          <p:nvPr/>
        </p:nvSpPr>
        <p:spPr>
          <a:xfrm>
            <a:off x="4746008" y="933386"/>
            <a:ext cx="609600" cy="400110"/>
          </a:xfrm>
          <a:prstGeom prst="rect">
            <a:avLst/>
          </a:prstGeom>
          <a:noFill/>
        </p:spPr>
        <p:txBody>
          <a:bodyPr wrap="square" rtlCol="0">
            <a:spAutoFit/>
          </a:bodyPr>
          <a:lstStyle/>
          <a:p>
            <a:pPr algn="r"/>
            <a:r>
              <a:rPr lang="en-US" sz="2000" b="1" dirty="0" smtClean="0"/>
              <a:t>7</a:t>
            </a:r>
            <a:endParaRPr lang="en-US" sz="2000" b="1" dirty="0"/>
          </a:p>
        </p:txBody>
      </p:sp>
      <p:sp>
        <p:nvSpPr>
          <p:cNvPr id="35" name="TextBox 34"/>
          <p:cNvSpPr txBox="1"/>
          <p:nvPr/>
        </p:nvSpPr>
        <p:spPr>
          <a:xfrm>
            <a:off x="228600" y="4551701"/>
            <a:ext cx="8915400" cy="523220"/>
          </a:xfrm>
          <a:prstGeom prst="rect">
            <a:avLst/>
          </a:prstGeom>
          <a:noFill/>
        </p:spPr>
        <p:txBody>
          <a:bodyPr wrap="square" rtlCol="0">
            <a:spAutoFit/>
          </a:bodyPr>
          <a:lstStyle/>
          <a:p>
            <a:r>
              <a:rPr lang="en-US" sz="2800" dirty="0" smtClean="0"/>
              <a:t>                                                             Clearly q must equal 1.</a:t>
            </a:r>
          </a:p>
        </p:txBody>
      </p:sp>
      <p:sp>
        <p:nvSpPr>
          <p:cNvPr id="37" name="TextBox 36"/>
          <p:cNvSpPr txBox="1"/>
          <p:nvPr/>
        </p:nvSpPr>
        <p:spPr>
          <a:xfrm>
            <a:off x="3352800" y="650544"/>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38" name="TextBox 37"/>
          <p:cNvSpPr txBox="1"/>
          <p:nvPr/>
        </p:nvSpPr>
        <p:spPr>
          <a:xfrm>
            <a:off x="228600" y="4972408"/>
            <a:ext cx="8915400" cy="1384995"/>
          </a:xfrm>
          <a:prstGeom prst="rect">
            <a:avLst/>
          </a:prstGeom>
          <a:noFill/>
        </p:spPr>
        <p:txBody>
          <a:bodyPr wrap="square" rtlCol="0">
            <a:spAutoFit/>
          </a:bodyPr>
          <a:lstStyle/>
          <a:p>
            <a:r>
              <a:rPr lang="en-US" sz="2800" dirty="0" smtClean="0"/>
              <a:t>                                          But, if you think about it, this H nucleus with a mass of 1 and a charge of 1+ is really just a proton.  </a:t>
            </a:r>
          </a:p>
        </p:txBody>
      </p:sp>
      <p:sp>
        <p:nvSpPr>
          <p:cNvPr id="40" name="TextBox 39"/>
          <p:cNvSpPr txBox="1"/>
          <p:nvPr/>
        </p:nvSpPr>
        <p:spPr>
          <a:xfrm>
            <a:off x="4267200" y="652667"/>
            <a:ext cx="609600" cy="707886"/>
          </a:xfrm>
          <a:prstGeom prst="rect">
            <a:avLst/>
          </a:prstGeom>
          <a:noFill/>
        </p:spPr>
        <p:txBody>
          <a:bodyPr wrap="square" rtlCol="0">
            <a:spAutoFit/>
          </a:bodyPr>
          <a:lstStyle/>
          <a:p>
            <a:r>
              <a:rPr lang="en-US" sz="4000" dirty="0" smtClean="0">
                <a:sym typeface="Wingdings" pitchFamily="2" charset="2"/>
              </a:rPr>
              <a:t></a:t>
            </a:r>
          </a:p>
        </p:txBody>
      </p:sp>
      <p:sp>
        <p:nvSpPr>
          <p:cNvPr id="41" name="TextBox 40"/>
          <p:cNvSpPr txBox="1"/>
          <p:nvPr/>
        </p:nvSpPr>
        <p:spPr>
          <a:xfrm>
            <a:off x="5181600" y="652667"/>
            <a:ext cx="838200" cy="707886"/>
          </a:xfrm>
          <a:prstGeom prst="rect">
            <a:avLst/>
          </a:prstGeom>
          <a:noFill/>
        </p:spPr>
        <p:txBody>
          <a:bodyPr wrap="square" rtlCol="0">
            <a:spAutoFit/>
          </a:bodyPr>
          <a:lstStyle/>
          <a:p>
            <a:r>
              <a:rPr lang="en-US" sz="4000" dirty="0" smtClean="0"/>
              <a:t>N</a:t>
            </a:r>
            <a:endParaRPr lang="en-US" sz="4000" dirty="0" smtClean="0">
              <a:sym typeface="Wingdings" pitchFamily="2" charset="2"/>
            </a:endParaRPr>
          </a:p>
        </p:txBody>
      </p:sp>
      <p:sp>
        <p:nvSpPr>
          <p:cNvPr id="39" name="TextBox 38"/>
          <p:cNvSpPr txBox="1"/>
          <p:nvPr/>
        </p:nvSpPr>
        <p:spPr>
          <a:xfrm>
            <a:off x="5791200" y="649859"/>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45" name="TextBox 44"/>
          <p:cNvSpPr txBox="1"/>
          <p:nvPr/>
        </p:nvSpPr>
        <p:spPr>
          <a:xfrm>
            <a:off x="6013703" y="696372"/>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47" name="TextBox 46"/>
          <p:cNvSpPr txBox="1"/>
          <p:nvPr/>
        </p:nvSpPr>
        <p:spPr>
          <a:xfrm>
            <a:off x="6013703" y="930578"/>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48" name="TextBox 47"/>
          <p:cNvSpPr txBox="1"/>
          <p:nvPr/>
        </p:nvSpPr>
        <p:spPr>
          <a:xfrm>
            <a:off x="6449295" y="649859"/>
            <a:ext cx="838200" cy="707886"/>
          </a:xfrm>
          <a:prstGeom prst="rect">
            <a:avLst/>
          </a:prstGeom>
          <a:noFill/>
        </p:spPr>
        <p:txBody>
          <a:bodyPr wrap="square" rtlCol="0">
            <a:spAutoFit/>
          </a:bodyPr>
          <a:lstStyle/>
          <a:p>
            <a:r>
              <a:rPr lang="en-US" sz="4000" dirty="0" smtClean="0"/>
              <a:t>H</a:t>
            </a:r>
            <a:endParaRPr lang="en-US" sz="4000" dirty="0" smtClean="0">
              <a:sym typeface="Wingdings" pitchFamily="2" charset="2"/>
            </a:endParaRPr>
          </a:p>
        </p:txBody>
      </p:sp>
      <p:sp>
        <p:nvSpPr>
          <p:cNvPr id="51" name="TextBox 50"/>
          <p:cNvSpPr txBox="1"/>
          <p:nvPr/>
        </p:nvSpPr>
        <p:spPr>
          <a:xfrm>
            <a:off x="228600" y="5827693"/>
            <a:ext cx="8915400" cy="954107"/>
          </a:xfrm>
          <a:prstGeom prst="rect">
            <a:avLst/>
          </a:prstGeom>
          <a:noFill/>
        </p:spPr>
        <p:txBody>
          <a:bodyPr wrap="square" rtlCol="0">
            <a:spAutoFit/>
          </a:bodyPr>
          <a:lstStyle/>
          <a:p>
            <a:r>
              <a:rPr lang="en-US" sz="2800" dirty="0" smtClean="0"/>
              <a:t>               This kind of nuclear reaction is called a “bombardment” reaction and it would look like this:</a:t>
            </a:r>
          </a:p>
        </p:txBody>
      </p:sp>
      <p:grpSp>
        <p:nvGrpSpPr>
          <p:cNvPr id="53" name="Group 52"/>
          <p:cNvGrpSpPr/>
          <p:nvPr/>
        </p:nvGrpSpPr>
        <p:grpSpPr>
          <a:xfrm>
            <a:off x="457200" y="228600"/>
            <a:ext cx="1447800" cy="1015663"/>
            <a:chOff x="457200" y="228600"/>
            <a:chExt cx="1447800" cy="1015663"/>
          </a:xfrm>
        </p:grpSpPr>
        <p:grpSp>
          <p:nvGrpSpPr>
            <p:cNvPr id="54" name="Group 121"/>
            <p:cNvGrpSpPr/>
            <p:nvPr/>
          </p:nvGrpSpPr>
          <p:grpSpPr>
            <a:xfrm>
              <a:off x="457200" y="228600"/>
              <a:ext cx="1447800" cy="1015663"/>
              <a:chOff x="685800" y="549606"/>
              <a:chExt cx="1447800" cy="1015663"/>
            </a:xfrm>
          </p:grpSpPr>
          <p:sp>
            <p:nvSpPr>
              <p:cNvPr id="56" name="Oval 55"/>
              <p:cNvSpPr/>
              <p:nvPr/>
            </p:nvSpPr>
            <p:spPr>
              <a:xfrm>
                <a:off x="685800" y="6858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685800" y="100540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p:cNvSpPr txBox="1"/>
              <p:nvPr/>
            </p:nvSpPr>
            <p:spPr>
              <a:xfrm>
                <a:off x="800100" y="549606"/>
                <a:ext cx="1333500" cy="1015663"/>
              </a:xfrm>
              <a:prstGeom prst="rect">
                <a:avLst/>
              </a:prstGeom>
              <a:noFill/>
            </p:spPr>
            <p:txBody>
              <a:bodyPr wrap="square" rtlCol="0">
                <a:spAutoFit/>
              </a:bodyPr>
              <a:lstStyle/>
              <a:p>
                <a:r>
                  <a:rPr lang="en-US" sz="2000" dirty="0" smtClean="0"/>
                  <a:t>= proton</a:t>
                </a:r>
              </a:p>
              <a:p>
                <a:r>
                  <a:rPr lang="en-US" sz="2000" dirty="0" smtClean="0"/>
                  <a:t>= neutron</a:t>
                </a:r>
              </a:p>
              <a:p>
                <a:r>
                  <a:rPr lang="en-US" sz="2000" dirty="0" smtClean="0"/>
                  <a:t>= electron</a:t>
                </a:r>
              </a:p>
            </p:txBody>
          </p:sp>
        </p:grpSp>
        <p:sp>
          <p:nvSpPr>
            <p:cNvPr id="55" name="Oval 54"/>
            <p:cNvSpPr/>
            <p:nvPr/>
          </p:nvSpPr>
          <p:spPr>
            <a:xfrm>
              <a:off x="502920" y="1026459"/>
              <a:ext cx="45720" cy="4572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Oval 74"/>
          <p:cNvSpPr/>
          <p:nvPr/>
        </p:nvSpPr>
        <p:spPr>
          <a:xfrm>
            <a:off x="3398520" y="158115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7" name="Group 76"/>
          <p:cNvGrpSpPr/>
          <p:nvPr/>
        </p:nvGrpSpPr>
        <p:grpSpPr>
          <a:xfrm>
            <a:off x="3002280" y="1429782"/>
            <a:ext cx="512498" cy="517128"/>
            <a:chOff x="3000375" y="1406922"/>
            <a:chExt cx="512498" cy="517128"/>
          </a:xfrm>
        </p:grpSpPr>
        <p:sp>
          <p:nvSpPr>
            <p:cNvPr id="74" name="Oval 73"/>
            <p:cNvSpPr/>
            <p:nvPr/>
          </p:nvSpPr>
          <p:spPr>
            <a:xfrm>
              <a:off x="3000375" y="1647825"/>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3200400" y="140692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3197053" y="146458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3375713" y="1628775"/>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3072712" y="146921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3361042" y="171172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3048000" y="170606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3325257" y="1489049"/>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3142734" y="176372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3255235" y="178689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3028950" y="155932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3124200" y="162986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3267591" y="157579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3251888" y="166692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3162300" y="155932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6" name="Oval 75"/>
          <p:cNvSpPr/>
          <p:nvPr/>
        </p:nvSpPr>
        <p:spPr>
          <a:xfrm>
            <a:off x="794968" y="164884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wipe(down)">
                                      <p:cBhvr>
                                        <p:cTn id="15" dur="500"/>
                                        <p:tgtEl>
                                          <p:spTgt spid="24"/>
                                        </p:tgtEl>
                                      </p:cBhvr>
                                    </p:animEffect>
                                  </p:childTnLst>
                                </p:cTn>
                              </p:par>
                            </p:childTnLst>
                          </p:cTn>
                        </p:par>
                        <p:par>
                          <p:cTn id="16" fill="hold">
                            <p:stCondLst>
                              <p:cond delay="500"/>
                            </p:stCondLst>
                            <p:childTnLst>
                              <p:par>
                                <p:cTn id="17" presetID="10" presetClass="entr" presetSubtype="0" fill="hold" nodeType="after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5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xit" presetSubtype="0" fill="hold" nodeType="clickEffect">
                                  <p:stCondLst>
                                    <p:cond delay="0"/>
                                  </p:stCondLst>
                                  <p:childTnLst>
                                    <p:animEffect transition="out" filter="fade">
                                      <p:cBhvr>
                                        <p:cTn id="23" dur="500"/>
                                        <p:tgtEl>
                                          <p:spTgt spid="24"/>
                                        </p:tgtEl>
                                      </p:cBhvr>
                                    </p:animEffect>
                                    <p:set>
                                      <p:cBhvr>
                                        <p:cTn id="24" dur="1" fill="hold">
                                          <p:stCondLst>
                                            <p:cond delay="499"/>
                                          </p:stCondLst>
                                        </p:cTn>
                                        <p:tgtEl>
                                          <p:spTgt spid="24"/>
                                        </p:tgtEl>
                                        <p:attrNameLst>
                                          <p:attrName>style.visibility</p:attrName>
                                        </p:attrNameLst>
                                      </p:cBhvr>
                                      <p:to>
                                        <p:strVal val="hidden"/>
                                      </p:to>
                                    </p:set>
                                  </p:childTnLst>
                                </p:cTn>
                              </p:par>
                              <p:par>
                                <p:cTn id="25" presetID="1" presetClass="entr" presetSubtype="0" fill="hold" nodeType="withEffect">
                                  <p:stCondLst>
                                    <p:cond delay="0"/>
                                  </p:stCondLst>
                                  <p:childTnLst>
                                    <p:set>
                                      <p:cBhvr>
                                        <p:cTn id="26" dur="1" fill="hold">
                                          <p:stCondLst>
                                            <p:cond delay="0"/>
                                          </p:stCondLst>
                                        </p:cTn>
                                        <p:tgtEl>
                                          <p:spTgt spid="28">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107"/>
                                        </p:tgtEl>
                                        <p:attrNameLst>
                                          <p:attrName>style.visibility</p:attrName>
                                        </p:attrNameLst>
                                      </p:cBhvr>
                                      <p:to>
                                        <p:strVal val="visible"/>
                                      </p:to>
                                    </p:set>
                                    <p:animEffect transition="in" filter="wipe(left)">
                                      <p:cBhvr>
                                        <p:cTn id="31" dur="1000"/>
                                        <p:tgtEl>
                                          <p:spTgt spid="107"/>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30">
                                            <p:txEl>
                                              <p:pRg st="0" end="0"/>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29">
                                            <p:txEl>
                                              <p:pRg st="0" end="0"/>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45"/>
                                        </p:tgtEl>
                                        <p:attrNameLst>
                                          <p:attrName>style.visibility</p:attrName>
                                        </p:attrNameLst>
                                      </p:cBhvr>
                                      <p:to>
                                        <p:strVal val="visible"/>
                                      </p:to>
                                    </p:set>
                                    <p:animEffect transition="in" filter="fade">
                                      <p:cBhvr>
                                        <p:cTn id="44" dur="500"/>
                                        <p:tgtEl>
                                          <p:spTgt spid="45"/>
                                        </p:tgtEl>
                                      </p:cBhvr>
                                    </p:animEffec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3">
                                            <p:txEl>
                                              <p:pRg st="0" end="0"/>
                                            </p:txEl>
                                          </p:spTgt>
                                        </p:tgtEl>
                                        <p:attrNameLst>
                                          <p:attrName>style.visibility</p:attrName>
                                        </p:attrNameLst>
                                      </p:cBhvr>
                                      <p:to>
                                        <p:strVal val="visible"/>
                                      </p:to>
                                    </p:set>
                                  </p:childTnLst>
                                </p:cTn>
                              </p:par>
                              <p:par>
                                <p:cTn id="49" presetID="10" presetClass="exit" presetSubtype="0" fill="hold" grpId="1" nodeType="withEffect">
                                  <p:stCondLst>
                                    <p:cond delay="0"/>
                                  </p:stCondLst>
                                  <p:childTnLst>
                                    <p:animEffect transition="out" filter="fade">
                                      <p:cBhvr>
                                        <p:cTn id="50" dur="500"/>
                                        <p:tgtEl>
                                          <p:spTgt spid="107"/>
                                        </p:tgtEl>
                                      </p:cBhvr>
                                    </p:animEffect>
                                    <p:set>
                                      <p:cBhvr>
                                        <p:cTn id="51" dur="1" fill="hold">
                                          <p:stCondLst>
                                            <p:cond delay="499"/>
                                          </p:stCondLst>
                                        </p:cTn>
                                        <p:tgtEl>
                                          <p:spTgt spid="107"/>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109"/>
                                        </p:tgtEl>
                                        <p:attrNameLst>
                                          <p:attrName>style.visibility</p:attrName>
                                        </p:attrNameLst>
                                      </p:cBhvr>
                                      <p:to>
                                        <p:strVal val="visible"/>
                                      </p:to>
                                    </p:set>
                                    <p:animEffect transition="in" filter="wipe(left)">
                                      <p:cBhvr>
                                        <p:cTn id="56" dur="1000"/>
                                        <p:tgtEl>
                                          <p:spTgt spid="109"/>
                                        </p:tgtEl>
                                      </p:cBhvr>
                                    </p:animEffec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4">
                                            <p:txEl>
                                              <p:pRg st="0" end="0"/>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47"/>
                                        </p:tgtEl>
                                        <p:attrNameLst>
                                          <p:attrName>style.visibility</p:attrName>
                                        </p:attrNameLst>
                                      </p:cBhvr>
                                      <p:to>
                                        <p:strVal val="visible"/>
                                      </p:to>
                                    </p:set>
                                    <p:animEffect transition="in" filter="fade">
                                      <p:cBhvr>
                                        <p:cTn id="69" dur="500"/>
                                        <p:tgtEl>
                                          <p:spTgt spid="47"/>
                                        </p:tgtEl>
                                      </p:cBhvr>
                                    </p:animEffect>
                                  </p:childTnLst>
                                </p:cTn>
                              </p:par>
                            </p:childTnLst>
                          </p:cTn>
                        </p:par>
                      </p:childTnLst>
                    </p:cTn>
                  </p:par>
                  <p:par>
                    <p:cTn id="70" fill="hold">
                      <p:stCondLst>
                        <p:cond delay="indefinite"/>
                      </p:stCondLst>
                      <p:childTnLst>
                        <p:par>
                          <p:cTn id="71" fill="hold">
                            <p:stCondLst>
                              <p:cond delay="0"/>
                            </p:stCondLst>
                            <p:childTnLst>
                              <p:par>
                                <p:cTn id="72" presetID="1" presetClass="entr" presetSubtype="0" fill="hold" nodeType="clickEffect">
                                  <p:stCondLst>
                                    <p:cond delay="0"/>
                                  </p:stCondLst>
                                  <p:childTnLst>
                                    <p:set>
                                      <p:cBhvr>
                                        <p:cTn id="73" dur="1" fill="hold">
                                          <p:stCondLst>
                                            <p:cond delay="0"/>
                                          </p:stCondLst>
                                        </p:cTn>
                                        <p:tgtEl>
                                          <p:spTgt spid="36">
                                            <p:txEl>
                                              <p:pRg st="0" end="0"/>
                                            </p:txEl>
                                          </p:spTgt>
                                        </p:tgtEl>
                                        <p:attrNameLst>
                                          <p:attrName>style.visibility</p:attrName>
                                        </p:attrNameLst>
                                      </p:cBhvr>
                                      <p:to>
                                        <p:strVal val="visible"/>
                                      </p:to>
                                    </p:set>
                                  </p:childTnLst>
                                </p:cTn>
                              </p:par>
                              <p:par>
                                <p:cTn id="74" presetID="10" presetClass="exit" presetSubtype="0" fill="hold" grpId="1" nodeType="withEffect">
                                  <p:stCondLst>
                                    <p:cond delay="0"/>
                                  </p:stCondLst>
                                  <p:childTnLst>
                                    <p:animEffect transition="out" filter="fade">
                                      <p:cBhvr>
                                        <p:cTn id="75" dur="500"/>
                                        <p:tgtEl>
                                          <p:spTgt spid="109"/>
                                        </p:tgtEl>
                                      </p:cBhvr>
                                    </p:animEffect>
                                    <p:set>
                                      <p:cBhvr>
                                        <p:cTn id="76" dur="1" fill="hold">
                                          <p:stCondLst>
                                            <p:cond delay="499"/>
                                          </p:stCondLst>
                                        </p:cTn>
                                        <p:tgtEl>
                                          <p:spTgt spid="109"/>
                                        </p:tgtEl>
                                        <p:attrNameLst>
                                          <p:attrName>style.visibility</p:attrName>
                                        </p:attrNameLst>
                                      </p:cBhvr>
                                      <p:to>
                                        <p:strVal val="hidden"/>
                                      </p:to>
                                    </p:se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48"/>
                                        </p:tgtEl>
                                        <p:attrNameLst>
                                          <p:attrName>style.visibility</p:attrName>
                                        </p:attrNameLst>
                                      </p:cBhvr>
                                      <p:to>
                                        <p:strVal val="visible"/>
                                      </p:to>
                                    </p:set>
                                    <p:animEffect transition="in" filter="fade">
                                      <p:cBhvr>
                                        <p:cTn id="81" dur="500"/>
                                        <p:tgtEl>
                                          <p:spTgt spid="48"/>
                                        </p:tgtEl>
                                      </p:cBhvr>
                                    </p:animEffect>
                                  </p:childTnLst>
                                </p:cTn>
                              </p:par>
                            </p:childTnLst>
                          </p:cTn>
                        </p:par>
                      </p:childTnLst>
                    </p:cTn>
                  </p:par>
                  <p:par>
                    <p:cTn id="82" fill="hold">
                      <p:stCondLst>
                        <p:cond delay="indefinite"/>
                      </p:stCondLst>
                      <p:childTnLst>
                        <p:par>
                          <p:cTn id="83" fill="hold">
                            <p:stCondLst>
                              <p:cond delay="0"/>
                            </p:stCondLst>
                            <p:childTnLst>
                              <p:par>
                                <p:cTn id="84" presetID="1" presetClass="entr" presetSubtype="0" fill="hold" nodeType="clickEffect">
                                  <p:stCondLst>
                                    <p:cond delay="0"/>
                                  </p:stCondLst>
                                  <p:childTnLst>
                                    <p:set>
                                      <p:cBhvr>
                                        <p:cTn id="85" dur="1" fill="hold">
                                          <p:stCondLst>
                                            <p:cond delay="0"/>
                                          </p:stCondLst>
                                        </p:cTn>
                                        <p:tgtEl>
                                          <p:spTgt spid="38">
                                            <p:txEl>
                                              <p:pRg st="0" end="0"/>
                                            </p:txEl>
                                          </p:spTgt>
                                        </p:tgtEl>
                                        <p:attrNameLst>
                                          <p:attrName>style.visibility</p:attrName>
                                        </p:attrNameLst>
                                      </p:cBhvr>
                                      <p:to>
                                        <p:strVal val="visible"/>
                                      </p:to>
                                    </p:set>
                                  </p:childTnLst>
                                </p:cTn>
                              </p:par>
                            </p:childTnLst>
                          </p:cTn>
                        </p:par>
                      </p:childTnLst>
                    </p:cTn>
                  </p:par>
                  <p:par>
                    <p:cTn id="86" fill="hold">
                      <p:stCondLst>
                        <p:cond delay="indefinite"/>
                      </p:stCondLst>
                      <p:childTnLst>
                        <p:par>
                          <p:cTn id="87" fill="hold">
                            <p:stCondLst>
                              <p:cond delay="0"/>
                            </p:stCondLst>
                            <p:childTnLst>
                              <p:par>
                                <p:cTn id="88" presetID="1" presetClass="entr" presetSubtype="0" fill="hold" nodeType="clickEffect">
                                  <p:stCondLst>
                                    <p:cond delay="0"/>
                                  </p:stCondLst>
                                  <p:childTnLst>
                                    <p:set>
                                      <p:cBhvr>
                                        <p:cTn id="89" dur="1" fill="hold">
                                          <p:stCondLst>
                                            <p:cond delay="0"/>
                                          </p:stCondLst>
                                        </p:cTn>
                                        <p:tgtEl>
                                          <p:spTgt spid="51">
                                            <p:txEl>
                                              <p:pRg st="0" end="0"/>
                                            </p:txEl>
                                          </p:spTgt>
                                        </p:tgtEl>
                                        <p:attrNameLst>
                                          <p:attrName>style.visibility</p:attrName>
                                        </p:attrNameLst>
                                      </p:cBhvr>
                                      <p:to>
                                        <p:strVal val="visible"/>
                                      </p:to>
                                    </p:set>
                                  </p:childTnLst>
                                </p:cTn>
                              </p:par>
                            </p:childTnLst>
                          </p:cTn>
                        </p:par>
                      </p:childTnLst>
                    </p:cTn>
                  </p:par>
                  <p:par>
                    <p:cTn id="90" fill="hold">
                      <p:stCondLst>
                        <p:cond delay="indefinite"/>
                      </p:stCondLst>
                      <p:childTnLst>
                        <p:par>
                          <p:cTn id="91" fill="hold">
                            <p:stCondLst>
                              <p:cond delay="0"/>
                            </p:stCondLst>
                            <p:childTnLst>
                              <p:par>
                                <p:cTn id="92" presetID="10" presetClass="entr" presetSubtype="0" fill="hold" grpId="1" nodeType="clickEffect">
                                  <p:stCondLst>
                                    <p:cond delay="0"/>
                                  </p:stCondLst>
                                  <p:childTnLst>
                                    <p:set>
                                      <p:cBhvr>
                                        <p:cTn id="93" dur="1" fill="hold">
                                          <p:stCondLst>
                                            <p:cond delay="0"/>
                                          </p:stCondLst>
                                        </p:cTn>
                                        <p:tgtEl>
                                          <p:spTgt spid="75"/>
                                        </p:tgtEl>
                                        <p:attrNameLst>
                                          <p:attrName>style.visibility</p:attrName>
                                        </p:attrNameLst>
                                      </p:cBhvr>
                                      <p:to>
                                        <p:strVal val="visible"/>
                                      </p:to>
                                    </p:set>
                                    <p:animEffect transition="in" filter="fade">
                                      <p:cBhvr>
                                        <p:cTn id="94" dur="500"/>
                                        <p:tgtEl>
                                          <p:spTgt spid="75"/>
                                        </p:tgtEl>
                                      </p:cBhvr>
                                    </p:animEffect>
                                  </p:childTnLst>
                                </p:cTn>
                              </p:par>
                              <p:par>
                                <p:cTn id="95" presetID="10" presetClass="entr" presetSubtype="0" fill="hold" nodeType="withEffect">
                                  <p:stCondLst>
                                    <p:cond delay="0"/>
                                  </p:stCondLst>
                                  <p:childTnLst>
                                    <p:set>
                                      <p:cBhvr>
                                        <p:cTn id="96" dur="1" fill="hold">
                                          <p:stCondLst>
                                            <p:cond delay="0"/>
                                          </p:stCondLst>
                                        </p:cTn>
                                        <p:tgtEl>
                                          <p:spTgt spid="77"/>
                                        </p:tgtEl>
                                        <p:attrNameLst>
                                          <p:attrName>style.visibility</p:attrName>
                                        </p:attrNameLst>
                                      </p:cBhvr>
                                      <p:to>
                                        <p:strVal val="visible"/>
                                      </p:to>
                                    </p:set>
                                    <p:animEffect transition="in" filter="fade">
                                      <p:cBhvr>
                                        <p:cTn id="97" dur="500"/>
                                        <p:tgtEl>
                                          <p:spTgt spid="77"/>
                                        </p:tgtEl>
                                      </p:cBhvr>
                                    </p:animEffect>
                                  </p:childTnLst>
                                </p:cTn>
                              </p:par>
                              <p:par>
                                <p:cTn id="98" presetID="10" presetClass="entr" presetSubtype="0" fill="hold" grpId="0" nodeType="withEffect">
                                  <p:stCondLst>
                                    <p:cond delay="0"/>
                                  </p:stCondLst>
                                  <p:childTnLst>
                                    <p:set>
                                      <p:cBhvr>
                                        <p:cTn id="99" dur="1" fill="hold">
                                          <p:stCondLst>
                                            <p:cond delay="0"/>
                                          </p:stCondLst>
                                        </p:cTn>
                                        <p:tgtEl>
                                          <p:spTgt spid="76"/>
                                        </p:tgtEl>
                                        <p:attrNameLst>
                                          <p:attrName>style.visibility</p:attrName>
                                        </p:attrNameLst>
                                      </p:cBhvr>
                                      <p:to>
                                        <p:strVal val="visible"/>
                                      </p:to>
                                    </p:set>
                                    <p:animEffect transition="in" filter="fade">
                                      <p:cBhvr>
                                        <p:cTn id="100" dur="500"/>
                                        <p:tgtEl>
                                          <p:spTgt spid="76"/>
                                        </p:tgtEl>
                                      </p:cBhvr>
                                    </p:animEffect>
                                  </p:childTnLst>
                                </p:cTn>
                              </p:par>
                            </p:childTnLst>
                          </p:cTn>
                        </p:par>
                      </p:childTnLst>
                    </p:cTn>
                  </p:par>
                  <p:par>
                    <p:cTn id="101" fill="hold">
                      <p:stCondLst>
                        <p:cond delay="indefinite"/>
                      </p:stCondLst>
                      <p:childTnLst>
                        <p:par>
                          <p:cTn id="102" fill="hold">
                            <p:stCondLst>
                              <p:cond delay="0"/>
                            </p:stCondLst>
                            <p:childTnLst>
                              <p:par>
                                <p:cTn id="103" presetID="0" presetClass="path" presetSubtype="0" accel="50000" fill="hold" grpId="0" nodeType="clickEffect">
                                  <p:stCondLst>
                                    <p:cond delay="0"/>
                                  </p:stCondLst>
                                  <p:childTnLst>
                                    <p:animMotion origin="layout" path="M 0 0 L 0.13334 0 " pathEditMode="relative" ptsTypes="AA">
                                      <p:cBhvr>
                                        <p:cTn id="104" dur="2000" fill="hold"/>
                                        <p:tgtEl>
                                          <p:spTgt spid="75"/>
                                        </p:tgtEl>
                                        <p:attrNameLst>
                                          <p:attrName>ppt_x</p:attrName>
                                          <p:attrName>ppt_y</p:attrName>
                                        </p:attrNameLst>
                                      </p:cBhvr>
                                    </p:animMotion>
                                  </p:childTnLst>
                                </p:cTn>
                              </p:par>
                              <p:par>
                                <p:cTn id="105" presetID="0" presetClass="path" presetSubtype="0" accel="50000" fill="hold" nodeType="withEffect">
                                  <p:stCondLst>
                                    <p:cond delay="0"/>
                                  </p:stCondLst>
                                  <p:childTnLst>
                                    <p:animMotion origin="layout" path="M 0 0 L 0.13334 0 " pathEditMode="relative" ptsTypes="AA">
                                      <p:cBhvr>
                                        <p:cTn id="106" dur="2000" fill="hold"/>
                                        <p:tgtEl>
                                          <p:spTgt spid="77"/>
                                        </p:tgtEl>
                                        <p:attrNameLst>
                                          <p:attrName>ppt_x</p:attrName>
                                          <p:attrName>ppt_y</p:attrName>
                                        </p:attrNameLst>
                                      </p:cBhvr>
                                    </p:animMotion>
                                  </p:childTnLst>
                                </p:cTn>
                              </p:par>
                              <p:par>
                                <p:cTn id="107" presetID="0" presetClass="path" presetSubtype="0" accel="50000" fill="hold" grpId="1" nodeType="withEffect">
                                  <p:stCondLst>
                                    <p:cond delay="0"/>
                                  </p:stCondLst>
                                  <p:childTnLst>
                                    <p:animMotion origin="layout" path="M 0 0 L 0.38334 0 " pathEditMode="relative" ptsTypes="AA">
                                      <p:cBhvr>
                                        <p:cTn id="108" dur="2000" fill="hold"/>
                                        <p:tgtEl>
                                          <p:spTgt spid="76"/>
                                        </p:tgtEl>
                                        <p:attrNameLst>
                                          <p:attrName>ppt_x</p:attrName>
                                          <p:attrName>ppt_y</p:attrName>
                                        </p:attrNameLst>
                                      </p:cBhvr>
                                    </p:animMotion>
                                  </p:childTnLst>
                                </p:cTn>
                              </p:par>
                            </p:childTnLst>
                          </p:cTn>
                        </p:par>
                        <p:par>
                          <p:cTn id="109" fill="hold">
                            <p:stCondLst>
                              <p:cond delay="2000"/>
                            </p:stCondLst>
                            <p:childTnLst>
                              <p:par>
                                <p:cTn id="110" presetID="0" presetClass="path" presetSubtype="0" decel="50000" fill="hold" grpId="2" nodeType="afterEffect">
                                  <p:stCondLst>
                                    <p:cond delay="0"/>
                                  </p:stCondLst>
                                  <p:childTnLst>
                                    <p:animMotion origin="layout" path="M 0.38333 0.00023 L 0.50833 0.00023 " pathEditMode="relative" rAng="0" ptsTypes="AA">
                                      <p:cBhvr>
                                        <p:cTn id="111" dur="2000" fill="hold"/>
                                        <p:tgtEl>
                                          <p:spTgt spid="76"/>
                                        </p:tgtEl>
                                        <p:attrNameLst>
                                          <p:attrName>ppt_x</p:attrName>
                                          <p:attrName>ppt_y</p:attrName>
                                        </p:attrNameLst>
                                      </p:cBhvr>
                                      <p:rCtr x="63" y="0"/>
                                    </p:animMotion>
                                  </p:childTnLst>
                                </p:cTn>
                              </p:par>
                              <p:par>
                                <p:cTn id="112" presetID="0" presetClass="path" presetSubtype="0" decel="50000" fill="hold" nodeType="withEffect">
                                  <p:stCondLst>
                                    <p:cond delay="0"/>
                                  </p:stCondLst>
                                  <p:childTnLst>
                                    <p:animMotion origin="layout" path="M 0.13333 -0.00023 L 0.25833 -0.00023 " pathEditMode="relative" rAng="0" ptsTypes="AA">
                                      <p:cBhvr>
                                        <p:cTn id="113" dur="2000" fill="hold"/>
                                        <p:tgtEl>
                                          <p:spTgt spid="77"/>
                                        </p:tgtEl>
                                        <p:attrNameLst>
                                          <p:attrName>ppt_x</p:attrName>
                                          <p:attrName>ppt_y</p:attrName>
                                        </p:attrNameLst>
                                      </p:cBhvr>
                                      <p:rCtr x="63" y="0"/>
                                    </p:animMotion>
                                  </p:childTnLst>
                                </p:cTn>
                              </p:par>
                              <p:par>
                                <p:cTn id="114" presetID="0" presetClass="path" presetSubtype="0" decel="50000" fill="hold" grpId="2" nodeType="withEffect">
                                  <p:stCondLst>
                                    <p:cond delay="0"/>
                                  </p:stCondLst>
                                  <p:childTnLst>
                                    <p:animMotion origin="layout" path="M 0.13333 7.40741E-7 L 0.47031 -0.00718 " pathEditMode="relative" rAng="0" ptsTypes="AA">
                                      <p:cBhvr>
                                        <p:cTn id="115" dur="2000" fill="hold"/>
                                        <p:tgtEl>
                                          <p:spTgt spid="75"/>
                                        </p:tgtEl>
                                        <p:attrNameLst>
                                          <p:attrName>ppt_x</p:attrName>
                                          <p:attrName>ppt_y</p:attrName>
                                        </p:attrNameLst>
                                      </p:cBhvr>
                                      <p:rCtr x="168" y="-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 grpId="0" animBg="1"/>
      <p:bldP spid="107" grpId="1" animBg="1"/>
      <p:bldP spid="109" grpId="0" animBg="1"/>
      <p:bldP spid="109" grpId="1" animBg="1"/>
      <p:bldP spid="45" grpId="0"/>
      <p:bldP spid="47" grpId="0"/>
      <p:bldP spid="48" grpId="0"/>
      <p:bldP spid="75" grpId="0" animBg="1"/>
      <p:bldP spid="75" grpId="1" animBg="1"/>
      <p:bldP spid="75" grpId="2" animBg="1"/>
      <p:bldP spid="76" grpId="0" animBg="1"/>
      <p:bldP spid="76" grpId="1" animBg="1"/>
      <p:bldP spid="76" grpId="2"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extBox 41"/>
          <p:cNvSpPr txBox="1"/>
          <p:nvPr/>
        </p:nvSpPr>
        <p:spPr>
          <a:xfrm>
            <a:off x="228600" y="3362980"/>
            <a:ext cx="8915400" cy="954107"/>
          </a:xfrm>
          <a:prstGeom prst="rect">
            <a:avLst/>
          </a:prstGeom>
          <a:noFill/>
        </p:spPr>
        <p:txBody>
          <a:bodyPr wrap="square" rtlCol="0">
            <a:spAutoFit/>
          </a:bodyPr>
          <a:lstStyle/>
          <a:p>
            <a:r>
              <a:rPr lang="en-US" sz="2800" dirty="0" smtClean="0"/>
              <a:t>                                                               This is called “fission.” (</a:t>
            </a:r>
            <a:r>
              <a:rPr lang="en-US" sz="2800" b="1" dirty="0" smtClean="0"/>
              <a:t>Q17</a:t>
            </a:r>
            <a:r>
              <a:rPr lang="en-US" sz="2800" dirty="0" smtClean="0"/>
              <a:t>)</a:t>
            </a:r>
          </a:p>
        </p:txBody>
      </p:sp>
      <p:sp>
        <p:nvSpPr>
          <p:cNvPr id="23" name="TextBox 22"/>
          <p:cNvSpPr txBox="1"/>
          <p:nvPr/>
        </p:nvSpPr>
        <p:spPr>
          <a:xfrm>
            <a:off x="228600" y="1651000"/>
            <a:ext cx="8915400" cy="2246769"/>
          </a:xfrm>
          <a:prstGeom prst="rect">
            <a:avLst/>
          </a:prstGeom>
          <a:noFill/>
        </p:spPr>
        <p:txBody>
          <a:bodyPr wrap="square" rtlCol="0">
            <a:spAutoFit/>
          </a:bodyPr>
          <a:lstStyle/>
          <a:p>
            <a:r>
              <a:rPr lang="en-US" sz="2800" dirty="0" smtClean="0"/>
              <a:t>                                  A fourth type of nuclear reaction occurs when a neutron hits a large unstable nucleus.  It can cause enough of a distortion in the nucleus, that the repulsive forces between the protons can cause the large nucleus to split into two smaller nuclei.(</a:t>
            </a:r>
            <a:r>
              <a:rPr lang="en-US" sz="2800" b="1" dirty="0" smtClean="0"/>
              <a:t>Q16</a:t>
            </a:r>
            <a:r>
              <a:rPr lang="en-US" sz="2800" dirty="0" smtClean="0"/>
              <a:t>)</a:t>
            </a:r>
          </a:p>
        </p:txBody>
      </p:sp>
      <p:sp>
        <p:nvSpPr>
          <p:cNvPr id="36" name="TextBox 35"/>
          <p:cNvSpPr txBox="1"/>
          <p:nvPr/>
        </p:nvSpPr>
        <p:spPr>
          <a:xfrm>
            <a:off x="228600" y="4245592"/>
            <a:ext cx="8915400" cy="523220"/>
          </a:xfrm>
          <a:prstGeom prst="rect">
            <a:avLst/>
          </a:prstGeom>
          <a:noFill/>
        </p:spPr>
        <p:txBody>
          <a:bodyPr wrap="square" rtlCol="0">
            <a:spAutoFit/>
          </a:bodyPr>
          <a:lstStyle/>
          <a:p>
            <a:r>
              <a:rPr lang="en-US" sz="2800" dirty="0" smtClean="0"/>
              <a:t>Making sure mass is conserved</a:t>
            </a:r>
          </a:p>
        </p:txBody>
      </p:sp>
      <p:sp>
        <p:nvSpPr>
          <p:cNvPr id="4" name="TextBox 3"/>
          <p:cNvSpPr txBox="1"/>
          <p:nvPr/>
        </p:nvSpPr>
        <p:spPr>
          <a:xfrm>
            <a:off x="0" y="76200"/>
            <a:ext cx="9144000" cy="646331"/>
          </a:xfrm>
          <a:prstGeom prst="rect">
            <a:avLst/>
          </a:prstGeom>
          <a:noFill/>
        </p:spPr>
        <p:txBody>
          <a:bodyPr wrap="square" rtlCol="0">
            <a:spAutoFit/>
          </a:bodyPr>
          <a:lstStyle/>
          <a:p>
            <a:pPr algn="ctr"/>
            <a:r>
              <a:rPr lang="en-US" sz="3600" b="1" dirty="0" smtClean="0"/>
              <a:t>Nuclear Reactions</a:t>
            </a:r>
            <a:endParaRPr lang="en-US" sz="3600" b="1" dirty="0"/>
          </a:p>
        </p:txBody>
      </p:sp>
      <p:sp>
        <p:nvSpPr>
          <p:cNvPr id="5" name="TextBox 4"/>
          <p:cNvSpPr txBox="1"/>
          <p:nvPr/>
        </p:nvSpPr>
        <p:spPr>
          <a:xfrm>
            <a:off x="2514600" y="652667"/>
            <a:ext cx="838200" cy="707886"/>
          </a:xfrm>
          <a:prstGeom prst="rect">
            <a:avLst/>
          </a:prstGeom>
          <a:noFill/>
        </p:spPr>
        <p:txBody>
          <a:bodyPr wrap="square" rtlCol="0">
            <a:spAutoFit/>
          </a:bodyPr>
          <a:lstStyle/>
          <a:p>
            <a:r>
              <a:rPr lang="en-US" sz="4000" dirty="0" err="1" smtClean="0"/>
              <a:t>Pu</a:t>
            </a:r>
            <a:endParaRPr lang="en-US" sz="4000" dirty="0" smtClean="0">
              <a:sym typeface="Wingdings" pitchFamily="2" charset="2"/>
            </a:endParaRPr>
          </a:p>
        </p:txBody>
      </p:sp>
      <p:sp>
        <p:nvSpPr>
          <p:cNvPr id="6" name="TextBox 5"/>
          <p:cNvSpPr txBox="1"/>
          <p:nvPr/>
        </p:nvSpPr>
        <p:spPr>
          <a:xfrm>
            <a:off x="228600" y="1219200"/>
            <a:ext cx="8915400" cy="954107"/>
          </a:xfrm>
          <a:prstGeom prst="rect">
            <a:avLst/>
          </a:prstGeom>
          <a:noFill/>
        </p:spPr>
        <p:txBody>
          <a:bodyPr wrap="square" rtlCol="0">
            <a:spAutoFit/>
          </a:bodyPr>
          <a:lstStyle/>
          <a:p>
            <a:r>
              <a:rPr lang="en-US" sz="2800" dirty="0" smtClean="0"/>
              <a:t>So far, we have discussed decay, capture and bombardment nuclear reactions. </a:t>
            </a:r>
          </a:p>
        </p:txBody>
      </p:sp>
      <p:sp>
        <p:nvSpPr>
          <p:cNvPr id="13" name="TextBox 12"/>
          <p:cNvSpPr txBox="1"/>
          <p:nvPr/>
        </p:nvSpPr>
        <p:spPr>
          <a:xfrm>
            <a:off x="2073666" y="937460"/>
            <a:ext cx="609600" cy="400110"/>
          </a:xfrm>
          <a:prstGeom prst="rect">
            <a:avLst/>
          </a:prstGeom>
          <a:noFill/>
        </p:spPr>
        <p:txBody>
          <a:bodyPr wrap="square" rtlCol="0">
            <a:spAutoFit/>
          </a:bodyPr>
          <a:lstStyle/>
          <a:p>
            <a:pPr algn="r"/>
            <a:r>
              <a:rPr lang="en-US" sz="2000" b="1" dirty="0" smtClean="0"/>
              <a:t>94</a:t>
            </a:r>
            <a:endParaRPr lang="en-US" sz="2000" b="1" dirty="0"/>
          </a:p>
        </p:txBody>
      </p:sp>
      <p:sp>
        <p:nvSpPr>
          <p:cNvPr id="15" name="TextBox 14"/>
          <p:cNvSpPr txBox="1"/>
          <p:nvPr/>
        </p:nvSpPr>
        <p:spPr>
          <a:xfrm>
            <a:off x="2073666" y="700830"/>
            <a:ext cx="609600" cy="400110"/>
          </a:xfrm>
          <a:prstGeom prst="rect">
            <a:avLst/>
          </a:prstGeom>
          <a:noFill/>
        </p:spPr>
        <p:txBody>
          <a:bodyPr wrap="square" rtlCol="0">
            <a:spAutoFit/>
          </a:bodyPr>
          <a:lstStyle/>
          <a:p>
            <a:pPr algn="r"/>
            <a:r>
              <a:rPr lang="en-US" sz="2000" b="1" dirty="0" smtClean="0"/>
              <a:t>242</a:t>
            </a:r>
            <a:endParaRPr lang="en-US" sz="2000" b="1" dirty="0"/>
          </a:p>
        </p:txBody>
      </p:sp>
      <p:sp>
        <p:nvSpPr>
          <p:cNvPr id="119" name="TextBox 118"/>
          <p:cNvSpPr txBox="1"/>
          <p:nvPr/>
        </p:nvSpPr>
        <p:spPr>
          <a:xfrm>
            <a:off x="3755777" y="652667"/>
            <a:ext cx="497775" cy="707886"/>
          </a:xfrm>
          <a:prstGeom prst="rect">
            <a:avLst/>
          </a:prstGeom>
          <a:noFill/>
        </p:spPr>
        <p:txBody>
          <a:bodyPr wrap="square" rtlCol="0">
            <a:spAutoFit/>
          </a:bodyPr>
          <a:lstStyle/>
          <a:p>
            <a:r>
              <a:rPr lang="en-US" sz="4000" dirty="0" smtClean="0">
                <a:sym typeface="Wingdings" pitchFamily="2" charset="2"/>
              </a:rPr>
              <a:t>n</a:t>
            </a:r>
          </a:p>
        </p:txBody>
      </p:sp>
      <p:sp>
        <p:nvSpPr>
          <p:cNvPr id="120" name="TextBox 119"/>
          <p:cNvSpPr txBox="1"/>
          <p:nvPr/>
        </p:nvSpPr>
        <p:spPr>
          <a:xfrm>
            <a:off x="3317696" y="931956"/>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121" name="TextBox 120"/>
          <p:cNvSpPr txBox="1"/>
          <p:nvPr/>
        </p:nvSpPr>
        <p:spPr>
          <a:xfrm>
            <a:off x="3317696" y="695326"/>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107" name="Rounded Rectangle 106"/>
          <p:cNvSpPr/>
          <p:nvPr/>
        </p:nvSpPr>
        <p:spPr>
          <a:xfrm>
            <a:off x="2133600" y="765724"/>
            <a:ext cx="5943600" cy="24483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ounded Rectangle 108"/>
          <p:cNvSpPr/>
          <p:nvPr/>
        </p:nvSpPr>
        <p:spPr>
          <a:xfrm>
            <a:off x="2145957" y="1019038"/>
            <a:ext cx="5943600" cy="24483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122"/>
          <p:cNvGrpSpPr/>
          <p:nvPr/>
        </p:nvGrpSpPr>
        <p:grpSpPr>
          <a:xfrm>
            <a:off x="4150056" y="634314"/>
            <a:ext cx="533400" cy="710284"/>
            <a:chOff x="4191000" y="621957"/>
            <a:chExt cx="533400" cy="710284"/>
          </a:xfrm>
        </p:grpSpPr>
        <p:sp>
          <p:nvSpPr>
            <p:cNvPr id="110" name="TextBox 109"/>
            <p:cNvSpPr txBox="1"/>
            <p:nvPr/>
          </p:nvSpPr>
          <p:spPr>
            <a:xfrm>
              <a:off x="4191000" y="621957"/>
              <a:ext cx="533400" cy="461665"/>
            </a:xfrm>
            <a:prstGeom prst="rect">
              <a:avLst/>
            </a:prstGeom>
            <a:noFill/>
          </p:spPr>
          <p:txBody>
            <a:bodyPr wrap="square" rtlCol="0">
              <a:spAutoFit/>
            </a:bodyPr>
            <a:lstStyle/>
            <a:p>
              <a:r>
                <a:rPr lang="en-US" sz="2400" b="1" dirty="0" smtClean="0"/>
                <a:t>=</a:t>
              </a:r>
              <a:endParaRPr lang="en-US" sz="2000" b="1" dirty="0" smtClean="0"/>
            </a:p>
          </p:txBody>
        </p:sp>
        <p:sp>
          <p:nvSpPr>
            <p:cNvPr id="116" name="TextBox 115"/>
            <p:cNvSpPr txBox="1"/>
            <p:nvPr/>
          </p:nvSpPr>
          <p:spPr>
            <a:xfrm>
              <a:off x="4191000" y="870576"/>
              <a:ext cx="533400" cy="461665"/>
            </a:xfrm>
            <a:prstGeom prst="rect">
              <a:avLst/>
            </a:prstGeom>
            <a:noFill/>
          </p:spPr>
          <p:txBody>
            <a:bodyPr wrap="square" rtlCol="0">
              <a:spAutoFit/>
            </a:bodyPr>
            <a:lstStyle/>
            <a:p>
              <a:r>
                <a:rPr lang="en-US" sz="2400" b="1" dirty="0" smtClean="0"/>
                <a:t>=</a:t>
              </a:r>
              <a:endParaRPr lang="en-US" sz="2000" b="1" dirty="0" smtClean="0"/>
            </a:p>
          </p:txBody>
        </p:sp>
      </p:grpSp>
      <p:sp>
        <p:nvSpPr>
          <p:cNvPr id="21" name="Rectangle 20"/>
          <p:cNvSpPr/>
          <p:nvPr/>
        </p:nvSpPr>
        <p:spPr>
          <a:xfrm>
            <a:off x="5994400" y="627744"/>
            <a:ext cx="9906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Arrow Connector 23"/>
          <p:cNvCxnSpPr/>
          <p:nvPr/>
        </p:nvCxnSpPr>
        <p:spPr>
          <a:xfrm flipH="1" flipV="1">
            <a:off x="4495800" y="1295400"/>
            <a:ext cx="3810000" cy="2590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4593608" y="699180"/>
            <a:ext cx="609600" cy="400110"/>
          </a:xfrm>
          <a:prstGeom prst="rect">
            <a:avLst/>
          </a:prstGeom>
          <a:noFill/>
        </p:spPr>
        <p:txBody>
          <a:bodyPr wrap="square" rtlCol="0">
            <a:spAutoFit/>
          </a:bodyPr>
          <a:lstStyle/>
          <a:p>
            <a:pPr algn="r"/>
            <a:r>
              <a:rPr lang="en-US" sz="2000" b="1" dirty="0" smtClean="0"/>
              <a:t>141</a:t>
            </a:r>
            <a:endParaRPr lang="en-US" sz="2000" b="1" dirty="0"/>
          </a:p>
        </p:txBody>
      </p:sp>
      <p:sp>
        <p:nvSpPr>
          <p:cNvPr id="32" name="TextBox 31"/>
          <p:cNvSpPr txBox="1"/>
          <p:nvPr/>
        </p:nvSpPr>
        <p:spPr>
          <a:xfrm>
            <a:off x="4593608" y="933386"/>
            <a:ext cx="609600" cy="400110"/>
          </a:xfrm>
          <a:prstGeom prst="rect">
            <a:avLst/>
          </a:prstGeom>
          <a:noFill/>
        </p:spPr>
        <p:txBody>
          <a:bodyPr wrap="square" rtlCol="0">
            <a:spAutoFit/>
          </a:bodyPr>
          <a:lstStyle/>
          <a:p>
            <a:pPr algn="r"/>
            <a:r>
              <a:rPr lang="en-US" sz="2000" b="1" dirty="0" smtClean="0"/>
              <a:t>55</a:t>
            </a:r>
            <a:endParaRPr lang="en-US" sz="2000" b="1" dirty="0"/>
          </a:p>
        </p:txBody>
      </p:sp>
      <p:sp>
        <p:nvSpPr>
          <p:cNvPr id="33" name="TextBox 32"/>
          <p:cNvSpPr txBox="1"/>
          <p:nvPr/>
        </p:nvSpPr>
        <p:spPr>
          <a:xfrm>
            <a:off x="228600" y="3788648"/>
            <a:ext cx="8915400" cy="523220"/>
          </a:xfrm>
          <a:prstGeom prst="rect">
            <a:avLst/>
          </a:prstGeom>
          <a:noFill/>
        </p:spPr>
        <p:txBody>
          <a:bodyPr wrap="square" rtlCol="0">
            <a:spAutoFit/>
          </a:bodyPr>
          <a:lstStyle/>
          <a:p>
            <a:r>
              <a:rPr lang="en-US" sz="2800" dirty="0" smtClean="0"/>
              <a:t>            Let’s put the equal signs where the reaction arrow is.</a:t>
            </a:r>
          </a:p>
        </p:txBody>
      </p:sp>
      <p:sp>
        <p:nvSpPr>
          <p:cNvPr id="37" name="TextBox 36"/>
          <p:cNvSpPr txBox="1"/>
          <p:nvPr/>
        </p:nvSpPr>
        <p:spPr>
          <a:xfrm>
            <a:off x="3200400" y="650544"/>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38" name="TextBox 37"/>
          <p:cNvSpPr txBox="1"/>
          <p:nvPr/>
        </p:nvSpPr>
        <p:spPr>
          <a:xfrm>
            <a:off x="228600" y="4659730"/>
            <a:ext cx="8915400" cy="523220"/>
          </a:xfrm>
          <a:prstGeom prst="rect">
            <a:avLst/>
          </a:prstGeom>
          <a:noFill/>
        </p:spPr>
        <p:txBody>
          <a:bodyPr wrap="square" rtlCol="0">
            <a:spAutoFit/>
          </a:bodyPr>
          <a:lstStyle/>
          <a:p>
            <a:r>
              <a:rPr lang="en-US" sz="2800" dirty="0" smtClean="0"/>
              <a:t>This gives us: 242 + 1 = 141 + m + 3(1)</a:t>
            </a:r>
            <a:r>
              <a:rPr lang="en-US" sz="2400" dirty="0" smtClean="0"/>
              <a:t>.</a:t>
            </a:r>
            <a:endParaRPr lang="en-US" sz="2800" dirty="0" smtClean="0"/>
          </a:p>
        </p:txBody>
      </p:sp>
      <p:sp>
        <p:nvSpPr>
          <p:cNvPr id="40" name="TextBox 39"/>
          <p:cNvSpPr txBox="1"/>
          <p:nvPr/>
        </p:nvSpPr>
        <p:spPr>
          <a:xfrm>
            <a:off x="4114800" y="652667"/>
            <a:ext cx="609600" cy="707886"/>
          </a:xfrm>
          <a:prstGeom prst="rect">
            <a:avLst/>
          </a:prstGeom>
          <a:noFill/>
        </p:spPr>
        <p:txBody>
          <a:bodyPr wrap="square" rtlCol="0">
            <a:spAutoFit/>
          </a:bodyPr>
          <a:lstStyle/>
          <a:p>
            <a:r>
              <a:rPr lang="en-US" sz="4000" dirty="0" smtClean="0">
                <a:sym typeface="Wingdings" pitchFamily="2" charset="2"/>
              </a:rPr>
              <a:t></a:t>
            </a:r>
          </a:p>
        </p:txBody>
      </p:sp>
      <p:sp>
        <p:nvSpPr>
          <p:cNvPr id="41" name="TextBox 40"/>
          <p:cNvSpPr txBox="1"/>
          <p:nvPr/>
        </p:nvSpPr>
        <p:spPr>
          <a:xfrm>
            <a:off x="5029200" y="652667"/>
            <a:ext cx="838200" cy="707886"/>
          </a:xfrm>
          <a:prstGeom prst="rect">
            <a:avLst/>
          </a:prstGeom>
          <a:noFill/>
        </p:spPr>
        <p:txBody>
          <a:bodyPr wrap="square" rtlCol="0">
            <a:spAutoFit/>
          </a:bodyPr>
          <a:lstStyle/>
          <a:p>
            <a:r>
              <a:rPr lang="en-US" sz="4000" dirty="0" smtClean="0"/>
              <a:t>Cs</a:t>
            </a:r>
            <a:endParaRPr lang="en-US" sz="4000" dirty="0" smtClean="0">
              <a:sym typeface="Wingdings" pitchFamily="2" charset="2"/>
            </a:endParaRPr>
          </a:p>
        </p:txBody>
      </p:sp>
      <p:sp>
        <p:nvSpPr>
          <p:cNvPr id="39" name="TextBox 38"/>
          <p:cNvSpPr txBox="1"/>
          <p:nvPr/>
        </p:nvSpPr>
        <p:spPr>
          <a:xfrm>
            <a:off x="7833425" y="663714"/>
            <a:ext cx="497775" cy="707886"/>
          </a:xfrm>
          <a:prstGeom prst="rect">
            <a:avLst/>
          </a:prstGeom>
          <a:noFill/>
        </p:spPr>
        <p:txBody>
          <a:bodyPr wrap="square" rtlCol="0">
            <a:spAutoFit/>
          </a:bodyPr>
          <a:lstStyle/>
          <a:p>
            <a:r>
              <a:rPr lang="en-US" sz="4000" dirty="0" smtClean="0">
                <a:sym typeface="Wingdings" pitchFamily="2" charset="2"/>
              </a:rPr>
              <a:t>n</a:t>
            </a:r>
          </a:p>
        </p:txBody>
      </p:sp>
      <p:sp>
        <p:nvSpPr>
          <p:cNvPr id="45" name="TextBox 44"/>
          <p:cNvSpPr txBox="1"/>
          <p:nvPr/>
        </p:nvSpPr>
        <p:spPr>
          <a:xfrm>
            <a:off x="7395344" y="943003"/>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47" name="TextBox 46"/>
          <p:cNvSpPr txBox="1"/>
          <p:nvPr/>
        </p:nvSpPr>
        <p:spPr>
          <a:xfrm>
            <a:off x="7395344" y="706373"/>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48" name="TextBox 47"/>
          <p:cNvSpPr txBox="1"/>
          <p:nvPr/>
        </p:nvSpPr>
        <p:spPr>
          <a:xfrm>
            <a:off x="7024048" y="661591"/>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49" name="TextBox 48"/>
          <p:cNvSpPr txBox="1"/>
          <p:nvPr/>
        </p:nvSpPr>
        <p:spPr>
          <a:xfrm>
            <a:off x="7429500" y="663714"/>
            <a:ext cx="497775" cy="707886"/>
          </a:xfrm>
          <a:prstGeom prst="rect">
            <a:avLst/>
          </a:prstGeom>
          <a:noFill/>
        </p:spPr>
        <p:txBody>
          <a:bodyPr wrap="square" rtlCol="0">
            <a:spAutoFit/>
          </a:bodyPr>
          <a:lstStyle/>
          <a:p>
            <a:r>
              <a:rPr lang="en-US" sz="4000" dirty="0" smtClean="0">
                <a:sym typeface="Wingdings" pitchFamily="2" charset="2"/>
              </a:rPr>
              <a:t>3</a:t>
            </a:r>
          </a:p>
        </p:txBody>
      </p:sp>
      <p:sp>
        <p:nvSpPr>
          <p:cNvPr id="50" name="TextBox 49"/>
          <p:cNvSpPr txBox="1"/>
          <p:nvPr/>
        </p:nvSpPr>
        <p:spPr>
          <a:xfrm>
            <a:off x="5562600" y="663714"/>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51" name="TextBox 50"/>
          <p:cNvSpPr txBox="1"/>
          <p:nvPr/>
        </p:nvSpPr>
        <p:spPr>
          <a:xfrm>
            <a:off x="5880100" y="684827"/>
            <a:ext cx="609600" cy="400110"/>
          </a:xfrm>
          <a:prstGeom prst="rect">
            <a:avLst/>
          </a:prstGeom>
          <a:noFill/>
        </p:spPr>
        <p:txBody>
          <a:bodyPr wrap="square" rtlCol="0">
            <a:spAutoFit/>
          </a:bodyPr>
          <a:lstStyle/>
          <a:p>
            <a:pPr algn="r"/>
            <a:r>
              <a:rPr lang="en-US" sz="2000" b="1" dirty="0" smtClean="0"/>
              <a:t>99</a:t>
            </a:r>
            <a:endParaRPr lang="en-US" sz="2000" b="1" dirty="0"/>
          </a:p>
        </p:txBody>
      </p:sp>
      <p:sp>
        <p:nvSpPr>
          <p:cNvPr id="52" name="TextBox 51"/>
          <p:cNvSpPr txBox="1"/>
          <p:nvPr/>
        </p:nvSpPr>
        <p:spPr>
          <a:xfrm>
            <a:off x="5880100" y="919033"/>
            <a:ext cx="609600" cy="400110"/>
          </a:xfrm>
          <a:prstGeom prst="rect">
            <a:avLst/>
          </a:prstGeom>
          <a:noFill/>
        </p:spPr>
        <p:txBody>
          <a:bodyPr wrap="square" rtlCol="0">
            <a:spAutoFit/>
          </a:bodyPr>
          <a:lstStyle/>
          <a:p>
            <a:pPr algn="r"/>
            <a:r>
              <a:rPr lang="en-US" sz="2000" b="1" dirty="0" smtClean="0"/>
              <a:t>39</a:t>
            </a:r>
            <a:endParaRPr lang="en-US" sz="2000" b="1" dirty="0"/>
          </a:p>
        </p:txBody>
      </p:sp>
      <p:sp>
        <p:nvSpPr>
          <p:cNvPr id="53" name="TextBox 52"/>
          <p:cNvSpPr txBox="1"/>
          <p:nvPr/>
        </p:nvSpPr>
        <p:spPr>
          <a:xfrm>
            <a:off x="6362990" y="638314"/>
            <a:ext cx="838200" cy="707886"/>
          </a:xfrm>
          <a:prstGeom prst="rect">
            <a:avLst/>
          </a:prstGeom>
          <a:noFill/>
        </p:spPr>
        <p:txBody>
          <a:bodyPr wrap="square" rtlCol="0">
            <a:spAutoFit/>
          </a:bodyPr>
          <a:lstStyle/>
          <a:p>
            <a:r>
              <a:rPr lang="en-US" sz="4000" dirty="0" smtClean="0"/>
              <a:t>Y</a:t>
            </a:r>
            <a:endParaRPr lang="en-US" sz="4000" dirty="0" smtClean="0">
              <a:sym typeface="Wingdings" pitchFamily="2" charset="2"/>
            </a:endParaRPr>
          </a:p>
        </p:txBody>
      </p:sp>
      <p:sp>
        <p:nvSpPr>
          <p:cNvPr id="43" name="TextBox 42"/>
          <p:cNvSpPr txBox="1"/>
          <p:nvPr/>
        </p:nvSpPr>
        <p:spPr>
          <a:xfrm>
            <a:off x="228600" y="4245848"/>
            <a:ext cx="8915400" cy="523220"/>
          </a:xfrm>
          <a:prstGeom prst="rect">
            <a:avLst/>
          </a:prstGeom>
          <a:noFill/>
        </p:spPr>
        <p:txBody>
          <a:bodyPr wrap="square" rtlCol="0">
            <a:spAutoFit/>
          </a:bodyPr>
          <a:lstStyle/>
          <a:p>
            <a:r>
              <a:rPr lang="en-US" sz="2800" dirty="0" smtClean="0"/>
              <a:t>                                                        (note: this 3 distributes)</a:t>
            </a:r>
          </a:p>
        </p:txBody>
      </p:sp>
      <p:sp>
        <p:nvSpPr>
          <p:cNvPr id="44" name="TextBox 43"/>
          <p:cNvSpPr txBox="1"/>
          <p:nvPr/>
        </p:nvSpPr>
        <p:spPr>
          <a:xfrm>
            <a:off x="228600" y="4679732"/>
            <a:ext cx="8915400" cy="523220"/>
          </a:xfrm>
          <a:prstGeom prst="rect">
            <a:avLst/>
          </a:prstGeom>
          <a:noFill/>
        </p:spPr>
        <p:txBody>
          <a:bodyPr wrap="square" rtlCol="0">
            <a:spAutoFit/>
          </a:bodyPr>
          <a:lstStyle/>
          <a:p>
            <a:r>
              <a:rPr lang="en-US" sz="2800" dirty="0" smtClean="0"/>
              <a:t>                                                                       m = 243 – 144 = 99</a:t>
            </a:r>
          </a:p>
        </p:txBody>
      </p:sp>
      <p:sp>
        <p:nvSpPr>
          <p:cNvPr id="46" name="TextBox 45"/>
          <p:cNvSpPr txBox="1"/>
          <p:nvPr/>
        </p:nvSpPr>
        <p:spPr>
          <a:xfrm>
            <a:off x="228600" y="5084048"/>
            <a:ext cx="8915400" cy="523220"/>
          </a:xfrm>
          <a:prstGeom prst="rect">
            <a:avLst/>
          </a:prstGeom>
          <a:noFill/>
        </p:spPr>
        <p:txBody>
          <a:bodyPr wrap="square" rtlCol="0">
            <a:spAutoFit/>
          </a:bodyPr>
          <a:lstStyle/>
          <a:p>
            <a:r>
              <a:rPr lang="en-US" sz="2800" dirty="0" smtClean="0"/>
              <a:t>Making sure charge is conserved (again the 3 distributes)</a:t>
            </a:r>
          </a:p>
        </p:txBody>
      </p:sp>
      <p:sp>
        <p:nvSpPr>
          <p:cNvPr id="54" name="TextBox 53"/>
          <p:cNvSpPr txBox="1"/>
          <p:nvPr/>
        </p:nvSpPr>
        <p:spPr>
          <a:xfrm>
            <a:off x="228600" y="5538618"/>
            <a:ext cx="8915400" cy="523220"/>
          </a:xfrm>
          <a:prstGeom prst="rect">
            <a:avLst/>
          </a:prstGeom>
          <a:noFill/>
        </p:spPr>
        <p:txBody>
          <a:bodyPr wrap="square" rtlCol="0">
            <a:spAutoFit/>
          </a:bodyPr>
          <a:lstStyle/>
          <a:p>
            <a:r>
              <a:rPr lang="en-US" sz="2800" dirty="0" smtClean="0"/>
              <a:t>This gives us:  94 + 0 = 55 + q + 3(0).  </a:t>
            </a:r>
          </a:p>
        </p:txBody>
      </p:sp>
      <p:sp>
        <p:nvSpPr>
          <p:cNvPr id="55" name="TextBox 54"/>
          <p:cNvSpPr txBox="1"/>
          <p:nvPr/>
        </p:nvSpPr>
        <p:spPr>
          <a:xfrm>
            <a:off x="228600" y="5538618"/>
            <a:ext cx="8915400" cy="523220"/>
          </a:xfrm>
          <a:prstGeom prst="rect">
            <a:avLst/>
          </a:prstGeom>
          <a:noFill/>
        </p:spPr>
        <p:txBody>
          <a:bodyPr wrap="square" rtlCol="0">
            <a:spAutoFit/>
          </a:bodyPr>
          <a:lstStyle/>
          <a:p>
            <a:r>
              <a:rPr lang="en-US" sz="2800" dirty="0" smtClean="0"/>
              <a:t>                                                                   q = 94 – 55 = 39</a:t>
            </a:r>
          </a:p>
        </p:txBody>
      </p:sp>
      <p:cxnSp>
        <p:nvCxnSpPr>
          <p:cNvPr id="56" name="Straight Arrow Connector 55"/>
          <p:cNvCxnSpPr/>
          <p:nvPr/>
        </p:nvCxnSpPr>
        <p:spPr>
          <a:xfrm flipV="1">
            <a:off x="6477000" y="1219200"/>
            <a:ext cx="1143000" cy="3124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228600" y="6029980"/>
            <a:ext cx="8915400" cy="523220"/>
          </a:xfrm>
          <a:prstGeom prst="rect">
            <a:avLst/>
          </a:prstGeom>
          <a:noFill/>
        </p:spPr>
        <p:txBody>
          <a:bodyPr wrap="square" rtlCol="0">
            <a:spAutoFit/>
          </a:bodyPr>
          <a:lstStyle/>
          <a:p>
            <a:r>
              <a:rPr lang="en-US" sz="2800" dirty="0" smtClean="0"/>
              <a:t>Element #39 is yttrium (Y), so we place a Y in the box.</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2">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3">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24"/>
                                        </p:tgtEl>
                                        <p:attrNameLst>
                                          <p:attrName>style.visibility</p:attrName>
                                        </p:attrNameLst>
                                      </p:cBhvr>
                                      <p:to>
                                        <p:strVal val="visible"/>
                                      </p:to>
                                    </p:set>
                                    <p:animEffect transition="in" filter="wipe(down)">
                                      <p:cBhvr>
                                        <p:cTn id="23" dur="500"/>
                                        <p:tgtEl>
                                          <p:spTgt spid="24"/>
                                        </p:tgtEl>
                                      </p:cBhvr>
                                    </p:animEffect>
                                  </p:childTnLst>
                                </p:cTn>
                              </p:par>
                            </p:childTnLst>
                          </p:cTn>
                        </p:par>
                        <p:par>
                          <p:cTn id="24" fill="hold">
                            <p:stCondLst>
                              <p:cond delay="500"/>
                            </p:stCondLst>
                            <p:childTnLst>
                              <p:par>
                                <p:cTn id="25" presetID="10" presetClass="entr" presetSubtype="0" fill="hold" nodeType="after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fade">
                                      <p:cBhvr>
                                        <p:cTn id="27" dur="5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nodeType="clickEffect">
                                  <p:stCondLst>
                                    <p:cond delay="0"/>
                                  </p:stCondLst>
                                  <p:childTnLst>
                                    <p:animEffect transition="out" filter="fade">
                                      <p:cBhvr>
                                        <p:cTn id="31" dur="500"/>
                                        <p:tgtEl>
                                          <p:spTgt spid="24"/>
                                        </p:tgtEl>
                                      </p:cBhvr>
                                    </p:animEffect>
                                    <p:set>
                                      <p:cBhvr>
                                        <p:cTn id="32" dur="1" fill="hold">
                                          <p:stCondLst>
                                            <p:cond delay="499"/>
                                          </p:stCondLst>
                                        </p:cTn>
                                        <p:tgtEl>
                                          <p:spTgt spid="24"/>
                                        </p:tgtEl>
                                        <p:attrNameLst>
                                          <p:attrName>style.visibility</p:attrName>
                                        </p:attrNameLst>
                                      </p:cBhvr>
                                      <p:to>
                                        <p:strVal val="hidden"/>
                                      </p:to>
                                    </p:set>
                                  </p:childTnLst>
                                </p:cTn>
                              </p:par>
                              <p:par>
                                <p:cTn id="33" presetID="1" presetClass="entr" presetSubtype="0" fill="hold" nodeType="withEffect">
                                  <p:stCondLst>
                                    <p:cond delay="0"/>
                                  </p:stCondLst>
                                  <p:childTnLst>
                                    <p:set>
                                      <p:cBhvr>
                                        <p:cTn id="34" dur="1" fill="hold">
                                          <p:stCondLst>
                                            <p:cond delay="0"/>
                                          </p:stCondLst>
                                        </p:cTn>
                                        <p:tgtEl>
                                          <p:spTgt spid="36">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107"/>
                                        </p:tgtEl>
                                        <p:attrNameLst>
                                          <p:attrName>style.visibility</p:attrName>
                                        </p:attrNameLst>
                                      </p:cBhvr>
                                      <p:to>
                                        <p:strVal val="visible"/>
                                      </p:to>
                                    </p:set>
                                    <p:animEffect transition="in" filter="wipe(left)">
                                      <p:cBhvr>
                                        <p:cTn id="39" dur="1000"/>
                                        <p:tgtEl>
                                          <p:spTgt spid="107"/>
                                        </p:tgtEl>
                                      </p:cBhvr>
                                    </p:animEffec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43">
                                            <p:txEl>
                                              <p:pRg st="0" end="0"/>
                                            </p:txEl>
                                          </p:spTgt>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nodeType="clickEffect">
                                  <p:stCondLst>
                                    <p:cond delay="0"/>
                                  </p:stCondLst>
                                  <p:childTnLst>
                                    <p:set>
                                      <p:cBhvr>
                                        <p:cTn id="47" dur="1" fill="hold">
                                          <p:stCondLst>
                                            <p:cond delay="0"/>
                                          </p:stCondLst>
                                        </p:cTn>
                                        <p:tgtEl>
                                          <p:spTgt spid="56"/>
                                        </p:tgtEl>
                                        <p:attrNameLst>
                                          <p:attrName>style.visibility</p:attrName>
                                        </p:attrNameLst>
                                      </p:cBhvr>
                                      <p:to>
                                        <p:strVal val="visible"/>
                                      </p:to>
                                    </p:set>
                                    <p:animEffect transition="in" filter="wipe(down)">
                                      <p:cBhvr>
                                        <p:cTn id="48" dur="500"/>
                                        <p:tgtEl>
                                          <p:spTgt spid="56"/>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xit" presetSubtype="0" fill="hold" nodeType="clickEffect">
                                  <p:stCondLst>
                                    <p:cond delay="0"/>
                                  </p:stCondLst>
                                  <p:childTnLst>
                                    <p:animEffect transition="out" filter="fade">
                                      <p:cBhvr>
                                        <p:cTn id="52" dur="500"/>
                                        <p:tgtEl>
                                          <p:spTgt spid="56"/>
                                        </p:tgtEl>
                                      </p:cBhvr>
                                    </p:animEffect>
                                    <p:set>
                                      <p:cBhvr>
                                        <p:cTn id="53" dur="1" fill="hold">
                                          <p:stCondLst>
                                            <p:cond delay="499"/>
                                          </p:stCondLst>
                                        </p:cTn>
                                        <p:tgtEl>
                                          <p:spTgt spid="56"/>
                                        </p:tgtEl>
                                        <p:attrNameLst>
                                          <p:attrName>style.visibility</p:attrName>
                                        </p:attrNameLst>
                                      </p:cBhvr>
                                      <p:to>
                                        <p:strVal val="hidden"/>
                                      </p:to>
                                    </p:set>
                                  </p:childTnLst>
                                </p:cTn>
                              </p:par>
                              <p:par>
                                <p:cTn id="54" presetID="1" presetClass="entr" presetSubtype="0" fill="hold" nodeType="withEffect">
                                  <p:stCondLst>
                                    <p:cond delay="0"/>
                                  </p:stCondLst>
                                  <p:childTnLst>
                                    <p:set>
                                      <p:cBhvr>
                                        <p:cTn id="55" dur="1" fill="hold">
                                          <p:stCondLst>
                                            <p:cond delay="0"/>
                                          </p:stCondLst>
                                        </p:cTn>
                                        <p:tgtEl>
                                          <p:spTgt spid="38">
                                            <p:txEl>
                                              <p:pRg st="0" end="0"/>
                                            </p:txEl>
                                          </p:spTgt>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nodeType="clickEffect">
                                  <p:stCondLst>
                                    <p:cond delay="0"/>
                                  </p:stCondLst>
                                  <p:childTnLst>
                                    <p:set>
                                      <p:cBhvr>
                                        <p:cTn id="59" dur="1" fill="hold">
                                          <p:stCondLst>
                                            <p:cond delay="0"/>
                                          </p:stCondLst>
                                        </p:cTn>
                                        <p:tgtEl>
                                          <p:spTgt spid="44">
                                            <p:txEl>
                                              <p:pRg st="0" end="0"/>
                                            </p:txEl>
                                          </p:spTgt>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51"/>
                                        </p:tgtEl>
                                        <p:attrNameLst>
                                          <p:attrName>style.visibility</p:attrName>
                                        </p:attrNameLst>
                                      </p:cBhvr>
                                      <p:to>
                                        <p:strVal val="visible"/>
                                      </p:to>
                                    </p:set>
                                    <p:animEffect transition="in" filter="fade">
                                      <p:cBhvr>
                                        <p:cTn id="64" dur="500"/>
                                        <p:tgtEl>
                                          <p:spTgt spid="51"/>
                                        </p:tgtEl>
                                      </p:cBhvr>
                                    </p:animEffec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46">
                                            <p:txEl>
                                              <p:pRg st="0" end="0"/>
                                            </p:txEl>
                                          </p:spTgt>
                                        </p:tgtEl>
                                        <p:attrNameLst>
                                          <p:attrName>style.visibility</p:attrName>
                                        </p:attrNameLst>
                                      </p:cBhvr>
                                      <p:to>
                                        <p:strVal val="visible"/>
                                      </p:to>
                                    </p:set>
                                  </p:childTnLst>
                                </p:cTn>
                              </p:par>
                              <p:par>
                                <p:cTn id="69" presetID="10" presetClass="exit" presetSubtype="0" fill="hold" grpId="1" nodeType="withEffect">
                                  <p:stCondLst>
                                    <p:cond delay="0"/>
                                  </p:stCondLst>
                                  <p:childTnLst>
                                    <p:animEffect transition="out" filter="fade">
                                      <p:cBhvr>
                                        <p:cTn id="70" dur="500"/>
                                        <p:tgtEl>
                                          <p:spTgt spid="107"/>
                                        </p:tgtEl>
                                      </p:cBhvr>
                                    </p:animEffect>
                                    <p:set>
                                      <p:cBhvr>
                                        <p:cTn id="71" dur="1" fill="hold">
                                          <p:stCondLst>
                                            <p:cond delay="499"/>
                                          </p:stCondLst>
                                        </p:cTn>
                                        <p:tgtEl>
                                          <p:spTgt spid="107"/>
                                        </p:tgtEl>
                                        <p:attrNameLst>
                                          <p:attrName>style.visibility</p:attrName>
                                        </p:attrNameLst>
                                      </p:cBhvr>
                                      <p:to>
                                        <p:strVal val="hidden"/>
                                      </p:to>
                                    </p:set>
                                  </p:childTnLst>
                                </p:cTn>
                              </p:par>
                            </p:childTnLst>
                          </p:cTn>
                        </p:par>
                      </p:childTnLst>
                    </p:cTn>
                  </p:par>
                  <p:par>
                    <p:cTn id="72" fill="hold">
                      <p:stCondLst>
                        <p:cond delay="indefinite"/>
                      </p:stCondLst>
                      <p:childTnLst>
                        <p:par>
                          <p:cTn id="73" fill="hold">
                            <p:stCondLst>
                              <p:cond delay="0"/>
                            </p:stCondLst>
                            <p:childTnLst>
                              <p:par>
                                <p:cTn id="74" presetID="22" presetClass="entr" presetSubtype="8" fill="hold" grpId="0" nodeType="clickEffect">
                                  <p:stCondLst>
                                    <p:cond delay="0"/>
                                  </p:stCondLst>
                                  <p:childTnLst>
                                    <p:set>
                                      <p:cBhvr>
                                        <p:cTn id="75" dur="1" fill="hold">
                                          <p:stCondLst>
                                            <p:cond delay="0"/>
                                          </p:stCondLst>
                                        </p:cTn>
                                        <p:tgtEl>
                                          <p:spTgt spid="109"/>
                                        </p:tgtEl>
                                        <p:attrNameLst>
                                          <p:attrName>style.visibility</p:attrName>
                                        </p:attrNameLst>
                                      </p:cBhvr>
                                      <p:to>
                                        <p:strVal val="visible"/>
                                      </p:to>
                                    </p:set>
                                    <p:animEffect transition="in" filter="wipe(left)">
                                      <p:cBhvr>
                                        <p:cTn id="76" dur="1000"/>
                                        <p:tgtEl>
                                          <p:spTgt spid="109"/>
                                        </p:tgtEl>
                                      </p:cBhvr>
                                    </p:animEffec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54">
                                            <p:txEl>
                                              <p:pRg st="0" end="0"/>
                                            </p:txEl>
                                          </p:spTgt>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0"/>
                                          </p:stCondLst>
                                        </p:cTn>
                                        <p:tgtEl>
                                          <p:spTgt spid="55">
                                            <p:txEl>
                                              <p:pRg st="0" end="0"/>
                                            </p:txEl>
                                          </p:spTgt>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grpId="0" nodeType="clickEffect">
                                  <p:stCondLst>
                                    <p:cond delay="0"/>
                                  </p:stCondLst>
                                  <p:childTnLst>
                                    <p:set>
                                      <p:cBhvr>
                                        <p:cTn id="88" dur="1" fill="hold">
                                          <p:stCondLst>
                                            <p:cond delay="0"/>
                                          </p:stCondLst>
                                        </p:cTn>
                                        <p:tgtEl>
                                          <p:spTgt spid="52"/>
                                        </p:tgtEl>
                                        <p:attrNameLst>
                                          <p:attrName>style.visibility</p:attrName>
                                        </p:attrNameLst>
                                      </p:cBhvr>
                                      <p:to>
                                        <p:strVal val="visible"/>
                                      </p:to>
                                    </p:set>
                                    <p:animEffect transition="in" filter="fade">
                                      <p:cBhvr>
                                        <p:cTn id="89" dur="500"/>
                                        <p:tgtEl>
                                          <p:spTgt spid="52"/>
                                        </p:tgtEl>
                                      </p:cBhvr>
                                    </p:animEffect>
                                  </p:childTnLst>
                                </p:cTn>
                              </p:par>
                            </p:childTnLst>
                          </p:cTn>
                        </p:par>
                      </p:childTnLst>
                    </p:cTn>
                  </p:par>
                  <p:par>
                    <p:cTn id="90" fill="hold">
                      <p:stCondLst>
                        <p:cond delay="indefinite"/>
                      </p:stCondLst>
                      <p:childTnLst>
                        <p:par>
                          <p:cTn id="91" fill="hold">
                            <p:stCondLst>
                              <p:cond delay="0"/>
                            </p:stCondLst>
                            <p:childTnLst>
                              <p:par>
                                <p:cTn id="92" presetID="1" presetClass="entr" presetSubtype="0" fill="hold" nodeType="clickEffect">
                                  <p:stCondLst>
                                    <p:cond delay="0"/>
                                  </p:stCondLst>
                                  <p:childTnLst>
                                    <p:set>
                                      <p:cBhvr>
                                        <p:cTn id="93" dur="1" fill="hold">
                                          <p:stCondLst>
                                            <p:cond delay="0"/>
                                          </p:stCondLst>
                                        </p:cTn>
                                        <p:tgtEl>
                                          <p:spTgt spid="59">
                                            <p:txEl>
                                              <p:pRg st="0" end="0"/>
                                            </p:txEl>
                                          </p:spTgt>
                                        </p:tgtEl>
                                        <p:attrNameLst>
                                          <p:attrName>style.visibility</p:attrName>
                                        </p:attrNameLst>
                                      </p:cBhvr>
                                      <p:to>
                                        <p:strVal val="visible"/>
                                      </p:to>
                                    </p:set>
                                  </p:childTnLst>
                                </p:cTn>
                              </p:par>
                            </p:childTnLst>
                          </p:cTn>
                        </p:par>
                      </p:childTnLst>
                    </p:cTn>
                  </p:par>
                  <p:par>
                    <p:cTn id="94" fill="hold">
                      <p:stCondLst>
                        <p:cond delay="indefinite"/>
                      </p:stCondLst>
                      <p:childTnLst>
                        <p:par>
                          <p:cTn id="95" fill="hold">
                            <p:stCondLst>
                              <p:cond delay="0"/>
                            </p:stCondLst>
                            <p:childTnLst>
                              <p:par>
                                <p:cTn id="96" presetID="10" presetClass="entr" presetSubtype="0" fill="hold" grpId="0" nodeType="clickEffect">
                                  <p:stCondLst>
                                    <p:cond delay="0"/>
                                  </p:stCondLst>
                                  <p:childTnLst>
                                    <p:set>
                                      <p:cBhvr>
                                        <p:cTn id="97" dur="1" fill="hold">
                                          <p:stCondLst>
                                            <p:cond delay="0"/>
                                          </p:stCondLst>
                                        </p:cTn>
                                        <p:tgtEl>
                                          <p:spTgt spid="53"/>
                                        </p:tgtEl>
                                        <p:attrNameLst>
                                          <p:attrName>style.visibility</p:attrName>
                                        </p:attrNameLst>
                                      </p:cBhvr>
                                      <p:to>
                                        <p:strVal val="visible"/>
                                      </p:to>
                                    </p:set>
                                    <p:animEffect transition="in" filter="fade">
                                      <p:cBhvr>
                                        <p:cTn id="98" dur="500"/>
                                        <p:tgtEl>
                                          <p:spTgt spid="53"/>
                                        </p:tgtEl>
                                      </p:cBhvr>
                                    </p:animEffect>
                                  </p:childTnLst>
                                </p:cTn>
                              </p:par>
                              <p:par>
                                <p:cTn id="99" presetID="10" presetClass="exit" presetSubtype="0" fill="hold" grpId="1" nodeType="withEffect">
                                  <p:stCondLst>
                                    <p:cond delay="0"/>
                                  </p:stCondLst>
                                  <p:childTnLst>
                                    <p:animEffect transition="out" filter="fade">
                                      <p:cBhvr>
                                        <p:cTn id="100" dur="500"/>
                                        <p:tgtEl>
                                          <p:spTgt spid="109"/>
                                        </p:tgtEl>
                                      </p:cBhvr>
                                    </p:animEffect>
                                    <p:set>
                                      <p:cBhvr>
                                        <p:cTn id="101" dur="1" fill="hold">
                                          <p:stCondLst>
                                            <p:cond delay="499"/>
                                          </p:stCondLst>
                                        </p:cTn>
                                        <p:tgtEl>
                                          <p:spTgt spid="10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 grpId="0" animBg="1"/>
      <p:bldP spid="107" grpId="1" animBg="1"/>
      <p:bldP spid="109" grpId="0" animBg="1"/>
      <p:bldP spid="109" grpId="1" animBg="1"/>
      <p:bldP spid="51" grpId="0"/>
      <p:bldP spid="52" grpId="0"/>
      <p:bldP spid="5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TextBox 191"/>
          <p:cNvSpPr txBox="1"/>
          <p:nvPr/>
        </p:nvSpPr>
        <p:spPr>
          <a:xfrm>
            <a:off x="4114800" y="652667"/>
            <a:ext cx="609600" cy="707886"/>
          </a:xfrm>
          <a:prstGeom prst="rect">
            <a:avLst/>
          </a:prstGeom>
          <a:noFill/>
        </p:spPr>
        <p:txBody>
          <a:bodyPr wrap="square" rtlCol="0">
            <a:spAutoFit/>
          </a:bodyPr>
          <a:lstStyle/>
          <a:p>
            <a:r>
              <a:rPr lang="en-US" sz="4000" dirty="0" smtClean="0">
                <a:sym typeface="Wingdings" pitchFamily="2" charset="2"/>
              </a:rPr>
              <a:t></a:t>
            </a:r>
          </a:p>
        </p:txBody>
      </p:sp>
      <p:sp>
        <p:nvSpPr>
          <p:cNvPr id="170" name="Oval 169"/>
          <p:cNvSpPr/>
          <p:nvPr/>
        </p:nvSpPr>
        <p:spPr>
          <a:xfrm>
            <a:off x="4800600" y="24638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4876800" y="2540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4953000" y="2616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1"/>
          <p:cNvGrpSpPr/>
          <p:nvPr/>
        </p:nvGrpSpPr>
        <p:grpSpPr>
          <a:xfrm rot="16200000">
            <a:off x="3797300" y="2235200"/>
            <a:ext cx="523946" cy="508432"/>
            <a:chOff x="3404680" y="1371600"/>
            <a:chExt cx="523946" cy="508432"/>
          </a:xfrm>
        </p:grpSpPr>
        <p:sp>
          <p:nvSpPr>
            <p:cNvPr id="3" name="Oval 2"/>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 name="Group 25"/>
          <p:cNvGrpSpPr/>
          <p:nvPr/>
        </p:nvGrpSpPr>
        <p:grpSpPr>
          <a:xfrm>
            <a:off x="4114800" y="2209800"/>
            <a:ext cx="523946" cy="508432"/>
            <a:chOff x="3404680" y="1371600"/>
            <a:chExt cx="523946" cy="508432"/>
          </a:xfrm>
        </p:grpSpPr>
        <p:sp>
          <p:nvSpPr>
            <p:cNvPr id="27" name="Oval 26"/>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0" name="Group 49"/>
          <p:cNvGrpSpPr/>
          <p:nvPr/>
        </p:nvGrpSpPr>
        <p:grpSpPr>
          <a:xfrm rot="10800000">
            <a:off x="4127500" y="2476500"/>
            <a:ext cx="523946" cy="508432"/>
            <a:chOff x="3404680" y="1371600"/>
            <a:chExt cx="523946" cy="508432"/>
          </a:xfrm>
        </p:grpSpPr>
        <p:sp>
          <p:nvSpPr>
            <p:cNvPr id="51" name="Oval 50"/>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73"/>
          <p:cNvGrpSpPr/>
          <p:nvPr/>
        </p:nvGrpSpPr>
        <p:grpSpPr>
          <a:xfrm>
            <a:off x="3759200" y="2539568"/>
            <a:ext cx="523946" cy="508432"/>
            <a:chOff x="3404680" y="1371600"/>
            <a:chExt cx="523946" cy="508432"/>
          </a:xfrm>
        </p:grpSpPr>
        <p:sp>
          <p:nvSpPr>
            <p:cNvPr id="75" name="Oval 74"/>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8" name="Group 97"/>
          <p:cNvGrpSpPr/>
          <p:nvPr/>
        </p:nvGrpSpPr>
        <p:grpSpPr>
          <a:xfrm rot="5400000">
            <a:off x="3962400" y="2667000"/>
            <a:ext cx="523946" cy="508432"/>
            <a:chOff x="3404680" y="1371600"/>
            <a:chExt cx="523946" cy="508432"/>
          </a:xfrm>
        </p:grpSpPr>
        <p:sp>
          <p:nvSpPr>
            <p:cNvPr id="99" name="Oval 98"/>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2" name="Group 121"/>
          <p:cNvGrpSpPr/>
          <p:nvPr/>
        </p:nvGrpSpPr>
        <p:grpSpPr>
          <a:xfrm flipV="1">
            <a:off x="4038600" y="2311400"/>
            <a:ext cx="523946" cy="508432"/>
            <a:chOff x="3404680" y="1371600"/>
            <a:chExt cx="523946" cy="508432"/>
          </a:xfrm>
        </p:grpSpPr>
        <p:sp>
          <p:nvSpPr>
            <p:cNvPr id="123" name="Oval 122"/>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4" name="Oval 163"/>
          <p:cNvSpPr/>
          <p:nvPr/>
        </p:nvSpPr>
        <p:spPr>
          <a:xfrm>
            <a:off x="1447800" y="2540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TextBox 172"/>
          <p:cNvSpPr txBox="1"/>
          <p:nvPr/>
        </p:nvSpPr>
        <p:spPr>
          <a:xfrm>
            <a:off x="228600" y="3781098"/>
            <a:ext cx="8915400" cy="2308324"/>
          </a:xfrm>
          <a:prstGeom prst="rect">
            <a:avLst/>
          </a:prstGeom>
          <a:noFill/>
        </p:spPr>
        <p:txBody>
          <a:bodyPr wrap="square" rtlCol="0">
            <a:spAutoFit/>
          </a:bodyPr>
          <a:lstStyle/>
          <a:p>
            <a:r>
              <a:rPr lang="en-US" sz="2400" dirty="0" smtClean="0"/>
              <a:t>                Replay it a few more times and note how the high speed neutron gets absorbed, and this causes an elongation of the nucleus.</a:t>
            </a:r>
          </a:p>
          <a:p>
            <a:r>
              <a:rPr lang="en-US" sz="2400" dirty="0" smtClean="0"/>
              <a:t>Without this distortion, the high number of protons was already causing the nucleus to be unstable, but it would have just undergone a gradual series of alpha (and beta) decays to eventually end up small enough to be stable.</a:t>
            </a:r>
          </a:p>
        </p:txBody>
      </p:sp>
      <p:sp>
        <p:nvSpPr>
          <p:cNvPr id="174" name="TextBox 173"/>
          <p:cNvSpPr txBox="1"/>
          <p:nvPr/>
        </p:nvSpPr>
        <p:spPr>
          <a:xfrm>
            <a:off x="0" y="76200"/>
            <a:ext cx="9144000" cy="646331"/>
          </a:xfrm>
          <a:prstGeom prst="rect">
            <a:avLst/>
          </a:prstGeom>
          <a:noFill/>
        </p:spPr>
        <p:txBody>
          <a:bodyPr wrap="square" rtlCol="0">
            <a:spAutoFit/>
          </a:bodyPr>
          <a:lstStyle/>
          <a:p>
            <a:pPr algn="ctr"/>
            <a:r>
              <a:rPr lang="en-US" sz="3600" b="1" dirty="0" smtClean="0"/>
              <a:t>Nuclear Reactions</a:t>
            </a:r>
            <a:endParaRPr lang="en-US" sz="3600" b="1" dirty="0"/>
          </a:p>
        </p:txBody>
      </p:sp>
      <p:sp>
        <p:nvSpPr>
          <p:cNvPr id="175" name="TextBox 174"/>
          <p:cNvSpPr txBox="1"/>
          <p:nvPr/>
        </p:nvSpPr>
        <p:spPr>
          <a:xfrm>
            <a:off x="2514600" y="652667"/>
            <a:ext cx="838200" cy="707886"/>
          </a:xfrm>
          <a:prstGeom prst="rect">
            <a:avLst/>
          </a:prstGeom>
          <a:noFill/>
        </p:spPr>
        <p:txBody>
          <a:bodyPr wrap="square" rtlCol="0">
            <a:spAutoFit/>
          </a:bodyPr>
          <a:lstStyle/>
          <a:p>
            <a:r>
              <a:rPr lang="en-US" sz="4000" dirty="0" err="1" smtClean="0"/>
              <a:t>Pu</a:t>
            </a:r>
            <a:endParaRPr lang="en-US" sz="4000" dirty="0" smtClean="0">
              <a:sym typeface="Wingdings" pitchFamily="2" charset="2"/>
            </a:endParaRPr>
          </a:p>
        </p:txBody>
      </p:sp>
      <p:sp>
        <p:nvSpPr>
          <p:cNvPr id="176" name="TextBox 175"/>
          <p:cNvSpPr txBox="1"/>
          <p:nvPr/>
        </p:nvSpPr>
        <p:spPr>
          <a:xfrm>
            <a:off x="228600" y="3417431"/>
            <a:ext cx="8915400" cy="830997"/>
          </a:xfrm>
          <a:prstGeom prst="rect">
            <a:avLst/>
          </a:prstGeom>
          <a:noFill/>
        </p:spPr>
        <p:txBody>
          <a:bodyPr wrap="square" rtlCol="0">
            <a:spAutoFit/>
          </a:bodyPr>
          <a:lstStyle/>
          <a:p>
            <a:r>
              <a:rPr lang="en-US" sz="2400" dirty="0" smtClean="0"/>
              <a:t>The animation for this fission reaction would perhaps look something like this:</a:t>
            </a:r>
          </a:p>
        </p:txBody>
      </p:sp>
      <p:sp>
        <p:nvSpPr>
          <p:cNvPr id="177" name="TextBox 176"/>
          <p:cNvSpPr txBox="1"/>
          <p:nvPr/>
        </p:nvSpPr>
        <p:spPr>
          <a:xfrm>
            <a:off x="2073666" y="937460"/>
            <a:ext cx="609600" cy="400110"/>
          </a:xfrm>
          <a:prstGeom prst="rect">
            <a:avLst/>
          </a:prstGeom>
          <a:noFill/>
        </p:spPr>
        <p:txBody>
          <a:bodyPr wrap="square" rtlCol="0">
            <a:spAutoFit/>
          </a:bodyPr>
          <a:lstStyle/>
          <a:p>
            <a:pPr algn="r"/>
            <a:r>
              <a:rPr lang="en-US" sz="2000" b="1" dirty="0" smtClean="0"/>
              <a:t>94</a:t>
            </a:r>
            <a:endParaRPr lang="en-US" sz="2000" b="1" dirty="0"/>
          </a:p>
        </p:txBody>
      </p:sp>
      <p:sp>
        <p:nvSpPr>
          <p:cNvPr id="178" name="TextBox 177"/>
          <p:cNvSpPr txBox="1"/>
          <p:nvPr/>
        </p:nvSpPr>
        <p:spPr>
          <a:xfrm>
            <a:off x="2073666" y="700830"/>
            <a:ext cx="609600" cy="400110"/>
          </a:xfrm>
          <a:prstGeom prst="rect">
            <a:avLst/>
          </a:prstGeom>
          <a:noFill/>
        </p:spPr>
        <p:txBody>
          <a:bodyPr wrap="square" rtlCol="0">
            <a:spAutoFit/>
          </a:bodyPr>
          <a:lstStyle/>
          <a:p>
            <a:pPr algn="r"/>
            <a:r>
              <a:rPr lang="en-US" sz="2000" b="1" dirty="0" smtClean="0"/>
              <a:t>242</a:t>
            </a:r>
            <a:endParaRPr lang="en-US" sz="2000" b="1" dirty="0"/>
          </a:p>
        </p:txBody>
      </p:sp>
      <p:sp>
        <p:nvSpPr>
          <p:cNvPr id="179" name="TextBox 178"/>
          <p:cNvSpPr txBox="1"/>
          <p:nvPr/>
        </p:nvSpPr>
        <p:spPr>
          <a:xfrm>
            <a:off x="3755777" y="652667"/>
            <a:ext cx="497775" cy="707886"/>
          </a:xfrm>
          <a:prstGeom prst="rect">
            <a:avLst/>
          </a:prstGeom>
          <a:noFill/>
        </p:spPr>
        <p:txBody>
          <a:bodyPr wrap="square" rtlCol="0">
            <a:spAutoFit/>
          </a:bodyPr>
          <a:lstStyle/>
          <a:p>
            <a:r>
              <a:rPr lang="en-US" sz="4000" dirty="0" smtClean="0">
                <a:sym typeface="Wingdings" pitchFamily="2" charset="2"/>
              </a:rPr>
              <a:t>n</a:t>
            </a:r>
          </a:p>
        </p:txBody>
      </p:sp>
      <p:sp>
        <p:nvSpPr>
          <p:cNvPr id="180" name="TextBox 179"/>
          <p:cNvSpPr txBox="1"/>
          <p:nvPr/>
        </p:nvSpPr>
        <p:spPr>
          <a:xfrm>
            <a:off x="3317696" y="931956"/>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181" name="TextBox 180"/>
          <p:cNvSpPr txBox="1"/>
          <p:nvPr/>
        </p:nvSpPr>
        <p:spPr>
          <a:xfrm>
            <a:off x="3317696" y="695326"/>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189" name="TextBox 188"/>
          <p:cNvSpPr txBox="1"/>
          <p:nvPr/>
        </p:nvSpPr>
        <p:spPr>
          <a:xfrm>
            <a:off x="4593608" y="699180"/>
            <a:ext cx="609600" cy="400110"/>
          </a:xfrm>
          <a:prstGeom prst="rect">
            <a:avLst/>
          </a:prstGeom>
          <a:noFill/>
        </p:spPr>
        <p:txBody>
          <a:bodyPr wrap="square" rtlCol="0">
            <a:spAutoFit/>
          </a:bodyPr>
          <a:lstStyle/>
          <a:p>
            <a:pPr algn="r"/>
            <a:r>
              <a:rPr lang="en-US" sz="2000" b="1" dirty="0" smtClean="0"/>
              <a:t>141</a:t>
            </a:r>
            <a:endParaRPr lang="en-US" sz="2000" b="1" dirty="0"/>
          </a:p>
        </p:txBody>
      </p:sp>
      <p:sp>
        <p:nvSpPr>
          <p:cNvPr id="190" name="TextBox 189"/>
          <p:cNvSpPr txBox="1"/>
          <p:nvPr/>
        </p:nvSpPr>
        <p:spPr>
          <a:xfrm>
            <a:off x="4593608" y="933386"/>
            <a:ext cx="609600" cy="400110"/>
          </a:xfrm>
          <a:prstGeom prst="rect">
            <a:avLst/>
          </a:prstGeom>
          <a:noFill/>
        </p:spPr>
        <p:txBody>
          <a:bodyPr wrap="square" rtlCol="0">
            <a:spAutoFit/>
          </a:bodyPr>
          <a:lstStyle/>
          <a:p>
            <a:pPr algn="r"/>
            <a:r>
              <a:rPr lang="en-US" sz="2000" b="1" dirty="0" smtClean="0"/>
              <a:t>55</a:t>
            </a:r>
            <a:endParaRPr lang="en-US" sz="2000" b="1" dirty="0"/>
          </a:p>
        </p:txBody>
      </p:sp>
      <p:sp>
        <p:nvSpPr>
          <p:cNvPr id="191" name="TextBox 190"/>
          <p:cNvSpPr txBox="1"/>
          <p:nvPr/>
        </p:nvSpPr>
        <p:spPr>
          <a:xfrm>
            <a:off x="3200400" y="650544"/>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193" name="TextBox 192"/>
          <p:cNvSpPr txBox="1"/>
          <p:nvPr/>
        </p:nvSpPr>
        <p:spPr>
          <a:xfrm>
            <a:off x="5029200" y="652667"/>
            <a:ext cx="838200" cy="707886"/>
          </a:xfrm>
          <a:prstGeom prst="rect">
            <a:avLst/>
          </a:prstGeom>
          <a:noFill/>
        </p:spPr>
        <p:txBody>
          <a:bodyPr wrap="square" rtlCol="0">
            <a:spAutoFit/>
          </a:bodyPr>
          <a:lstStyle/>
          <a:p>
            <a:r>
              <a:rPr lang="en-US" sz="4000" dirty="0" smtClean="0"/>
              <a:t>Cs</a:t>
            </a:r>
            <a:endParaRPr lang="en-US" sz="4000" dirty="0" smtClean="0">
              <a:sym typeface="Wingdings" pitchFamily="2" charset="2"/>
            </a:endParaRPr>
          </a:p>
        </p:txBody>
      </p:sp>
      <p:sp>
        <p:nvSpPr>
          <p:cNvPr id="194" name="TextBox 193"/>
          <p:cNvSpPr txBox="1"/>
          <p:nvPr/>
        </p:nvSpPr>
        <p:spPr>
          <a:xfrm>
            <a:off x="7833425" y="663714"/>
            <a:ext cx="497775" cy="707886"/>
          </a:xfrm>
          <a:prstGeom prst="rect">
            <a:avLst/>
          </a:prstGeom>
          <a:noFill/>
        </p:spPr>
        <p:txBody>
          <a:bodyPr wrap="square" rtlCol="0">
            <a:spAutoFit/>
          </a:bodyPr>
          <a:lstStyle/>
          <a:p>
            <a:r>
              <a:rPr lang="en-US" sz="4000" dirty="0" smtClean="0">
                <a:sym typeface="Wingdings" pitchFamily="2" charset="2"/>
              </a:rPr>
              <a:t>n</a:t>
            </a:r>
          </a:p>
        </p:txBody>
      </p:sp>
      <p:sp>
        <p:nvSpPr>
          <p:cNvPr id="195" name="TextBox 194"/>
          <p:cNvSpPr txBox="1"/>
          <p:nvPr/>
        </p:nvSpPr>
        <p:spPr>
          <a:xfrm>
            <a:off x="7395344" y="943003"/>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196" name="TextBox 195"/>
          <p:cNvSpPr txBox="1"/>
          <p:nvPr/>
        </p:nvSpPr>
        <p:spPr>
          <a:xfrm>
            <a:off x="7395344" y="706373"/>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197" name="TextBox 196"/>
          <p:cNvSpPr txBox="1"/>
          <p:nvPr/>
        </p:nvSpPr>
        <p:spPr>
          <a:xfrm>
            <a:off x="7024048" y="661591"/>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198" name="TextBox 197"/>
          <p:cNvSpPr txBox="1"/>
          <p:nvPr/>
        </p:nvSpPr>
        <p:spPr>
          <a:xfrm>
            <a:off x="7429500" y="663714"/>
            <a:ext cx="497775" cy="707886"/>
          </a:xfrm>
          <a:prstGeom prst="rect">
            <a:avLst/>
          </a:prstGeom>
          <a:noFill/>
        </p:spPr>
        <p:txBody>
          <a:bodyPr wrap="square" rtlCol="0">
            <a:spAutoFit/>
          </a:bodyPr>
          <a:lstStyle/>
          <a:p>
            <a:r>
              <a:rPr lang="en-US" sz="4000" dirty="0" smtClean="0">
                <a:sym typeface="Wingdings" pitchFamily="2" charset="2"/>
              </a:rPr>
              <a:t>3</a:t>
            </a:r>
          </a:p>
        </p:txBody>
      </p:sp>
      <p:sp>
        <p:nvSpPr>
          <p:cNvPr id="199" name="TextBox 198"/>
          <p:cNvSpPr txBox="1"/>
          <p:nvPr/>
        </p:nvSpPr>
        <p:spPr>
          <a:xfrm>
            <a:off x="5562600" y="663714"/>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200" name="TextBox 199"/>
          <p:cNvSpPr txBox="1"/>
          <p:nvPr/>
        </p:nvSpPr>
        <p:spPr>
          <a:xfrm>
            <a:off x="5880100" y="684827"/>
            <a:ext cx="609600" cy="400110"/>
          </a:xfrm>
          <a:prstGeom prst="rect">
            <a:avLst/>
          </a:prstGeom>
          <a:noFill/>
        </p:spPr>
        <p:txBody>
          <a:bodyPr wrap="square" rtlCol="0">
            <a:spAutoFit/>
          </a:bodyPr>
          <a:lstStyle/>
          <a:p>
            <a:pPr algn="r"/>
            <a:r>
              <a:rPr lang="en-US" sz="2000" b="1" dirty="0" smtClean="0"/>
              <a:t>99</a:t>
            </a:r>
            <a:endParaRPr lang="en-US" sz="2000" b="1" dirty="0"/>
          </a:p>
        </p:txBody>
      </p:sp>
      <p:sp>
        <p:nvSpPr>
          <p:cNvPr id="201" name="TextBox 200"/>
          <p:cNvSpPr txBox="1"/>
          <p:nvPr/>
        </p:nvSpPr>
        <p:spPr>
          <a:xfrm>
            <a:off x="5880100" y="919033"/>
            <a:ext cx="609600" cy="400110"/>
          </a:xfrm>
          <a:prstGeom prst="rect">
            <a:avLst/>
          </a:prstGeom>
          <a:noFill/>
        </p:spPr>
        <p:txBody>
          <a:bodyPr wrap="square" rtlCol="0">
            <a:spAutoFit/>
          </a:bodyPr>
          <a:lstStyle/>
          <a:p>
            <a:pPr algn="r"/>
            <a:r>
              <a:rPr lang="en-US" sz="2000" b="1" dirty="0" smtClean="0"/>
              <a:t>39</a:t>
            </a:r>
            <a:endParaRPr lang="en-US" sz="2000" b="1" dirty="0"/>
          </a:p>
        </p:txBody>
      </p:sp>
      <p:sp>
        <p:nvSpPr>
          <p:cNvPr id="202" name="TextBox 201"/>
          <p:cNvSpPr txBox="1"/>
          <p:nvPr/>
        </p:nvSpPr>
        <p:spPr>
          <a:xfrm>
            <a:off x="6362990" y="638314"/>
            <a:ext cx="838200" cy="707886"/>
          </a:xfrm>
          <a:prstGeom prst="rect">
            <a:avLst/>
          </a:prstGeom>
          <a:noFill/>
        </p:spPr>
        <p:txBody>
          <a:bodyPr wrap="square" rtlCol="0">
            <a:spAutoFit/>
          </a:bodyPr>
          <a:lstStyle/>
          <a:p>
            <a:r>
              <a:rPr lang="en-US" sz="4000" dirty="0" smtClean="0"/>
              <a:t>Y</a:t>
            </a:r>
            <a:endParaRPr lang="en-US" sz="4000" dirty="0" smtClean="0">
              <a:sym typeface="Wingdings" pitchFamily="2" charset="2"/>
            </a:endParaRPr>
          </a:p>
        </p:txBody>
      </p:sp>
      <p:sp>
        <p:nvSpPr>
          <p:cNvPr id="203" name="TextBox 202"/>
          <p:cNvSpPr txBox="1"/>
          <p:nvPr/>
        </p:nvSpPr>
        <p:spPr>
          <a:xfrm>
            <a:off x="228600" y="5616476"/>
            <a:ext cx="8915400" cy="1200329"/>
          </a:xfrm>
          <a:prstGeom prst="rect">
            <a:avLst/>
          </a:prstGeom>
          <a:noFill/>
        </p:spPr>
        <p:txBody>
          <a:bodyPr wrap="square" rtlCol="0">
            <a:spAutoFit/>
          </a:bodyPr>
          <a:lstStyle/>
          <a:p>
            <a:r>
              <a:rPr lang="en-US" sz="2400" dirty="0" smtClean="0"/>
              <a:t>                                      With this distortion, however, the repulsive forces  now have a unified direction and they cause the nucleus to split into two smaller, more stable pieces.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7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0" presetClass="path" presetSubtype="0" accel="50000" fill="hold" grpId="0" nodeType="clickEffect">
                                  <p:stCondLst>
                                    <p:cond delay="0"/>
                                  </p:stCondLst>
                                  <p:childTnLst>
                                    <p:animMotion origin="layout" path="M 1.94444E-6 2.59259E-6 L 0.275 2.59259E-6 " pathEditMode="relative" ptsTypes="AA">
                                      <p:cBhvr>
                                        <p:cTn id="10" dur="500" fill="hold"/>
                                        <p:tgtEl>
                                          <p:spTgt spid="164"/>
                                        </p:tgtEl>
                                        <p:attrNameLst>
                                          <p:attrName>ppt_x</p:attrName>
                                          <p:attrName>ppt_y</p:attrName>
                                        </p:attrNameLst>
                                      </p:cBhvr>
                                    </p:animMotion>
                                  </p:childTnLst>
                                </p:cTn>
                              </p:par>
                            </p:childTnLst>
                          </p:cTn>
                        </p:par>
                        <p:par>
                          <p:cTn id="11" fill="hold">
                            <p:stCondLst>
                              <p:cond delay="500"/>
                            </p:stCondLst>
                            <p:childTnLst>
                              <p:par>
                                <p:cTn id="12" presetID="0" presetClass="path" presetSubtype="0" decel="50000" fill="hold" nodeType="afterEffect">
                                  <p:stCondLst>
                                    <p:cond delay="0"/>
                                  </p:stCondLst>
                                  <p:childTnLst>
                                    <p:animMotion origin="layout" path="M 1.38889E-6 2.96296E-6 L 0.0592 -0.02593 " pathEditMode="relative" rAng="0" ptsTypes="AA">
                                      <p:cBhvr>
                                        <p:cTn id="13" dur="1000" fill="hold"/>
                                        <p:tgtEl>
                                          <p:spTgt spid="2"/>
                                        </p:tgtEl>
                                        <p:attrNameLst>
                                          <p:attrName>ppt_x</p:attrName>
                                          <p:attrName>ppt_y</p:attrName>
                                        </p:attrNameLst>
                                      </p:cBhvr>
                                      <p:rCtr x="30" y="-13"/>
                                    </p:animMotion>
                                  </p:childTnLst>
                                </p:cTn>
                              </p:par>
                              <p:par>
                                <p:cTn id="14" presetID="0" presetClass="path" presetSubtype="0" decel="50000" fill="hold" nodeType="withEffect">
                                  <p:stCondLst>
                                    <p:cond delay="0"/>
                                  </p:stCondLst>
                                  <p:childTnLst>
                                    <p:animMotion origin="layout" path="M 4.16667E-6 -3.33333E-6 L 0.06302 -0.02222 " pathEditMode="relative" rAng="0" ptsTypes="AA">
                                      <p:cBhvr>
                                        <p:cTn id="15" dur="1000" fill="hold"/>
                                        <p:tgtEl>
                                          <p:spTgt spid="26"/>
                                        </p:tgtEl>
                                        <p:attrNameLst>
                                          <p:attrName>ppt_x</p:attrName>
                                          <p:attrName>ppt_y</p:attrName>
                                        </p:attrNameLst>
                                      </p:cBhvr>
                                      <p:rCtr x="31" y="-11"/>
                                    </p:animMotion>
                                  </p:childTnLst>
                                </p:cTn>
                              </p:par>
                              <p:par>
                                <p:cTn id="16" presetID="0" presetClass="path" presetSubtype="0" decel="50000" fill="hold" nodeType="withEffect">
                                  <p:stCondLst>
                                    <p:cond delay="0"/>
                                  </p:stCondLst>
                                  <p:childTnLst>
                                    <p:animMotion origin="layout" path="M -0.00295 -2.22222E-6 L 0.05869 0.00556 " pathEditMode="relative" rAng="0" ptsTypes="AA">
                                      <p:cBhvr>
                                        <p:cTn id="17" dur="1000" fill="hold"/>
                                        <p:tgtEl>
                                          <p:spTgt spid="50"/>
                                        </p:tgtEl>
                                        <p:attrNameLst>
                                          <p:attrName>ppt_x</p:attrName>
                                          <p:attrName>ppt_y</p:attrName>
                                        </p:attrNameLst>
                                      </p:cBhvr>
                                      <p:rCtr x="31" y="3"/>
                                    </p:animMotion>
                                  </p:childTnLst>
                                </p:cTn>
                              </p:par>
                              <p:par>
                                <p:cTn id="18" presetID="0" presetClass="path" presetSubtype="0" decel="50000" fill="hold" nodeType="withEffect">
                                  <p:stCondLst>
                                    <p:cond delay="0"/>
                                  </p:stCondLst>
                                  <p:childTnLst>
                                    <p:animMotion origin="layout" path="M 1.38889E-6 -1.48148E-6 L 0.06753 0.00741 " pathEditMode="relative" rAng="0" ptsTypes="AA">
                                      <p:cBhvr>
                                        <p:cTn id="19" dur="1000" fill="hold"/>
                                        <p:tgtEl>
                                          <p:spTgt spid="74"/>
                                        </p:tgtEl>
                                        <p:attrNameLst>
                                          <p:attrName>ppt_x</p:attrName>
                                          <p:attrName>ppt_y</p:attrName>
                                        </p:attrNameLst>
                                      </p:cBhvr>
                                      <p:rCtr x="34" y="4"/>
                                    </p:animMotion>
                                  </p:childTnLst>
                                </p:cTn>
                              </p:par>
                              <p:par>
                                <p:cTn id="20" presetID="0" presetClass="path" presetSubtype="0" decel="50000" fill="hold" nodeType="withEffect">
                                  <p:stCondLst>
                                    <p:cond delay="0"/>
                                  </p:stCondLst>
                                  <p:childTnLst>
                                    <p:animMotion origin="layout" path="M 8.33333E-7 5.55112E-17 L 0.07135 0.01111 " pathEditMode="relative" rAng="0" ptsTypes="AA">
                                      <p:cBhvr>
                                        <p:cTn id="21" dur="1000" fill="hold"/>
                                        <p:tgtEl>
                                          <p:spTgt spid="98"/>
                                        </p:tgtEl>
                                        <p:attrNameLst>
                                          <p:attrName>ppt_x</p:attrName>
                                          <p:attrName>ppt_y</p:attrName>
                                        </p:attrNameLst>
                                      </p:cBhvr>
                                      <p:rCtr x="36" y="6"/>
                                    </p:animMotion>
                                  </p:childTnLst>
                                </p:cTn>
                              </p:par>
                              <p:par>
                                <p:cTn id="22" presetID="0" presetClass="path" presetSubtype="0" decel="50000" fill="hold" nodeType="withEffect">
                                  <p:stCondLst>
                                    <p:cond delay="0"/>
                                  </p:stCondLst>
                                  <p:childTnLst>
                                    <p:animMotion origin="layout" path="M -2.5E-6 1.85185E-6 L 0.05469 -0.01482 " pathEditMode="relative" rAng="0" ptsTypes="AA">
                                      <p:cBhvr>
                                        <p:cTn id="23" dur="1000" fill="hold"/>
                                        <p:tgtEl>
                                          <p:spTgt spid="122"/>
                                        </p:tgtEl>
                                        <p:attrNameLst>
                                          <p:attrName>ppt_x</p:attrName>
                                          <p:attrName>ppt_y</p:attrName>
                                        </p:attrNameLst>
                                      </p:cBhvr>
                                      <p:rCtr x="27" y="-7"/>
                                    </p:animMotion>
                                  </p:childTnLst>
                                </p:cTn>
                              </p:par>
                              <p:par>
                                <p:cTn id="24" presetID="0" presetClass="path" presetSubtype="0" decel="50000" fill="hold" grpId="1" nodeType="withEffect">
                                  <p:stCondLst>
                                    <p:cond delay="0"/>
                                  </p:stCondLst>
                                  <p:childTnLst>
                                    <p:animMotion origin="layout" path="M 0.275 4.44444E-6 L 0.33334 4.44444E-6 " pathEditMode="relative" rAng="0" ptsTypes="AA">
                                      <p:cBhvr>
                                        <p:cTn id="25" dur="1000" fill="hold"/>
                                        <p:tgtEl>
                                          <p:spTgt spid="164"/>
                                        </p:tgtEl>
                                        <p:attrNameLst>
                                          <p:attrName>ppt_x</p:attrName>
                                          <p:attrName>ppt_y</p:attrName>
                                        </p:attrNameLst>
                                      </p:cBhvr>
                                      <p:rCtr x="29" y="0"/>
                                    </p:animMotion>
                                  </p:childTnLst>
                                </p:cTn>
                              </p:par>
                            </p:childTnLst>
                          </p:cTn>
                        </p:par>
                        <p:par>
                          <p:cTn id="26" fill="hold">
                            <p:stCondLst>
                              <p:cond delay="1500"/>
                            </p:stCondLst>
                            <p:childTnLst>
                              <p:par>
                                <p:cTn id="27" presetID="0" presetClass="path" presetSubtype="0" accel="50000" decel="50000" fill="hold" nodeType="afterEffect">
                                  <p:stCondLst>
                                    <p:cond delay="0"/>
                                  </p:stCondLst>
                                  <p:childTnLst>
                                    <p:animMotion origin="layout" path="M 0.07118 0.01111 L 0.25746 0.05553 " pathEditMode="relative" rAng="0" ptsTypes="AA">
                                      <p:cBhvr>
                                        <p:cTn id="28" dur="500" fill="hold"/>
                                        <p:tgtEl>
                                          <p:spTgt spid="98"/>
                                        </p:tgtEl>
                                        <p:attrNameLst>
                                          <p:attrName>ppt_x</p:attrName>
                                          <p:attrName>ppt_y</p:attrName>
                                        </p:attrNameLst>
                                      </p:cBhvr>
                                      <p:rCtr x="93" y="22"/>
                                    </p:animMotion>
                                  </p:childTnLst>
                                </p:cTn>
                              </p:par>
                              <p:par>
                                <p:cTn id="29" presetID="0" presetClass="path" presetSubtype="0" accel="50000" decel="50000" fill="hold" nodeType="withEffect">
                                  <p:stCondLst>
                                    <p:cond delay="0"/>
                                  </p:stCondLst>
                                  <p:childTnLst>
                                    <p:animMotion origin="layout" path="M 0.06753 0.00741 L 0.25191 0.05183 " pathEditMode="relative" rAng="0" ptsTypes="AA">
                                      <p:cBhvr>
                                        <p:cTn id="30" dur="500" fill="hold"/>
                                        <p:tgtEl>
                                          <p:spTgt spid="74"/>
                                        </p:tgtEl>
                                        <p:attrNameLst>
                                          <p:attrName>ppt_x</p:attrName>
                                          <p:attrName>ppt_y</p:attrName>
                                        </p:attrNameLst>
                                      </p:cBhvr>
                                      <p:rCtr x="92" y="22"/>
                                    </p:animMotion>
                                  </p:childTnLst>
                                </p:cTn>
                              </p:par>
                              <p:par>
                                <p:cTn id="31" presetID="0" presetClass="path" presetSubtype="0" accel="50000" decel="50000" fill="hold" nodeType="withEffect">
                                  <p:stCondLst>
                                    <p:cond delay="0"/>
                                  </p:stCondLst>
                                  <p:childTnLst>
                                    <p:animMotion origin="layout" path="M 0.05869 0.00555 L 0.24497 0.04997 " pathEditMode="relative" rAng="0" ptsTypes="AA">
                                      <p:cBhvr>
                                        <p:cTn id="32" dur="500" fill="hold"/>
                                        <p:tgtEl>
                                          <p:spTgt spid="50"/>
                                        </p:tgtEl>
                                        <p:attrNameLst>
                                          <p:attrName>ppt_x</p:attrName>
                                          <p:attrName>ppt_y</p:attrName>
                                        </p:attrNameLst>
                                      </p:cBhvr>
                                      <p:rCtr x="93" y="22"/>
                                    </p:animMotion>
                                  </p:childTnLst>
                                </p:cTn>
                              </p:par>
                              <p:par>
                                <p:cTn id="33" presetID="0" presetClass="path" presetSubtype="0" accel="50000" decel="50000" fill="hold" nodeType="withEffect">
                                  <p:stCondLst>
                                    <p:cond delay="0"/>
                                  </p:stCondLst>
                                  <p:childTnLst>
                                    <p:animMotion origin="layout" path="M 0.06302 -0.02222 L 0.11302 -0.13333 " pathEditMode="relative" rAng="0" ptsTypes="AA">
                                      <p:cBhvr>
                                        <p:cTn id="34" dur="500" fill="hold"/>
                                        <p:tgtEl>
                                          <p:spTgt spid="26"/>
                                        </p:tgtEl>
                                        <p:attrNameLst>
                                          <p:attrName>ppt_x</p:attrName>
                                          <p:attrName>ppt_y</p:attrName>
                                        </p:attrNameLst>
                                      </p:cBhvr>
                                      <p:rCtr x="25" y="-56"/>
                                    </p:animMotion>
                                  </p:childTnLst>
                                </p:cTn>
                              </p:par>
                              <p:par>
                                <p:cTn id="35" presetID="0" presetClass="path" presetSubtype="0" accel="50000" decel="50000" fill="hold" nodeType="withEffect">
                                  <p:stCondLst>
                                    <p:cond delay="0"/>
                                  </p:stCondLst>
                                  <p:childTnLst>
                                    <p:animMotion origin="layout" path="M 0.0592 -0.02593 L 0.1092 -0.13704 " pathEditMode="relative" rAng="0" ptsTypes="AA">
                                      <p:cBhvr>
                                        <p:cTn id="36" dur="500" fill="hold"/>
                                        <p:tgtEl>
                                          <p:spTgt spid="2"/>
                                        </p:tgtEl>
                                        <p:attrNameLst>
                                          <p:attrName>ppt_x</p:attrName>
                                          <p:attrName>ppt_y</p:attrName>
                                        </p:attrNameLst>
                                      </p:cBhvr>
                                      <p:rCtr x="25" y="-56"/>
                                    </p:animMotion>
                                  </p:childTnLst>
                                </p:cTn>
                              </p:par>
                              <p:par>
                                <p:cTn id="37" presetID="0" presetClass="path" presetSubtype="0" accel="50000" decel="50000" fill="hold" nodeType="withEffect">
                                  <p:stCondLst>
                                    <p:cond delay="0"/>
                                  </p:stCondLst>
                                  <p:childTnLst>
                                    <p:animMotion origin="layout" path="M 0.05417 -0.01551 L 0.10417 -0.12662 " pathEditMode="relative" rAng="0" ptsTypes="AA">
                                      <p:cBhvr>
                                        <p:cTn id="38" dur="500" fill="hold"/>
                                        <p:tgtEl>
                                          <p:spTgt spid="122"/>
                                        </p:tgtEl>
                                        <p:attrNameLst>
                                          <p:attrName>ppt_x</p:attrName>
                                          <p:attrName>ppt_y</p:attrName>
                                        </p:attrNameLst>
                                      </p:cBhvr>
                                      <p:rCtr x="25" y="-56"/>
                                    </p:animMotion>
                                  </p:childTnLst>
                                </p:cTn>
                              </p:par>
                              <p:par>
                                <p:cTn id="39" presetID="1" presetClass="entr" presetSubtype="0" fill="hold" grpId="1" nodeType="withEffect">
                                  <p:stCondLst>
                                    <p:cond delay="0"/>
                                  </p:stCondLst>
                                  <p:childTnLst>
                                    <p:set>
                                      <p:cBhvr>
                                        <p:cTn id="40" dur="1" fill="hold">
                                          <p:stCondLst>
                                            <p:cond delay="0"/>
                                          </p:stCondLst>
                                        </p:cTn>
                                        <p:tgtEl>
                                          <p:spTgt spid="170"/>
                                        </p:tgtEl>
                                        <p:attrNameLst>
                                          <p:attrName>style.visibility</p:attrName>
                                        </p:attrNameLst>
                                      </p:cBhvr>
                                      <p:to>
                                        <p:strVal val="visible"/>
                                      </p:to>
                                    </p:set>
                                  </p:childTnLst>
                                </p:cTn>
                              </p:par>
                              <p:par>
                                <p:cTn id="41" presetID="1" presetClass="entr" presetSubtype="0" fill="hold" grpId="1" nodeType="withEffect">
                                  <p:stCondLst>
                                    <p:cond delay="0"/>
                                  </p:stCondLst>
                                  <p:childTnLst>
                                    <p:set>
                                      <p:cBhvr>
                                        <p:cTn id="42" dur="1" fill="hold">
                                          <p:stCondLst>
                                            <p:cond delay="0"/>
                                          </p:stCondLst>
                                        </p:cTn>
                                        <p:tgtEl>
                                          <p:spTgt spid="171"/>
                                        </p:tgtEl>
                                        <p:attrNameLst>
                                          <p:attrName>style.visibility</p:attrName>
                                        </p:attrNameLst>
                                      </p:cBhvr>
                                      <p:to>
                                        <p:strVal val="visible"/>
                                      </p:to>
                                    </p:set>
                                  </p:childTnLst>
                                </p:cTn>
                              </p:par>
                              <p:par>
                                <p:cTn id="43" presetID="1" presetClass="entr" presetSubtype="0" fill="hold" grpId="1" nodeType="withEffect">
                                  <p:stCondLst>
                                    <p:cond delay="0"/>
                                  </p:stCondLst>
                                  <p:childTnLst>
                                    <p:set>
                                      <p:cBhvr>
                                        <p:cTn id="44" dur="1" fill="hold">
                                          <p:stCondLst>
                                            <p:cond delay="0"/>
                                          </p:stCondLst>
                                        </p:cTn>
                                        <p:tgtEl>
                                          <p:spTgt spid="172"/>
                                        </p:tgtEl>
                                        <p:attrNameLst>
                                          <p:attrName>style.visibility</p:attrName>
                                        </p:attrNameLst>
                                      </p:cBhvr>
                                      <p:to>
                                        <p:strVal val="visible"/>
                                      </p:to>
                                    </p:set>
                                  </p:childTnLst>
                                </p:cTn>
                              </p:par>
                              <p:par>
                                <p:cTn id="45" presetID="0" presetClass="path" presetSubtype="0" accel="50000" decel="50000" fill="hold" grpId="0" nodeType="withEffect">
                                  <p:stCondLst>
                                    <p:cond delay="0"/>
                                  </p:stCondLst>
                                  <p:childTnLst>
                                    <p:animMotion origin="layout" path="M 4.72222E-6 0.01227 L 0.31753 -0.17547 " pathEditMode="relative" rAng="0" ptsTypes="AA">
                                      <p:cBhvr>
                                        <p:cTn id="46" dur="500" fill="hold"/>
                                        <p:tgtEl>
                                          <p:spTgt spid="170"/>
                                        </p:tgtEl>
                                        <p:attrNameLst>
                                          <p:attrName>ppt_x</p:attrName>
                                          <p:attrName>ppt_y</p:attrName>
                                        </p:attrNameLst>
                                      </p:cBhvr>
                                      <p:rCtr x="159" y="-94"/>
                                    </p:animMotion>
                                  </p:childTnLst>
                                </p:cTn>
                              </p:par>
                              <p:par>
                                <p:cTn id="47" presetID="0" presetClass="path" presetSubtype="0" accel="50000" decel="50000" fill="hold" grpId="0" nodeType="withEffect">
                                  <p:stCondLst>
                                    <p:cond delay="0"/>
                                  </p:stCondLst>
                                  <p:childTnLst>
                                    <p:animMotion origin="layout" path="M -0.025 0.01227 L 0.42587 -0.04213 " pathEditMode="relative" rAng="0" ptsTypes="AA">
                                      <p:cBhvr>
                                        <p:cTn id="48" dur="500" fill="hold"/>
                                        <p:tgtEl>
                                          <p:spTgt spid="171"/>
                                        </p:tgtEl>
                                        <p:attrNameLst>
                                          <p:attrName>ppt_x</p:attrName>
                                          <p:attrName>ppt_y</p:attrName>
                                        </p:attrNameLst>
                                      </p:cBhvr>
                                      <p:rCtr x="225" y="-27"/>
                                    </p:animMotion>
                                  </p:childTnLst>
                                </p:cTn>
                              </p:par>
                              <p:par>
                                <p:cTn id="49" presetID="0" presetClass="path" presetSubtype="0" accel="50000" decel="50000" fill="hold" grpId="0" nodeType="withEffect">
                                  <p:stCondLst>
                                    <p:cond delay="0"/>
                                  </p:stCondLst>
                                  <p:childTnLst>
                                    <p:animMotion origin="layout" path="M 0 2.22222E-6 L 0.4092 0.07893 " pathEditMode="relative" rAng="0" ptsTypes="AA">
                                      <p:cBhvr>
                                        <p:cTn id="50" dur="500" fill="hold"/>
                                        <p:tgtEl>
                                          <p:spTgt spid="172"/>
                                        </p:tgtEl>
                                        <p:attrNameLst>
                                          <p:attrName>ppt_x</p:attrName>
                                          <p:attrName>ppt_y</p:attrName>
                                        </p:attrNameLst>
                                      </p:cBhvr>
                                      <p:rCtr x="205" y="39"/>
                                    </p:animMotion>
                                  </p:childTnLst>
                                </p:cTn>
                              </p:par>
                              <p:par>
                                <p:cTn id="51" presetID="0" presetClass="path" presetSubtype="0" accel="50000" decel="50000" fill="hold" grpId="2" nodeType="withEffect">
                                  <p:stCondLst>
                                    <p:cond delay="0"/>
                                  </p:stCondLst>
                                  <p:childTnLst>
                                    <p:animMotion origin="layout" path="M 0.33316 -0.00046 L 0.38316 -0.11158 " pathEditMode="relative" rAng="0" ptsTypes="AA">
                                      <p:cBhvr>
                                        <p:cTn id="52" dur="500" fill="hold"/>
                                        <p:tgtEl>
                                          <p:spTgt spid="164"/>
                                        </p:tgtEl>
                                        <p:attrNameLst>
                                          <p:attrName>ppt_x</p:attrName>
                                          <p:attrName>ppt_y</p:attrName>
                                        </p:attrNameLst>
                                      </p:cBhvr>
                                      <p:rCtr x="25" y="-56"/>
                                    </p:animMotion>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73">
                                            <p:txEl>
                                              <p:pRg st="0" end="0"/>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173">
                                            <p:txEl>
                                              <p:pRg st="1" end="1"/>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20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0" grpId="0" animBg="1"/>
      <p:bldP spid="170" grpId="1" animBg="1"/>
      <p:bldP spid="171" grpId="0" animBg="1"/>
      <p:bldP spid="171" grpId="1" animBg="1"/>
      <p:bldP spid="172" grpId="0" animBg="1"/>
      <p:bldP spid="172" grpId="1" animBg="1"/>
      <p:bldP spid="164" grpId="0" animBg="1"/>
      <p:bldP spid="164" grpId="1" animBg="1"/>
      <p:bldP spid="164" grpId="2"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4" name="Group 183"/>
          <p:cNvGrpSpPr/>
          <p:nvPr/>
        </p:nvGrpSpPr>
        <p:grpSpPr>
          <a:xfrm>
            <a:off x="3063765" y="990600"/>
            <a:ext cx="4099035" cy="3389587"/>
            <a:chOff x="157655" y="804041"/>
            <a:chExt cx="4099035" cy="3389587"/>
          </a:xfrm>
        </p:grpSpPr>
        <p:sp>
          <p:nvSpPr>
            <p:cNvPr id="182" name="Freeform 181"/>
            <p:cNvSpPr/>
            <p:nvPr/>
          </p:nvSpPr>
          <p:spPr>
            <a:xfrm>
              <a:off x="157655" y="804041"/>
              <a:ext cx="4099035" cy="3389587"/>
            </a:xfrm>
            <a:custGeom>
              <a:avLst/>
              <a:gdLst>
                <a:gd name="connsiteX0" fmla="*/ 1481959 w 4099035"/>
                <a:gd name="connsiteY0" fmla="*/ 1166649 h 3389587"/>
                <a:gd name="connsiteX1" fmla="*/ 1466193 w 4099035"/>
                <a:gd name="connsiteY1" fmla="*/ 0 h 3389587"/>
                <a:gd name="connsiteX2" fmla="*/ 1734207 w 4099035"/>
                <a:gd name="connsiteY2" fmla="*/ 1056290 h 3389587"/>
                <a:gd name="connsiteX3" fmla="*/ 2443655 w 4099035"/>
                <a:gd name="connsiteY3" fmla="*/ 15766 h 3389587"/>
                <a:gd name="connsiteX4" fmla="*/ 2191407 w 4099035"/>
                <a:gd name="connsiteY4" fmla="*/ 1072056 h 3389587"/>
                <a:gd name="connsiteX5" fmla="*/ 3704897 w 4099035"/>
                <a:gd name="connsiteY5" fmla="*/ 693683 h 3389587"/>
                <a:gd name="connsiteX6" fmla="*/ 2475186 w 4099035"/>
                <a:gd name="connsiteY6" fmla="*/ 1387366 h 3389587"/>
                <a:gd name="connsiteX7" fmla="*/ 4099035 w 4099035"/>
                <a:gd name="connsiteY7" fmla="*/ 1734207 h 3389587"/>
                <a:gd name="connsiteX8" fmla="*/ 2427890 w 4099035"/>
                <a:gd name="connsiteY8" fmla="*/ 1828800 h 3389587"/>
                <a:gd name="connsiteX9" fmla="*/ 2554014 w 4099035"/>
                <a:gd name="connsiteY9" fmla="*/ 3389587 h 3389587"/>
                <a:gd name="connsiteX10" fmla="*/ 2175642 w 4099035"/>
                <a:gd name="connsiteY10" fmla="*/ 2049518 h 3389587"/>
                <a:gd name="connsiteX11" fmla="*/ 1939159 w 4099035"/>
                <a:gd name="connsiteY11" fmla="*/ 3326525 h 3389587"/>
                <a:gd name="connsiteX12" fmla="*/ 1749973 w 4099035"/>
                <a:gd name="connsiteY12" fmla="*/ 2128345 h 3389587"/>
                <a:gd name="connsiteX13" fmla="*/ 504497 w 4099035"/>
                <a:gd name="connsiteY13" fmla="*/ 3294993 h 3389587"/>
                <a:gd name="connsiteX14" fmla="*/ 1340069 w 4099035"/>
                <a:gd name="connsiteY14" fmla="*/ 2128345 h 3389587"/>
                <a:gd name="connsiteX15" fmla="*/ 0 w 4099035"/>
                <a:gd name="connsiteY15" fmla="*/ 1749973 h 3389587"/>
                <a:gd name="connsiteX16" fmla="*/ 1340069 w 4099035"/>
                <a:gd name="connsiteY16" fmla="*/ 1623849 h 3389587"/>
                <a:gd name="connsiteX17" fmla="*/ 236483 w 4099035"/>
                <a:gd name="connsiteY17" fmla="*/ 867104 h 3389587"/>
                <a:gd name="connsiteX18" fmla="*/ 930166 w 4099035"/>
                <a:gd name="connsiteY18" fmla="*/ 1087821 h 3389587"/>
                <a:gd name="connsiteX19" fmla="*/ 630621 w 4099035"/>
                <a:gd name="connsiteY19" fmla="*/ 268014 h 3389587"/>
                <a:gd name="connsiteX20" fmla="*/ 1529255 w 4099035"/>
                <a:gd name="connsiteY20" fmla="*/ 1198180 h 3389587"/>
                <a:gd name="connsiteX21" fmla="*/ 1529255 w 4099035"/>
                <a:gd name="connsiteY21" fmla="*/ 1198180 h 3389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099035" h="3389587">
                  <a:moveTo>
                    <a:pt x="1481959" y="1166649"/>
                  </a:moveTo>
                  <a:lnTo>
                    <a:pt x="1466193" y="0"/>
                  </a:lnTo>
                  <a:lnTo>
                    <a:pt x="1734207" y="1056290"/>
                  </a:lnTo>
                  <a:lnTo>
                    <a:pt x="2443655" y="15766"/>
                  </a:lnTo>
                  <a:lnTo>
                    <a:pt x="2191407" y="1072056"/>
                  </a:lnTo>
                  <a:lnTo>
                    <a:pt x="3704897" y="693683"/>
                  </a:lnTo>
                  <a:lnTo>
                    <a:pt x="2475186" y="1387366"/>
                  </a:lnTo>
                  <a:lnTo>
                    <a:pt x="4099035" y="1734207"/>
                  </a:lnTo>
                  <a:lnTo>
                    <a:pt x="2427890" y="1828800"/>
                  </a:lnTo>
                  <a:lnTo>
                    <a:pt x="2554014" y="3389587"/>
                  </a:lnTo>
                  <a:lnTo>
                    <a:pt x="2175642" y="2049518"/>
                  </a:lnTo>
                  <a:lnTo>
                    <a:pt x="1939159" y="3326525"/>
                  </a:lnTo>
                  <a:lnTo>
                    <a:pt x="1749973" y="2128345"/>
                  </a:lnTo>
                  <a:lnTo>
                    <a:pt x="504497" y="3294993"/>
                  </a:lnTo>
                  <a:lnTo>
                    <a:pt x="1340069" y="2128345"/>
                  </a:lnTo>
                  <a:lnTo>
                    <a:pt x="0" y="1749973"/>
                  </a:lnTo>
                  <a:lnTo>
                    <a:pt x="1340069" y="1623849"/>
                  </a:lnTo>
                  <a:lnTo>
                    <a:pt x="236483" y="867104"/>
                  </a:lnTo>
                  <a:lnTo>
                    <a:pt x="930166" y="1087821"/>
                  </a:lnTo>
                  <a:lnTo>
                    <a:pt x="630621" y="268014"/>
                  </a:lnTo>
                  <a:lnTo>
                    <a:pt x="1529255" y="1198180"/>
                  </a:lnTo>
                  <a:lnTo>
                    <a:pt x="1529255" y="1198180"/>
                  </a:lnTo>
                </a:path>
              </a:pathLst>
            </a:custGeom>
            <a:solidFill>
              <a:srgbClr val="FFFF00"/>
            </a:solidFill>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3" name="Freeform 182"/>
            <p:cNvSpPr/>
            <p:nvPr/>
          </p:nvSpPr>
          <p:spPr>
            <a:xfrm>
              <a:off x="914400" y="1371600"/>
              <a:ext cx="2540872" cy="2057400"/>
            </a:xfrm>
            <a:custGeom>
              <a:avLst/>
              <a:gdLst>
                <a:gd name="connsiteX0" fmla="*/ 1481959 w 4099035"/>
                <a:gd name="connsiteY0" fmla="*/ 1166649 h 3389587"/>
                <a:gd name="connsiteX1" fmla="*/ 1466193 w 4099035"/>
                <a:gd name="connsiteY1" fmla="*/ 0 h 3389587"/>
                <a:gd name="connsiteX2" fmla="*/ 1734207 w 4099035"/>
                <a:gd name="connsiteY2" fmla="*/ 1056290 h 3389587"/>
                <a:gd name="connsiteX3" fmla="*/ 2443655 w 4099035"/>
                <a:gd name="connsiteY3" fmla="*/ 15766 h 3389587"/>
                <a:gd name="connsiteX4" fmla="*/ 2191407 w 4099035"/>
                <a:gd name="connsiteY4" fmla="*/ 1072056 h 3389587"/>
                <a:gd name="connsiteX5" fmla="*/ 3704897 w 4099035"/>
                <a:gd name="connsiteY5" fmla="*/ 693683 h 3389587"/>
                <a:gd name="connsiteX6" fmla="*/ 2475186 w 4099035"/>
                <a:gd name="connsiteY6" fmla="*/ 1387366 h 3389587"/>
                <a:gd name="connsiteX7" fmla="*/ 4099035 w 4099035"/>
                <a:gd name="connsiteY7" fmla="*/ 1734207 h 3389587"/>
                <a:gd name="connsiteX8" fmla="*/ 2427890 w 4099035"/>
                <a:gd name="connsiteY8" fmla="*/ 1828800 h 3389587"/>
                <a:gd name="connsiteX9" fmla="*/ 2554014 w 4099035"/>
                <a:gd name="connsiteY9" fmla="*/ 3389587 h 3389587"/>
                <a:gd name="connsiteX10" fmla="*/ 2175642 w 4099035"/>
                <a:gd name="connsiteY10" fmla="*/ 2049518 h 3389587"/>
                <a:gd name="connsiteX11" fmla="*/ 1939159 w 4099035"/>
                <a:gd name="connsiteY11" fmla="*/ 3326525 h 3389587"/>
                <a:gd name="connsiteX12" fmla="*/ 1749973 w 4099035"/>
                <a:gd name="connsiteY12" fmla="*/ 2128345 h 3389587"/>
                <a:gd name="connsiteX13" fmla="*/ 504497 w 4099035"/>
                <a:gd name="connsiteY13" fmla="*/ 3294993 h 3389587"/>
                <a:gd name="connsiteX14" fmla="*/ 1340069 w 4099035"/>
                <a:gd name="connsiteY14" fmla="*/ 2128345 h 3389587"/>
                <a:gd name="connsiteX15" fmla="*/ 0 w 4099035"/>
                <a:gd name="connsiteY15" fmla="*/ 1749973 h 3389587"/>
                <a:gd name="connsiteX16" fmla="*/ 1340069 w 4099035"/>
                <a:gd name="connsiteY16" fmla="*/ 1623849 h 3389587"/>
                <a:gd name="connsiteX17" fmla="*/ 236483 w 4099035"/>
                <a:gd name="connsiteY17" fmla="*/ 867104 h 3389587"/>
                <a:gd name="connsiteX18" fmla="*/ 930166 w 4099035"/>
                <a:gd name="connsiteY18" fmla="*/ 1087821 h 3389587"/>
                <a:gd name="connsiteX19" fmla="*/ 630621 w 4099035"/>
                <a:gd name="connsiteY19" fmla="*/ 268014 h 3389587"/>
                <a:gd name="connsiteX20" fmla="*/ 1529255 w 4099035"/>
                <a:gd name="connsiteY20" fmla="*/ 1198180 h 3389587"/>
                <a:gd name="connsiteX21" fmla="*/ 1529255 w 4099035"/>
                <a:gd name="connsiteY21" fmla="*/ 1198180 h 3389587"/>
                <a:gd name="connsiteX0" fmla="*/ 1481959 w 4099035"/>
                <a:gd name="connsiteY0" fmla="*/ 1166649 h 3380740"/>
                <a:gd name="connsiteX1" fmla="*/ 1466193 w 4099035"/>
                <a:gd name="connsiteY1" fmla="*/ 0 h 3380740"/>
                <a:gd name="connsiteX2" fmla="*/ 1734207 w 4099035"/>
                <a:gd name="connsiteY2" fmla="*/ 1056290 h 3380740"/>
                <a:gd name="connsiteX3" fmla="*/ 2443655 w 4099035"/>
                <a:gd name="connsiteY3" fmla="*/ 15766 h 3380740"/>
                <a:gd name="connsiteX4" fmla="*/ 2191407 w 4099035"/>
                <a:gd name="connsiteY4" fmla="*/ 1072056 h 3380740"/>
                <a:gd name="connsiteX5" fmla="*/ 3704897 w 4099035"/>
                <a:gd name="connsiteY5" fmla="*/ 693683 h 3380740"/>
                <a:gd name="connsiteX6" fmla="*/ 2475186 w 4099035"/>
                <a:gd name="connsiteY6" fmla="*/ 1387366 h 3380740"/>
                <a:gd name="connsiteX7" fmla="*/ 4099035 w 4099035"/>
                <a:gd name="connsiteY7" fmla="*/ 1734207 h 3380740"/>
                <a:gd name="connsiteX8" fmla="*/ 2427890 w 4099035"/>
                <a:gd name="connsiteY8" fmla="*/ 1828800 h 3380740"/>
                <a:gd name="connsiteX9" fmla="*/ 2731310 w 4099035"/>
                <a:gd name="connsiteY9" fmla="*/ 3380740 h 3380740"/>
                <a:gd name="connsiteX10" fmla="*/ 2175642 w 4099035"/>
                <a:gd name="connsiteY10" fmla="*/ 2049518 h 3380740"/>
                <a:gd name="connsiteX11" fmla="*/ 1939159 w 4099035"/>
                <a:gd name="connsiteY11" fmla="*/ 3326525 h 3380740"/>
                <a:gd name="connsiteX12" fmla="*/ 1749973 w 4099035"/>
                <a:gd name="connsiteY12" fmla="*/ 2128345 h 3380740"/>
                <a:gd name="connsiteX13" fmla="*/ 504497 w 4099035"/>
                <a:gd name="connsiteY13" fmla="*/ 3294993 h 3380740"/>
                <a:gd name="connsiteX14" fmla="*/ 1340069 w 4099035"/>
                <a:gd name="connsiteY14" fmla="*/ 2128345 h 3380740"/>
                <a:gd name="connsiteX15" fmla="*/ 0 w 4099035"/>
                <a:gd name="connsiteY15" fmla="*/ 1749973 h 3380740"/>
                <a:gd name="connsiteX16" fmla="*/ 1340069 w 4099035"/>
                <a:gd name="connsiteY16" fmla="*/ 1623849 h 3380740"/>
                <a:gd name="connsiteX17" fmla="*/ 236483 w 4099035"/>
                <a:gd name="connsiteY17" fmla="*/ 867104 h 3380740"/>
                <a:gd name="connsiteX18" fmla="*/ 930166 w 4099035"/>
                <a:gd name="connsiteY18" fmla="*/ 1087821 h 3380740"/>
                <a:gd name="connsiteX19" fmla="*/ 630621 w 4099035"/>
                <a:gd name="connsiteY19" fmla="*/ 268014 h 3380740"/>
                <a:gd name="connsiteX20" fmla="*/ 1529255 w 4099035"/>
                <a:gd name="connsiteY20" fmla="*/ 1198180 h 3380740"/>
                <a:gd name="connsiteX21" fmla="*/ 1529255 w 4099035"/>
                <a:gd name="connsiteY21" fmla="*/ 1198180 h 3380740"/>
                <a:gd name="connsiteX0" fmla="*/ 1481959 w 4099035"/>
                <a:gd name="connsiteY0" fmla="*/ 1166649 h 3380740"/>
                <a:gd name="connsiteX1" fmla="*/ 1466193 w 4099035"/>
                <a:gd name="connsiteY1" fmla="*/ 0 h 3380740"/>
                <a:gd name="connsiteX2" fmla="*/ 1734207 w 4099035"/>
                <a:gd name="connsiteY2" fmla="*/ 1056290 h 3380740"/>
                <a:gd name="connsiteX3" fmla="*/ 2443655 w 4099035"/>
                <a:gd name="connsiteY3" fmla="*/ 15766 h 3380740"/>
                <a:gd name="connsiteX4" fmla="*/ 2191407 w 4099035"/>
                <a:gd name="connsiteY4" fmla="*/ 1072056 h 3380740"/>
                <a:gd name="connsiteX5" fmla="*/ 3704897 w 4099035"/>
                <a:gd name="connsiteY5" fmla="*/ 693683 h 3380740"/>
                <a:gd name="connsiteX6" fmla="*/ 2475186 w 4099035"/>
                <a:gd name="connsiteY6" fmla="*/ 1387366 h 3380740"/>
                <a:gd name="connsiteX7" fmla="*/ 4099035 w 4099035"/>
                <a:gd name="connsiteY7" fmla="*/ 1734207 h 3380740"/>
                <a:gd name="connsiteX8" fmla="*/ 2427890 w 4099035"/>
                <a:gd name="connsiteY8" fmla="*/ 1828800 h 3380740"/>
                <a:gd name="connsiteX9" fmla="*/ 2731310 w 4099035"/>
                <a:gd name="connsiteY9" fmla="*/ 3380740 h 3380740"/>
                <a:gd name="connsiteX10" fmla="*/ 2175642 w 4099035"/>
                <a:gd name="connsiteY10" fmla="*/ 2049518 h 3380740"/>
                <a:gd name="connsiteX11" fmla="*/ 1939159 w 4099035"/>
                <a:gd name="connsiteY11" fmla="*/ 3326525 h 3380740"/>
                <a:gd name="connsiteX12" fmla="*/ 1749973 w 4099035"/>
                <a:gd name="connsiteY12" fmla="*/ 2128345 h 3380740"/>
                <a:gd name="connsiteX13" fmla="*/ 681793 w 4099035"/>
                <a:gd name="connsiteY13" fmla="*/ 3380740 h 3380740"/>
                <a:gd name="connsiteX14" fmla="*/ 1340069 w 4099035"/>
                <a:gd name="connsiteY14" fmla="*/ 2128345 h 3380740"/>
                <a:gd name="connsiteX15" fmla="*/ 0 w 4099035"/>
                <a:gd name="connsiteY15" fmla="*/ 1749973 h 3380740"/>
                <a:gd name="connsiteX16" fmla="*/ 1340069 w 4099035"/>
                <a:gd name="connsiteY16" fmla="*/ 1623849 h 3380740"/>
                <a:gd name="connsiteX17" fmla="*/ 236483 w 4099035"/>
                <a:gd name="connsiteY17" fmla="*/ 867104 h 3380740"/>
                <a:gd name="connsiteX18" fmla="*/ 930166 w 4099035"/>
                <a:gd name="connsiteY18" fmla="*/ 1087821 h 3380740"/>
                <a:gd name="connsiteX19" fmla="*/ 630621 w 4099035"/>
                <a:gd name="connsiteY19" fmla="*/ 268014 h 3380740"/>
                <a:gd name="connsiteX20" fmla="*/ 1529255 w 4099035"/>
                <a:gd name="connsiteY20" fmla="*/ 1198180 h 3380740"/>
                <a:gd name="connsiteX21" fmla="*/ 1529255 w 4099035"/>
                <a:gd name="connsiteY21" fmla="*/ 1198180 h 3380740"/>
                <a:gd name="connsiteX0" fmla="*/ 1402965 w 4020041"/>
                <a:gd name="connsiteY0" fmla="*/ 1166649 h 3380740"/>
                <a:gd name="connsiteX1" fmla="*/ 1387199 w 4020041"/>
                <a:gd name="connsiteY1" fmla="*/ 0 h 3380740"/>
                <a:gd name="connsiteX2" fmla="*/ 1655213 w 4020041"/>
                <a:gd name="connsiteY2" fmla="*/ 1056290 h 3380740"/>
                <a:gd name="connsiteX3" fmla="*/ 2364661 w 4020041"/>
                <a:gd name="connsiteY3" fmla="*/ 15766 h 3380740"/>
                <a:gd name="connsiteX4" fmla="*/ 2112413 w 4020041"/>
                <a:gd name="connsiteY4" fmla="*/ 1072056 h 3380740"/>
                <a:gd name="connsiteX5" fmla="*/ 3625903 w 4020041"/>
                <a:gd name="connsiteY5" fmla="*/ 693683 h 3380740"/>
                <a:gd name="connsiteX6" fmla="*/ 2396192 w 4020041"/>
                <a:gd name="connsiteY6" fmla="*/ 1387366 h 3380740"/>
                <a:gd name="connsiteX7" fmla="*/ 4020041 w 4020041"/>
                <a:gd name="connsiteY7" fmla="*/ 1734207 h 3380740"/>
                <a:gd name="connsiteX8" fmla="*/ 2348896 w 4020041"/>
                <a:gd name="connsiteY8" fmla="*/ 1828800 h 3380740"/>
                <a:gd name="connsiteX9" fmla="*/ 2652316 w 4020041"/>
                <a:gd name="connsiteY9" fmla="*/ 3380740 h 3380740"/>
                <a:gd name="connsiteX10" fmla="*/ 2096648 w 4020041"/>
                <a:gd name="connsiteY10" fmla="*/ 2049518 h 3380740"/>
                <a:gd name="connsiteX11" fmla="*/ 1860165 w 4020041"/>
                <a:gd name="connsiteY11" fmla="*/ 3326525 h 3380740"/>
                <a:gd name="connsiteX12" fmla="*/ 1670979 w 4020041"/>
                <a:gd name="connsiteY12" fmla="*/ 2128345 h 3380740"/>
                <a:gd name="connsiteX13" fmla="*/ 602799 w 4020041"/>
                <a:gd name="connsiteY13" fmla="*/ 3380740 h 3380740"/>
                <a:gd name="connsiteX14" fmla="*/ 1261075 w 4020041"/>
                <a:gd name="connsiteY14" fmla="*/ 2128345 h 3380740"/>
                <a:gd name="connsiteX15" fmla="*/ 0 w 4020041"/>
                <a:gd name="connsiteY15" fmla="*/ 1970993 h 3380740"/>
                <a:gd name="connsiteX16" fmla="*/ 1261075 w 4020041"/>
                <a:gd name="connsiteY16" fmla="*/ 1623849 h 3380740"/>
                <a:gd name="connsiteX17" fmla="*/ 157489 w 4020041"/>
                <a:gd name="connsiteY17" fmla="*/ 867104 h 3380740"/>
                <a:gd name="connsiteX18" fmla="*/ 851172 w 4020041"/>
                <a:gd name="connsiteY18" fmla="*/ 1087821 h 3380740"/>
                <a:gd name="connsiteX19" fmla="*/ 551627 w 4020041"/>
                <a:gd name="connsiteY19" fmla="*/ 268014 h 3380740"/>
                <a:gd name="connsiteX20" fmla="*/ 1450261 w 4020041"/>
                <a:gd name="connsiteY20" fmla="*/ 1198180 h 3380740"/>
                <a:gd name="connsiteX21" fmla="*/ 1450261 w 4020041"/>
                <a:gd name="connsiteY21" fmla="*/ 1198180 h 3380740"/>
                <a:gd name="connsiteX0" fmla="*/ 1402965 w 4020041"/>
                <a:gd name="connsiteY0" fmla="*/ 1166649 h 3380740"/>
                <a:gd name="connsiteX1" fmla="*/ 1387199 w 4020041"/>
                <a:gd name="connsiteY1" fmla="*/ 0 h 3380740"/>
                <a:gd name="connsiteX2" fmla="*/ 1655213 w 4020041"/>
                <a:gd name="connsiteY2" fmla="*/ 1056290 h 3380740"/>
                <a:gd name="connsiteX3" fmla="*/ 2364661 w 4020041"/>
                <a:gd name="connsiteY3" fmla="*/ 15766 h 3380740"/>
                <a:gd name="connsiteX4" fmla="*/ 2112413 w 4020041"/>
                <a:gd name="connsiteY4" fmla="*/ 1072056 h 3380740"/>
                <a:gd name="connsiteX5" fmla="*/ 3625903 w 4020041"/>
                <a:gd name="connsiteY5" fmla="*/ 693683 h 3380740"/>
                <a:gd name="connsiteX6" fmla="*/ 2396192 w 4020041"/>
                <a:gd name="connsiteY6" fmla="*/ 1387366 h 3380740"/>
                <a:gd name="connsiteX7" fmla="*/ 4020041 w 4020041"/>
                <a:gd name="connsiteY7" fmla="*/ 1734207 h 3380740"/>
                <a:gd name="connsiteX8" fmla="*/ 2348896 w 4020041"/>
                <a:gd name="connsiteY8" fmla="*/ 1828800 h 3380740"/>
                <a:gd name="connsiteX9" fmla="*/ 2652316 w 4020041"/>
                <a:gd name="connsiteY9" fmla="*/ 3380740 h 3380740"/>
                <a:gd name="connsiteX10" fmla="*/ 2096648 w 4020041"/>
                <a:gd name="connsiteY10" fmla="*/ 2049518 h 3380740"/>
                <a:gd name="connsiteX11" fmla="*/ 1860165 w 4020041"/>
                <a:gd name="connsiteY11" fmla="*/ 3326525 h 3380740"/>
                <a:gd name="connsiteX12" fmla="*/ 1670979 w 4020041"/>
                <a:gd name="connsiteY12" fmla="*/ 2128345 h 3380740"/>
                <a:gd name="connsiteX13" fmla="*/ 602799 w 4020041"/>
                <a:gd name="connsiteY13" fmla="*/ 3380740 h 3380740"/>
                <a:gd name="connsiteX14" fmla="*/ 1261075 w 4020041"/>
                <a:gd name="connsiteY14" fmla="*/ 2128345 h 3380740"/>
                <a:gd name="connsiteX15" fmla="*/ 0 w 4020041"/>
                <a:gd name="connsiteY15" fmla="*/ 1970993 h 3380740"/>
                <a:gd name="connsiteX16" fmla="*/ 1205598 w 4020041"/>
                <a:gd name="connsiteY16" fmla="*/ 1842834 h 3380740"/>
                <a:gd name="connsiteX17" fmla="*/ 157489 w 4020041"/>
                <a:gd name="connsiteY17" fmla="*/ 867104 h 3380740"/>
                <a:gd name="connsiteX18" fmla="*/ 851172 w 4020041"/>
                <a:gd name="connsiteY18" fmla="*/ 1087821 h 3380740"/>
                <a:gd name="connsiteX19" fmla="*/ 551627 w 4020041"/>
                <a:gd name="connsiteY19" fmla="*/ 268014 h 3380740"/>
                <a:gd name="connsiteX20" fmla="*/ 1450261 w 4020041"/>
                <a:gd name="connsiteY20" fmla="*/ 1198180 h 3380740"/>
                <a:gd name="connsiteX21" fmla="*/ 1450261 w 4020041"/>
                <a:gd name="connsiteY21" fmla="*/ 1198180 h 3380740"/>
                <a:gd name="connsiteX0" fmla="*/ 1402965 w 4020041"/>
                <a:gd name="connsiteY0" fmla="*/ 1166649 h 3380740"/>
                <a:gd name="connsiteX1" fmla="*/ 1387199 w 4020041"/>
                <a:gd name="connsiteY1" fmla="*/ 0 h 3380740"/>
                <a:gd name="connsiteX2" fmla="*/ 1655213 w 4020041"/>
                <a:gd name="connsiteY2" fmla="*/ 1056290 h 3380740"/>
                <a:gd name="connsiteX3" fmla="*/ 2364661 w 4020041"/>
                <a:gd name="connsiteY3" fmla="*/ 15766 h 3380740"/>
                <a:gd name="connsiteX4" fmla="*/ 2112413 w 4020041"/>
                <a:gd name="connsiteY4" fmla="*/ 1072056 h 3380740"/>
                <a:gd name="connsiteX5" fmla="*/ 3625903 w 4020041"/>
                <a:gd name="connsiteY5" fmla="*/ 693683 h 3380740"/>
                <a:gd name="connsiteX6" fmla="*/ 2396192 w 4020041"/>
                <a:gd name="connsiteY6" fmla="*/ 1387366 h 3380740"/>
                <a:gd name="connsiteX7" fmla="*/ 4020041 w 4020041"/>
                <a:gd name="connsiteY7" fmla="*/ 1734207 h 3380740"/>
                <a:gd name="connsiteX8" fmla="*/ 2348896 w 4020041"/>
                <a:gd name="connsiteY8" fmla="*/ 1828800 h 3380740"/>
                <a:gd name="connsiteX9" fmla="*/ 2652316 w 4020041"/>
                <a:gd name="connsiteY9" fmla="*/ 3380740 h 3380740"/>
                <a:gd name="connsiteX10" fmla="*/ 2096648 w 4020041"/>
                <a:gd name="connsiteY10" fmla="*/ 2049518 h 3380740"/>
                <a:gd name="connsiteX11" fmla="*/ 1860165 w 4020041"/>
                <a:gd name="connsiteY11" fmla="*/ 3326525 h 3380740"/>
                <a:gd name="connsiteX12" fmla="*/ 1670979 w 4020041"/>
                <a:gd name="connsiteY12" fmla="*/ 2128345 h 3380740"/>
                <a:gd name="connsiteX13" fmla="*/ 602799 w 4020041"/>
                <a:gd name="connsiteY13" fmla="*/ 3380740 h 3380740"/>
                <a:gd name="connsiteX14" fmla="*/ 1261075 w 4020041"/>
                <a:gd name="connsiteY14" fmla="*/ 2128345 h 3380740"/>
                <a:gd name="connsiteX15" fmla="*/ 0 w 4020041"/>
                <a:gd name="connsiteY15" fmla="*/ 1970993 h 3380740"/>
                <a:gd name="connsiteX16" fmla="*/ 1205598 w 4020041"/>
                <a:gd name="connsiteY16" fmla="*/ 1842834 h 3380740"/>
                <a:gd name="connsiteX17" fmla="*/ 120560 w 4020041"/>
                <a:gd name="connsiteY17" fmla="*/ 945722 h 3380740"/>
                <a:gd name="connsiteX18" fmla="*/ 851172 w 4020041"/>
                <a:gd name="connsiteY18" fmla="*/ 1087821 h 3380740"/>
                <a:gd name="connsiteX19" fmla="*/ 551627 w 4020041"/>
                <a:gd name="connsiteY19" fmla="*/ 268014 h 3380740"/>
                <a:gd name="connsiteX20" fmla="*/ 1450261 w 4020041"/>
                <a:gd name="connsiteY20" fmla="*/ 1198180 h 3380740"/>
                <a:gd name="connsiteX21" fmla="*/ 1450261 w 4020041"/>
                <a:gd name="connsiteY21" fmla="*/ 1198180 h 3380740"/>
                <a:gd name="connsiteX0" fmla="*/ 1402965 w 4020041"/>
                <a:gd name="connsiteY0" fmla="*/ 1166649 h 3380740"/>
                <a:gd name="connsiteX1" fmla="*/ 1387199 w 4020041"/>
                <a:gd name="connsiteY1" fmla="*/ 0 h 3380740"/>
                <a:gd name="connsiteX2" fmla="*/ 1655213 w 4020041"/>
                <a:gd name="connsiteY2" fmla="*/ 1056290 h 3380740"/>
                <a:gd name="connsiteX3" fmla="*/ 2364661 w 4020041"/>
                <a:gd name="connsiteY3" fmla="*/ 15766 h 3380740"/>
                <a:gd name="connsiteX4" fmla="*/ 2112413 w 4020041"/>
                <a:gd name="connsiteY4" fmla="*/ 1072056 h 3380740"/>
                <a:gd name="connsiteX5" fmla="*/ 3625903 w 4020041"/>
                <a:gd name="connsiteY5" fmla="*/ 693683 h 3380740"/>
                <a:gd name="connsiteX6" fmla="*/ 2396192 w 4020041"/>
                <a:gd name="connsiteY6" fmla="*/ 1387366 h 3380740"/>
                <a:gd name="connsiteX7" fmla="*/ 4020041 w 4020041"/>
                <a:gd name="connsiteY7" fmla="*/ 1734207 h 3380740"/>
                <a:gd name="connsiteX8" fmla="*/ 2348896 w 4020041"/>
                <a:gd name="connsiteY8" fmla="*/ 1828800 h 3380740"/>
                <a:gd name="connsiteX9" fmla="*/ 2652316 w 4020041"/>
                <a:gd name="connsiteY9" fmla="*/ 3380740 h 3380740"/>
                <a:gd name="connsiteX10" fmla="*/ 2096648 w 4020041"/>
                <a:gd name="connsiteY10" fmla="*/ 2049518 h 3380740"/>
                <a:gd name="connsiteX11" fmla="*/ 1860165 w 4020041"/>
                <a:gd name="connsiteY11" fmla="*/ 3326525 h 3380740"/>
                <a:gd name="connsiteX12" fmla="*/ 1670979 w 4020041"/>
                <a:gd name="connsiteY12" fmla="*/ 2128345 h 3380740"/>
                <a:gd name="connsiteX13" fmla="*/ 602799 w 4020041"/>
                <a:gd name="connsiteY13" fmla="*/ 3380740 h 3380740"/>
                <a:gd name="connsiteX14" fmla="*/ 1261075 w 4020041"/>
                <a:gd name="connsiteY14" fmla="*/ 2128345 h 3380740"/>
                <a:gd name="connsiteX15" fmla="*/ 0 w 4020041"/>
                <a:gd name="connsiteY15" fmla="*/ 1970993 h 3380740"/>
                <a:gd name="connsiteX16" fmla="*/ 1205598 w 4020041"/>
                <a:gd name="connsiteY16" fmla="*/ 1842834 h 3380740"/>
                <a:gd name="connsiteX17" fmla="*/ 120560 w 4020041"/>
                <a:gd name="connsiteY17" fmla="*/ 945722 h 3380740"/>
                <a:gd name="connsiteX18" fmla="*/ 851172 w 4020041"/>
                <a:gd name="connsiteY18" fmla="*/ 1087821 h 3380740"/>
                <a:gd name="connsiteX19" fmla="*/ 241120 w 4020041"/>
                <a:gd name="connsiteY19" fmla="*/ 176768 h 3380740"/>
                <a:gd name="connsiteX20" fmla="*/ 1450261 w 4020041"/>
                <a:gd name="connsiteY20" fmla="*/ 1198180 h 3380740"/>
                <a:gd name="connsiteX21" fmla="*/ 1450261 w 4020041"/>
                <a:gd name="connsiteY21" fmla="*/ 1198180 h 3380740"/>
                <a:gd name="connsiteX0" fmla="*/ 1402965 w 4020041"/>
                <a:gd name="connsiteY0" fmla="*/ 1166649 h 3380740"/>
                <a:gd name="connsiteX1" fmla="*/ 1387199 w 4020041"/>
                <a:gd name="connsiteY1" fmla="*/ 0 h 3380740"/>
                <a:gd name="connsiteX2" fmla="*/ 1655213 w 4020041"/>
                <a:gd name="connsiteY2" fmla="*/ 1056290 h 3380740"/>
                <a:gd name="connsiteX3" fmla="*/ 2364661 w 4020041"/>
                <a:gd name="connsiteY3" fmla="*/ 15766 h 3380740"/>
                <a:gd name="connsiteX4" fmla="*/ 2112413 w 4020041"/>
                <a:gd name="connsiteY4" fmla="*/ 1072056 h 3380740"/>
                <a:gd name="connsiteX5" fmla="*/ 3625903 w 4020041"/>
                <a:gd name="connsiteY5" fmla="*/ 693683 h 3380740"/>
                <a:gd name="connsiteX6" fmla="*/ 2396192 w 4020041"/>
                <a:gd name="connsiteY6" fmla="*/ 1387366 h 3380740"/>
                <a:gd name="connsiteX7" fmla="*/ 4020041 w 4020041"/>
                <a:gd name="connsiteY7" fmla="*/ 1734207 h 3380740"/>
                <a:gd name="connsiteX8" fmla="*/ 2348896 w 4020041"/>
                <a:gd name="connsiteY8" fmla="*/ 1828800 h 3380740"/>
                <a:gd name="connsiteX9" fmla="*/ 2652316 w 4020041"/>
                <a:gd name="connsiteY9" fmla="*/ 3380740 h 3380740"/>
                <a:gd name="connsiteX10" fmla="*/ 2096648 w 4020041"/>
                <a:gd name="connsiteY10" fmla="*/ 2049518 h 3380740"/>
                <a:gd name="connsiteX11" fmla="*/ 1860165 w 4020041"/>
                <a:gd name="connsiteY11" fmla="*/ 3326525 h 3380740"/>
                <a:gd name="connsiteX12" fmla="*/ 1670979 w 4020041"/>
                <a:gd name="connsiteY12" fmla="*/ 2128345 h 3380740"/>
                <a:gd name="connsiteX13" fmla="*/ 602799 w 4020041"/>
                <a:gd name="connsiteY13" fmla="*/ 3380740 h 3380740"/>
                <a:gd name="connsiteX14" fmla="*/ 1261075 w 4020041"/>
                <a:gd name="connsiteY14" fmla="*/ 2128345 h 3380740"/>
                <a:gd name="connsiteX15" fmla="*/ 0 w 4020041"/>
                <a:gd name="connsiteY15" fmla="*/ 1970993 h 3380740"/>
                <a:gd name="connsiteX16" fmla="*/ 1205598 w 4020041"/>
                <a:gd name="connsiteY16" fmla="*/ 1842834 h 3380740"/>
                <a:gd name="connsiteX17" fmla="*/ 120560 w 4020041"/>
                <a:gd name="connsiteY17" fmla="*/ 945722 h 3380740"/>
                <a:gd name="connsiteX18" fmla="*/ 851172 w 4020041"/>
                <a:gd name="connsiteY18" fmla="*/ 1087821 h 3380740"/>
                <a:gd name="connsiteX19" fmla="*/ 241120 w 4020041"/>
                <a:gd name="connsiteY19" fmla="*/ 176768 h 3380740"/>
                <a:gd name="connsiteX20" fmla="*/ 1450261 w 4020041"/>
                <a:gd name="connsiteY20" fmla="*/ 1198180 h 3380740"/>
                <a:gd name="connsiteX21" fmla="*/ 1446718 w 4020041"/>
                <a:gd name="connsiteY21" fmla="*/ 1458357 h 3380740"/>
                <a:gd name="connsiteX0" fmla="*/ 1402965 w 4020041"/>
                <a:gd name="connsiteY0" fmla="*/ 1166649 h 3380740"/>
                <a:gd name="connsiteX1" fmla="*/ 1387199 w 4020041"/>
                <a:gd name="connsiteY1" fmla="*/ 0 h 3380740"/>
                <a:gd name="connsiteX2" fmla="*/ 1655213 w 4020041"/>
                <a:gd name="connsiteY2" fmla="*/ 1056290 h 3380740"/>
                <a:gd name="connsiteX3" fmla="*/ 2364661 w 4020041"/>
                <a:gd name="connsiteY3" fmla="*/ 15766 h 3380740"/>
                <a:gd name="connsiteX4" fmla="*/ 2112413 w 4020041"/>
                <a:gd name="connsiteY4" fmla="*/ 1072056 h 3380740"/>
                <a:gd name="connsiteX5" fmla="*/ 3625903 w 4020041"/>
                <a:gd name="connsiteY5" fmla="*/ 693683 h 3380740"/>
                <a:gd name="connsiteX6" fmla="*/ 2396192 w 4020041"/>
                <a:gd name="connsiteY6" fmla="*/ 1387366 h 3380740"/>
                <a:gd name="connsiteX7" fmla="*/ 4020041 w 4020041"/>
                <a:gd name="connsiteY7" fmla="*/ 1734207 h 3380740"/>
                <a:gd name="connsiteX8" fmla="*/ 2348896 w 4020041"/>
                <a:gd name="connsiteY8" fmla="*/ 1828800 h 3380740"/>
                <a:gd name="connsiteX9" fmla="*/ 2652316 w 4020041"/>
                <a:gd name="connsiteY9" fmla="*/ 3380740 h 3380740"/>
                <a:gd name="connsiteX10" fmla="*/ 2096648 w 4020041"/>
                <a:gd name="connsiteY10" fmla="*/ 2049518 h 3380740"/>
                <a:gd name="connsiteX11" fmla="*/ 1860165 w 4020041"/>
                <a:gd name="connsiteY11" fmla="*/ 3326525 h 3380740"/>
                <a:gd name="connsiteX12" fmla="*/ 1670979 w 4020041"/>
                <a:gd name="connsiteY12" fmla="*/ 2128345 h 3380740"/>
                <a:gd name="connsiteX13" fmla="*/ 602799 w 4020041"/>
                <a:gd name="connsiteY13" fmla="*/ 3380740 h 3380740"/>
                <a:gd name="connsiteX14" fmla="*/ 1261075 w 4020041"/>
                <a:gd name="connsiteY14" fmla="*/ 2128345 h 3380740"/>
                <a:gd name="connsiteX15" fmla="*/ 0 w 4020041"/>
                <a:gd name="connsiteY15" fmla="*/ 1970993 h 3380740"/>
                <a:gd name="connsiteX16" fmla="*/ 1205598 w 4020041"/>
                <a:gd name="connsiteY16" fmla="*/ 1842834 h 3380740"/>
                <a:gd name="connsiteX17" fmla="*/ 120560 w 4020041"/>
                <a:gd name="connsiteY17" fmla="*/ 945722 h 3380740"/>
                <a:gd name="connsiteX18" fmla="*/ 851172 w 4020041"/>
                <a:gd name="connsiteY18" fmla="*/ 1087821 h 3380740"/>
                <a:gd name="connsiteX19" fmla="*/ 241120 w 4020041"/>
                <a:gd name="connsiteY19" fmla="*/ 176768 h 3380740"/>
                <a:gd name="connsiteX20" fmla="*/ 1446718 w 4020041"/>
                <a:gd name="connsiteY20" fmla="*/ 1330198 h 3380740"/>
                <a:gd name="connsiteX21" fmla="*/ 1446718 w 4020041"/>
                <a:gd name="connsiteY21" fmla="*/ 1458357 h 3380740"/>
                <a:gd name="connsiteX0" fmla="*/ 1402965 w 4020041"/>
                <a:gd name="connsiteY0" fmla="*/ 1150883 h 3364974"/>
                <a:gd name="connsiteX1" fmla="*/ 1326158 w 4020041"/>
                <a:gd name="connsiteY1" fmla="*/ 161002 h 3364974"/>
                <a:gd name="connsiteX2" fmla="*/ 1655213 w 4020041"/>
                <a:gd name="connsiteY2" fmla="*/ 1040524 h 3364974"/>
                <a:gd name="connsiteX3" fmla="*/ 2364661 w 4020041"/>
                <a:gd name="connsiteY3" fmla="*/ 0 h 3364974"/>
                <a:gd name="connsiteX4" fmla="*/ 2112413 w 4020041"/>
                <a:gd name="connsiteY4" fmla="*/ 1056290 h 3364974"/>
                <a:gd name="connsiteX5" fmla="*/ 3625903 w 4020041"/>
                <a:gd name="connsiteY5" fmla="*/ 677917 h 3364974"/>
                <a:gd name="connsiteX6" fmla="*/ 2396192 w 4020041"/>
                <a:gd name="connsiteY6" fmla="*/ 1371600 h 3364974"/>
                <a:gd name="connsiteX7" fmla="*/ 4020041 w 4020041"/>
                <a:gd name="connsiteY7" fmla="*/ 1718441 h 3364974"/>
                <a:gd name="connsiteX8" fmla="*/ 2348896 w 4020041"/>
                <a:gd name="connsiteY8" fmla="*/ 1813034 h 3364974"/>
                <a:gd name="connsiteX9" fmla="*/ 2652316 w 4020041"/>
                <a:gd name="connsiteY9" fmla="*/ 3364974 h 3364974"/>
                <a:gd name="connsiteX10" fmla="*/ 2096648 w 4020041"/>
                <a:gd name="connsiteY10" fmla="*/ 2033752 h 3364974"/>
                <a:gd name="connsiteX11" fmla="*/ 1860165 w 4020041"/>
                <a:gd name="connsiteY11" fmla="*/ 3310759 h 3364974"/>
                <a:gd name="connsiteX12" fmla="*/ 1670979 w 4020041"/>
                <a:gd name="connsiteY12" fmla="*/ 2112579 h 3364974"/>
                <a:gd name="connsiteX13" fmla="*/ 602799 w 4020041"/>
                <a:gd name="connsiteY13" fmla="*/ 3364974 h 3364974"/>
                <a:gd name="connsiteX14" fmla="*/ 1261075 w 4020041"/>
                <a:gd name="connsiteY14" fmla="*/ 2112579 h 3364974"/>
                <a:gd name="connsiteX15" fmla="*/ 0 w 4020041"/>
                <a:gd name="connsiteY15" fmla="*/ 1955227 h 3364974"/>
                <a:gd name="connsiteX16" fmla="*/ 1205598 w 4020041"/>
                <a:gd name="connsiteY16" fmla="*/ 1827068 h 3364974"/>
                <a:gd name="connsiteX17" fmla="*/ 120560 w 4020041"/>
                <a:gd name="connsiteY17" fmla="*/ 929956 h 3364974"/>
                <a:gd name="connsiteX18" fmla="*/ 851172 w 4020041"/>
                <a:gd name="connsiteY18" fmla="*/ 1072055 h 3364974"/>
                <a:gd name="connsiteX19" fmla="*/ 241120 w 4020041"/>
                <a:gd name="connsiteY19" fmla="*/ 161002 h 3364974"/>
                <a:gd name="connsiteX20" fmla="*/ 1446718 w 4020041"/>
                <a:gd name="connsiteY20" fmla="*/ 1314432 h 3364974"/>
                <a:gd name="connsiteX21" fmla="*/ 1446718 w 4020041"/>
                <a:gd name="connsiteY21" fmla="*/ 1442591 h 3364974"/>
                <a:gd name="connsiteX0" fmla="*/ 1402965 w 4020041"/>
                <a:gd name="connsiteY0" fmla="*/ 1150883 h 3364974"/>
                <a:gd name="connsiteX1" fmla="*/ 1326158 w 4020041"/>
                <a:gd name="connsiteY1" fmla="*/ 161002 h 3364974"/>
                <a:gd name="connsiteX2" fmla="*/ 1567278 w 4020041"/>
                <a:gd name="connsiteY2" fmla="*/ 1186273 h 3364974"/>
                <a:gd name="connsiteX3" fmla="*/ 2364661 w 4020041"/>
                <a:gd name="connsiteY3" fmla="*/ 0 h 3364974"/>
                <a:gd name="connsiteX4" fmla="*/ 2112413 w 4020041"/>
                <a:gd name="connsiteY4" fmla="*/ 1056290 h 3364974"/>
                <a:gd name="connsiteX5" fmla="*/ 3625903 w 4020041"/>
                <a:gd name="connsiteY5" fmla="*/ 677917 h 3364974"/>
                <a:gd name="connsiteX6" fmla="*/ 2396192 w 4020041"/>
                <a:gd name="connsiteY6" fmla="*/ 1371600 h 3364974"/>
                <a:gd name="connsiteX7" fmla="*/ 4020041 w 4020041"/>
                <a:gd name="connsiteY7" fmla="*/ 1718441 h 3364974"/>
                <a:gd name="connsiteX8" fmla="*/ 2348896 w 4020041"/>
                <a:gd name="connsiteY8" fmla="*/ 1813034 h 3364974"/>
                <a:gd name="connsiteX9" fmla="*/ 2652316 w 4020041"/>
                <a:gd name="connsiteY9" fmla="*/ 3364974 h 3364974"/>
                <a:gd name="connsiteX10" fmla="*/ 2096648 w 4020041"/>
                <a:gd name="connsiteY10" fmla="*/ 2033752 h 3364974"/>
                <a:gd name="connsiteX11" fmla="*/ 1860165 w 4020041"/>
                <a:gd name="connsiteY11" fmla="*/ 3310759 h 3364974"/>
                <a:gd name="connsiteX12" fmla="*/ 1670979 w 4020041"/>
                <a:gd name="connsiteY12" fmla="*/ 2112579 h 3364974"/>
                <a:gd name="connsiteX13" fmla="*/ 602799 w 4020041"/>
                <a:gd name="connsiteY13" fmla="*/ 3364974 h 3364974"/>
                <a:gd name="connsiteX14" fmla="*/ 1261075 w 4020041"/>
                <a:gd name="connsiteY14" fmla="*/ 2112579 h 3364974"/>
                <a:gd name="connsiteX15" fmla="*/ 0 w 4020041"/>
                <a:gd name="connsiteY15" fmla="*/ 1955227 h 3364974"/>
                <a:gd name="connsiteX16" fmla="*/ 1205598 w 4020041"/>
                <a:gd name="connsiteY16" fmla="*/ 1827068 h 3364974"/>
                <a:gd name="connsiteX17" fmla="*/ 120560 w 4020041"/>
                <a:gd name="connsiteY17" fmla="*/ 929956 h 3364974"/>
                <a:gd name="connsiteX18" fmla="*/ 851172 w 4020041"/>
                <a:gd name="connsiteY18" fmla="*/ 1072055 h 3364974"/>
                <a:gd name="connsiteX19" fmla="*/ 241120 w 4020041"/>
                <a:gd name="connsiteY19" fmla="*/ 161002 h 3364974"/>
                <a:gd name="connsiteX20" fmla="*/ 1446718 w 4020041"/>
                <a:gd name="connsiteY20" fmla="*/ 1314432 h 3364974"/>
                <a:gd name="connsiteX21" fmla="*/ 1446718 w 4020041"/>
                <a:gd name="connsiteY21" fmla="*/ 1442591 h 3364974"/>
                <a:gd name="connsiteX0" fmla="*/ 1402965 w 4020041"/>
                <a:gd name="connsiteY0" fmla="*/ 1246198 h 3460289"/>
                <a:gd name="connsiteX1" fmla="*/ 1326158 w 4020041"/>
                <a:gd name="connsiteY1" fmla="*/ 256317 h 3460289"/>
                <a:gd name="connsiteX2" fmla="*/ 1567278 w 4020041"/>
                <a:gd name="connsiteY2" fmla="*/ 1281588 h 3460289"/>
                <a:gd name="connsiteX3" fmla="*/ 2290637 w 4020041"/>
                <a:gd name="connsiteY3" fmla="*/ 0 h 3460289"/>
                <a:gd name="connsiteX4" fmla="*/ 2112413 w 4020041"/>
                <a:gd name="connsiteY4" fmla="*/ 1151605 h 3460289"/>
                <a:gd name="connsiteX5" fmla="*/ 3625903 w 4020041"/>
                <a:gd name="connsiteY5" fmla="*/ 773232 h 3460289"/>
                <a:gd name="connsiteX6" fmla="*/ 2396192 w 4020041"/>
                <a:gd name="connsiteY6" fmla="*/ 1466915 h 3460289"/>
                <a:gd name="connsiteX7" fmla="*/ 4020041 w 4020041"/>
                <a:gd name="connsiteY7" fmla="*/ 1813756 h 3460289"/>
                <a:gd name="connsiteX8" fmla="*/ 2348896 w 4020041"/>
                <a:gd name="connsiteY8" fmla="*/ 1908349 h 3460289"/>
                <a:gd name="connsiteX9" fmla="*/ 2652316 w 4020041"/>
                <a:gd name="connsiteY9" fmla="*/ 3460289 h 3460289"/>
                <a:gd name="connsiteX10" fmla="*/ 2096648 w 4020041"/>
                <a:gd name="connsiteY10" fmla="*/ 2129067 h 3460289"/>
                <a:gd name="connsiteX11" fmla="*/ 1860165 w 4020041"/>
                <a:gd name="connsiteY11" fmla="*/ 3406074 h 3460289"/>
                <a:gd name="connsiteX12" fmla="*/ 1670979 w 4020041"/>
                <a:gd name="connsiteY12" fmla="*/ 2207894 h 3460289"/>
                <a:gd name="connsiteX13" fmla="*/ 602799 w 4020041"/>
                <a:gd name="connsiteY13" fmla="*/ 3460289 h 3460289"/>
                <a:gd name="connsiteX14" fmla="*/ 1261075 w 4020041"/>
                <a:gd name="connsiteY14" fmla="*/ 2207894 h 3460289"/>
                <a:gd name="connsiteX15" fmla="*/ 0 w 4020041"/>
                <a:gd name="connsiteY15" fmla="*/ 2050542 h 3460289"/>
                <a:gd name="connsiteX16" fmla="*/ 1205598 w 4020041"/>
                <a:gd name="connsiteY16" fmla="*/ 1922383 h 3460289"/>
                <a:gd name="connsiteX17" fmla="*/ 120560 w 4020041"/>
                <a:gd name="connsiteY17" fmla="*/ 1025271 h 3460289"/>
                <a:gd name="connsiteX18" fmla="*/ 851172 w 4020041"/>
                <a:gd name="connsiteY18" fmla="*/ 1167370 h 3460289"/>
                <a:gd name="connsiteX19" fmla="*/ 241120 w 4020041"/>
                <a:gd name="connsiteY19" fmla="*/ 256317 h 3460289"/>
                <a:gd name="connsiteX20" fmla="*/ 1446718 w 4020041"/>
                <a:gd name="connsiteY20" fmla="*/ 1409747 h 3460289"/>
                <a:gd name="connsiteX21" fmla="*/ 1446718 w 4020041"/>
                <a:gd name="connsiteY21" fmla="*/ 1537906 h 3460289"/>
                <a:gd name="connsiteX0" fmla="*/ 1402965 w 4020041"/>
                <a:gd name="connsiteY0" fmla="*/ 1246198 h 3460289"/>
                <a:gd name="connsiteX1" fmla="*/ 1326158 w 4020041"/>
                <a:gd name="connsiteY1" fmla="*/ 256317 h 3460289"/>
                <a:gd name="connsiteX2" fmla="*/ 1567278 w 4020041"/>
                <a:gd name="connsiteY2" fmla="*/ 1281588 h 3460289"/>
                <a:gd name="connsiteX3" fmla="*/ 2290637 w 4020041"/>
                <a:gd name="connsiteY3" fmla="*/ 0 h 3460289"/>
                <a:gd name="connsiteX4" fmla="*/ 2112413 w 4020041"/>
                <a:gd name="connsiteY4" fmla="*/ 1151605 h 3460289"/>
                <a:gd name="connsiteX5" fmla="*/ 3375676 w 4020041"/>
                <a:gd name="connsiteY5" fmla="*/ 768953 h 3460289"/>
                <a:gd name="connsiteX6" fmla="*/ 2396192 w 4020041"/>
                <a:gd name="connsiteY6" fmla="*/ 1466915 h 3460289"/>
                <a:gd name="connsiteX7" fmla="*/ 4020041 w 4020041"/>
                <a:gd name="connsiteY7" fmla="*/ 1813756 h 3460289"/>
                <a:gd name="connsiteX8" fmla="*/ 2348896 w 4020041"/>
                <a:gd name="connsiteY8" fmla="*/ 1908349 h 3460289"/>
                <a:gd name="connsiteX9" fmla="*/ 2652316 w 4020041"/>
                <a:gd name="connsiteY9" fmla="*/ 3460289 h 3460289"/>
                <a:gd name="connsiteX10" fmla="*/ 2096648 w 4020041"/>
                <a:gd name="connsiteY10" fmla="*/ 2129067 h 3460289"/>
                <a:gd name="connsiteX11" fmla="*/ 1860165 w 4020041"/>
                <a:gd name="connsiteY11" fmla="*/ 3406074 h 3460289"/>
                <a:gd name="connsiteX12" fmla="*/ 1670979 w 4020041"/>
                <a:gd name="connsiteY12" fmla="*/ 2207894 h 3460289"/>
                <a:gd name="connsiteX13" fmla="*/ 602799 w 4020041"/>
                <a:gd name="connsiteY13" fmla="*/ 3460289 h 3460289"/>
                <a:gd name="connsiteX14" fmla="*/ 1261075 w 4020041"/>
                <a:gd name="connsiteY14" fmla="*/ 2207894 h 3460289"/>
                <a:gd name="connsiteX15" fmla="*/ 0 w 4020041"/>
                <a:gd name="connsiteY15" fmla="*/ 2050542 h 3460289"/>
                <a:gd name="connsiteX16" fmla="*/ 1205598 w 4020041"/>
                <a:gd name="connsiteY16" fmla="*/ 1922383 h 3460289"/>
                <a:gd name="connsiteX17" fmla="*/ 120560 w 4020041"/>
                <a:gd name="connsiteY17" fmla="*/ 1025271 h 3460289"/>
                <a:gd name="connsiteX18" fmla="*/ 851172 w 4020041"/>
                <a:gd name="connsiteY18" fmla="*/ 1167370 h 3460289"/>
                <a:gd name="connsiteX19" fmla="*/ 241120 w 4020041"/>
                <a:gd name="connsiteY19" fmla="*/ 256317 h 3460289"/>
                <a:gd name="connsiteX20" fmla="*/ 1446718 w 4020041"/>
                <a:gd name="connsiteY20" fmla="*/ 1409747 h 3460289"/>
                <a:gd name="connsiteX21" fmla="*/ 1446718 w 4020041"/>
                <a:gd name="connsiteY21" fmla="*/ 1537906 h 3460289"/>
                <a:gd name="connsiteX0" fmla="*/ 1402965 w 4020041"/>
                <a:gd name="connsiteY0" fmla="*/ 1246198 h 3460289"/>
                <a:gd name="connsiteX1" fmla="*/ 1326158 w 4020041"/>
                <a:gd name="connsiteY1" fmla="*/ 256317 h 3460289"/>
                <a:gd name="connsiteX2" fmla="*/ 1567278 w 4020041"/>
                <a:gd name="connsiteY2" fmla="*/ 1281588 h 3460289"/>
                <a:gd name="connsiteX3" fmla="*/ 2290637 w 4020041"/>
                <a:gd name="connsiteY3" fmla="*/ 0 h 3460289"/>
                <a:gd name="connsiteX4" fmla="*/ 2112413 w 4020041"/>
                <a:gd name="connsiteY4" fmla="*/ 1151605 h 3460289"/>
                <a:gd name="connsiteX5" fmla="*/ 3375676 w 4020041"/>
                <a:gd name="connsiteY5" fmla="*/ 768953 h 3460289"/>
                <a:gd name="connsiteX6" fmla="*/ 2411197 w 4020041"/>
                <a:gd name="connsiteY6" fmla="*/ 1409747 h 3460289"/>
                <a:gd name="connsiteX7" fmla="*/ 4020041 w 4020041"/>
                <a:gd name="connsiteY7" fmla="*/ 1813756 h 3460289"/>
                <a:gd name="connsiteX8" fmla="*/ 2348896 w 4020041"/>
                <a:gd name="connsiteY8" fmla="*/ 1908349 h 3460289"/>
                <a:gd name="connsiteX9" fmla="*/ 2652316 w 4020041"/>
                <a:gd name="connsiteY9" fmla="*/ 3460289 h 3460289"/>
                <a:gd name="connsiteX10" fmla="*/ 2096648 w 4020041"/>
                <a:gd name="connsiteY10" fmla="*/ 2129067 h 3460289"/>
                <a:gd name="connsiteX11" fmla="*/ 1860165 w 4020041"/>
                <a:gd name="connsiteY11" fmla="*/ 3406074 h 3460289"/>
                <a:gd name="connsiteX12" fmla="*/ 1670979 w 4020041"/>
                <a:gd name="connsiteY12" fmla="*/ 2207894 h 3460289"/>
                <a:gd name="connsiteX13" fmla="*/ 602799 w 4020041"/>
                <a:gd name="connsiteY13" fmla="*/ 3460289 h 3460289"/>
                <a:gd name="connsiteX14" fmla="*/ 1261075 w 4020041"/>
                <a:gd name="connsiteY14" fmla="*/ 2207894 h 3460289"/>
                <a:gd name="connsiteX15" fmla="*/ 0 w 4020041"/>
                <a:gd name="connsiteY15" fmla="*/ 2050542 h 3460289"/>
                <a:gd name="connsiteX16" fmla="*/ 1205598 w 4020041"/>
                <a:gd name="connsiteY16" fmla="*/ 1922383 h 3460289"/>
                <a:gd name="connsiteX17" fmla="*/ 120560 w 4020041"/>
                <a:gd name="connsiteY17" fmla="*/ 1025271 h 3460289"/>
                <a:gd name="connsiteX18" fmla="*/ 851172 w 4020041"/>
                <a:gd name="connsiteY18" fmla="*/ 1167370 h 3460289"/>
                <a:gd name="connsiteX19" fmla="*/ 241120 w 4020041"/>
                <a:gd name="connsiteY19" fmla="*/ 256317 h 3460289"/>
                <a:gd name="connsiteX20" fmla="*/ 1446718 w 4020041"/>
                <a:gd name="connsiteY20" fmla="*/ 1409747 h 3460289"/>
                <a:gd name="connsiteX21" fmla="*/ 1446718 w 4020041"/>
                <a:gd name="connsiteY21" fmla="*/ 1537906 h 3460289"/>
                <a:gd name="connsiteX0" fmla="*/ 1402965 w 4020041"/>
                <a:gd name="connsiteY0" fmla="*/ 1246198 h 3460289"/>
                <a:gd name="connsiteX1" fmla="*/ 1326158 w 4020041"/>
                <a:gd name="connsiteY1" fmla="*/ 256317 h 3460289"/>
                <a:gd name="connsiteX2" fmla="*/ 1567278 w 4020041"/>
                <a:gd name="connsiteY2" fmla="*/ 1281588 h 3460289"/>
                <a:gd name="connsiteX3" fmla="*/ 2290637 w 4020041"/>
                <a:gd name="connsiteY3" fmla="*/ 0 h 3460289"/>
                <a:gd name="connsiteX4" fmla="*/ 2112413 w 4020041"/>
                <a:gd name="connsiteY4" fmla="*/ 1151605 h 3460289"/>
                <a:gd name="connsiteX5" fmla="*/ 3375676 w 4020041"/>
                <a:gd name="connsiteY5" fmla="*/ 768953 h 3460289"/>
                <a:gd name="connsiteX6" fmla="*/ 2411197 w 4020041"/>
                <a:gd name="connsiteY6" fmla="*/ 1409747 h 3460289"/>
                <a:gd name="connsiteX7" fmla="*/ 4020041 w 4020041"/>
                <a:gd name="connsiteY7" fmla="*/ 1813756 h 3460289"/>
                <a:gd name="connsiteX8" fmla="*/ 2411197 w 4020041"/>
                <a:gd name="connsiteY8" fmla="*/ 1794224 h 3460289"/>
                <a:gd name="connsiteX9" fmla="*/ 2652316 w 4020041"/>
                <a:gd name="connsiteY9" fmla="*/ 3460289 h 3460289"/>
                <a:gd name="connsiteX10" fmla="*/ 2096648 w 4020041"/>
                <a:gd name="connsiteY10" fmla="*/ 2129067 h 3460289"/>
                <a:gd name="connsiteX11" fmla="*/ 1860165 w 4020041"/>
                <a:gd name="connsiteY11" fmla="*/ 3406074 h 3460289"/>
                <a:gd name="connsiteX12" fmla="*/ 1670979 w 4020041"/>
                <a:gd name="connsiteY12" fmla="*/ 2207894 h 3460289"/>
                <a:gd name="connsiteX13" fmla="*/ 602799 w 4020041"/>
                <a:gd name="connsiteY13" fmla="*/ 3460289 h 3460289"/>
                <a:gd name="connsiteX14" fmla="*/ 1261075 w 4020041"/>
                <a:gd name="connsiteY14" fmla="*/ 2207894 h 3460289"/>
                <a:gd name="connsiteX15" fmla="*/ 0 w 4020041"/>
                <a:gd name="connsiteY15" fmla="*/ 2050542 h 3460289"/>
                <a:gd name="connsiteX16" fmla="*/ 1205598 w 4020041"/>
                <a:gd name="connsiteY16" fmla="*/ 1922383 h 3460289"/>
                <a:gd name="connsiteX17" fmla="*/ 120560 w 4020041"/>
                <a:gd name="connsiteY17" fmla="*/ 1025271 h 3460289"/>
                <a:gd name="connsiteX18" fmla="*/ 851172 w 4020041"/>
                <a:gd name="connsiteY18" fmla="*/ 1167370 h 3460289"/>
                <a:gd name="connsiteX19" fmla="*/ 241120 w 4020041"/>
                <a:gd name="connsiteY19" fmla="*/ 256317 h 3460289"/>
                <a:gd name="connsiteX20" fmla="*/ 1446718 w 4020041"/>
                <a:gd name="connsiteY20" fmla="*/ 1409747 h 3460289"/>
                <a:gd name="connsiteX21" fmla="*/ 1446718 w 4020041"/>
                <a:gd name="connsiteY21" fmla="*/ 1537906 h 3460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020041" h="3460289">
                  <a:moveTo>
                    <a:pt x="1402965" y="1246198"/>
                  </a:moveTo>
                  <a:lnTo>
                    <a:pt x="1326158" y="256317"/>
                  </a:lnTo>
                  <a:lnTo>
                    <a:pt x="1567278" y="1281588"/>
                  </a:lnTo>
                  <a:lnTo>
                    <a:pt x="2290637" y="0"/>
                  </a:lnTo>
                  <a:lnTo>
                    <a:pt x="2112413" y="1151605"/>
                  </a:lnTo>
                  <a:lnTo>
                    <a:pt x="3375676" y="768953"/>
                  </a:lnTo>
                  <a:lnTo>
                    <a:pt x="2411197" y="1409747"/>
                  </a:lnTo>
                  <a:lnTo>
                    <a:pt x="4020041" y="1813756"/>
                  </a:lnTo>
                  <a:lnTo>
                    <a:pt x="2411197" y="1794224"/>
                  </a:lnTo>
                  <a:lnTo>
                    <a:pt x="2652316" y="3460289"/>
                  </a:lnTo>
                  <a:lnTo>
                    <a:pt x="2096648" y="2129067"/>
                  </a:lnTo>
                  <a:lnTo>
                    <a:pt x="1860165" y="3406074"/>
                  </a:lnTo>
                  <a:lnTo>
                    <a:pt x="1670979" y="2207894"/>
                  </a:lnTo>
                  <a:lnTo>
                    <a:pt x="602799" y="3460289"/>
                  </a:lnTo>
                  <a:lnTo>
                    <a:pt x="1261075" y="2207894"/>
                  </a:lnTo>
                  <a:lnTo>
                    <a:pt x="0" y="2050542"/>
                  </a:lnTo>
                  <a:lnTo>
                    <a:pt x="1205598" y="1922383"/>
                  </a:lnTo>
                  <a:lnTo>
                    <a:pt x="120560" y="1025271"/>
                  </a:lnTo>
                  <a:lnTo>
                    <a:pt x="851172" y="1167370"/>
                  </a:lnTo>
                  <a:lnTo>
                    <a:pt x="241120" y="256317"/>
                  </a:lnTo>
                  <a:lnTo>
                    <a:pt x="1446718" y="1409747"/>
                  </a:lnTo>
                  <a:lnTo>
                    <a:pt x="1446718" y="1537906"/>
                  </a:lnTo>
                </a:path>
              </a:pathLst>
            </a:custGeom>
            <a:solidFill>
              <a:srgbClr val="FFC000"/>
            </a:solidFill>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92" name="TextBox 191"/>
          <p:cNvSpPr txBox="1"/>
          <p:nvPr/>
        </p:nvSpPr>
        <p:spPr>
          <a:xfrm>
            <a:off x="4114800" y="652667"/>
            <a:ext cx="609600" cy="707886"/>
          </a:xfrm>
          <a:prstGeom prst="rect">
            <a:avLst/>
          </a:prstGeom>
          <a:noFill/>
        </p:spPr>
        <p:txBody>
          <a:bodyPr wrap="square" rtlCol="0">
            <a:spAutoFit/>
          </a:bodyPr>
          <a:lstStyle/>
          <a:p>
            <a:r>
              <a:rPr lang="en-US" sz="4000" dirty="0" smtClean="0">
                <a:sym typeface="Wingdings" pitchFamily="2" charset="2"/>
              </a:rPr>
              <a:t></a:t>
            </a:r>
          </a:p>
        </p:txBody>
      </p:sp>
      <p:sp>
        <p:nvSpPr>
          <p:cNvPr id="170" name="Oval 169"/>
          <p:cNvSpPr/>
          <p:nvPr/>
        </p:nvSpPr>
        <p:spPr>
          <a:xfrm>
            <a:off x="4800600" y="24638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4876800" y="2540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4953000" y="2616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1"/>
          <p:cNvGrpSpPr/>
          <p:nvPr/>
        </p:nvGrpSpPr>
        <p:grpSpPr>
          <a:xfrm rot="16200000">
            <a:off x="3797300" y="2235200"/>
            <a:ext cx="523946" cy="508432"/>
            <a:chOff x="3404680" y="1371600"/>
            <a:chExt cx="523946" cy="508432"/>
          </a:xfrm>
        </p:grpSpPr>
        <p:sp>
          <p:nvSpPr>
            <p:cNvPr id="3" name="Oval 2"/>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 name="Group 25"/>
          <p:cNvGrpSpPr/>
          <p:nvPr/>
        </p:nvGrpSpPr>
        <p:grpSpPr>
          <a:xfrm>
            <a:off x="4114800" y="2209800"/>
            <a:ext cx="523946" cy="508432"/>
            <a:chOff x="3404680" y="1371600"/>
            <a:chExt cx="523946" cy="508432"/>
          </a:xfrm>
        </p:grpSpPr>
        <p:sp>
          <p:nvSpPr>
            <p:cNvPr id="27" name="Oval 26"/>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0" name="Group 49"/>
          <p:cNvGrpSpPr/>
          <p:nvPr/>
        </p:nvGrpSpPr>
        <p:grpSpPr>
          <a:xfrm rot="10800000">
            <a:off x="4127500" y="2476500"/>
            <a:ext cx="523946" cy="508432"/>
            <a:chOff x="3404680" y="1371600"/>
            <a:chExt cx="523946" cy="508432"/>
          </a:xfrm>
        </p:grpSpPr>
        <p:sp>
          <p:nvSpPr>
            <p:cNvPr id="51" name="Oval 50"/>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73"/>
          <p:cNvGrpSpPr/>
          <p:nvPr/>
        </p:nvGrpSpPr>
        <p:grpSpPr>
          <a:xfrm>
            <a:off x="3759200" y="2539568"/>
            <a:ext cx="523946" cy="508432"/>
            <a:chOff x="3404680" y="1371600"/>
            <a:chExt cx="523946" cy="508432"/>
          </a:xfrm>
        </p:grpSpPr>
        <p:sp>
          <p:nvSpPr>
            <p:cNvPr id="75" name="Oval 74"/>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8" name="Group 97"/>
          <p:cNvGrpSpPr/>
          <p:nvPr/>
        </p:nvGrpSpPr>
        <p:grpSpPr>
          <a:xfrm rot="5400000">
            <a:off x="3962400" y="2667000"/>
            <a:ext cx="523946" cy="508432"/>
            <a:chOff x="3404680" y="1371600"/>
            <a:chExt cx="523946" cy="508432"/>
          </a:xfrm>
        </p:grpSpPr>
        <p:sp>
          <p:nvSpPr>
            <p:cNvPr id="99" name="Oval 98"/>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2" name="Group 121"/>
          <p:cNvGrpSpPr/>
          <p:nvPr/>
        </p:nvGrpSpPr>
        <p:grpSpPr>
          <a:xfrm flipV="1">
            <a:off x="4038600" y="2311400"/>
            <a:ext cx="523946" cy="508432"/>
            <a:chOff x="3404680" y="1371600"/>
            <a:chExt cx="523946" cy="508432"/>
          </a:xfrm>
        </p:grpSpPr>
        <p:sp>
          <p:nvSpPr>
            <p:cNvPr id="123" name="Oval 122"/>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4" name="Oval 163"/>
          <p:cNvSpPr/>
          <p:nvPr/>
        </p:nvSpPr>
        <p:spPr>
          <a:xfrm>
            <a:off x="1447800" y="2540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TextBox 172"/>
          <p:cNvSpPr txBox="1"/>
          <p:nvPr/>
        </p:nvSpPr>
        <p:spPr>
          <a:xfrm>
            <a:off x="228600" y="3787676"/>
            <a:ext cx="8915400" cy="1200329"/>
          </a:xfrm>
          <a:prstGeom prst="rect">
            <a:avLst/>
          </a:prstGeom>
          <a:noFill/>
        </p:spPr>
        <p:txBody>
          <a:bodyPr wrap="square" rtlCol="0">
            <a:spAutoFit/>
          </a:bodyPr>
          <a:lstStyle/>
          <a:p>
            <a:r>
              <a:rPr lang="en-US" sz="2400" dirty="0" smtClean="0"/>
              <a:t>                                                                                                              Some people mistakenly think that splitting one nucleus like this releases enough energy to destroy entire cities. </a:t>
            </a:r>
          </a:p>
        </p:txBody>
      </p:sp>
      <p:sp>
        <p:nvSpPr>
          <p:cNvPr id="174" name="TextBox 173"/>
          <p:cNvSpPr txBox="1"/>
          <p:nvPr/>
        </p:nvSpPr>
        <p:spPr>
          <a:xfrm>
            <a:off x="0" y="76200"/>
            <a:ext cx="9144000" cy="646331"/>
          </a:xfrm>
          <a:prstGeom prst="rect">
            <a:avLst/>
          </a:prstGeom>
          <a:noFill/>
        </p:spPr>
        <p:txBody>
          <a:bodyPr wrap="square" rtlCol="0">
            <a:spAutoFit/>
          </a:bodyPr>
          <a:lstStyle/>
          <a:p>
            <a:pPr algn="ctr"/>
            <a:r>
              <a:rPr lang="en-US" sz="3600" b="1" dirty="0" smtClean="0"/>
              <a:t>Nuclear Reactions</a:t>
            </a:r>
            <a:endParaRPr lang="en-US" sz="3600" b="1" dirty="0"/>
          </a:p>
        </p:txBody>
      </p:sp>
      <p:sp>
        <p:nvSpPr>
          <p:cNvPr id="175" name="TextBox 174"/>
          <p:cNvSpPr txBox="1"/>
          <p:nvPr/>
        </p:nvSpPr>
        <p:spPr>
          <a:xfrm>
            <a:off x="2514600" y="652667"/>
            <a:ext cx="838200" cy="707886"/>
          </a:xfrm>
          <a:prstGeom prst="rect">
            <a:avLst/>
          </a:prstGeom>
          <a:noFill/>
        </p:spPr>
        <p:txBody>
          <a:bodyPr wrap="square" rtlCol="0">
            <a:spAutoFit/>
          </a:bodyPr>
          <a:lstStyle/>
          <a:p>
            <a:r>
              <a:rPr lang="en-US" sz="4000" dirty="0" err="1" smtClean="0"/>
              <a:t>Pu</a:t>
            </a:r>
            <a:endParaRPr lang="en-US" sz="4000" dirty="0" smtClean="0">
              <a:sym typeface="Wingdings" pitchFamily="2" charset="2"/>
            </a:endParaRPr>
          </a:p>
        </p:txBody>
      </p:sp>
      <p:sp>
        <p:nvSpPr>
          <p:cNvPr id="176" name="TextBox 175"/>
          <p:cNvSpPr txBox="1"/>
          <p:nvPr/>
        </p:nvSpPr>
        <p:spPr>
          <a:xfrm>
            <a:off x="228600" y="3417431"/>
            <a:ext cx="9144000" cy="830997"/>
          </a:xfrm>
          <a:prstGeom prst="rect">
            <a:avLst/>
          </a:prstGeom>
          <a:noFill/>
        </p:spPr>
        <p:txBody>
          <a:bodyPr wrap="square" rtlCol="0">
            <a:spAutoFit/>
          </a:bodyPr>
          <a:lstStyle/>
          <a:p>
            <a:r>
              <a:rPr lang="en-US" sz="2400" dirty="0" smtClean="0"/>
              <a:t>Since the nucleus becomes more stable all at once instead of gradually, a great deal of energy is released by fission reactions: (</a:t>
            </a:r>
            <a:r>
              <a:rPr lang="en-US" sz="2400" b="1" dirty="0" smtClean="0"/>
              <a:t>Q18</a:t>
            </a:r>
            <a:r>
              <a:rPr lang="en-US" sz="2400" dirty="0" smtClean="0"/>
              <a:t>)</a:t>
            </a:r>
          </a:p>
        </p:txBody>
      </p:sp>
      <p:sp>
        <p:nvSpPr>
          <p:cNvPr id="177" name="TextBox 176"/>
          <p:cNvSpPr txBox="1"/>
          <p:nvPr/>
        </p:nvSpPr>
        <p:spPr>
          <a:xfrm>
            <a:off x="2073666" y="937460"/>
            <a:ext cx="609600" cy="400110"/>
          </a:xfrm>
          <a:prstGeom prst="rect">
            <a:avLst/>
          </a:prstGeom>
          <a:noFill/>
        </p:spPr>
        <p:txBody>
          <a:bodyPr wrap="square" rtlCol="0">
            <a:spAutoFit/>
          </a:bodyPr>
          <a:lstStyle/>
          <a:p>
            <a:pPr algn="r"/>
            <a:r>
              <a:rPr lang="en-US" sz="2000" b="1" dirty="0" smtClean="0"/>
              <a:t>94</a:t>
            </a:r>
            <a:endParaRPr lang="en-US" sz="2000" b="1" dirty="0"/>
          </a:p>
        </p:txBody>
      </p:sp>
      <p:sp>
        <p:nvSpPr>
          <p:cNvPr id="178" name="TextBox 177"/>
          <p:cNvSpPr txBox="1"/>
          <p:nvPr/>
        </p:nvSpPr>
        <p:spPr>
          <a:xfrm>
            <a:off x="2073666" y="700830"/>
            <a:ext cx="609600" cy="400110"/>
          </a:xfrm>
          <a:prstGeom prst="rect">
            <a:avLst/>
          </a:prstGeom>
          <a:noFill/>
        </p:spPr>
        <p:txBody>
          <a:bodyPr wrap="square" rtlCol="0">
            <a:spAutoFit/>
          </a:bodyPr>
          <a:lstStyle/>
          <a:p>
            <a:pPr algn="r"/>
            <a:r>
              <a:rPr lang="en-US" sz="2000" b="1" dirty="0" smtClean="0"/>
              <a:t>242</a:t>
            </a:r>
            <a:endParaRPr lang="en-US" sz="2000" b="1" dirty="0"/>
          </a:p>
        </p:txBody>
      </p:sp>
      <p:sp>
        <p:nvSpPr>
          <p:cNvPr id="179" name="TextBox 178"/>
          <p:cNvSpPr txBox="1"/>
          <p:nvPr/>
        </p:nvSpPr>
        <p:spPr>
          <a:xfrm>
            <a:off x="3755777" y="652667"/>
            <a:ext cx="497775" cy="707886"/>
          </a:xfrm>
          <a:prstGeom prst="rect">
            <a:avLst/>
          </a:prstGeom>
          <a:noFill/>
        </p:spPr>
        <p:txBody>
          <a:bodyPr wrap="square" rtlCol="0">
            <a:spAutoFit/>
          </a:bodyPr>
          <a:lstStyle/>
          <a:p>
            <a:r>
              <a:rPr lang="en-US" sz="4000" dirty="0" smtClean="0">
                <a:sym typeface="Wingdings" pitchFamily="2" charset="2"/>
              </a:rPr>
              <a:t>n</a:t>
            </a:r>
          </a:p>
        </p:txBody>
      </p:sp>
      <p:sp>
        <p:nvSpPr>
          <p:cNvPr id="180" name="TextBox 179"/>
          <p:cNvSpPr txBox="1"/>
          <p:nvPr/>
        </p:nvSpPr>
        <p:spPr>
          <a:xfrm>
            <a:off x="3317696" y="931956"/>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181" name="TextBox 180"/>
          <p:cNvSpPr txBox="1"/>
          <p:nvPr/>
        </p:nvSpPr>
        <p:spPr>
          <a:xfrm>
            <a:off x="3317696" y="695326"/>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189" name="TextBox 188"/>
          <p:cNvSpPr txBox="1"/>
          <p:nvPr/>
        </p:nvSpPr>
        <p:spPr>
          <a:xfrm>
            <a:off x="4593608" y="699180"/>
            <a:ext cx="609600" cy="400110"/>
          </a:xfrm>
          <a:prstGeom prst="rect">
            <a:avLst/>
          </a:prstGeom>
          <a:noFill/>
        </p:spPr>
        <p:txBody>
          <a:bodyPr wrap="square" rtlCol="0">
            <a:spAutoFit/>
          </a:bodyPr>
          <a:lstStyle/>
          <a:p>
            <a:pPr algn="r"/>
            <a:r>
              <a:rPr lang="en-US" sz="2000" b="1" dirty="0" smtClean="0"/>
              <a:t>141</a:t>
            </a:r>
            <a:endParaRPr lang="en-US" sz="2000" b="1" dirty="0"/>
          </a:p>
        </p:txBody>
      </p:sp>
      <p:sp>
        <p:nvSpPr>
          <p:cNvPr id="190" name="TextBox 189"/>
          <p:cNvSpPr txBox="1"/>
          <p:nvPr/>
        </p:nvSpPr>
        <p:spPr>
          <a:xfrm>
            <a:off x="4593608" y="933386"/>
            <a:ext cx="609600" cy="400110"/>
          </a:xfrm>
          <a:prstGeom prst="rect">
            <a:avLst/>
          </a:prstGeom>
          <a:noFill/>
        </p:spPr>
        <p:txBody>
          <a:bodyPr wrap="square" rtlCol="0">
            <a:spAutoFit/>
          </a:bodyPr>
          <a:lstStyle/>
          <a:p>
            <a:pPr algn="r"/>
            <a:r>
              <a:rPr lang="en-US" sz="2000" b="1" dirty="0" smtClean="0"/>
              <a:t>55</a:t>
            </a:r>
            <a:endParaRPr lang="en-US" sz="2000" b="1" dirty="0"/>
          </a:p>
        </p:txBody>
      </p:sp>
      <p:sp>
        <p:nvSpPr>
          <p:cNvPr id="191" name="TextBox 190"/>
          <p:cNvSpPr txBox="1"/>
          <p:nvPr/>
        </p:nvSpPr>
        <p:spPr>
          <a:xfrm>
            <a:off x="3200400" y="650544"/>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193" name="TextBox 192"/>
          <p:cNvSpPr txBox="1"/>
          <p:nvPr/>
        </p:nvSpPr>
        <p:spPr>
          <a:xfrm>
            <a:off x="5029200" y="652667"/>
            <a:ext cx="838200" cy="707886"/>
          </a:xfrm>
          <a:prstGeom prst="rect">
            <a:avLst/>
          </a:prstGeom>
          <a:noFill/>
        </p:spPr>
        <p:txBody>
          <a:bodyPr wrap="square" rtlCol="0">
            <a:spAutoFit/>
          </a:bodyPr>
          <a:lstStyle/>
          <a:p>
            <a:r>
              <a:rPr lang="en-US" sz="4000" dirty="0" smtClean="0"/>
              <a:t>Cs</a:t>
            </a:r>
            <a:endParaRPr lang="en-US" sz="4000" dirty="0" smtClean="0">
              <a:sym typeface="Wingdings" pitchFamily="2" charset="2"/>
            </a:endParaRPr>
          </a:p>
        </p:txBody>
      </p:sp>
      <p:sp>
        <p:nvSpPr>
          <p:cNvPr id="194" name="TextBox 193"/>
          <p:cNvSpPr txBox="1"/>
          <p:nvPr/>
        </p:nvSpPr>
        <p:spPr>
          <a:xfrm>
            <a:off x="7833425" y="663714"/>
            <a:ext cx="497775" cy="707886"/>
          </a:xfrm>
          <a:prstGeom prst="rect">
            <a:avLst/>
          </a:prstGeom>
          <a:noFill/>
        </p:spPr>
        <p:txBody>
          <a:bodyPr wrap="square" rtlCol="0">
            <a:spAutoFit/>
          </a:bodyPr>
          <a:lstStyle/>
          <a:p>
            <a:r>
              <a:rPr lang="en-US" sz="4000" dirty="0" smtClean="0">
                <a:sym typeface="Wingdings" pitchFamily="2" charset="2"/>
              </a:rPr>
              <a:t>n</a:t>
            </a:r>
          </a:p>
        </p:txBody>
      </p:sp>
      <p:sp>
        <p:nvSpPr>
          <p:cNvPr id="195" name="TextBox 194"/>
          <p:cNvSpPr txBox="1"/>
          <p:nvPr/>
        </p:nvSpPr>
        <p:spPr>
          <a:xfrm>
            <a:off x="7395344" y="943003"/>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196" name="TextBox 195"/>
          <p:cNvSpPr txBox="1"/>
          <p:nvPr/>
        </p:nvSpPr>
        <p:spPr>
          <a:xfrm>
            <a:off x="7395344" y="706373"/>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197" name="TextBox 196"/>
          <p:cNvSpPr txBox="1"/>
          <p:nvPr/>
        </p:nvSpPr>
        <p:spPr>
          <a:xfrm>
            <a:off x="7024048" y="661591"/>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198" name="TextBox 197"/>
          <p:cNvSpPr txBox="1"/>
          <p:nvPr/>
        </p:nvSpPr>
        <p:spPr>
          <a:xfrm>
            <a:off x="7429500" y="663714"/>
            <a:ext cx="497775" cy="707886"/>
          </a:xfrm>
          <a:prstGeom prst="rect">
            <a:avLst/>
          </a:prstGeom>
          <a:noFill/>
        </p:spPr>
        <p:txBody>
          <a:bodyPr wrap="square" rtlCol="0">
            <a:spAutoFit/>
          </a:bodyPr>
          <a:lstStyle/>
          <a:p>
            <a:r>
              <a:rPr lang="en-US" sz="4000" dirty="0" smtClean="0">
                <a:sym typeface="Wingdings" pitchFamily="2" charset="2"/>
              </a:rPr>
              <a:t>3</a:t>
            </a:r>
          </a:p>
        </p:txBody>
      </p:sp>
      <p:sp>
        <p:nvSpPr>
          <p:cNvPr id="199" name="TextBox 198"/>
          <p:cNvSpPr txBox="1"/>
          <p:nvPr/>
        </p:nvSpPr>
        <p:spPr>
          <a:xfrm>
            <a:off x="5562600" y="663714"/>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200" name="TextBox 199"/>
          <p:cNvSpPr txBox="1"/>
          <p:nvPr/>
        </p:nvSpPr>
        <p:spPr>
          <a:xfrm>
            <a:off x="5880100" y="684827"/>
            <a:ext cx="609600" cy="400110"/>
          </a:xfrm>
          <a:prstGeom prst="rect">
            <a:avLst/>
          </a:prstGeom>
          <a:noFill/>
        </p:spPr>
        <p:txBody>
          <a:bodyPr wrap="square" rtlCol="0">
            <a:spAutoFit/>
          </a:bodyPr>
          <a:lstStyle/>
          <a:p>
            <a:pPr algn="r"/>
            <a:r>
              <a:rPr lang="en-US" sz="2000" b="1" dirty="0" smtClean="0"/>
              <a:t>99</a:t>
            </a:r>
            <a:endParaRPr lang="en-US" sz="2000" b="1" dirty="0"/>
          </a:p>
        </p:txBody>
      </p:sp>
      <p:sp>
        <p:nvSpPr>
          <p:cNvPr id="201" name="TextBox 200"/>
          <p:cNvSpPr txBox="1"/>
          <p:nvPr/>
        </p:nvSpPr>
        <p:spPr>
          <a:xfrm>
            <a:off x="5880100" y="919033"/>
            <a:ext cx="609600" cy="400110"/>
          </a:xfrm>
          <a:prstGeom prst="rect">
            <a:avLst/>
          </a:prstGeom>
          <a:noFill/>
        </p:spPr>
        <p:txBody>
          <a:bodyPr wrap="square" rtlCol="0">
            <a:spAutoFit/>
          </a:bodyPr>
          <a:lstStyle/>
          <a:p>
            <a:pPr algn="r"/>
            <a:r>
              <a:rPr lang="en-US" sz="2000" b="1" dirty="0" smtClean="0"/>
              <a:t>39</a:t>
            </a:r>
            <a:endParaRPr lang="en-US" sz="2000" b="1" dirty="0"/>
          </a:p>
        </p:txBody>
      </p:sp>
      <p:sp>
        <p:nvSpPr>
          <p:cNvPr id="202" name="TextBox 201"/>
          <p:cNvSpPr txBox="1"/>
          <p:nvPr/>
        </p:nvSpPr>
        <p:spPr>
          <a:xfrm>
            <a:off x="6362990" y="638314"/>
            <a:ext cx="838200" cy="707886"/>
          </a:xfrm>
          <a:prstGeom prst="rect">
            <a:avLst/>
          </a:prstGeom>
          <a:noFill/>
        </p:spPr>
        <p:txBody>
          <a:bodyPr wrap="square" rtlCol="0">
            <a:spAutoFit/>
          </a:bodyPr>
          <a:lstStyle/>
          <a:p>
            <a:r>
              <a:rPr lang="en-US" sz="4000" dirty="0" smtClean="0"/>
              <a:t>Y</a:t>
            </a:r>
            <a:endParaRPr lang="en-US" sz="4000" dirty="0" smtClean="0">
              <a:sym typeface="Wingdings" pitchFamily="2" charset="2"/>
            </a:endParaRPr>
          </a:p>
        </p:txBody>
      </p:sp>
      <p:pic>
        <p:nvPicPr>
          <p:cNvPr id="2050" name="Picture 2" descr="http://indieobserver.com/wp-content/uploads/2011/07/mushroom-cloud.jpg"/>
          <p:cNvPicPr>
            <a:picLocks noChangeAspect="1" noChangeArrowheads="1"/>
          </p:cNvPicPr>
          <p:nvPr/>
        </p:nvPicPr>
        <p:blipFill>
          <a:blip r:embed="rId3" cstate="print"/>
          <a:srcRect/>
          <a:stretch>
            <a:fillRect/>
          </a:stretch>
        </p:blipFill>
        <p:spPr bwMode="auto">
          <a:xfrm>
            <a:off x="2514600" y="0"/>
            <a:ext cx="4201503" cy="3352800"/>
          </a:xfrm>
          <a:prstGeom prst="rect">
            <a:avLst/>
          </a:prstGeom>
          <a:noFill/>
        </p:spPr>
      </p:pic>
      <p:sp>
        <p:nvSpPr>
          <p:cNvPr id="185" name="TextBox 184"/>
          <p:cNvSpPr txBox="1"/>
          <p:nvPr/>
        </p:nvSpPr>
        <p:spPr>
          <a:xfrm>
            <a:off x="228600" y="4512041"/>
            <a:ext cx="8915400" cy="2308324"/>
          </a:xfrm>
          <a:prstGeom prst="rect">
            <a:avLst/>
          </a:prstGeom>
          <a:noFill/>
        </p:spPr>
        <p:txBody>
          <a:bodyPr wrap="square" rtlCol="0">
            <a:spAutoFit/>
          </a:bodyPr>
          <a:lstStyle/>
          <a:p>
            <a:r>
              <a:rPr lang="en-US" sz="2400" dirty="0" smtClean="0"/>
              <a:t>                                                                       The energy released by one nucleus being split would be enough to raise the temperature of a drop of water by about one-billionth of a degree Celsius. That may not seem like much energy, but when you multiply it by 1 x 10</a:t>
            </a:r>
            <a:r>
              <a:rPr lang="en-US" sz="2400" baseline="30000" dirty="0" smtClean="0"/>
              <a:t>26</a:t>
            </a:r>
            <a:r>
              <a:rPr lang="en-US" sz="2400" dirty="0" smtClean="0"/>
              <a:t> nuclei that get split in a typical fission bomb, then it adds up to the amazing power that everyone associates with an atom bomb. (</a:t>
            </a:r>
            <a:r>
              <a:rPr lang="en-US" sz="2400" b="1" dirty="0" smtClean="0"/>
              <a:t>Q19</a:t>
            </a:r>
            <a:r>
              <a:rPr lang="en-US" sz="2400"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7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0" presetClass="path" presetSubtype="0" accel="50000" fill="hold" grpId="0" nodeType="clickEffect">
                                  <p:stCondLst>
                                    <p:cond delay="0"/>
                                  </p:stCondLst>
                                  <p:childTnLst>
                                    <p:animMotion origin="layout" path="M 1.94444E-6 2.59259E-6 L 0.275 2.59259E-6 " pathEditMode="relative" ptsTypes="AA">
                                      <p:cBhvr>
                                        <p:cTn id="10" dur="500" fill="hold"/>
                                        <p:tgtEl>
                                          <p:spTgt spid="164"/>
                                        </p:tgtEl>
                                        <p:attrNameLst>
                                          <p:attrName>ppt_x</p:attrName>
                                          <p:attrName>ppt_y</p:attrName>
                                        </p:attrNameLst>
                                      </p:cBhvr>
                                    </p:animMotion>
                                  </p:childTnLst>
                                </p:cTn>
                              </p:par>
                            </p:childTnLst>
                          </p:cTn>
                        </p:par>
                        <p:par>
                          <p:cTn id="11" fill="hold">
                            <p:stCondLst>
                              <p:cond delay="500"/>
                            </p:stCondLst>
                            <p:childTnLst>
                              <p:par>
                                <p:cTn id="12" presetID="0" presetClass="path" presetSubtype="0" decel="50000" fill="hold" nodeType="afterEffect">
                                  <p:stCondLst>
                                    <p:cond delay="0"/>
                                  </p:stCondLst>
                                  <p:childTnLst>
                                    <p:animMotion origin="layout" path="M 1.38889E-6 2.96296E-6 L 0.0592 -0.02593 " pathEditMode="relative" rAng="0" ptsTypes="AA">
                                      <p:cBhvr>
                                        <p:cTn id="13" dur="1000" fill="hold"/>
                                        <p:tgtEl>
                                          <p:spTgt spid="2"/>
                                        </p:tgtEl>
                                        <p:attrNameLst>
                                          <p:attrName>ppt_x</p:attrName>
                                          <p:attrName>ppt_y</p:attrName>
                                        </p:attrNameLst>
                                      </p:cBhvr>
                                      <p:rCtr x="30" y="-13"/>
                                    </p:animMotion>
                                  </p:childTnLst>
                                </p:cTn>
                              </p:par>
                              <p:par>
                                <p:cTn id="14" presetID="0" presetClass="path" presetSubtype="0" decel="50000" fill="hold" nodeType="withEffect">
                                  <p:stCondLst>
                                    <p:cond delay="0"/>
                                  </p:stCondLst>
                                  <p:childTnLst>
                                    <p:animMotion origin="layout" path="M 4.16667E-6 -3.33333E-6 L 0.06302 -0.02222 " pathEditMode="relative" rAng="0" ptsTypes="AA">
                                      <p:cBhvr>
                                        <p:cTn id="15" dur="1000" fill="hold"/>
                                        <p:tgtEl>
                                          <p:spTgt spid="26"/>
                                        </p:tgtEl>
                                        <p:attrNameLst>
                                          <p:attrName>ppt_x</p:attrName>
                                          <p:attrName>ppt_y</p:attrName>
                                        </p:attrNameLst>
                                      </p:cBhvr>
                                      <p:rCtr x="31" y="-11"/>
                                    </p:animMotion>
                                  </p:childTnLst>
                                </p:cTn>
                              </p:par>
                              <p:par>
                                <p:cTn id="16" presetID="0" presetClass="path" presetSubtype="0" decel="50000" fill="hold" nodeType="withEffect">
                                  <p:stCondLst>
                                    <p:cond delay="0"/>
                                  </p:stCondLst>
                                  <p:childTnLst>
                                    <p:animMotion origin="layout" path="M -0.00295 -2.22222E-6 L 0.05869 0.00556 " pathEditMode="relative" rAng="0" ptsTypes="AA">
                                      <p:cBhvr>
                                        <p:cTn id="17" dur="1000" fill="hold"/>
                                        <p:tgtEl>
                                          <p:spTgt spid="50"/>
                                        </p:tgtEl>
                                        <p:attrNameLst>
                                          <p:attrName>ppt_x</p:attrName>
                                          <p:attrName>ppt_y</p:attrName>
                                        </p:attrNameLst>
                                      </p:cBhvr>
                                      <p:rCtr x="31" y="3"/>
                                    </p:animMotion>
                                  </p:childTnLst>
                                </p:cTn>
                              </p:par>
                              <p:par>
                                <p:cTn id="18" presetID="0" presetClass="path" presetSubtype="0" decel="50000" fill="hold" nodeType="withEffect">
                                  <p:stCondLst>
                                    <p:cond delay="0"/>
                                  </p:stCondLst>
                                  <p:childTnLst>
                                    <p:animMotion origin="layout" path="M 1.38889E-6 -1.48148E-6 L 0.06753 0.00741 " pathEditMode="relative" rAng="0" ptsTypes="AA">
                                      <p:cBhvr>
                                        <p:cTn id="19" dur="1000" fill="hold"/>
                                        <p:tgtEl>
                                          <p:spTgt spid="74"/>
                                        </p:tgtEl>
                                        <p:attrNameLst>
                                          <p:attrName>ppt_x</p:attrName>
                                          <p:attrName>ppt_y</p:attrName>
                                        </p:attrNameLst>
                                      </p:cBhvr>
                                      <p:rCtr x="34" y="4"/>
                                    </p:animMotion>
                                  </p:childTnLst>
                                </p:cTn>
                              </p:par>
                              <p:par>
                                <p:cTn id="20" presetID="0" presetClass="path" presetSubtype="0" decel="50000" fill="hold" nodeType="withEffect">
                                  <p:stCondLst>
                                    <p:cond delay="0"/>
                                  </p:stCondLst>
                                  <p:childTnLst>
                                    <p:animMotion origin="layout" path="M 8.33333E-7 5.55112E-17 L 0.07135 0.01111 " pathEditMode="relative" rAng="0" ptsTypes="AA">
                                      <p:cBhvr>
                                        <p:cTn id="21" dur="1000" fill="hold"/>
                                        <p:tgtEl>
                                          <p:spTgt spid="98"/>
                                        </p:tgtEl>
                                        <p:attrNameLst>
                                          <p:attrName>ppt_x</p:attrName>
                                          <p:attrName>ppt_y</p:attrName>
                                        </p:attrNameLst>
                                      </p:cBhvr>
                                      <p:rCtr x="36" y="6"/>
                                    </p:animMotion>
                                  </p:childTnLst>
                                </p:cTn>
                              </p:par>
                              <p:par>
                                <p:cTn id="22" presetID="0" presetClass="path" presetSubtype="0" decel="50000" fill="hold" nodeType="withEffect">
                                  <p:stCondLst>
                                    <p:cond delay="0"/>
                                  </p:stCondLst>
                                  <p:childTnLst>
                                    <p:animMotion origin="layout" path="M -2.5E-6 1.85185E-6 L 0.05469 -0.01482 " pathEditMode="relative" rAng="0" ptsTypes="AA">
                                      <p:cBhvr>
                                        <p:cTn id="23" dur="1000" fill="hold"/>
                                        <p:tgtEl>
                                          <p:spTgt spid="122"/>
                                        </p:tgtEl>
                                        <p:attrNameLst>
                                          <p:attrName>ppt_x</p:attrName>
                                          <p:attrName>ppt_y</p:attrName>
                                        </p:attrNameLst>
                                      </p:cBhvr>
                                      <p:rCtr x="27" y="-7"/>
                                    </p:animMotion>
                                  </p:childTnLst>
                                </p:cTn>
                              </p:par>
                              <p:par>
                                <p:cTn id="24" presetID="0" presetClass="path" presetSubtype="0" decel="50000" fill="hold" grpId="1" nodeType="withEffect">
                                  <p:stCondLst>
                                    <p:cond delay="0"/>
                                  </p:stCondLst>
                                  <p:childTnLst>
                                    <p:animMotion origin="layout" path="M 0.275 4.44444E-6 L 0.33334 4.44444E-6 " pathEditMode="relative" rAng="0" ptsTypes="AA">
                                      <p:cBhvr>
                                        <p:cTn id="25" dur="1000" fill="hold"/>
                                        <p:tgtEl>
                                          <p:spTgt spid="164"/>
                                        </p:tgtEl>
                                        <p:attrNameLst>
                                          <p:attrName>ppt_x</p:attrName>
                                          <p:attrName>ppt_y</p:attrName>
                                        </p:attrNameLst>
                                      </p:cBhvr>
                                      <p:rCtr x="29" y="0"/>
                                    </p:animMotion>
                                  </p:childTnLst>
                                </p:cTn>
                              </p:par>
                            </p:childTnLst>
                          </p:cTn>
                        </p:par>
                        <p:par>
                          <p:cTn id="26" fill="hold">
                            <p:stCondLst>
                              <p:cond delay="1500"/>
                            </p:stCondLst>
                            <p:childTnLst>
                              <p:par>
                                <p:cTn id="27" presetID="0" presetClass="path" presetSubtype="0" accel="50000" decel="50000" fill="hold" nodeType="afterEffect">
                                  <p:stCondLst>
                                    <p:cond delay="0"/>
                                  </p:stCondLst>
                                  <p:childTnLst>
                                    <p:animMotion origin="layout" path="M 0.07118 0.01111 L 0.25746 0.05553 " pathEditMode="relative" rAng="0" ptsTypes="AA">
                                      <p:cBhvr>
                                        <p:cTn id="28" dur="500" fill="hold"/>
                                        <p:tgtEl>
                                          <p:spTgt spid="98"/>
                                        </p:tgtEl>
                                        <p:attrNameLst>
                                          <p:attrName>ppt_x</p:attrName>
                                          <p:attrName>ppt_y</p:attrName>
                                        </p:attrNameLst>
                                      </p:cBhvr>
                                      <p:rCtr x="93" y="22"/>
                                    </p:animMotion>
                                  </p:childTnLst>
                                </p:cTn>
                              </p:par>
                              <p:par>
                                <p:cTn id="29" presetID="23" presetClass="entr" presetSubtype="16" fill="hold" nodeType="withEffect">
                                  <p:stCondLst>
                                    <p:cond delay="0"/>
                                  </p:stCondLst>
                                  <p:childTnLst>
                                    <p:set>
                                      <p:cBhvr>
                                        <p:cTn id="30" dur="1" fill="hold">
                                          <p:stCondLst>
                                            <p:cond delay="0"/>
                                          </p:stCondLst>
                                        </p:cTn>
                                        <p:tgtEl>
                                          <p:spTgt spid="184"/>
                                        </p:tgtEl>
                                        <p:attrNameLst>
                                          <p:attrName>style.visibility</p:attrName>
                                        </p:attrNameLst>
                                      </p:cBhvr>
                                      <p:to>
                                        <p:strVal val="visible"/>
                                      </p:to>
                                    </p:set>
                                    <p:anim calcmode="lin" valueType="num">
                                      <p:cBhvr>
                                        <p:cTn id="31" dur="500" fill="hold"/>
                                        <p:tgtEl>
                                          <p:spTgt spid="184"/>
                                        </p:tgtEl>
                                        <p:attrNameLst>
                                          <p:attrName>ppt_w</p:attrName>
                                        </p:attrNameLst>
                                      </p:cBhvr>
                                      <p:tavLst>
                                        <p:tav tm="0">
                                          <p:val>
                                            <p:fltVal val="0"/>
                                          </p:val>
                                        </p:tav>
                                        <p:tav tm="100000">
                                          <p:val>
                                            <p:strVal val="#ppt_w"/>
                                          </p:val>
                                        </p:tav>
                                      </p:tavLst>
                                    </p:anim>
                                    <p:anim calcmode="lin" valueType="num">
                                      <p:cBhvr>
                                        <p:cTn id="32" dur="500" fill="hold"/>
                                        <p:tgtEl>
                                          <p:spTgt spid="184"/>
                                        </p:tgtEl>
                                        <p:attrNameLst>
                                          <p:attrName>ppt_h</p:attrName>
                                        </p:attrNameLst>
                                      </p:cBhvr>
                                      <p:tavLst>
                                        <p:tav tm="0">
                                          <p:val>
                                            <p:fltVal val="0"/>
                                          </p:val>
                                        </p:tav>
                                        <p:tav tm="100000">
                                          <p:val>
                                            <p:strVal val="#ppt_h"/>
                                          </p:val>
                                        </p:tav>
                                      </p:tavLst>
                                    </p:anim>
                                  </p:childTnLst>
                                </p:cTn>
                              </p:par>
                              <p:par>
                                <p:cTn id="33" presetID="0" presetClass="path" presetSubtype="0" accel="50000" decel="50000" fill="hold" nodeType="withEffect">
                                  <p:stCondLst>
                                    <p:cond delay="0"/>
                                  </p:stCondLst>
                                  <p:childTnLst>
                                    <p:animMotion origin="layout" path="M 0.06753 0.00741 L 0.25191 0.05183 " pathEditMode="relative" rAng="0" ptsTypes="AA">
                                      <p:cBhvr>
                                        <p:cTn id="34" dur="500" fill="hold"/>
                                        <p:tgtEl>
                                          <p:spTgt spid="74"/>
                                        </p:tgtEl>
                                        <p:attrNameLst>
                                          <p:attrName>ppt_x</p:attrName>
                                          <p:attrName>ppt_y</p:attrName>
                                        </p:attrNameLst>
                                      </p:cBhvr>
                                      <p:rCtr x="92" y="22"/>
                                    </p:animMotion>
                                  </p:childTnLst>
                                </p:cTn>
                              </p:par>
                              <p:par>
                                <p:cTn id="35" presetID="0" presetClass="path" presetSubtype="0" accel="50000" decel="50000" fill="hold" nodeType="withEffect">
                                  <p:stCondLst>
                                    <p:cond delay="0"/>
                                  </p:stCondLst>
                                  <p:childTnLst>
                                    <p:animMotion origin="layout" path="M 0.05869 0.00555 L 0.24497 0.04997 " pathEditMode="relative" rAng="0" ptsTypes="AA">
                                      <p:cBhvr>
                                        <p:cTn id="36" dur="500" fill="hold"/>
                                        <p:tgtEl>
                                          <p:spTgt spid="50"/>
                                        </p:tgtEl>
                                        <p:attrNameLst>
                                          <p:attrName>ppt_x</p:attrName>
                                          <p:attrName>ppt_y</p:attrName>
                                        </p:attrNameLst>
                                      </p:cBhvr>
                                      <p:rCtr x="93" y="22"/>
                                    </p:animMotion>
                                  </p:childTnLst>
                                </p:cTn>
                              </p:par>
                              <p:par>
                                <p:cTn id="37" presetID="0" presetClass="path" presetSubtype="0" accel="50000" decel="50000" fill="hold" nodeType="withEffect">
                                  <p:stCondLst>
                                    <p:cond delay="0"/>
                                  </p:stCondLst>
                                  <p:childTnLst>
                                    <p:animMotion origin="layout" path="M 0.06302 -0.02222 L 0.11302 -0.13333 " pathEditMode="relative" rAng="0" ptsTypes="AA">
                                      <p:cBhvr>
                                        <p:cTn id="38" dur="500" fill="hold"/>
                                        <p:tgtEl>
                                          <p:spTgt spid="26"/>
                                        </p:tgtEl>
                                        <p:attrNameLst>
                                          <p:attrName>ppt_x</p:attrName>
                                          <p:attrName>ppt_y</p:attrName>
                                        </p:attrNameLst>
                                      </p:cBhvr>
                                      <p:rCtr x="25" y="-56"/>
                                    </p:animMotion>
                                  </p:childTnLst>
                                </p:cTn>
                              </p:par>
                              <p:par>
                                <p:cTn id="39" presetID="0" presetClass="path" presetSubtype="0" accel="50000" decel="50000" fill="hold" nodeType="withEffect">
                                  <p:stCondLst>
                                    <p:cond delay="0"/>
                                  </p:stCondLst>
                                  <p:childTnLst>
                                    <p:animMotion origin="layout" path="M 0.0592 -0.02593 L 0.1092 -0.13704 " pathEditMode="relative" rAng="0" ptsTypes="AA">
                                      <p:cBhvr>
                                        <p:cTn id="40" dur="500" fill="hold"/>
                                        <p:tgtEl>
                                          <p:spTgt spid="2"/>
                                        </p:tgtEl>
                                        <p:attrNameLst>
                                          <p:attrName>ppt_x</p:attrName>
                                          <p:attrName>ppt_y</p:attrName>
                                        </p:attrNameLst>
                                      </p:cBhvr>
                                      <p:rCtr x="25" y="-56"/>
                                    </p:animMotion>
                                  </p:childTnLst>
                                </p:cTn>
                              </p:par>
                              <p:par>
                                <p:cTn id="41" presetID="0" presetClass="path" presetSubtype="0" accel="50000" decel="50000" fill="hold" nodeType="withEffect">
                                  <p:stCondLst>
                                    <p:cond delay="0"/>
                                  </p:stCondLst>
                                  <p:childTnLst>
                                    <p:animMotion origin="layout" path="M 0.05417 -0.01551 L 0.10417 -0.12662 " pathEditMode="relative" rAng="0" ptsTypes="AA">
                                      <p:cBhvr>
                                        <p:cTn id="42" dur="500" fill="hold"/>
                                        <p:tgtEl>
                                          <p:spTgt spid="122"/>
                                        </p:tgtEl>
                                        <p:attrNameLst>
                                          <p:attrName>ppt_x</p:attrName>
                                          <p:attrName>ppt_y</p:attrName>
                                        </p:attrNameLst>
                                      </p:cBhvr>
                                      <p:rCtr x="25" y="-56"/>
                                    </p:animMotion>
                                  </p:childTnLst>
                                </p:cTn>
                              </p:par>
                              <p:par>
                                <p:cTn id="43" presetID="1" presetClass="entr" presetSubtype="0" fill="hold" grpId="1" nodeType="withEffect">
                                  <p:stCondLst>
                                    <p:cond delay="0"/>
                                  </p:stCondLst>
                                  <p:childTnLst>
                                    <p:set>
                                      <p:cBhvr>
                                        <p:cTn id="44" dur="1" fill="hold">
                                          <p:stCondLst>
                                            <p:cond delay="0"/>
                                          </p:stCondLst>
                                        </p:cTn>
                                        <p:tgtEl>
                                          <p:spTgt spid="170"/>
                                        </p:tgtEl>
                                        <p:attrNameLst>
                                          <p:attrName>style.visibility</p:attrName>
                                        </p:attrNameLst>
                                      </p:cBhvr>
                                      <p:to>
                                        <p:strVal val="visible"/>
                                      </p:to>
                                    </p:set>
                                  </p:childTnLst>
                                </p:cTn>
                              </p:par>
                              <p:par>
                                <p:cTn id="45" presetID="1" presetClass="entr" presetSubtype="0" fill="hold" grpId="1" nodeType="withEffect">
                                  <p:stCondLst>
                                    <p:cond delay="0"/>
                                  </p:stCondLst>
                                  <p:childTnLst>
                                    <p:set>
                                      <p:cBhvr>
                                        <p:cTn id="46" dur="1" fill="hold">
                                          <p:stCondLst>
                                            <p:cond delay="0"/>
                                          </p:stCondLst>
                                        </p:cTn>
                                        <p:tgtEl>
                                          <p:spTgt spid="171"/>
                                        </p:tgtEl>
                                        <p:attrNameLst>
                                          <p:attrName>style.visibility</p:attrName>
                                        </p:attrNameLst>
                                      </p:cBhvr>
                                      <p:to>
                                        <p:strVal val="visible"/>
                                      </p:to>
                                    </p:set>
                                  </p:childTnLst>
                                </p:cTn>
                              </p:par>
                              <p:par>
                                <p:cTn id="47" presetID="1" presetClass="entr" presetSubtype="0" fill="hold" grpId="1" nodeType="withEffect">
                                  <p:stCondLst>
                                    <p:cond delay="0"/>
                                  </p:stCondLst>
                                  <p:childTnLst>
                                    <p:set>
                                      <p:cBhvr>
                                        <p:cTn id="48" dur="1" fill="hold">
                                          <p:stCondLst>
                                            <p:cond delay="0"/>
                                          </p:stCondLst>
                                        </p:cTn>
                                        <p:tgtEl>
                                          <p:spTgt spid="172"/>
                                        </p:tgtEl>
                                        <p:attrNameLst>
                                          <p:attrName>style.visibility</p:attrName>
                                        </p:attrNameLst>
                                      </p:cBhvr>
                                      <p:to>
                                        <p:strVal val="visible"/>
                                      </p:to>
                                    </p:set>
                                  </p:childTnLst>
                                </p:cTn>
                              </p:par>
                              <p:par>
                                <p:cTn id="49" presetID="0" presetClass="path" presetSubtype="0" accel="50000" decel="50000" fill="hold" grpId="0" nodeType="withEffect">
                                  <p:stCondLst>
                                    <p:cond delay="0"/>
                                  </p:stCondLst>
                                  <p:childTnLst>
                                    <p:animMotion origin="layout" path="M 4.72222E-6 0.01227 L 0.31753 -0.17547 " pathEditMode="relative" rAng="0" ptsTypes="AA">
                                      <p:cBhvr>
                                        <p:cTn id="50" dur="500" fill="hold"/>
                                        <p:tgtEl>
                                          <p:spTgt spid="170"/>
                                        </p:tgtEl>
                                        <p:attrNameLst>
                                          <p:attrName>ppt_x</p:attrName>
                                          <p:attrName>ppt_y</p:attrName>
                                        </p:attrNameLst>
                                      </p:cBhvr>
                                      <p:rCtr x="159" y="-94"/>
                                    </p:animMotion>
                                  </p:childTnLst>
                                </p:cTn>
                              </p:par>
                              <p:par>
                                <p:cTn id="51" presetID="0" presetClass="path" presetSubtype="0" accel="50000" decel="50000" fill="hold" grpId="0" nodeType="withEffect">
                                  <p:stCondLst>
                                    <p:cond delay="0"/>
                                  </p:stCondLst>
                                  <p:childTnLst>
                                    <p:animMotion origin="layout" path="M -0.025 0.01227 L 0.42587 -0.04213 " pathEditMode="relative" rAng="0" ptsTypes="AA">
                                      <p:cBhvr>
                                        <p:cTn id="52" dur="500" fill="hold"/>
                                        <p:tgtEl>
                                          <p:spTgt spid="171"/>
                                        </p:tgtEl>
                                        <p:attrNameLst>
                                          <p:attrName>ppt_x</p:attrName>
                                          <p:attrName>ppt_y</p:attrName>
                                        </p:attrNameLst>
                                      </p:cBhvr>
                                      <p:rCtr x="225" y="-27"/>
                                    </p:animMotion>
                                  </p:childTnLst>
                                </p:cTn>
                              </p:par>
                              <p:par>
                                <p:cTn id="53" presetID="0" presetClass="path" presetSubtype="0" accel="50000" decel="50000" fill="hold" grpId="0" nodeType="withEffect">
                                  <p:stCondLst>
                                    <p:cond delay="0"/>
                                  </p:stCondLst>
                                  <p:childTnLst>
                                    <p:animMotion origin="layout" path="M 0 2.22222E-6 L 0.4092 0.07893 " pathEditMode="relative" rAng="0" ptsTypes="AA">
                                      <p:cBhvr>
                                        <p:cTn id="54" dur="500" fill="hold"/>
                                        <p:tgtEl>
                                          <p:spTgt spid="172"/>
                                        </p:tgtEl>
                                        <p:attrNameLst>
                                          <p:attrName>ppt_x</p:attrName>
                                          <p:attrName>ppt_y</p:attrName>
                                        </p:attrNameLst>
                                      </p:cBhvr>
                                      <p:rCtr x="205" y="39"/>
                                    </p:animMotion>
                                  </p:childTnLst>
                                </p:cTn>
                              </p:par>
                              <p:par>
                                <p:cTn id="55" presetID="0" presetClass="path" presetSubtype="0" accel="50000" decel="50000" fill="hold" grpId="2" nodeType="withEffect">
                                  <p:stCondLst>
                                    <p:cond delay="0"/>
                                  </p:stCondLst>
                                  <p:childTnLst>
                                    <p:animMotion origin="layout" path="M 0.33316 -0.00046 L 0.38316 -0.11158 " pathEditMode="relative" rAng="0" ptsTypes="AA">
                                      <p:cBhvr>
                                        <p:cTn id="56" dur="500" fill="hold"/>
                                        <p:tgtEl>
                                          <p:spTgt spid="164"/>
                                        </p:tgtEl>
                                        <p:attrNameLst>
                                          <p:attrName>ppt_x</p:attrName>
                                          <p:attrName>ppt_y</p:attrName>
                                        </p:attrNameLst>
                                      </p:cBhvr>
                                      <p:rCtr x="25" y="-56"/>
                                    </p:animMotion>
                                  </p:childTnLst>
                                </p:cTn>
                              </p:par>
                            </p:childTnLst>
                          </p:cTn>
                        </p:par>
                      </p:childTnLst>
                    </p:cTn>
                  </p:par>
                  <p:par>
                    <p:cTn id="57" fill="hold">
                      <p:stCondLst>
                        <p:cond delay="indefinite"/>
                      </p:stCondLst>
                      <p:childTnLst>
                        <p:par>
                          <p:cTn id="58" fill="hold">
                            <p:stCondLst>
                              <p:cond delay="0"/>
                            </p:stCondLst>
                            <p:childTnLst>
                              <p:par>
                                <p:cTn id="59" presetID="10" presetClass="exit" presetSubtype="0" fill="hold" nodeType="clickEffect">
                                  <p:stCondLst>
                                    <p:cond delay="0"/>
                                  </p:stCondLst>
                                  <p:childTnLst>
                                    <p:animEffect transition="out" filter="fade">
                                      <p:cBhvr>
                                        <p:cTn id="60" dur="500"/>
                                        <p:tgtEl>
                                          <p:spTgt spid="184"/>
                                        </p:tgtEl>
                                      </p:cBhvr>
                                    </p:animEffect>
                                    <p:set>
                                      <p:cBhvr>
                                        <p:cTn id="61" dur="1" fill="hold">
                                          <p:stCondLst>
                                            <p:cond delay="499"/>
                                          </p:stCondLst>
                                        </p:cTn>
                                        <p:tgtEl>
                                          <p:spTgt spid="184"/>
                                        </p:tgtEl>
                                        <p:attrNameLst>
                                          <p:attrName>style.visibility</p:attrName>
                                        </p:attrNameLst>
                                      </p:cBhvr>
                                      <p:to>
                                        <p:strVal val="hidden"/>
                                      </p:to>
                                    </p:set>
                                  </p:childTnLst>
                                </p:cTn>
                              </p:par>
                              <p:par>
                                <p:cTn id="62" presetID="1" presetClass="entr" presetSubtype="0" fill="hold" nodeType="withEffect">
                                  <p:stCondLst>
                                    <p:cond delay="0"/>
                                  </p:stCondLst>
                                  <p:childTnLst>
                                    <p:set>
                                      <p:cBhvr>
                                        <p:cTn id="63" dur="1" fill="hold">
                                          <p:stCondLst>
                                            <p:cond delay="0"/>
                                          </p:stCondLst>
                                        </p:cTn>
                                        <p:tgtEl>
                                          <p:spTgt spid="173">
                                            <p:txEl>
                                              <p:pRg st="0" end="0"/>
                                            </p:txEl>
                                          </p:spTgt>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nodeType="clickEffect">
                                  <p:stCondLst>
                                    <p:cond delay="0"/>
                                  </p:stCondLst>
                                  <p:childTnLst>
                                    <p:set>
                                      <p:cBhvr>
                                        <p:cTn id="67" dur="1" fill="hold">
                                          <p:stCondLst>
                                            <p:cond delay="0"/>
                                          </p:stCondLst>
                                        </p:cTn>
                                        <p:tgtEl>
                                          <p:spTgt spid="2050"/>
                                        </p:tgtEl>
                                        <p:attrNameLst>
                                          <p:attrName>style.visibility</p:attrName>
                                        </p:attrNameLst>
                                      </p:cBhvr>
                                      <p:to>
                                        <p:strVal val="visible"/>
                                      </p:to>
                                    </p:set>
                                    <p:animEffect transition="in" filter="wipe(down)">
                                      <p:cBhvr>
                                        <p:cTn id="68" dur="500"/>
                                        <p:tgtEl>
                                          <p:spTgt spid="2050"/>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xit" presetSubtype="0" fill="hold" nodeType="clickEffect">
                                  <p:stCondLst>
                                    <p:cond delay="0"/>
                                  </p:stCondLst>
                                  <p:childTnLst>
                                    <p:animEffect transition="out" filter="fade">
                                      <p:cBhvr>
                                        <p:cTn id="72" dur="500"/>
                                        <p:tgtEl>
                                          <p:spTgt spid="2050"/>
                                        </p:tgtEl>
                                      </p:cBhvr>
                                    </p:animEffect>
                                    <p:set>
                                      <p:cBhvr>
                                        <p:cTn id="73" dur="1" fill="hold">
                                          <p:stCondLst>
                                            <p:cond delay="499"/>
                                          </p:stCondLst>
                                        </p:cTn>
                                        <p:tgtEl>
                                          <p:spTgt spid="2050"/>
                                        </p:tgtEl>
                                        <p:attrNameLst>
                                          <p:attrName>style.visibility</p:attrName>
                                        </p:attrNameLst>
                                      </p:cBhvr>
                                      <p:to>
                                        <p:strVal val="hidden"/>
                                      </p:to>
                                    </p:set>
                                  </p:childTnLst>
                                </p:cTn>
                              </p:par>
                              <p:par>
                                <p:cTn id="74" presetID="1" presetClass="entr" presetSubtype="0" fill="hold" nodeType="withEffect">
                                  <p:stCondLst>
                                    <p:cond delay="0"/>
                                  </p:stCondLst>
                                  <p:childTnLst>
                                    <p:set>
                                      <p:cBhvr>
                                        <p:cTn id="75" dur="1" fill="hold">
                                          <p:stCondLst>
                                            <p:cond delay="0"/>
                                          </p:stCondLst>
                                        </p:cTn>
                                        <p:tgtEl>
                                          <p:spTgt spid="18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0" grpId="0" animBg="1"/>
      <p:bldP spid="170" grpId="1" animBg="1"/>
      <p:bldP spid="171" grpId="0" animBg="1"/>
      <p:bldP spid="171" grpId="1" animBg="1"/>
      <p:bldP spid="172" grpId="0" animBg="1"/>
      <p:bldP spid="172" grpId="1" animBg="1"/>
      <p:bldP spid="164" grpId="0" animBg="1"/>
      <p:bldP spid="164" grpId="1" animBg="1"/>
      <p:bldP spid="164" grpId="2"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 name="TextBox 208"/>
          <p:cNvSpPr txBox="1"/>
          <p:nvPr/>
        </p:nvSpPr>
        <p:spPr>
          <a:xfrm>
            <a:off x="228600" y="5634335"/>
            <a:ext cx="8915400" cy="830997"/>
          </a:xfrm>
          <a:prstGeom prst="rect">
            <a:avLst/>
          </a:prstGeom>
          <a:noFill/>
        </p:spPr>
        <p:txBody>
          <a:bodyPr wrap="square" rtlCol="0">
            <a:spAutoFit/>
          </a:bodyPr>
          <a:lstStyle/>
          <a:p>
            <a:r>
              <a:rPr lang="en-US" sz="2400" dirty="0" smtClean="0"/>
              <a:t>                </a:t>
            </a:r>
            <a:r>
              <a:rPr lang="en-US" sz="2400" b="1" dirty="0" smtClean="0"/>
              <a:t>       </a:t>
            </a:r>
            <a:r>
              <a:rPr lang="en-US" sz="2400" dirty="0" smtClean="0"/>
              <a:t>     The minimum amount of fissionable material necessary to allow a chain reaction is referred to as “critical mass.” </a:t>
            </a:r>
          </a:p>
        </p:txBody>
      </p:sp>
      <p:sp>
        <p:nvSpPr>
          <p:cNvPr id="185" name="TextBox 184"/>
          <p:cNvSpPr txBox="1"/>
          <p:nvPr/>
        </p:nvSpPr>
        <p:spPr>
          <a:xfrm>
            <a:off x="228600" y="4527807"/>
            <a:ext cx="8915400" cy="1569660"/>
          </a:xfrm>
          <a:prstGeom prst="rect">
            <a:avLst/>
          </a:prstGeom>
          <a:noFill/>
        </p:spPr>
        <p:txBody>
          <a:bodyPr wrap="square" rtlCol="0">
            <a:spAutoFit/>
          </a:bodyPr>
          <a:lstStyle/>
          <a:p>
            <a:r>
              <a:rPr lang="en-US" sz="2400" dirty="0" smtClean="0"/>
              <a:t>          This could lead to the sort of run-away chain reaction that occurs in an atom bomb with all 1 x 10</a:t>
            </a:r>
            <a:r>
              <a:rPr lang="en-US" sz="2400" baseline="30000" dirty="0" smtClean="0"/>
              <a:t>26</a:t>
            </a:r>
            <a:r>
              <a:rPr lang="en-US" sz="2400" dirty="0" smtClean="0"/>
              <a:t> nuclei getting split in a fraction of a second.  But that only happens if there are enough fissionable nuclei nearby. (</a:t>
            </a:r>
            <a:r>
              <a:rPr lang="en-US" sz="2400" b="1" dirty="0" smtClean="0"/>
              <a:t>Q21</a:t>
            </a:r>
            <a:r>
              <a:rPr lang="en-US" sz="2400" dirty="0" smtClean="0"/>
              <a:t>).  </a:t>
            </a:r>
          </a:p>
        </p:txBody>
      </p:sp>
      <p:sp>
        <p:nvSpPr>
          <p:cNvPr id="192" name="TextBox 191"/>
          <p:cNvSpPr txBox="1"/>
          <p:nvPr/>
        </p:nvSpPr>
        <p:spPr>
          <a:xfrm>
            <a:off x="4114800" y="652667"/>
            <a:ext cx="609600" cy="707886"/>
          </a:xfrm>
          <a:prstGeom prst="rect">
            <a:avLst/>
          </a:prstGeom>
          <a:noFill/>
        </p:spPr>
        <p:txBody>
          <a:bodyPr wrap="square" rtlCol="0">
            <a:spAutoFit/>
          </a:bodyPr>
          <a:lstStyle/>
          <a:p>
            <a:r>
              <a:rPr lang="en-US" sz="4000" dirty="0" smtClean="0">
                <a:sym typeface="Wingdings" pitchFamily="2" charset="2"/>
              </a:rPr>
              <a:t></a:t>
            </a:r>
          </a:p>
        </p:txBody>
      </p:sp>
      <p:sp>
        <p:nvSpPr>
          <p:cNvPr id="170" name="Oval 169"/>
          <p:cNvSpPr/>
          <p:nvPr/>
        </p:nvSpPr>
        <p:spPr>
          <a:xfrm>
            <a:off x="4800600" y="24638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4876800" y="2540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4953000" y="2616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6" name="Group 1"/>
          <p:cNvGrpSpPr/>
          <p:nvPr/>
        </p:nvGrpSpPr>
        <p:grpSpPr>
          <a:xfrm rot="16200000">
            <a:off x="3797300" y="2235200"/>
            <a:ext cx="523946" cy="508432"/>
            <a:chOff x="3404680" y="1371600"/>
            <a:chExt cx="523946" cy="508432"/>
          </a:xfrm>
        </p:grpSpPr>
        <p:sp>
          <p:nvSpPr>
            <p:cNvPr id="3" name="Oval 2"/>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48" name="Group 25"/>
          <p:cNvGrpSpPr/>
          <p:nvPr/>
        </p:nvGrpSpPr>
        <p:grpSpPr>
          <a:xfrm>
            <a:off x="4114800" y="2209800"/>
            <a:ext cx="523946" cy="508432"/>
            <a:chOff x="3404680" y="1371600"/>
            <a:chExt cx="523946" cy="508432"/>
          </a:xfrm>
        </p:grpSpPr>
        <p:sp>
          <p:nvSpPr>
            <p:cNvPr id="27" name="Oval 26"/>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49" name="Group 49"/>
          <p:cNvGrpSpPr/>
          <p:nvPr/>
        </p:nvGrpSpPr>
        <p:grpSpPr>
          <a:xfrm rot="10800000">
            <a:off x="4127500" y="2476500"/>
            <a:ext cx="523946" cy="508432"/>
            <a:chOff x="3404680" y="1371600"/>
            <a:chExt cx="523946" cy="508432"/>
          </a:xfrm>
        </p:grpSpPr>
        <p:sp>
          <p:nvSpPr>
            <p:cNvPr id="51" name="Oval 50"/>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51" name="Group 73"/>
          <p:cNvGrpSpPr/>
          <p:nvPr/>
        </p:nvGrpSpPr>
        <p:grpSpPr>
          <a:xfrm>
            <a:off x="3759200" y="2539568"/>
            <a:ext cx="523946" cy="508432"/>
            <a:chOff x="3404680" y="1371600"/>
            <a:chExt cx="523946" cy="508432"/>
          </a:xfrm>
        </p:grpSpPr>
        <p:sp>
          <p:nvSpPr>
            <p:cNvPr id="75" name="Oval 74"/>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52" name="Group 97"/>
          <p:cNvGrpSpPr/>
          <p:nvPr/>
        </p:nvGrpSpPr>
        <p:grpSpPr>
          <a:xfrm rot="5400000">
            <a:off x="3962400" y="2667000"/>
            <a:ext cx="523946" cy="508432"/>
            <a:chOff x="3404680" y="1371600"/>
            <a:chExt cx="523946" cy="508432"/>
          </a:xfrm>
        </p:grpSpPr>
        <p:sp>
          <p:nvSpPr>
            <p:cNvPr id="99" name="Oval 98"/>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53" name="Group 121"/>
          <p:cNvGrpSpPr/>
          <p:nvPr/>
        </p:nvGrpSpPr>
        <p:grpSpPr>
          <a:xfrm flipV="1">
            <a:off x="4038600" y="2311400"/>
            <a:ext cx="523946" cy="508432"/>
            <a:chOff x="3404680" y="1371600"/>
            <a:chExt cx="523946" cy="508432"/>
          </a:xfrm>
        </p:grpSpPr>
        <p:sp>
          <p:nvSpPr>
            <p:cNvPr id="123" name="Oval 122"/>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4" name="Oval 163"/>
          <p:cNvSpPr/>
          <p:nvPr/>
        </p:nvSpPr>
        <p:spPr>
          <a:xfrm>
            <a:off x="1447800" y="2540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TextBox 173"/>
          <p:cNvSpPr txBox="1"/>
          <p:nvPr/>
        </p:nvSpPr>
        <p:spPr>
          <a:xfrm>
            <a:off x="0" y="76200"/>
            <a:ext cx="9144000" cy="646331"/>
          </a:xfrm>
          <a:prstGeom prst="rect">
            <a:avLst/>
          </a:prstGeom>
          <a:noFill/>
        </p:spPr>
        <p:txBody>
          <a:bodyPr wrap="square" rtlCol="0">
            <a:spAutoFit/>
          </a:bodyPr>
          <a:lstStyle/>
          <a:p>
            <a:pPr algn="ctr"/>
            <a:r>
              <a:rPr lang="en-US" sz="3600" b="1" dirty="0" smtClean="0"/>
              <a:t>Nuclear Reactions</a:t>
            </a:r>
            <a:endParaRPr lang="en-US" sz="3600" b="1" dirty="0"/>
          </a:p>
        </p:txBody>
      </p:sp>
      <p:sp>
        <p:nvSpPr>
          <p:cNvPr id="175" name="TextBox 174"/>
          <p:cNvSpPr txBox="1"/>
          <p:nvPr/>
        </p:nvSpPr>
        <p:spPr>
          <a:xfrm>
            <a:off x="2514600" y="652667"/>
            <a:ext cx="838200" cy="707886"/>
          </a:xfrm>
          <a:prstGeom prst="rect">
            <a:avLst/>
          </a:prstGeom>
          <a:noFill/>
        </p:spPr>
        <p:txBody>
          <a:bodyPr wrap="square" rtlCol="0">
            <a:spAutoFit/>
          </a:bodyPr>
          <a:lstStyle/>
          <a:p>
            <a:r>
              <a:rPr lang="en-US" sz="4000" dirty="0" err="1" smtClean="0"/>
              <a:t>Pu</a:t>
            </a:r>
            <a:endParaRPr lang="en-US" sz="4000" dirty="0" smtClean="0">
              <a:sym typeface="Wingdings" pitchFamily="2" charset="2"/>
            </a:endParaRPr>
          </a:p>
        </p:txBody>
      </p:sp>
      <p:sp>
        <p:nvSpPr>
          <p:cNvPr id="177" name="TextBox 176"/>
          <p:cNvSpPr txBox="1"/>
          <p:nvPr/>
        </p:nvSpPr>
        <p:spPr>
          <a:xfrm>
            <a:off x="2073666" y="937460"/>
            <a:ext cx="609600" cy="400110"/>
          </a:xfrm>
          <a:prstGeom prst="rect">
            <a:avLst/>
          </a:prstGeom>
          <a:noFill/>
        </p:spPr>
        <p:txBody>
          <a:bodyPr wrap="square" rtlCol="0">
            <a:spAutoFit/>
          </a:bodyPr>
          <a:lstStyle/>
          <a:p>
            <a:pPr algn="r"/>
            <a:r>
              <a:rPr lang="en-US" sz="2000" b="1" dirty="0" smtClean="0"/>
              <a:t>94</a:t>
            </a:r>
            <a:endParaRPr lang="en-US" sz="2000" b="1" dirty="0"/>
          </a:p>
        </p:txBody>
      </p:sp>
      <p:sp>
        <p:nvSpPr>
          <p:cNvPr id="178" name="TextBox 177"/>
          <p:cNvSpPr txBox="1"/>
          <p:nvPr/>
        </p:nvSpPr>
        <p:spPr>
          <a:xfrm>
            <a:off x="2073666" y="700830"/>
            <a:ext cx="609600" cy="400110"/>
          </a:xfrm>
          <a:prstGeom prst="rect">
            <a:avLst/>
          </a:prstGeom>
          <a:noFill/>
        </p:spPr>
        <p:txBody>
          <a:bodyPr wrap="square" rtlCol="0">
            <a:spAutoFit/>
          </a:bodyPr>
          <a:lstStyle/>
          <a:p>
            <a:pPr algn="r"/>
            <a:r>
              <a:rPr lang="en-US" sz="2000" b="1" dirty="0" smtClean="0"/>
              <a:t>242</a:t>
            </a:r>
            <a:endParaRPr lang="en-US" sz="2000" b="1" dirty="0"/>
          </a:p>
        </p:txBody>
      </p:sp>
      <p:sp>
        <p:nvSpPr>
          <p:cNvPr id="179" name="TextBox 178"/>
          <p:cNvSpPr txBox="1"/>
          <p:nvPr/>
        </p:nvSpPr>
        <p:spPr>
          <a:xfrm>
            <a:off x="3755777" y="652667"/>
            <a:ext cx="497775" cy="707886"/>
          </a:xfrm>
          <a:prstGeom prst="rect">
            <a:avLst/>
          </a:prstGeom>
          <a:noFill/>
        </p:spPr>
        <p:txBody>
          <a:bodyPr wrap="square" rtlCol="0">
            <a:spAutoFit/>
          </a:bodyPr>
          <a:lstStyle/>
          <a:p>
            <a:r>
              <a:rPr lang="en-US" sz="4000" dirty="0" smtClean="0">
                <a:sym typeface="Wingdings" pitchFamily="2" charset="2"/>
              </a:rPr>
              <a:t>n</a:t>
            </a:r>
          </a:p>
        </p:txBody>
      </p:sp>
      <p:sp>
        <p:nvSpPr>
          <p:cNvPr id="180" name="TextBox 179"/>
          <p:cNvSpPr txBox="1"/>
          <p:nvPr/>
        </p:nvSpPr>
        <p:spPr>
          <a:xfrm>
            <a:off x="3317696" y="931956"/>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181" name="TextBox 180"/>
          <p:cNvSpPr txBox="1"/>
          <p:nvPr/>
        </p:nvSpPr>
        <p:spPr>
          <a:xfrm>
            <a:off x="3317696" y="695326"/>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189" name="TextBox 188"/>
          <p:cNvSpPr txBox="1"/>
          <p:nvPr/>
        </p:nvSpPr>
        <p:spPr>
          <a:xfrm>
            <a:off x="4593608" y="699180"/>
            <a:ext cx="609600" cy="400110"/>
          </a:xfrm>
          <a:prstGeom prst="rect">
            <a:avLst/>
          </a:prstGeom>
          <a:noFill/>
        </p:spPr>
        <p:txBody>
          <a:bodyPr wrap="square" rtlCol="0">
            <a:spAutoFit/>
          </a:bodyPr>
          <a:lstStyle/>
          <a:p>
            <a:pPr algn="r"/>
            <a:r>
              <a:rPr lang="en-US" sz="2000" b="1" dirty="0" smtClean="0"/>
              <a:t>141</a:t>
            </a:r>
            <a:endParaRPr lang="en-US" sz="2000" b="1" dirty="0"/>
          </a:p>
        </p:txBody>
      </p:sp>
      <p:sp>
        <p:nvSpPr>
          <p:cNvPr id="190" name="TextBox 189"/>
          <p:cNvSpPr txBox="1"/>
          <p:nvPr/>
        </p:nvSpPr>
        <p:spPr>
          <a:xfrm>
            <a:off x="4593608" y="933386"/>
            <a:ext cx="609600" cy="400110"/>
          </a:xfrm>
          <a:prstGeom prst="rect">
            <a:avLst/>
          </a:prstGeom>
          <a:noFill/>
        </p:spPr>
        <p:txBody>
          <a:bodyPr wrap="square" rtlCol="0">
            <a:spAutoFit/>
          </a:bodyPr>
          <a:lstStyle/>
          <a:p>
            <a:pPr algn="r"/>
            <a:r>
              <a:rPr lang="en-US" sz="2000" b="1" dirty="0" smtClean="0"/>
              <a:t>55</a:t>
            </a:r>
            <a:endParaRPr lang="en-US" sz="2000" b="1" dirty="0"/>
          </a:p>
        </p:txBody>
      </p:sp>
      <p:sp>
        <p:nvSpPr>
          <p:cNvPr id="191" name="TextBox 190"/>
          <p:cNvSpPr txBox="1"/>
          <p:nvPr/>
        </p:nvSpPr>
        <p:spPr>
          <a:xfrm>
            <a:off x="3200400" y="650544"/>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193" name="TextBox 192"/>
          <p:cNvSpPr txBox="1"/>
          <p:nvPr/>
        </p:nvSpPr>
        <p:spPr>
          <a:xfrm>
            <a:off x="5029200" y="652667"/>
            <a:ext cx="838200" cy="707886"/>
          </a:xfrm>
          <a:prstGeom prst="rect">
            <a:avLst/>
          </a:prstGeom>
          <a:noFill/>
        </p:spPr>
        <p:txBody>
          <a:bodyPr wrap="square" rtlCol="0">
            <a:spAutoFit/>
          </a:bodyPr>
          <a:lstStyle/>
          <a:p>
            <a:r>
              <a:rPr lang="en-US" sz="4000" dirty="0" smtClean="0"/>
              <a:t>Cs</a:t>
            </a:r>
            <a:endParaRPr lang="en-US" sz="4000" dirty="0" smtClean="0">
              <a:sym typeface="Wingdings" pitchFamily="2" charset="2"/>
            </a:endParaRPr>
          </a:p>
        </p:txBody>
      </p:sp>
      <p:sp>
        <p:nvSpPr>
          <p:cNvPr id="194" name="TextBox 193"/>
          <p:cNvSpPr txBox="1"/>
          <p:nvPr/>
        </p:nvSpPr>
        <p:spPr>
          <a:xfrm>
            <a:off x="7833425" y="663714"/>
            <a:ext cx="497775" cy="707886"/>
          </a:xfrm>
          <a:prstGeom prst="rect">
            <a:avLst/>
          </a:prstGeom>
          <a:noFill/>
        </p:spPr>
        <p:txBody>
          <a:bodyPr wrap="square" rtlCol="0">
            <a:spAutoFit/>
          </a:bodyPr>
          <a:lstStyle/>
          <a:p>
            <a:r>
              <a:rPr lang="en-US" sz="4000" dirty="0" smtClean="0">
                <a:sym typeface="Wingdings" pitchFamily="2" charset="2"/>
              </a:rPr>
              <a:t>n</a:t>
            </a:r>
          </a:p>
        </p:txBody>
      </p:sp>
      <p:sp>
        <p:nvSpPr>
          <p:cNvPr id="195" name="TextBox 194"/>
          <p:cNvSpPr txBox="1"/>
          <p:nvPr/>
        </p:nvSpPr>
        <p:spPr>
          <a:xfrm>
            <a:off x="7395344" y="943003"/>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196" name="TextBox 195"/>
          <p:cNvSpPr txBox="1"/>
          <p:nvPr/>
        </p:nvSpPr>
        <p:spPr>
          <a:xfrm>
            <a:off x="7395344" y="706373"/>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197" name="TextBox 196"/>
          <p:cNvSpPr txBox="1"/>
          <p:nvPr/>
        </p:nvSpPr>
        <p:spPr>
          <a:xfrm>
            <a:off x="7024048" y="661591"/>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198" name="TextBox 197"/>
          <p:cNvSpPr txBox="1"/>
          <p:nvPr/>
        </p:nvSpPr>
        <p:spPr>
          <a:xfrm>
            <a:off x="7429500" y="663714"/>
            <a:ext cx="497775" cy="707886"/>
          </a:xfrm>
          <a:prstGeom prst="rect">
            <a:avLst/>
          </a:prstGeom>
          <a:noFill/>
        </p:spPr>
        <p:txBody>
          <a:bodyPr wrap="square" rtlCol="0">
            <a:spAutoFit/>
          </a:bodyPr>
          <a:lstStyle/>
          <a:p>
            <a:r>
              <a:rPr lang="en-US" sz="4000" dirty="0" smtClean="0">
                <a:sym typeface="Wingdings" pitchFamily="2" charset="2"/>
              </a:rPr>
              <a:t>3</a:t>
            </a:r>
          </a:p>
        </p:txBody>
      </p:sp>
      <p:sp>
        <p:nvSpPr>
          <p:cNvPr id="199" name="TextBox 198"/>
          <p:cNvSpPr txBox="1"/>
          <p:nvPr/>
        </p:nvSpPr>
        <p:spPr>
          <a:xfrm>
            <a:off x="5562600" y="663714"/>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200" name="TextBox 199"/>
          <p:cNvSpPr txBox="1"/>
          <p:nvPr/>
        </p:nvSpPr>
        <p:spPr>
          <a:xfrm>
            <a:off x="5880100" y="684827"/>
            <a:ext cx="609600" cy="400110"/>
          </a:xfrm>
          <a:prstGeom prst="rect">
            <a:avLst/>
          </a:prstGeom>
          <a:noFill/>
        </p:spPr>
        <p:txBody>
          <a:bodyPr wrap="square" rtlCol="0">
            <a:spAutoFit/>
          </a:bodyPr>
          <a:lstStyle/>
          <a:p>
            <a:pPr algn="r"/>
            <a:r>
              <a:rPr lang="en-US" sz="2000" b="1" dirty="0" smtClean="0"/>
              <a:t>99</a:t>
            </a:r>
            <a:endParaRPr lang="en-US" sz="2000" b="1" dirty="0"/>
          </a:p>
        </p:txBody>
      </p:sp>
      <p:sp>
        <p:nvSpPr>
          <p:cNvPr id="201" name="TextBox 200"/>
          <p:cNvSpPr txBox="1"/>
          <p:nvPr/>
        </p:nvSpPr>
        <p:spPr>
          <a:xfrm>
            <a:off x="5880100" y="919033"/>
            <a:ext cx="609600" cy="400110"/>
          </a:xfrm>
          <a:prstGeom prst="rect">
            <a:avLst/>
          </a:prstGeom>
          <a:noFill/>
        </p:spPr>
        <p:txBody>
          <a:bodyPr wrap="square" rtlCol="0">
            <a:spAutoFit/>
          </a:bodyPr>
          <a:lstStyle/>
          <a:p>
            <a:pPr algn="r"/>
            <a:r>
              <a:rPr lang="en-US" sz="2000" b="1" dirty="0" smtClean="0"/>
              <a:t>39</a:t>
            </a:r>
            <a:endParaRPr lang="en-US" sz="2000" b="1" dirty="0"/>
          </a:p>
        </p:txBody>
      </p:sp>
      <p:sp>
        <p:nvSpPr>
          <p:cNvPr id="202" name="TextBox 201"/>
          <p:cNvSpPr txBox="1"/>
          <p:nvPr/>
        </p:nvSpPr>
        <p:spPr>
          <a:xfrm>
            <a:off x="6362990" y="638314"/>
            <a:ext cx="838200" cy="707886"/>
          </a:xfrm>
          <a:prstGeom prst="rect">
            <a:avLst/>
          </a:prstGeom>
          <a:noFill/>
        </p:spPr>
        <p:txBody>
          <a:bodyPr wrap="square" rtlCol="0">
            <a:spAutoFit/>
          </a:bodyPr>
          <a:lstStyle/>
          <a:p>
            <a:r>
              <a:rPr lang="en-US" sz="4000" dirty="0" smtClean="0"/>
              <a:t>Y</a:t>
            </a:r>
            <a:endParaRPr lang="en-US" sz="4000" dirty="0" smtClean="0">
              <a:sym typeface="Wingdings" pitchFamily="2" charset="2"/>
            </a:endParaRPr>
          </a:p>
        </p:txBody>
      </p:sp>
      <p:sp>
        <p:nvSpPr>
          <p:cNvPr id="173" name="TextBox 172"/>
          <p:cNvSpPr txBox="1"/>
          <p:nvPr/>
        </p:nvSpPr>
        <p:spPr>
          <a:xfrm>
            <a:off x="228600" y="3787676"/>
            <a:ext cx="8915400" cy="1200329"/>
          </a:xfrm>
          <a:prstGeom prst="rect">
            <a:avLst/>
          </a:prstGeom>
          <a:noFill/>
        </p:spPr>
        <p:txBody>
          <a:bodyPr wrap="square" rtlCol="0">
            <a:spAutoFit/>
          </a:bodyPr>
          <a:lstStyle/>
          <a:p>
            <a:r>
              <a:rPr lang="en-US" sz="2400" dirty="0" smtClean="0"/>
              <a:t>                              The significance of these neutrons is that they </a:t>
            </a:r>
            <a:r>
              <a:rPr lang="en-US" sz="2400" i="1" dirty="0" smtClean="0"/>
              <a:t>might</a:t>
            </a:r>
            <a:r>
              <a:rPr lang="en-US" sz="2400" dirty="0" smtClean="0"/>
              <a:t> end up hitting other Pu-242 nuclei around them and cause them to split. </a:t>
            </a:r>
          </a:p>
        </p:txBody>
      </p:sp>
      <p:grpSp>
        <p:nvGrpSpPr>
          <p:cNvPr id="208" name="Group 207"/>
          <p:cNvGrpSpPr/>
          <p:nvPr/>
        </p:nvGrpSpPr>
        <p:grpSpPr>
          <a:xfrm>
            <a:off x="1524000" y="1447800"/>
            <a:ext cx="7162800" cy="2438400"/>
            <a:chOff x="1524000" y="1447800"/>
            <a:chExt cx="7162800" cy="2438400"/>
          </a:xfrm>
        </p:grpSpPr>
        <p:cxnSp>
          <p:nvCxnSpPr>
            <p:cNvPr id="186" name="Straight Arrow Connector 185"/>
            <p:cNvCxnSpPr/>
            <p:nvPr/>
          </p:nvCxnSpPr>
          <p:spPr>
            <a:xfrm flipV="1">
              <a:off x="1524000" y="1447800"/>
              <a:ext cx="6019800" cy="2438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7" name="Straight Arrow Connector 186"/>
            <p:cNvCxnSpPr/>
            <p:nvPr/>
          </p:nvCxnSpPr>
          <p:spPr>
            <a:xfrm flipV="1">
              <a:off x="1524000" y="2362200"/>
              <a:ext cx="7162800" cy="1524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4" name="Straight Arrow Connector 203"/>
            <p:cNvCxnSpPr/>
            <p:nvPr/>
          </p:nvCxnSpPr>
          <p:spPr>
            <a:xfrm flipV="1">
              <a:off x="1600200" y="3352800"/>
              <a:ext cx="69342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176" name="TextBox 175"/>
          <p:cNvSpPr txBox="1"/>
          <p:nvPr/>
        </p:nvSpPr>
        <p:spPr>
          <a:xfrm>
            <a:off x="228600" y="3417431"/>
            <a:ext cx="9144000" cy="830997"/>
          </a:xfrm>
          <a:prstGeom prst="rect">
            <a:avLst/>
          </a:prstGeom>
          <a:noFill/>
        </p:spPr>
        <p:txBody>
          <a:bodyPr wrap="square" rtlCol="0">
            <a:spAutoFit/>
          </a:bodyPr>
          <a:lstStyle/>
          <a:p>
            <a:r>
              <a:rPr lang="en-US" sz="2400" dirty="0" smtClean="0"/>
              <a:t>Also note that as the nucleus is split, it produces a few high speed neutrons. (</a:t>
            </a:r>
            <a:r>
              <a:rPr lang="en-US" sz="2400" b="1" dirty="0" smtClean="0"/>
              <a:t>Q20</a:t>
            </a:r>
            <a:r>
              <a:rPr lang="en-US" sz="2400"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accel="50000" fill="hold" grpId="0" nodeType="withEffect">
                                  <p:stCondLst>
                                    <p:cond delay="0"/>
                                  </p:stCondLst>
                                  <p:childTnLst>
                                    <p:animMotion origin="layout" path="M 1.94444E-6 2.59259E-6 L 0.275 2.59259E-6 " pathEditMode="relative" ptsTypes="AA">
                                      <p:cBhvr>
                                        <p:cTn id="6" dur="500" fill="hold"/>
                                        <p:tgtEl>
                                          <p:spTgt spid="164"/>
                                        </p:tgtEl>
                                        <p:attrNameLst>
                                          <p:attrName>ppt_x</p:attrName>
                                          <p:attrName>ppt_y</p:attrName>
                                        </p:attrNameLst>
                                      </p:cBhvr>
                                    </p:animMotion>
                                  </p:childTnLst>
                                </p:cTn>
                              </p:par>
                            </p:childTnLst>
                          </p:cTn>
                        </p:par>
                        <p:par>
                          <p:cTn id="7" fill="hold">
                            <p:stCondLst>
                              <p:cond delay="500"/>
                            </p:stCondLst>
                            <p:childTnLst>
                              <p:par>
                                <p:cTn id="8" presetID="0" presetClass="path" presetSubtype="0" decel="50000" fill="hold" nodeType="afterEffect">
                                  <p:stCondLst>
                                    <p:cond delay="0"/>
                                  </p:stCondLst>
                                  <p:childTnLst>
                                    <p:animMotion origin="layout" path="M 1.38889E-6 2.96296E-6 L 0.0592 -0.02593 " pathEditMode="relative" rAng="0" ptsTypes="AA">
                                      <p:cBhvr>
                                        <p:cTn id="9" dur="1000" fill="hold"/>
                                        <p:tgtEl>
                                          <p:spTgt spid="26"/>
                                        </p:tgtEl>
                                        <p:attrNameLst>
                                          <p:attrName>ppt_x</p:attrName>
                                          <p:attrName>ppt_y</p:attrName>
                                        </p:attrNameLst>
                                      </p:cBhvr>
                                      <p:rCtr x="30" y="-13"/>
                                    </p:animMotion>
                                  </p:childTnLst>
                                </p:cTn>
                              </p:par>
                              <p:par>
                                <p:cTn id="10" presetID="0" presetClass="path" presetSubtype="0" decel="50000" fill="hold" nodeType="withEffect">
                                  <p:stCondLst>
                                    <p:cond delay="0"/>
                                  </p:stCondLst>
                                  <p:childTnLst>
                                    <p:animMotion origin="layout" path="M 4.16667E-6 -3.33333E-6 L 0.06302 -0.02222 " pathEditMode="relative" rAng="0" ptsTypes="AA">
                                      <p:cBhvr>
                                        <p:cTn id="11" dur="1000" fill="hold"/>
                                        <p:tgtEl>
                                          <p:spTgt spid="2048"/>
                                        </p:tgtEl>
                                        <p:attrNameLst>
                                          <p:attrName>ppt_x</p:attrName>
                                          <p:attrName>ppt_y</p:attrName>
                                        </p:attrNameLst>
                                      </p:cBhvr>
                                      <p:rCtr x="31" y="-11"/>
                                    </p:animMotion>
                                  </p:childTnLst>
                                </p:cTn>
                              </p:par>
                              <p:par>
                                <p:cTn id="12" presetID="0" presetClass="path" presetSubtype="0" decel="50000" fill="hold" nodeType="withEffect">
                                  <p:stCondLst>
                                    <p:cond delay="0"/>
                                  </p:stCondLst>
                                  <p:childTnLst>
                                    <p:animMotion origin="layout" path="M -0.00295 -2.22222E-6 L 0.05869 0.00556 " pathEditMode="relative" rAng="0" ptsTypes="AA">
                                      <p:cBhvr>
                                        <p:cTn id="13" dur="1000" fill="hold"/>
                                        <p:tgtEl>
                                          <p:spTgt spid="2049"/>
                                        </p:tgtEl>
                                        <p:attrNameLst>
                                          <p:attrName>ppt_x</p:attrName>
                                          <p:attrName>ppt_y</p:attrName>
                                        </p:attrNameLst>
                                      </p:cBhvr>
                                      <p:rCtr x="31" y="3"/>
                                    </p:animMotion>
                                  </p:childTnLst>
                                </p:cTn>
                              </p:par>
                              <p:par>
                                <p:cTn id="14" presetID="0" presetClass="path" presetSubtype="0" decel="50000" fill="hold" nodeType="withEffect">
                                  <p:stCondLst>
                                    <p:cond delay="0"/>
                                  </p:stCondLst>
                                  <p:childTnLst>
                                    <p:animMotion origin="layout" path="M 1.38889E-6 -1.48148E-6 L 0.06753 0.00741 " pathEditMode="relative" rAng="0" ptsTypes="AA">
                                      <p:cBhvr>
                                        <p:cTn id="15" dur="1000" fill="hold"/>
                                        <p:tgtEl>
                                          <p:spTgt spid="2051"/>
                                        </p:tgtEl>
                                        <p:attrNameLst>
                                          <p:attrName>ppt_x</p:attrName>
                                          <p:attrName>ppt_y</p:attrName>
                                        </p:attrNameLst>
                                      </p:cBhvr>
                                      <p:rCtr x="34" y="4"/>
                                    </p:animMotion>
                                  </p:childTnLst>
                                </p:cTn>
                              </p:par>
                              <p:par>
                                <p:cTn id="16" presetID="0" presetClass="path" presetSubtype="0" decel="50000" fill="hold" nodeType="withEffect">
                                  <p:stCondLst>
                                    <p:cond delay="0"/>
                                  </p:stCondLst>
                                  <p:childTnLst>
                                    <p:animMotion origin="layout" path="M 8.33333E-7 5.55112E-17 L 0.07135 0.01111 " pathEditMode="relative" rAng="0" ptsTypes="AA">
                                      <p:cBhvr>
                                        <p:cTn id="17" dur="1000" fill="hold"/>
                                        <p:tgtEl>
                                          <p:spTgt spid="2052"/>
                                        </p:tgtEl>
                                        <p:attrNameLst>
                                          <p:attrName>ppt_x</p:attrName>
                                          <p:attrName>ppt_y</p:attrName>
                                        </p:attrNameLst>
                                      </p:cBhvr>
                                      <p:rCtr x="36" y="6"/>
                                    </p:animMotion>
                                  </p:childTnLst>
                                </p:cTn>
                              </p:par>
                              <p:par>
                                <p:cTn id="18" presetID="0" presetClass="path" presetSubtype="0" decel="50000" fill="hold" nodeType="withEffect">
                                  <p:stCondLst>
                                    <p:cond delay="0"/>
                                  </p:stCondLst>
                                  <p:childTnLst>
                                    <p:animMotion origin="layout" path="M -2.5E-6 1.85185E-6 L 0.05469 -0.01482 " pathEditMode="relative" rAng="0" ptsTypes="AA">
                                      <p:cBhvr>
                                        <p:cTn id="19" dur="1000" fill="hold"/>
                                        <p:tgtEl>
                                          <p:spTgt spid="2053"/>
                                        </p:tgtEl>
                                        <p:attrNameLst>
                                          <p:attrName>ppt_x</p:attrName>
                                          <p:attrName>ppt_y</p:attrName>
                                        </p:attrNameLst>
                                      </p:cBhvr>
                                      <p:rCtr x="27" y="-7"/>
                                    </p:animMotion>
                                  </p:childTnLst>
                                </p:cTn>
                              </p:par>
                              <p:par>
                                <p:cTn id="20" presetID="0" presetClass="path" presetSubtype="0" decel="50000" fill="hold" grpId="1" nodeType="withEffect">
                                  <p:stCondLst>
                                    <p:cond delay="0"/>
                                  </p:stCondLst>
                                  <p:childTnLst>
                                    <p:animMotion origin="layout" path="M 0.275 4.44444E-6 L 0.33334 4.44444E-6 " pathEditMode="relative" rAng="0" ptsTypes="AA">
                                      <p:cBhvr>
                                        <p:cTn id="21" dur="1000" fill="hold"/>
                                        <p:tgtEl>
                                          <p:spTgt spid="164"/>
                                        </p:tgtEl>
                                        <p:attrNameLst>
                                          <p:attrName>ppt_x</p:attrName>
                                          <p:attrName>ppt_y</p:attrName>
                                        </p:attrNameLst>
                                      </p:cBhvr>
                                      <p:rCtr x="29" y="0"/>
                                    </p:animMotion>
                                  </p:childTnLst>
                                </p:cTn>
                              </p:par>
                            </p:childTnLst>
                          </p:cTn>
                        </p:par>
                        <p:par>
                          <p:cTn id="22" fill="hold">
                            <p:stCondLst>
                              <p:cond delay="1500"/>
                            </p:stCondLst>
                            <p:childTnLst>
                              <p:par>
                                <p:cTn id="23" presetID="0" presetClass="path" presetSubtype="0" accel="50000" decel="50000" fill="hold" nodeType="afterEffect">
                                  <p:stCondLst>
                                    <p:cond delay="0"/>
                                  </p:stCondLst>
                                  <p:childTnLst>
                                    <p:animMotion origin="layout" path="M 0.07118 0.01111 L 0.25746 0.05553 " pathEditMode="relative" rAng="0" ptsTypes="AA">
                                      <p:cBhvr>
                                        <p:cTn id="24" dur="500" fill="hold"/>
                                        <p:tgtEl>
                                          <p:spTgt spid="2052"/>
                                        </p:tgtEl>
                                        <p:attrNameLst>
                                          <p:attrName>ppt_x</p:attrName>
                                          <p:attrName>ppt_y</p:attrName>
                                        </p:attrNameLst>
                                      </p:cBhvr>
                                      <p:rCtr x="93" y="22"/>
                                    </p:animMotion>
                                  </p:childTnLst>
                                </p:cTn>
                              </p:par>
                              <p:par>
                                <p:cTn id="25" presetID="0" presetClass="path" presetSubtype="0" accel="50000" decel="50000" fill="hold" nodeType="withEffect">
                                  <p:stCondLst>
                                    <p:cond delay="0"/>
                                  </p:stCondLst>
                                  <p:childTnLst>
                                    <p:animMotion origin="layout" path="M 0.06753 0.00741 L 0.25191 0.05183 " pathEditMode="relative" rAng="0" ptsTypes="AA">
                                      <p:cBhvr>
                                        <p:cTn id="26" dur="500" fill="hold"/>
                                        <p:tgtEl>
                                          <p:spTgt spid="2051"/>
                                        </p:tgtEl>
                                        <p:attrNameLst>
                                          <p:attrName>ppt_x</p:attrName>
                                          <p:attrName>ppt_y</p:attrName>
                                        </p:attrNameLst>
                                      </p:cBhvr>
                                      <p:rCtr x="92" y="22"/>
                                    </p:animMotion>
                                  </p:childTnLst>
                                </p:cTn>
                              </p:par>
                              <p:par>
                                <p:cTn id="27" presetID="0" presetClass="path" presetSubtype="0" accel="50000" decel="50000" fill="hold" nodeType="withEffect">
                                  <p:stCondLst>
                                    <p:cond delay="0"/>
                                  </p:stCondLst>
                                  <p:childTnLst>
                                    <p:animMotion origin="layout" path="M 0.05869 0.00555 L 0.24497 0.04997 " pathEditMode="relative" rAng="0" ptsTypes="AA">
                                      <p:cBhvr>
                                        <p:cTn id="28" dur="500" fill="hold"/>
                                        <p:tgtEl>
                                          <p:spTgt spid="2049"/>
                                        </p:tgtEl>
                                        <p:attrNameLst>
                                          <p:attrName>ppt_x</p:attrName>
                                          <p:attrName>ppt_y</p:attrName>
                                        </p:attrNameLst>
                                      </p:cBhvr>
                                      <p:rCtr x="93" y="22"/>
                                    </p:animMotion>
                                  </p:childTnLst>
                                </p:cTn>
                              </p:par>
                              <p:par>
                                <p:cTn id="29" presetID="0" presetClass="path" presetSubtype="0" accel="50000" decel="50000" fill="hold" nodeType="withEffect">
                                  <p:stCondLst>
                                    <p:cond delay="0"/>
                                  </p:stCondLst>
                                  <p:childTnLst>
                                    <p:animMotion origin="layout" path="M 0.06302 -0.02222 L 0.11302 -0.13333 " pathEditMode="relative" rAng="0" ptsTypes="AA">
                                      <p:cBhvr>
                                        <p:cTn id="30" dur="500" fill="hold"/>
                                        <p:tgtEl>
                                          <p:spTgt spid="2048"/>
                                        </p:tgtEl>
                                        <p:attrNameLst>
                                          <p:attrName>ppt_x</p:attrName>
                                          <p:attrName>ppt_y</p:attrName>
                                        </p:attrNameLst>
                                      </p:cBhvr>
                                      <p:rCtr x="25" y="-56"/>
                                    </p:animMotion>
                                  </p:childTnLst>
                                </p:cTn>
                              </p:par>
                              <p:par>
                                <p:cTn id="31" presetID="0" presetClass="path" presetSubtype="0" accel="50000" decel="50000" fill="hold" nodeType="withEffect">
                                  <p:stCondLst>
                                    <p:cond delay="0"/>
                                  </p:stCondLst>
                                  <p:childTnLst>
                                    <p:animMotion origin="layout" path="M 0.0592 -0.02593 L 0.1092 -0.13704 " pathEditMode="relative" rAng="0" ptsTypes="AA">
                                      <p:cBhvr>
                                        <p:cTn id="32" dur="500" fill="hold"/>
                                        <p:tgtEl>
                                          <p:spTgt spid="26"/>
                                        </p:tgtEl>
                                        <p:attrNameLst>
                                          <p:attrName>ppt_x</p:attrName>
                                          <p:attrName>ppt_y</p:attrName>
                                        </p:attrNameLst>
                                      </p:cBhvr>
                                      <p:rCtr x="25" y="-56"/>
                                    </p:animMotion>
                                  </p:childTnLst>
                                </p:cTn>
                              </p:par>
                              <p:par>
                                <p:cTn id="33" presetID="0" presetClass="path" presetSubtype="0" accel="50000" decel="50000" fill="hold" nodeType="withEffect">
                                  <p:stCondLst>
                                    <p:cond delay="0"/>
                                  </p:stCondLst>
                                  <p:childTnLst>
                                    <p:animMotion origin="layout" path="M 0.05417 -0.01551 L 0.10417 -0.12662 " pathEditMode="relative" rAng="0" ptsTypes="AA">
                                      <p:cBhvr>
                                        <p:cTn id="34" dur="500" fill="hold"/>
                                        <p:tgtEl>
                                          <p:spTgt spid="2053"/>
                                        </p:tgtEl>
                                        <p:attrNameLst>
                                          <p:attrName>ppt_x</p:attrName>
                                          <p:attrName>ppt_y</p:attrName>
                                        </p:attrNameLst>
                                      </p:cBhvr>
                                      <p:rCtr x="25" y="-56"/>
                                    </p:animMotion>
                                  </p:childTnLst>
                                </p:cTn>
                              </p:par>
                              <p:par>
                                <p:cTn id="35" presetID="1" presetClass="entr" presetSubtype="0" fill="hold" grpId="1" nodeType="withEffect">
                                  <p:stCondLst>
                                    <p:cond delay="0"/>
                                  </p:stCondLst>
                                  <p:childTnLst>
                                    <p:set>
                                      <p:cBhvr>
                                        <p:cTn id="36" dur="1" fill="hold">
                                          <p:stCondLst>
                                            <p:cond delay="0"/>
                                          </p:stCondLst>
                                        </p:cTn>
                                        <p:tgtEl>
                                          <p:spTgt spid="170"/>
                                        </p:tgtEl>
                                        <p:attrNameLst>
                                          <p:attrName>style.visibility</p:attrName>
                                        </p:attrNameLst>
                                      </p:cBhvr>
                                      <p:to>
                                        <p:strVal val="visible"/>
                                      </p:to>
                                    </p:set>
                                  </p:childTnLst>
                                </p:cTn>
                              </p:par>
                              <p:par>
                                <p:cTn id="37" presetID="1" presetClass="entr" presetSubtype="0" fill="hold" grpId="1" nodeType="withEffect">
                                  <p:stCondLst>
                                    <p:cond delay="0"/>
                                  </p:stCondLst>
                                  <p:childTnLst>
                                    <p:set>
                                      <p:cBhvr>
                                        <p:cTn id="38" dur="1" fill="hold">
                                          <p:stCondLst>
                                            <p:cond delay="0"/>
                                          </p:stCondLst>
                                        </p:cTn>
                                        <p:tgtEl>
                                          <p:spTgt spid="171"/>
                                        </p:tgtEl>
                                        <p:attrNameLst>
                                          <p:attrName>style.visibility</p:attrName>
                                        </p:attrNameLst>
                                      </p:cBhvr>
                                      <p:to>
                                        <p:strVal val="visible"/>
                                      </p:to>
                                    </p:set>
                                  </p:childTnLst>
                                </p:cTn>
                              </p:par>
                              <p:par>
                                <p:cTn id="39" presetID="1" presetClass="entr" presetSubtype="0" fill="hold" grpId="1" nodeType="withEffect">
                                  <p:stCondLst>
                                    <p:cond delay="0"/>
                                  </p:stCondLst>
                                  <p:childTnLst>
                                    <p:set>
                                      <p:cBhvr>
                                        <p:cTn id="40" dur="1" fill="hold">
                                          <p:stCondLst>
                                            <p:cond delay="0"/>
                                          </p:stCondLst>
                                        </p:cTn>
                                        <p:tgtEl>
                                          <p:spTgt spid="172"/>
                                        </p:tgtEl>
                                        <p:attrNameLst>
                                          <p:attrName>style.visibility</p:attrName>
                                        </p:attrNameLst>
                                      </p:cBhvr>
                                      <p:to>
                                        <p:strVal val="visible"/>
                                      </p:to>
                                    </p:set>
                                  </p:childTnLst>
                                </p:cTn>
                              </p:par>
                              <p:par>
                                <p:cTn id="41" presetID="0" presetClass="path" presetSubtype="0" accel="50000" decel="50000" fill="hold" grpId="0" nodeType="withEffect">
                                  <p:stCondLst>
                                    <p:cond delay="0"/>
                                  </p:stCondLst>
                                  <p:childTnLst>
                                    <p:animMotion origin="layout" path="M 4.72222E-6 0.01227 L 0.31753 -0.17547 " pathEditMode="relative" rAng="0" ptsTypes="AA">
                                      <p:cBhvr>
                                        <p:cTn id="42" dur="500" fill="hold"/>
                                        <p:tgtEl>
                                          <p:spTgt spid="170"/>
                                        </p:tgtEl>
                                        <p:attrNameLst>
                                          <p:attrName>ppt_x</p:attrName>
                                          <p:attrName>ppt_y</p:attrName>
                                        </p:attrNameLst>
                                      </p:cBhvr>
                                      <p:rCtr x="159" y="-94"/>
                                    </p:animMotion>
                                  </p:childTnLst>
                                </p:cTn>
                              </p:par>
                              <p:par>
                                <p:cTn id="43" presetID="0" presetClass="path" presetSubtype="0" accel="50000" decel="50000" fill="hold" grpId="0" nodeType="withEffect">
                                  <p:stCondLst>
                                    <p:cond delay="0"/>
                                  </p:stCondLst>
                                  <p:childTnLst>
                                    <p:animMotion origin="layout" path="M -0.025 0.01227 L 0.42587 -0.04213 " pathEditMode="relative" rAng="0" ptsTypes="AA">
                                      <p:cBhvr>
                                        <p:cTn id="44" dur="500" fill="hold"/>
                                        <p:tgtEl>
                                          <p:spTgt spid="171"/>
                                        </p:tgtEl>
                                        <p:attrNameLst>
                                          <p:attrName>ppt_x</p:attrName>
                                          <p:attrName>ppt_y</p:attrName>
                                        </p:attrNameLst>
                                      </p:cBhvr>
                                      <p:rCtr x="225" y="-27"/>
                                    </p:animMotion>
                                  </p:childTnLst>
                                </p:cTn>
                              </p:par>
                              <p:par>
                                <p:cTn id="45" presetID="0" presetClass="path" presetSubtype="0" accel="50000" decel="50000" fill="hold" grpId="0" nodeType="withEffect">
                                  <p:stCondLst>
                                    <p:cond delay="0"/>
                                  </p:stCondLst>
                                  <p:childTnLst>
                                    <p:animMotion origin="layout" path="M 0 2.22222E-6 L 0.4092 0.07893 " pathEditMode="relative" rAng="0" ptsTypes="AA">
                                      <p:cBhvr>
                                        <p:cTn id="46" dur="500" fill="hold"/>
                                        <p:tgtEl>
                                          <p:spTgt spid="172"/>
                                        </p:tgtEl>
                                        <p:attrNameLst>
                                          <p:attrName>ppt_x</p:attrName>
                                          <p:attrName>ppt_y</p:attrName>
                                        </p:attrNameLst>
                                      </p:cBhvr>
                                      <p:rCtr x="205" y="39"/>
                                    </p:animMotion>
                                  </p:childTnLst>
                                </p:cTn>
                              </p:par>
                              <p:par>
                                <p:cTn id="47" presetID="0" presetClass="path" presetSubtype="0" accel="50000" decel="50000" fill="hold" grpId="2" nodeType="withEffect">
                                  <p:stCondLst>
                                    <p:cond delay="0"/>
                                  </p:stCondLst>
                                  <p:childTnLst>
                                    <p:animMotion origin="layout" path="M 0.33316 -0.00046 L 0.38316 -0.11158 " pathEditMode="relative" rAng="0" ptsTypes="AA">
                                      <p:cBhvr>
                                        <p:cTn id="48" dur="500" fill="hold"/>
                                        <p:tgtEl>
                                          <p:spTgt spid="164"/>
                                        </p:tgtEl>
                                        <p:attrNameLst>
                                          <p:attrName>ppt_x</p:attrName>
                                          <p:attrName>ppt_y</p:attrName>
                                        </p:attrNameLst>
                                      </p:cBhvr>
                                      <p:rCtr x="25" y="-56"/>
                                    </p:animMotion>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76">
                                            <p:txEl>
                                              <p:pRg st="0" end="0"/>
                                            </p:txEl>
                                          </p:spTgt>
                                        </p:tgtEl>
                                        <p:attrNameLst>
                                          <p:attrName>style.visibility</p:attrName>
                                        </p:attrNameLst>
                                      </p:cBhvr>
                                      <p:to>
                                        <p:strVal val="visible"/>
                                      </p:to>
                                    </p:set>
                                  </p:childTnLst>
                                </p:cTn>
                              </p:par>
                              <p:par>
                                <p:cTn id="53" presetID="22" presetClass="entr" presetSubtype="8" fill="hold" nodeType="withEffect">
                                  <p:stCondLst>
                                    <p:cond delay="0"/>
                                  </p:stCondLst>
                                  <p:childTnLst>
                                    <p:set>
                                      <p:cBhvr>
                                        <p:cTn id="54" dur="1" fill="hold">
                                          <p:stCondLst>
                                            <p:cond delay="0"/>
                                          </p:stCondLst>
                                        </p:cTn>
                                        <p:tgtEl>
                                          <p:spTgt spid="208"/>
                                        </p:tgtEl>
                                        <p:attrNameLst>
                                          <p:attrName>style.visibility</p:attrName>
                                        </p:attrNameLst>
                                      </p:cBhvr>
                                      <p:to>
                                        <p:strVal val="visible"/>
                                      </p:to>
                                    </p:set>
                                    <p:animEffect transition="in" filter="wipe(left)">
                                      <p:cBhvr>
                                        <p:cTn id="55" dur="500"/>
                                        <p:tgtEl>
                                          <p:spTgt spid="208"/>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nodeType="clickEffect">
                                  <p:stCondLst>
                                    <p:cond delay="0"/>
                                  </p:stCondLst>
                                  <p:childTnLst>
                                    <p:animEffect transition="out" filter="fade">
                                      <p:cBhvr>
                                        <p:cTn id="59" dur="500"/>
                                        <p:tgtEl>
                                          <p:spTgt spid="208"/>
                                        </p:tgtEl>
                                      </p:cBhvr>
                                    </p:animEffect>
                                    <p:set>
                                      <p:cBhvr>
                                        <p:cTn id="60" dur="1" fill="hold">
                                          <p:stCondLst>
                                            <p:cond delay="499"/>
                                          </p:stCondLst>
                                        </p:cTn>
                                        <p:tgtEl>
                                          <p:spTgt spid="208"/>
                                        </p:tgtEl>
                                        <p:attrNameLst>
                                          <p:attrName>style.visibility</p:attrName>
                                        </p:attrNameLst>
                                      </p:cBhvr>
                                      <p:to>
                                        <p:strVal val="hidden"/>
                                      </p:to>
                                    </p:set>
                                  </p:childTnLst>
                                </p:cTn>
                              </p:par>
                              <p:par>
                                <p:cTn id="61" presetID="1" presetClass="entr" presetSubtype="0" fill="hold" nodeType="withEffect">
                                  <p:stCondLst>
                                    <p:cond delay="0"/>
                                  </p:stCondLst>
                                  <p:childTnLst>
                                    <p:set>
                                      <p:cBhvr>
                                        <p:cTn id="62" dur="1" fill="hold">
                                          <p:stCondLst>
                                            <p:cond delay="0"/>
                                          </p:stCondLst>
                                        </p:cTn>
                                        <p:tgtEl>
                                          <p:spTgt spid="173">
                                            <p:txEl>
                                              <p:pRg st="0" end="0"/>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85">
                                            <p:txEl>
                                              <p:pRg st="0" end="0"/>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20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0" grpId="0" animBg="1"/>
      <p:bldP spid="170" grpId="1" animBg="1"/>
      <p:bldP spid="171" grpId="0" animBg="1"/>
      <p:bldP spid="171" grpId="1" animBg="1"/>
      <p:bldP spid="172" grpId="0" animBg="1"/>
      <p:bldP spid="172" grpId="1" animBg="1"/>
      <p:bldP spid="164" grpId="0" animBg="1"/>
      <p:bldP spid="164" grpId="1" animBg="1"/>
      <p:bldP spid="164" grpId="2"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TextBox 184"/>
          <p:cNvSpPr txBox="1"/>
          <p:nvPr/>
        </p:nvSpPr>
        <p:spPr>
          <a:xfrm>
            <a:off x="152400" y="4539376"/>
            <a:ext cx="8915400" cy="1569660"/>
          </a:xfrm>
          <a:prstGeom prst="rect">
            <a:avLst/>
          </a:prstGeom>
          <a:noFill/>
        </p:spPr>
        <p:txBody>
          <a:bodyPr wrap="square" rtlCol="0">
            <a:spAutoFit/>
          </a:bodyPr>
          <a:lstStyle/>
          <a:p>
            <a:r>
              <a:rPr lang="en-US" sz="2400" dirty="0" smtClean="0"/>
              <a:t>The problem they present is that they generally have way too many neutrons and therefore are unstable and will undergo beta decay.</a:t>
            </a:r>
          </a:p>
          <a:p>
            <a:r>
              <a:rPr lang="en-US" sz="2400" dirty="0" smtClean="0"/>
              <a:t>This causes them to remain radioactive sometimes </a:t>
            </a:r>
            <a:r>
              <a:rPr lang="en-US" sz="2400" smtClean="0"/>
              <a:t>for thousands of </a:t>
            </a:r>
            <a:r>
              <a:rPr lang="en-US" sz="2400" dirty="0" smtClean="0"/>
              <a:t>years.</a:t>
            </a:r>
          </a:p>
        </p:txBody>
      </p:sp>
      <p:sp>
        <p:nvSpPr>
          <p:cNvPr id="192" name="TextBox 191"/>
          <p:cNvSpPr txBox="1"/>
          <p:nvPr/>
        </p:nvSpPr>
        <p:spPr>
          <a:xfrm>
            <a:off x="4114800" y="652667"/>
            <a:ext cx="609600" cy="707886"/>
          </a:xfrm>
          <a:prstGeom prst="rect">
            <a:avLst/>
          </a:prstGeom>
          <a:noFill/>
        </p:spPr>
        <p:txBody>
          <a:bodyPr wrap="square" rtlCol="0">
            <a:spAutoFit/>
          </a:bodyPr>
          <a:lstStyle/>
          <a:p>
            <a:r>
              <a:rPr lang="en-US" sz="4000" dirty="0" smtClean="0">
                <a:sym typeface="Wingdings" pitchFamily="2" charset="2"/>
              </a:rPr>
              <a:t></a:t>
            </a:r>
          </a:p>
        </p:txBody>
      </p:sp>
      <p:sp>
        <p:nvSpPr>
          <p:cNvPr id="170" name="Oval 169"/>
          <p:cNvSpPr/>
          <p:nvPr/>
        </p:nvSpPr>
        <p:spPr>
          <a:xfrm>
            <a:off x="4800600" y="24638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4876800" y="2540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4953000" y="2616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1"/>
          <p:cNvGrpSpPr/>
          <p:nvPr/>
        </p:nvGrpSpPr>
        <p:grpSpPr>
          <a:xfrm rot="16200000">
            <a:off x="3797300" y="2235200"/>
            <a:ext cx="523946" cy="508432"/>
            <a:chOff x="3404680" y="1371600"/>
            <a:chExt cx="523946" cy="508432"/>
          </a:xfrm>
        </p:grpSpPr>
        <p:sp>
          <p:nvSpPr>
            <p:cNvPr id="3" name="Oval 2"/>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 name="Group 25"/>
          <p:cNvGrpSpPr/>
          <p:nvPr/>
        </p:nvGrpSpPr>
        <p:grpSpPr>
          <a:xfrm>
            <a:off x="4114800" y="2209800"/>
            <a:ext cx="523946" cy="508432"/>
            <a:chOff x="3404680" y="1371600"/>
            <a:chExt cx="523946" cy="508432"/>
          </a:xfrm>
        </p:grpSpPr>
        <p:sp>
          <p:nvSpPr>
            <p:cNvPr id="27" name="Oval 26"/>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0" name="Group 49"/>
          <p:cNvGrpSpPr/>
          <p:nvPr/>
        </p:nvGrpSpPr>
        <p:grpSpPr>
          <a:xfrm rot="10800000">
            <a:off x="4127500" y="2476500"/>
            <a:ext cx="523946" cy="508432"/>
            <a:chOff x="3404680" y="1371600"/>
            <a:chExt cx="523946" cy="508432"/>
          </a:xfrm>
        </p:grpSpPr>
        <p:sp>
          <p:nvSpPr>
            <p:cNvPr id="51" name="Oval 50"/>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73"/>
          <p:cNvGrpSpPr/>
          <p:nvPr/>
        </p:nvGrpSpPr>
        <p:grpSpPr>
          <a:xfrm>
            <a:off x="3759200" y="2539568"/>
            <a:ext cx="523946" cy="508432"/>
            <a:chOff x="3404680" y="1371600"/>
            <a:chExt cx="523946" cy="508432"/>
          </a:xfrm>
        </p:grpSpPr>
        <p:sp>
          <p:nvSpPr>
            <p:cNvPr id="75" name="Oval 74"/>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8" name="Group 97"/>
          <p:cNvGrpSpPr/>
          <p:nvPr/>
        </p:nvGrpSpPr>
        <p:grpSpPr>
          <a:xfrm rot="5400000">
            <a:off x="3962400" y="2667000"/>
            <a:ext cx="523946" cy="508432"/>
            <a:chOff x="3404680" y="1371600"/>
            <a:chExt cx="523946" cy="508432"/>
          </a:xfrm>
        </p:grpSpPr>
        <p:sp>
          <p:nvSpPr>
            <p:cNvPr id="99" name="Oval 98"/>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2" name="Group 121"/>
          <p:cNvGrpSpPr/>
          <p:nvPr/>
        </p:nvGrpSpPr>
        <p:grpSpPr>
          <a:xfrm flipV="1">
            <a:off x="4038600" y="2311400"/>
            <a:ext cx="523946" cy="508432"/>
            <a:chOff x="3404680" y="1371600"/>
            <a:chExt cx="523946" cy="508432"/>
          </a:xfrm>
        </p:grpSpPr>
        <p:sp>
          <p:nvSpPr>
            <p:cNvPr id="123" name="Oval 122"/>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4" name="Oval 163"/>
          <p:cNvSpPr/>
          <p:nvPr/>
        </p:nvSpPr>
        <p:spPr>
          <a:xfrm>
            <a:off x="1447800" y="2540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TextBox 173"/>
          <p:cNvSpPr txBox="1"/>
          <p:nvPr/>
        </p:nvSpPr>
        <p:spPr>
          <a:xfrm>
            <a:off x="0" y="76200"/>
            <a:ext cx="9144000" cy="646331"/>
          </a:xfrm>
          <a:prstGeom prst="rect">
            <a:avLst/>
          </a:prstGeom>
          <a:noFill/>
        </p:spPr>
        <p:txBody>
          <a:bodyPr wrap="square" rtlCol="0">
            <a:spAutoFit/>
          </a:bodyPr>
          <a:lstStyle/>
          <a:p>
            <a:pPr algn="ctr"/>
            <a:r>
              <a:rPr lang="en-US" sz="3600" b="1" dirty="0" smtClean="0"/>
              <a:t>Nuclear Reactions</a:t>
            </a:r>
            <a:endParaRPr lang="en-US" sz="3600" b="1" dirty="0"/>
          </a:p>
        </p:txBody>
      </p:sp>
      <p:sp>
        <p:nvSpPr>
          <p:cNvPr id="175" name="TextBox 174"/>
          <p:cNvSpPr txBox="1"/>
          <p:nvPr/>
        </p:nvSpPr>
        <p:spPr>
          <a:xfrm>
            <a:off x="2514600" y="652667"/>
            <a:ext cx="838200" cy="707886"/>
          </a:xfrm>
          <a:prstGeom prst="rect">
            <a:avLst/>
          </a:prstGeom>
          <a:noFill/>
        </p:spPr>
        <p:txBody>
          <a:bodyPr wrap="square" rtlCol="0">
            <a:spAutoFit/>
          </a:bodyPr>
          <a:lstStyle/>
          <a:p>
            <a:r>
              <a:rPr lang="en-US" sz="4000" dirty="0" err="1" smtClean="0"/>
              <a:t>Pu</a:t>
            </a:r>
            <a:endParaRPr lang="en-US" sz="4000" dirty="0" smtClean="0">
              <a:sym typeface="Wingdings" pitchFamily="2" charset="2"/>
            </a:endParaRPr>
          </a:p>
        </p:txBody>
      </p:sp>
      <p:sp>
        <p:nvSpPr>
          <p:cNvPr id="176" name="TextBox 175"/>
          <p:cNvSpPr txBox="1"/>
          <p:nvPr/>
        </p:nvSpPr>
        <p:spPr>
          <a:xfrm>
            <a:off x="152400" y="3429000"/>
            <a:ext cx="9144000" cy="1200329"/>
          </a:xfrm>
          <a:prstGeom prst="rect">
            <a:avLst/>
          </a:prstGeom>
          <a:noFill/>
        </p:spPr>
        <p:txBody>
          <a:bodyPr wrap="square" rtlCol="0">
            <a:spAutoFit/>
          </a:bodyPr>
          <a:lstStyle/>
          <a:p>
            <a:r>
              <a:rPr lang="en-US" sz="2400" dirty="0" smtClean="0"/>
              <a:t>Finally, what about the bi-products of the fission reaction.  They are often referred to as “daughter isotopes;” in this case they are Cs-141 and Y-99, but they can be any of several different combinations. (</a:t>
            </a:r>
            <a:r>
              <a:rPr lang="en-US" sz="2400" b="1" dirty="0" smtClean="0"/>
              <a:t>Q22</a:t>
            </a:r>
            <a:r>
              <a:rPr lang="en-US" sz="2400" dirty="0" smtClean="0"/>
              <a:t>)</a:t>
            </a:r>
          </a:p>
        </p:txBody>
      </p:sp>
      <p:sp>
        <p:nvSpPr>
          <p:cNvPr id="177" name="TextBox 176"/>
          <p:cNvSpPr txBox="1"/>
          <p:nvPr/>
        </p:nvSpPr>
        <p:spPr>
          <a:xfrm>
            <a:off x="2073666" y="937460"/>
            <a:ext cx="609600" cy="400110"/>
          </a:xfrm>
          <a:prstGeom prst="rect">
            <a:avLst/>
          </a:prstGeom>
          <a:noFill/>
        </p:spPr>
        <p:txBody>
          <a:bodyPr wrap="square" rtlCol="0">
            <a:spAutoFit/>
          </a:bodyPr>
          <a:lstStyle/>
          <a:p>
            <a:pPr algn="r"/>
            <a:r>
              <a:rPr lang="en-US" sz="2000" b="1" dirty="0" smtClean="0"/>
              <a:t>94</a:t>
            </a:r>
            <a:endParaRPr lang="en-US" sz="2000" b="1" dirty="0"/>
          </a:p>
        </p:txBody>
      </p:sp>
      <p:sp>
        <p:nvSpPr>
          <p:cNvPr id="178" name="TextBox 177"/>
          <p:cNvSpPr txBox="1"/>
          <p:nvPr/>
        </p:nvSpPr>
        <p:spPr>
          <a:xfrm>
            <a:off x="2073666" y="700830"/>
            <a:ext cx="609600" cy="400110"/>
          </a:xfrm>
          <a:prstGeom prst="rect">
            <a:avLst/>
          </a:prstGeom>
          <a:noFill/>
        </p:spPr>
        <p:txBody>
          <a:bodyPr wrap="square" rtlCol="0">
            <a:spAutoFit/>
          </a:bodyPr>
          <a:lstStyle/>
          <a:p>
            <a:pPr algn="r"/>
            <a:r>
              <a:rPr lang="en-US" sz="2000" b="1" dirty="0" smtClean="0"/>
              <a:t>242</a:t>
            </a:r>
            <a:endParaRPr lang="en-US" sz="2000" b="1" dirty="0"/>
          </a:p>
        </p:txBody>
      </p:sp>
      <p:sp>
        <p:nvSpPr>
          <p:cNvPr id="179" name="TextBox 178"/>
          <p:cNvSpPr txBox="1"/>
          <p:nvPr/>
        </p:nvSpPr>
        <p:spPr>
          <a:xfrm>
            <a:off x="3755777" y="652667"/>
            <a:ext cx="497775" cy="707886"/>
          </a:xfrm>
          <a:prstGeom prst="rect">
            <a:avLst/>
          </a:prstGeom>
          <a:noFill/>
        </p:spPr>
        <p:txBody>
          <a:bodyPr wrap="square" rtlCol="0">
            <a:spAutoFit/>
          </a:bodyPr>
          <a:lstStyle/>
          <a:p>
            <a:r>
              <a:rPr lang="en-US" sz="4000" dirty="0" smtClean="0">
                <a:sym typeface="Wingdings" pitchFamily="2" charset="2"/>
              </a:rPr>
              <a:t>n</a:t>
            </a:r>
          </a:p>
        </p:txBody>
      </p:sp>
      <p:sp>
        <p:nvSpPr>
          <p:cNvPr id="180" name="TextBox 179"/>
          <p:cNvSpPr txBox="1"/>
          <p:nvPr/>
        </p:nvSpPr>
        <p:spPr>
          <a:xfrm>
            <a:off x="3317696" y="931956"/>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181" name="TextBox 180"/>
          <p:cNvSpPr txBox="1"/>
          <p:nvPr/>
        </p:nvSpPr>
        <p:spPr>
          <a:xfrm>
            <a:off x="3317696" y="695326"/>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189" name="TextBox 188"/>
          <p:cNvSpPr txBox="1"/>
          <p:nvPr/>
        </p:nvSpPr>
        <p:spPr>
          <a:xfrm>
            <a:off x="4593608" y="699180"/>
            <a:ext cx="609600" cy="400110"/>
          </a:xfrm>
          <a:prstGeom prst="rect">
            <a:avLst/>
          </a:prstGeom>
          <a:noFill/>
        </p:spPr>
        <p:txBody>
          <a:bodyPr wrap="square" rtlCol="0">
            <a:spAutoFit/>
          </a:bodyPr>
          <a:lstStyle/>
          <a:p>
            <a:pPr algn="r"/>
            <a:r>
              <a:rPr lang="en-US" sz="2000" b="1" dirty="0" smtClean="0"/>
              <a:t>141</a:t>
            </a:r>
            <a:endParaRPr lang="en-US" sz="2000" b="1" dirty="0"/>
          </a:p>
        </p:txBody>
      </p:sp>
      <p:sp>
        <p:nvSpPr>
          <p:cNvPr id="190" name="TextBox 189"/>
          <p:cNvSpPr txBox="1"/>
          <p:nvPr/>
        </p:nvSpPr>
        <p:spPr>
          <a:xfrm>
            <a:off x="4593608" y="933386"/>
            <a:ext cx="609600" cy="400110"/>
          </a:xfrm>
          <a:prstGeom prst="rect">
            <a:avLst/>
          </a:prstGeom>
          <a:noFill/>
        </p:spPr>
        <p:txBody>
          <a:bodyPr wrap="square" rtlCol="0">
            <a:spAutoFit/>
          </a:bodyPr>
          <a:lstStyle/>
          <a:p>
            <a:pPr algn="r"/>
            <a:r>
              <a:rPr lang="en-US" sz="2000" b="1" dirty="0" smtClean="0"/>
              <a:t>55</a:t>
            </a:r>
            <a:endParaRPr lang="en-US" sz="2000" b="1" dirty="0"/>
          </a:p>
        </p:txBody>
      </p:sp>
      <p:sp>
        <p:nvSpPr>
          <p:cNvPr id="191" name="TextBox 190"/>
          <p:cNvSpPr txBox="1"/>
          <p:nvPr/>
        </p:nvSpPr>
        <p:spPr>
          <a:xfrm>
            <a:off x="3200400" y="650544"/>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193" name="TextBox 192"/>
          <p:cNvSpPr txBox="1"/>
          <p:nvPr/>
        </p:nvSpPr>
        <p:spPr>
          <a:xfrm>
            <a:off x="5029200" y="652667"/>
            <a:ext cx="838200" cy="707886"/>
          </a:xfrm>
          <a:prstGeom prst="rect">
            <a:avLst/>
          </a:prstGeom>
          <a:noFill/>
        </p:spPr>
        <p:txBody>
          <a:bodyPr wrap="square" rtlCol="0">
            <a:spAutoFit/>
          </a:bodyPr>
          <a:lstStyle/>
          <a:p>
            <a:r>
              <a:rPr lang="en-US" sz="4000" dirty="0" smtClean="0"/>
              <a:t>Cs</a:t>
            </a:r>
            <a:endParaRPr lang="en-US" sz="4000" dirty="0" smtClean="0">
              <a:sym typeface="Wingdings" pitchFamily="2" charset="2"/>
            </a:endParaRPr>
          </a:p>
        </p:txBody>
      </p:sp>
      <p:sp>
        <p:nvSpPr>
          <p:cNvPr id="194" name="TextBox 193"/>
          <p:cNvSpPr txBox="1"/>
          <p:nvPr/>
        </p:nvSpPr>
        <p:spPr>
          <a:xfrm>
            <a:off x="7833425" y="663714"/>
            <a:ext cx="497775" cy="707886"/>
          </a:xfrm>
          <a:prstGeom prst="rect">
            <a:avLst/>
          </a:prstGeom>
          <a:noFill/>
        </p:spPr>
        <p:txBody>
          <a:bodyPr wrap="square" rtlCol="0">
            <a:spAutoFit/>
          </a:bodyPr>
          <a:lstStyle/>
          <a:p>
            <a:r>
              <a:rPr lang="en-US" sz="4000" dirty="0" smtClean="0">
                <a:sym typeface="Wingdings" pitchFamily="2" charset="2"/>
              </a:rPr>
              <a:t>n</a:t>
            </a:r>
          </a:p>
        </p:txBody>
      </p:sp>
      <p:sp>
        <p:nvSpPr>
          <p:cNvPr id="195" name="TextBox 194"/>
          <p:cNvSpPr txBox="1"/>
          <p:nvPr/>
        </p:nvSpPr>
        <p:spPr>
          <a:xfrm>
            <a:off x="7395344" y="943003"/>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196" name="TextBox 195"/>
          <p:cNvSpPr txBox="1"/>
          <p:nvPr/>
        </p:nvSpPr>
        <p:spPr>
          <a:xfrm>
            <a:off x="7395344" y="706373"/>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197" name="TextBox 196"/>
          <p:cNvSpPr txBox="1"/>
          <p:nvPr/>
        </p:nvSpPr>
        <p:spPr>
          <a:xfrm>
            <a:off x="7024048" y="661591"/>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198" name="TextBox 197"/>
          <p:cNvSpPr txBox="1"/>
          <p:nvPr/>
        </p:nvSpPr>
        <p:spPr>
          <a:xfrm>
            <a:off x="7429500" y="663714"/>
            <a:ext cx="497775" cy="707886"/>
          </a:xfrm>
          <a:prstGeom prst="rect">
            <a:avLst/>
          </a:prstGeom>
          <a:noFill/>
        </p:spPr>
        <p:txBody>
          <a:bodyPr wrap="square" rtlCol="0">
            <a:spAutoFit/>
          </a:bodyPr>
          <a:lstStyle/>
          <a:p>
            <a:r>
              <a:rPr lang="en-US" sz="4000" dirty="0" smtClean="0">
                <a:sym typeface="Wingdings" pitchFamily="2" charset="2"/>
              </a:rPr>
              <a:t>3</a:t>
            </a:r>
          </a:p>
        </p:txBody>
      </p:sp>
      <p:sp>
        <p:nvSpPr>
          <p:cNvPr id="199" name="TextBox 198"/>
          <p:cNvSpPr txBox="1"/>
          <p:nvPr/>
        </p:nvSpPr>
        <p:spPr>
          <a:xfrm>
            <a:off x="5562600" y="663714"/>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200" name="TextBox 199"/>
          <p:cNvSpPr txBox="1"/>
          <p:nvPr/>
        </p:nvSpPr>
        <p:spPr>
          <a:xfrm>
            <a:off x="5880100" y="684827"/>
            <a:ext cx="609600" cy="400110"/>
          </a:xfrm>
          <a:prstGeom prst="rect">
            <a:avLst/>
          </a:prstGeom>
          <a:noFill/>
        </p:spPr>
        <p:txBody>
          <a:bodyPr wrap="square" rtlCol="0">
            <a:spAutoFit/>
          </a:bodyPr>
          <a:lstStyle/>
          <a:p>
            <a:pPr algn="r"/>
            <a:r>
              <a:rPr lang="en-US" sz="2000" b="1" dirty="0" smtClean="0"/>
              <a:t>99</a:t>
            </a:r>
            <a:endParaRPr lang="en-US" sz="2000" b="1" dirty="0"/>
          </a:p>
        </p:txBody>
      </p:sp>
      <p:sp>
        <p:nvSpPr>
          <p:cNvPr id="201" name="TextBox 200"/>
          <p:cNvSpPr txBox="1"/>
          <p:nvPr/>
        </p:nvSpPr>
        <p:spPr>
          <a:xfrm>
            <a:off x="5880100" y="919033"/>
            <a:ext cx="609600" cy="400110"/>
          </a:xfrm>
          <a:prstGeom prst="rect">
            <a:avLst/>
          </a:prstGeom>
          <a:noFill/>
        </p:spPr>
        <p:txBody>
          <a:bodyPr wrap="square" rtlCol="0">
            <a:spAutoFit/>
          </a:bodyPr>
          <a:lstStyle/>
          <a:p>
            <a:pPr algn="r"/>
            <a:r>
              <a:rPr lang="en-US" sz="2000" b="1" dirty="0" smtClean="0"/>
              <a:t>39</a:t>
            </a:r>
            <a:endParaRPr lang="en-US" sz="2000" b="1" dirty="0"/>
          </a:p>
        </p:txBody>
      </p:sp>
      <p:sp>
        <p:nvSpPr>
          <p:cNvPr id="202" name="TextBox 201"/>
          <p:cNvSpPr txBox="1"/>
          <p:nvPr/>
        </p:nvSpPr>
        <p:spPr>
          <a:xfrm>
            <a:off x="6362990" y="638314"/>
            <a:ext cx="838200" cy="707886"/>
          </a:xfrm>
          <a:prstGeom prst="rect">
            <a:avLst/>
          </a:prstGeom>
          <a:noFill/>
        </p:spPr>
        <p:txBody>
          <a:bodyPr wrap="square" rtlCol="0">
            <a:spAutoFit/>
          </a:bodyPr>
          <a:lstStyle/>
          <a:p>
            <a:r>
              <a:rPr lang="en-US" sz="4000" dirty="0" smtClean="0"/>
              <a:t>Y</a:t>
            </a:r>
            <a:endParaRPr lang="en-US" sz="4000" dirty="0" smtClean="0">
              <a:sym typeface="Wingdings" pitchFamily="2" charset="2"/>
            </a:endParaRPr>
          </a:p>
        </p:txBody>
      </p:sp>
      <p:grpSp>
        <p:nvGrpSpPr>
          <p:cNvPr id="146" name="Group 207"/>
          <p:cNvGrpSpPr/>
          <p:nvPr/>
        </p:nvGrpSpPr>
        <p:grpSpPr>
          <a:xfrm>
            <a:off x="4114800" y="2133600"/>
            <a:ext cx="1752600" cy="1752600"/>
            <a:chOff x="3962400" y="2209800"/>
            <a:chExt cx="1752600" cy="1752600"/>
          </a:xfrm>
        </p:grpSpPr>
        <p:cxnSp>
          <p:nvCxnSpPr>
            <p:cNvPr id="186" name="Straight Arrow Connector 185"/>
            <p:cNvCxnSpPr/>
            <p:nvPr/>
          </p:nvCxnSpPr>
          <p:spPr>
            <a:xfrm flipV="1">
              <a:off x="3962400" y="2209800"/>
              <a:ext cx="838200" cy="1752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4" name="Straight Arrow Connector 203"/>
            <p:cNvCxnSpPr/>
            <p:nvPr/>
          </p:nvCxnSpPr>
          <p:spPr>
            <a:xfrm flipV="1">
              <a:off x="3962400" y="3505200"/>
              <a:ext cx="17526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209" name="TextBox 208"/>
          <p:cNvSpPr txBox="1"/>
          <p:nvPr/>
        </p:nvSpPr>
        <p:spPr>
          <a:xfrm>
            <a:off x="152400" y="5645904"/>
            <a:ext cx="8915400" cy="830997"/>
          </a:xfrm>
          <a:prstGeom prst="rect">
            <a:avLst/>
          </a:prstGeom>
          <a:noFill/>
        </p:spPr>
        <p:txBody>
          <a:bodyPr wrap="square" rtlCol="0">
            <a:spAutoFit/>
          </a:bodyPr>
          <a:lstStyle/>
          <a:p>
            <a:r>
              <a:rPr lang="en-US" sz="2400" dirty="0" smtClean="0"/>
              <a:t>            This same fission-type reaction is used in nuclear power plants -- but in a far more controlled system.</a:t>
            </a:r>
          </a:p>
        </p:txBody>
      </p:sp>
      <p:sp>
        <p:nvSpPr>
          <p:cNvPr id="206" name="TextBox 205"/>
          <p:cNvSpPr txBox="1"/>
          <p:nvPr/>
        </p:nvSpPr>
        <p:spPr>
          <a:xfrm>
            <a:off x="152400" y="5986701"/>
            <a:ext cx="8915400" cy="830997"/>
          </a:xfrm>
          <a:prstGeom prst="rect">
            <a:avLst/>
          </a:prstGeom>
          <a:noFill/>
        </p:spPr>
        <p:txBody>
          <a:bodyPr wrap="square" rtlCol="0">
            <a:spAutoFit/>
          </a:bodyPr>
          <a:lstStyle/>
          <a:p>
            <a:r>
              <a:rPr lang="en-US" sz="2400" dirty="0" smtClean="0"/>
              <a:t>                                                                      Still, one of the big issues facing these nuclear plants is what to do with the radioactive bi-products.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accel="50000" fill="hold" grpId="0" nodeType="withEffect">
                                  <p:stCondLst>
                                    <p:cond delay="0"/>
                                  </p:stCondLst>
                                  <p:childTnLst>
                                    <p:animMotion origin="layout" path="M 1.94444E-6 2.59259E-6 L 0.275 2.59259E-6 " pathEditMode="relative" ptsTypes="AA">
                                      <p:cBhvr>
                                        <p:cTn id="6" dur="500" fill="hold"/>
                                        <p:tgtEl>
                                          <p:spTgt spid="164"/>
                                        </p:tgtEl>
                                        <p:attrNameLst>
                                          <p:attrName>ppt_x</p:attrName>
                                          <p:attrName>ppt_y</p:attrName>
                                        </p:attrNameLst>
                                      </p:cBhvr>
                                    </p:animMotion>
                                  </p:childTnLst>
                                </p:cTn>
                              </p:par>
                            </p:childTnLst>
                          </p:cTn>
                        </p:par>
                        <p:par>
                          <p:cTn id="7" fill="hold">
                            <p:stCondLst>
                              <p:cond delay="500"/>
                            </p:stCondLst>
                            <p:childTnLst>
                              <p:par>
                                <p:cTn id="8" presetID="0" presetClass="path" presetSubtype="0" decel="50000" fill="hold" nodeType="afterEffect">
                                  <p:stCondLst>
                                    <p:cond delay="0"/>
                                  </p:stCondLst>
                                  <p:childTnLst>
                                    <p:animMotion origin="layout" path="M 1.38889E-6 2.96296E-6 L 0.0592 -0.02593 " pathEditMode="relative" rAng="0" ptsTypes="AA">
                                      <p:cBhvr>
                                        <p:cTn id="9" dur="1000" fill="hold"/>
                                        <p:tgtEl>
                                          <p:spTgt spid="2"/>
                                        </p:tgtEl>
                                        <p:attrNameLst>
                                          <p:attrName>ppt_x</p:attrName>
                                          <p:attrName>ppt_y</p:attrName>
                                        </p:attrNameLst>
                                      </p:cBhvr>
                                      <p:rCtr x="30" y="-13"/>
                                    </p:animMotion>
                                  </p:childTnLst>
                                </p:cTn>
                              </p:par>
                              <p:par>
                                <p:cTn id="10" presetID="0" presetClass="path" presetSubtype="0" decel="50000" fill="hold" nodeType="withEffect">
                                  <p:stCondLst>
                                    <p:cond delay="0"/>
                                  </p:stCondLst>
                                  <p:childTnLst>
                                    <p:animMotion origin="layout" path="M 4.16667E-6 -3.33333E-6 L 0.06302 -0.02222 " pathEditMode="relative" rAng="0" ptsTypes="AA">
                                      <p:cBhvr>
                                        <p:cTn id="11" dur="1000" fill="hold"/>
                                        <p:tgtEl>
                                          <p:spTgt spid="26"/>
                                        </p:tgtEl>
                                        <p:attrNameLst>
                                          <p:attrName>ppt_x</p:attrName>
                                          <p:attrName>ppt_y</p:attrName>
                                        </p:attrNameLst>
                                      </p:cBhvr>
                                      <p:rCtr x="31" y="-11"/>
                                    </p:animMotion>
                                  </p:childTnLst>
                                </p:cTn>
                              </p:par>
                              <p:par>
                                <p:cTn id="12" presetID="0" presetClass="path" presetSubtype="0" decel="50000" fill="hold" nodeType="withEffect">
                                  <p:stCondLst>
                                    <p:cond delay="0"/>
                                  </p:stCondLst>
                                  <p:childTnLst>
                                    <p:animMotion origin="layout" path="M -0.00295 -2.22222E-6 L 0.05869 0.00556 " pathEditMode="relative" rAng="0" ptsTypes="AA">
                                      <p:cBhvr>
                                        <p:cTn id="13" dur="1000" fill="hold"/>
                                        <p:tgtEl>
                                          <p:spTgt spid="50"/>
                                        </p:tgtEl>
                                        <p:attrNameLst>
                                          <p:attrName>ppt_x</p:attrName>
                                          <p:attrName>ppt_y</p:attrName>
                                        </p:attrNameLst>
                                      </p:cBhvr>
                                      <p:rCtr x="31" y="3"/>
                                    </p:animMotion>
                                  </p:childTnLst>
                                </p:cTn>
                              </p:par>
                              <p:par>
                                <p:cTn id="14" presetID="0" presetClass="path" presetSubtype="0" decel="50000" fill="hold" nodeType="withEffect">
                                  <p:stCondLst>
                                    <p:cond delay="0"/>
                                  </p:stCondLst>
                                  <p:childTnLst>
                                    <p:animMotion origin="layout" path="M 1.38889E-6 -1.48148E-6 L 0.06753 0.00741 " pathEditMode="relative" rAng="0" ptsTypes="AA">
                                      <p:cBhvr>
                                        <p:cTn id="15" dur="1000" fill="hold"/>
                                        <p:tgtEl>
                                          <p:spTgt spid="74"/>
                                        </p:tgtEl>
                                        <p:attrNameLst>
                                          <p:attrName>ppt_x</p:attrName>
                                          <p:attrName>ppt_y</p:attrName>
                                        </p:attrNameLst>
                                      </p:cBhvr>
                                      <p:rCtr x="34" y="4"/>
                                    </p:animMotion>
                                  </p:childTnLst>
                                </p:cTn>
                              </p:par>
                              <p:par>
                                <p:cTn id="16" presetID="0" presetClass="path" presetSubtype="0" decel="50000" fill="hold" nodeType="withEffect">
                                  <p:stCondLst>
                                    <p:cond delay="0"/>
                                  </p:stCondLst>
                                  <p:childTnLst>
                                    <p:animMotion origin="layout" path="M 8.33333E-7 5.55112E-17 L 0.07135 0.01111 " pathEditMode="relative" rAng="0" ptsTypes="AA">
                                      <p:cBhvr>
                                        <p:cTn id="17" dur="1000" fill="hold"/>
                                        <p:tgtEl>
                                          <p:spTgt spid="98"/>
                                        </p:tgtEl>
                                        <p:attrNameLst>
                                          <p:attrName>ppt_x</p:attrName>
                                          <p:attrName>ppt_y</p:attrName>
                                        </p:attrNameLst>
                                      </p:cBhvr>
                                      <p:rCtr x="36" y="6"/>
                                    </p:animMotion>
                                  </p:childTnLst>
                                </p:cTn>
                              </p:par>
                              <p:par>
                                <p:cTn id="18" presetID="0" presetClass="path" presetSubtype="0" decel="50000" fill="hold" nodeType="withEffect">
                                  <p:stCondLst>
                                    <p:cond delay="0"/>
                                  </p:stCondLst>
                                  <p:childTnLst>
                                    <p:animMotion origin="layout" path="M -2.5E-6 1.85185E-6 L 0.05469 -0.01482 " pathEditMode="relative" rAng="0" ptsTypes="AA">
                                      <p:cBhvr>
                                        <p:cTn id="19" dur="1000" fill="hold"/>
                                        <p:tgtEl>
                                          <p:spTgt spid="122"/>
                                        </p:tgtEl>
                                        <p:attrNameLst>
                                          <p:attrName>ppt_x</p:attrName>
                                          <p:attrName>ppt_y</p:attrName>
                                        </p:attrNameLst>
                                      </p:cBhvr>
                                      <p:rCtr x="27" y="-7"/>
                                    </p:animMotion>
                                  </p:childTnLst>
                                </p:cTn>
                              </p:par>
                              <p:par>
                                <p:cTn id="20" presetID="0" presetClass="path" presetSubtype="0" decel="50000" fill="hold" grpId="1" nodeType="withEffect">
                                  <p:stCondLst>
                                    <p:cond delay="0"/>
                                  </p:stCondLst>
                                  <p:childTnLst>
                                    <p:animMotion origin="layout" path="M 0.275 4.44444E-6 L 0.33334 4.44444E-6 " pathEditMode="relative" rAng="0" ptsTypes="AA">
                                      <p:cBhvr>
                                        <p:cTn id="21" dur="1000" fill="hold"/>
                                        <p:tgtEl>
                                          <p:spTgt spid="164"/>
                                        </p:tgtEl>
                                        <p:attrNameLst>
                                          <p:attrName>ppt_x</p:attrName>
                                          <p:attrName>ppt_y</p:attrName>
                                        </p:attrNameLst>
                                      </p:cBhvr>
                                      <p:rCtr x="29" y="0"/>
                                    </p:animMotion>
                                  </p:childTnLst>
                                </p:cTn>
                              </p:par>
                            </p:childTnLst>
                          </p:cTn>
                        </p:par>
                        <p:par>
                          <p:cTn id="22" fill="hold">
                            <p:stCondLst>
                              <p:cond delay="1500"/>
                            </p:stCondLst>
                            <p:childTnLst>
                              <p:par>
                                <p:cTn id="23" presetID="0" presetClass="path" presetSubtype="0" accel="50000" decel="50000" fill="hold" nodeType="afterEffect">
                                  <p:stCondLst>
                                    <p:cond delay="0"/>
                                  </p:stCondLst>
                                  <p:childTnLst>
                                    <p:animMotion origin="layout" path="M 0.07118 0.01111 L 0.25746 0.05553 " pathEditMode="relative" rAng="0" ptsTypes="AA">
                                      <p:cBhvr>
                                        <p:cTn id="24" dur="500" fill="hold"/>
                                        <p:tgtEl>
                                          <p:spTgt spid="98"/>
                                        </p:tgtEl>
                                        <p:attrNameLst>
                                          <p:attrName>ppt_x</p:attrName>
                                          <p:attrName>ppt_y</p:attrName>
                                        </p:attrNameLst>
                                      </p:cBhvr>
                                      <p:rCtr x="93" y="22"/>
                                    </p:animMotion>
                                  </p:childTnLst>
                                </p:cTn>
                              </p:par>
                              <p:par>
                                <p:cTn id="25" presetID="0" presetClass="path" presetSubtype="0" accel="50000" decel="50000" fill="hold" nodeType="withEffect">
                                  <p:stCondLst>
                                    <p:cond delay="0"/>
                                  </p:stCondLst>
                                  <p:childTnLst>
                                    <p:animMotion origin="layout" path="M 0.06753 0.00741 L 0.25191 0.05183 " pathEditMode="relative" rAng="0" ptsTypes="AA">
                                      <p:cBhvr>
                                        <p:cTn id="26" dur="500" fill="hold"/>
                                        <p:tgtEl>
                                          <p:spTgt spid="74"/>
                                        </p:tgtEl>
                                        <p:attrNameLst>
                                          <p:attrName>ppt_x</p:attrName>
                                          <p:attrName>ppt_y</p:attrName>
                                        </p:attrNameLst>
                                      </p:cBhvr>
                                      <p:rCtr x="92" y="22"/>
                                    </p:animMotion>
                                  </p:childTnLst>
                                </p:cTn>
                              </p:par>
                              <p:par>
                                <p:cTn id="27" presetID="0" presetClass="path" presetSubtype="0" accel="50000" decel="50000" fill="hold" nodeType="withEffect">
                                  <p:stCondLst>
                                    <p:cond delay="0"/>
                                  </p:stCondLst>
                                  <p:childTnLst>
                                    <p:animMotion origin="layout" path="M 0.05869 0.00555 L 0.24497 0.04997 " pathEditMode="relative" rAng="0" ptsTypes="AA">
                                      <p:cBhvr>
                                        <p:cTn id="28" dur="500" fill="hold"/>
                                        <p:tgtEl>
                                          <p:spTgt spid="50"/>
                                        </p:tgtEl>
                                        <p:attrNameLst>
                                          <p:attrName>ppt_x</p:attrName>
                                          <p:attrName>ppt_y</p:attrName>
                                        </p:attrNameLst>
                                      </p:cBhvr>
                                      <p:rCtr x="93" y="22"/>
                                    </p:animMotion>
                                  </p:childTnLst>
                                </p:cTn>
                              </p:par>
                              <p:par>
                                <p:cTn id="29" presetID="0" presetClass="path" presetSubtype="0" accel="50000" decel="50000" fill="hold" nodeType="withEffect">
                                  <p:stCondLst>
                                    <p:cond delay="0"/>
                                  </p:stCondLst>
                                  <p:childTnLst>
                                    <p:animMotion origin="layout" path="M 0.06302 -0.02222 L 0.11302 -0.13333 " pathEditMode="relative" rAng="0" ptsTypes="AA">
                                      <p:cBhvr>
                                        <p:cTn id="30" dur="500" fill="hold"/>
                                        <p:tgtEl>
                                          <p:spTgt spid="26"/>
                                        </p:tgtEl>
                                        <p:attrNameLst>
                                          <p:attrName>ppt_x</p:attrName>
                                          <p:attrName>ppt_y</p:attrName>
                                        </p:attrNameLst>
                                      </p:cBhvr>
                                      <p:rCtr x="25" y="-56"/>
                                    </p:animMotion>
                                  </p:childTnLst>
                                </p:cTn>
                              </p:par>
                              <p:par>
                                <p:cTn id="31" presetID="0" presetClass="path" presetSubtype="0" accel="50000" decel="50000" fill="hold" nodeType="withEffect">
                                  <p:stCondLst>
                                    <p:cond delay="0"/>
                                  </p:stCondLst>
                                  <p:childTnLst>
                                    <p:animMotion origin="layout" path="M 0.0592 -0.02593 L 0.1092 -0.13704 " pathEditMode="relative" rAng="0" ptsTypes="AA">
                                      <p:cBhvr>
                                        <p:cTn id="32" dur="500" fill="hold"/>
                                        <p:tgtEl>
                                          <p:spTgt spid="2"/>
                                        </p:tgtEl>
                                        <p:attrNameLst>
                                          <p:attrName>ppt_x</p:attrName>
                                          <p:attrName>ppt_y</p:attrName>
                                        </p:attrNameLst>
                                      </p:cBhvr>
                                      <p:rCtr x="25" y="-56"/>
                                    </p:animMotion>
                                  </p:childTnLst>
                                </p:cTn>
                              </p:par>
                              <p:par>
                                <p:cTn id="33" presetID="0" presetClass="path" presetSubtype="0" accel="50000" decel="50000" fill="hold" nodeType="withEffect">
                                  <p:stCondLst>
                                    <p:cond delay="0"/>
                                  </p:stCondLst>
                                  <p:childTnLst>
                                    <p:animMotion origin="layout" path="M 0.05417 -0.01551 L 0.10417 -0.12662 " pathEditMode="relative" rAng="0" ptsTypes="AA">
                                      <p:cBhvr>
                                        <p:cTn id="34" dur="500" fill="hold"/>
                                        <p:tgtEl>
                                          <p:spTgt spid="122"/>
                                        </p:tgtEl>
                                        <p:attrNameLst>
                                          <p:attrName>ppt_x</p:attrName>
                                          <p:attrName>ppt_y</p:attrName>
                                        </p:attrNameLst>
                                      </p:cBhvr>
                                      <p:rCtr x="25" y="-56"/>
                                    </p:animMotion>
                                  </p:childTnLst>
                                </p:cTn>
                              </p:par>
                              <p:par>
                                <p:cTn id="35" presetID="1" presetClass="entr" presetSubtype="0" fill="hold" grpId="1" nodeType="withEffect">
                                  <p:stCondLst>
                                    <p:cond delay="0"/>
                                  </p:stCondLst>
                                  <p:childTnLst>
                                    <p:set>
                                      <p:cBhvr>
                                        <p:cTn id="36" dur="1" fill="hold">
                                          <p:stCondLst>
                                            <p:cond delay="0"/>
                                          </p:stCondLst>
                                        </p:cTn>
                                        <p:tgtEl>
                                          <p:spTgt spid="170"/>
                                        </p:tgtEl>
                                        <p:attrNameLst>
                                          <p:attrName>style.visibility</p:attrName>
                                        </p:attrNameLst>
                                      </p:cBhvr>
                                      <p:to>
                                        <p:strVal val="visible"/>
                                      </p:to>
                                    </p:set>
                                  </p:childTnLst>
                                </p:cTn>
                              </p:par>
                              <p:par>
                                <p:cTn id="37" presetID="1" presetClass="entr" presetSubtype="0" fill="hold" grpId="1" nodeType="withEffect">
                                  <p:stCondLst>
                                    <p:cond delay="0"/>
                                  </p:stCondLst>
                                  <p:childTnLst>
                                    <p:set>
                                      <p:cBhvr>
                                        <p:cTn id="38" dur="1" fill="hold">
                                          <p:stCondLst>
                                            <p:cond delay="0"/>
                                          </p:stCondLst>
                                        </p:cTn>
                                        <p:tgtEl>
                                          <p:spTgt spid="171"/>
                                        </p:tgtEl>
                                        <p:attrNameLst>
                                          <p:attrName>style.visibility</p:attrName>
                                        </p:attrNameLst>
                                      </p:cBhvr>
                                      <p:to>
                                        <p:strVal val="visible"/>
                                      </p:to>
                                    </p:set>
                                  </p:childTnLst>
                                </p:cTn>
                              </p:par>
                              <p:par>
                                <p:cTn id="39" presetID="1" presetClass="entr" presetSubtype="0" fill="hold" grpId="1" nodeType="withEffect">
                                  <p:stCondLst>
                                    <p:cond delay="0"/>
                                  </p:stCondLst>
                                  <p:childTnLst>
                                    <p:set>
                                      <p:cBhvr>
                                        <p:cTn id="40" dur="1" fill="hold">
                                          <p:stCondLst>
                                            <p:cond delay="0"/>
                                          </p:stCondLst>
                                        </p:cTn>
                                        <p:tgtEl>
                                          <p:spTgt spid="172"/>
                                        </p:tgtEl>
                                        <p:attrNameLst>
                                          <p:attrName>style.visibility</p:attrName>
                                        </p:attrNameLst>
                                      </p:cBhvr>
                                      <p:to>
                                        <p:strVal val="visible"/>
                                      </p:to>
                                    </p:set>
                                  </p:childTnLst>
                                </p:cTn>
                              </p:par>
                              <p:par>
                                <p:cTn id="41" presetID="0" presetClass="path" presetSubtype="0" accel="50000" decel="50000" fill="hold" grpId="0" nodeType="withEffect">
                                  <p:stCondLst>
                                    <p:cond delay="0"/>
                                  </p:stCondLst>
                                  <p:childTnLst>
                                    <p:animMotion origin="layout" path="M 4.72222E-6 0.01227 L 0.31753 -0.17547 " pathEditMode="relative" rAng="0" ptsTypes="AA">
                                      <p:cBhvr>
                                        <p:cTn id="42" dur="500" fill="hold"/>
                                        <p:tgtEl>
                                          <p:spTgt spid="170"/>
                                        </p:tgtEl>
                                        <p:attrNameLst>
                                          <p:attrName>ppt_x</p:attrName>
                                          <p:attrName>ppt_y</p:attrName>
                                        </p:attrNameLst>
                                      </p:cBhvr>
                                      <p:rCtr x="159" y="-94"/>
                                    </p:animMotion>
                                  </p:childTnLst>
                                </p:cTn>
                              </p:par>
                              <p:par>
                                <p:cTn id="43" presetID="0" presetClass="path" presetSubtype="0" accel="50000" decel="50000" fill="hold" grpId="0" nodeType="withEffect">
                                  <p:stCondLst>
                                    <p:cond delay="0"/>
                                  </p:stCondLst>
                                  <p:childTnLst>
                                    <p:animMotion origin="layout" path="M -0.025 0.01227 L 0.42587 -0.04213 " pathEditMode="relative" rAng="0" ptsTypes="AA">
                                      <p:cBhvr>
                                        <p:cTn id="44" dur="500" fill="hold"/>
                                        <p:tgtEl>
                                          <p:spTgt spid="171"/>
                                        </p:tgtEl>
                                        <p:attrNameLst>
                                          <p:attrName>ppt_x</p:attrName>
                                          <p:attrName>ppt_y</p:attrName>
                                        </p:attrNameLst>
                                      </p:cBhvr>
                                      <p:rCtr x="225" y="-27"/>
                                    </p:animMotion>
                                  </p:childTnLst>
                                </p:cTn>
                              </p:par>
                              <p:par>
                                <p:cTn id="45" presetID="0" presetClass="path" presetSubtype="0" accel="50000" decel="50000" fill="hold" grpId="0" nodeType="withEffect">
                                  <p:stCondLst>
                                    <p:cond delay="0"/>
                                  </p:stCondLst>
                                  <p:childTnLst>
                                    <p:animMotion origin="layout" path="M 0 2.22222E-6 L 0.4092 0.07893 " pathEditMode="relative" rAng="0" ptsTypes="AA">
                                      <p:cBhvr>
                                        <p:cTn id="46" dur="500" fill="hold"/>
                                        <p:tgtEl>
                                          <p:spTgt spid="172"/>
                                        </p:tgtEl>
                                        <p:attrNameLst>
                                          <p:attrName>ppt_x</p:attrName>
                                          <p:attrName>ppt_y</p:attrName>
                                        </p:attrNameLst>
                                      </p:cBhvr>
                                      <p:rCtr x="205" y="39"/>
                                    </p:animMotion>
                                  </p:childTnLst>
                                </p:cTn>
                              </p:par>
                              <p:par>
                                <p:cTn id="47" presetID="0" presetClass="path" presetSubtype="0" accel="50000" decel="50000" fill="hold" grpId="2" nodeType="withEffect">
                                  <p:stCondLst>
                                    <p:cond delay="0"/>
                                  </p:stCondLst>
                                  <p:childTnLst>
                                    <p:animMotion origin="layout" path="M 0.33316 -0.00046 L 0.38316 -0.11158 " pathEditMode="relative" rAng="0" ptsTypes="AA">
                                      <p:cBhvr>
                                        <p:cTn id="48" dur="500" fill="hold"/>
                                        <p:tgtEl>
                                          <p:spTgt spid="164"/>
                                        </p:tgtEl>
                                        <p:attrNameLst>
                                          <p:attrName>ppt_x</p:attrName>
                                          <p:attrName>ppt_y</p:attrName>
                                        </p:attrNameLst>
                                      </p:cBhvr>
                                      <p:rCtr x="25" y="-56"/>
                                    </p:animMotion>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76">
                                            <p:txEl>
                                              <p:pRg st="0" end="0"/>
                                            </p:txEl>
                                          </p:spTgt>
                                        </p:tgtEl>
                                        <p:attrNameLst>
                                          <p:attrName>style.visibility</p:attrName>
                                        </p:attrNameLst>
                                      </p:cBhvr>
                                      <p:to>
                                        <p:strVal val="visible"/>
                                      </p:to>
                                    </p:set>
                                  </p:childTnLst>
                                </p:cTn>
                              </p:par>
                              <p:par>
                                <p:cTn id="53" presetID="22" presetClass="entr" presetSubtype="8" fill="hold" nodeType="withEffect">
                                  <p:stCondLst>
                                    <p:cond delay="0"/>
                                  </p:stCondLst>
                                  <p:childTnLst>
                                    <p:set>
                                      <p:cBhvr>
                                        <p:cTn id="54" dur="1" fill="hold">
                                          <p:stCondLst>
                                            <p:cond delay="0"/>
                                          </p:stCondLst>
                                        </p:cTn>
                                        <p:tgtEl>
                                          <p:spTgt spid="146"/>
                                        </p:tgtEl>
                                        <p:attrNameLst>
                                          <p:attrName>style.visibility</p:attrName>
                                        </p:attrNameLst>
                                      </p:cBhvr>
                                      <p:to>
                                        <p:strVal val="visible"/>
                                      </p:to>
                                    </p:set>
                                    <p:animEffect transition="in" filter="wipe(left)">
                                      <p:cBhvr>
                                        <p:cTn id="55" dur="500"/>
                                        <p:tgtEl>
                                          <p:spTgt spid="146"/>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nodeType="clickEffect">
                                  <p:stCondLst>
                                    <p:cond delay="0"/>
                                  </p:stCondLst>
                                  <p:childTnLst>
                                    <p:animEffect transition="out" filter="fade">
                                      <p:cBhvr>
                                        <p:cTn id="59" dur="500"/>
                                        <p:tgtEl>
                                          <p:spTgt spid="146"/>
                                        </p:tgtEl>
                                      </p:cBhvr>
                                    </p:animEffect>
                                    <p:set>
                                      <p:cBhvr>
                                        <p:cTn id="60" dur="1" fill="hold">
                                          <p:stCondLst>
                                            <p:cond delay="499"/>
                                          </p:stCondLst>
                                        </p:cTn>
                                        <p:tgtEl>
                                          <p:spTgt spid="146"/>
                                        </p:tgtEl>
                                        <p:attrNameLst>
                                          <p:attrName>style.visibility</p:attrName>
                                        </p:attrNameLst>
                                      </p:cBhvr>
                                      <p:to>
                                        <p:strVal val="hidden"/>
                                      </p:to>
                                    </p:set>
                                  </p:childTnLst>
                                </p:cTn>
                              </p:par>
                              <p:par>
                                <p:cTn id="61" presetID="1" presetClass="entr" presetSubtype="0" fill="hold" nodeType="withEffect">
                                  <p:stCondLst>
                                    <p:cond delay="0"/>
                                  </p:stCondLst>
                                  <p:childTnLst>
                                    <p:set>
                                      <p:cBhvr>
                                        <p:cTn id="62" dur="1" fill="hold">
                                          <p:stCondLst>
                                            <p:cond delay="0"/>
                                          </p:stCondLst>
                                        </p:cTn>
                                        <p:tgtEl>
                                          <p:spTgt spid="185">
                                            <p:txEl>
                                              <p:pRg st="0" end="0"/>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85">
                                            <p:txEl>
                                              <p:pRg st="1" end="1"/>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209">
                                            <p:txEl>
                                              <p:pRg st="0" end="0"/>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20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0" grpId="0" animBg="1"/>
      <p:bldP spid="170" grpId="1" animBg="1"/>
      <p:bldP spid="171" grpId="0" animBg="1"/>
      <p:bldP spid="171" grpId="1" animBg="1"/>
      <p:bldP spid="172" grpId="0" animBg="1"/>
      <p:bldP spid="172" grpId="1" animBg="1"/>
      <p:bldP spid="164" grpId="0" animBg="1"/>
      <p:bldP spid="164" grpId="1" animBg="1"/>
      <p:bldP spid="164" grpId="2"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TextBox 82"/>
          <p:cNvSpPr txBox="1"/>
          <p:nvPr/>
        </p:nvSpPr>
        <p:spPr>
          <a:xfrm>
            <a:off x="228600" y="2942898"/>
            <a:ext cx="8915400" cy="954107"/>
          </a:xfrm>
          <a:prstGeom prst="rect">
            <a:avLst/>
          </a:prstGeom>
          <a:noFill/>
        </p:spPr>
        <p:txBody>
          <a:bodyPr wrap="square" rtlCol="0">
            <a:spAutoFit/>
          </a:bodyPr>
          <a:lstStyle/>
          <a:p>
            <a:r>
              <a:rPr lang="en-US" sz="2800" dirty="0" smtClean="0"/>
              <a:t>                                                                                                       It is called “fusion.”</a:t>
            </a:r>
          </a:p>
        </p:txBody>
      </p:sp>
      <p:sp>
        <p:nvSpPr>
          <p:cNvPr id="23" name="TextBox 22"/>
          <p:cNvSpPr txBox="1"/>
          <p:nvPr/>
        </p:nvSpPr>
        <p:spPr>
          <a:xfrm>
            <a:off x="228600" y="1651000"/>
            <a:ext cx="8915400" cy="1815882"/>
          </a:xfrm>
          <a:prstGeom prst="rect">
            <a:avLst/>
          </a:prstGeom>
          <a:noFill/>
        </p:spPr>
        <p:txBody>
          <a:bodyPr wrap="square" rtlCol="0">
            <a:spAutoFit/>
          </a:bodyPr>
          <a:lstStyle/>
          <a:p>
            <a:r>
              <a:rPr lang="en-US" sz="2800" dirty="0" smtClean="0"/>
              <a:t>               The fifth and final type of nuclear reaction occurs when two small nuclei fuse together into one, as is shown in the reaction above.  This is the type of nuclear reaction that occurs in our sun – and in all stars in the universe.  (</a:t>
            </a:r>
            <a:r>
              <a:rPr lang="en-US" sz="2800" b="1" dirty="0" smtClean="0"/>
              <a:t>Q23</a:t>
            </a:r>
            <a:r>
              <a:rPr lang="en-US" sz="2800" dirty="0" smtClean="0"/>
              <a:t>)</a:t>
            </a:r>
          </a:p>
        </p:txBody>
      </p:sp>
      <p:sp>
        <p:nvSpPr>
          <p:cNvPr id="36" name="TextBox 35"/>
          <p:cNvSpPr txBox="1"/>
          <p:nvPr/>
        </p:nvSpPr>
        <p:spPr>
          <a:xfrm>
            <a:off x="228600" y="4277380"/>
            <a:ext cx="8915400" cy="523220"/>
          </a:xfrm>
          <a:prstGeom prst="rect">
            <a:avLst/>
          </a:prstGeom>
          <a:noFill/>
        </p:spPr>
        <p:txBody>
          <a:bodyPr wrap="square" rtlCol="0">
            <a:spAutoFit/>
          </a:bodyPr>
          <a:lstStyle/>
          <a:p>
            <a:r>
              <a:rPr lang="en-US" sz="2800" dirty="0" smtClean="0"/>
              <a:t>Making sure mass is conserved,</a:t>
            </a:r>
          </a:p>
        </p:txBody>
      </p:sp>
      <p:sp>
        <p:nvSpPr>
          <p:cNvPr id="4" name="TextBox 3"/>
          <p:cNvSpPr txBox="1"/>
          <p:nvPr/>
        </p:nvSpPr>
        <p:spPr>
          <a:xfrm>
            <a:off x="0" y="76200"/>
            <a:ext cx="9144000" cy="646331"/>
          </a:xfrm>
          <a:prstGeom prst="rect">
            <a:avLst/>
          </a:prstGeom>
          <a:noFill/>
        </p:spPr>
        <p:txBody>
          <a:bodyPr wrap="square" rtlCol="0">
            <a:spAutoFit/>
          </a:bodyPr>
          <a:lstStyle/>
          <a:p>
            <a:pPr algn="ctr"/>
            <a:r>
              <a:rPr lang="en-US" sz="3600" b="1" dirty="0" smtClean="0"/>
              <a:t>Nuclear Reactions</a:t>
            </a:r>
            <a:endParaRPr lang="en-US" sz="3600" b="1" dirty="0"/>
          </a:p>
        </p:txBody>
      </p:sp>
      <p:sp>
        <p:nvSpPr>
          <p:cNvPr id="6" name="TextBox 5"/>
          <p:cNvSpPr txBox="1"/>
          <p:nvPr/>
        </p:nvSpPr>
        <p:spPr>
          <a:xfrm>
            <a:off x="228600" y="1219200"/>
            <a:ext cx="8915400" cy="954107"/>
          </a:xfrm>
          <a:prstGeom prst="rect">
            <a:avLst/>
          </a:prstGeom>
          <a:noFill/>
        </p:spPr>
        <p:txBody>
          <a:bodyPr wrap="square" rtlCol="0">
            <a:spAutoFit/>
          </a:bodyPr>
          <a:lstStyle/>
          <a:p>
            <a:r>
              <a:rPr lang="en-US" sz="2800" dirty="0" smtClean="0"/>
              <a:t>So, we have discussed decay, capture, bombardment and fission. </a:t>
            </a:r>
          </a:p>
        </p:txBody>
      </p:sp>
      <p:cxnSp>
        <p:nvCxnSpPr>
          <p:cNvPr id="24" name="Straight Arrow Connector 23"/>
          <p:cNvCxnSpPr/>
          <p:nvPr/>
        </p:nvCxnSpPr>
        <p:spPr>
          <a:xfrm flipH="1" flipV="1">
            <a:off x="5105400" y="1219200"/>
            <a:ext cx="3200400" cy="266700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228600" y="3820180"/>
            <a:ext cx="8915400" cy="523220"/>
          </a:xfrm>
          <a:prstGeom prst="rect">
            <a:avLst/>
          </a:prstGeom>
          <a:noFill/>
        </p:spPr>
        <p:txBody>
          <a:bodyPr wrap="square" rtlCol="0">
            <a:spAutoFit/>
          </a:bodyPr>
          <a:lstStyle/>
          <a:p>
            <a:r>
              <a:rPr lang="en-US" sz="2800" dirty="0" smtClean="0"/>
              <a:t>Again we put the equal signs where the reaction arrow is.</a:t>
            </a:r>
          </a:p>
        </p:txBody>
      </p:sp>
      <p:sp>
        <p:nvSpPr>
          <p:cNvPr id="38" name="TextBox 37"/>
          <p:cNvSpPr txBox="1"/>
          <p:nvPr/>
        </p:nvSpPr>
        <p:spPr>
          <a:xfrm>
            <a:off x="228600" y="4250291"/>
            <a:ext cx="8915400" cy="523220"/>
          </a:xfrm>
          <a:prstGeom prst="rect">
            <a:avLst/>
          </a:prstGeom>
          <a:noFill/>
        </p:spPr>
        <p:txBody>
          <a:bodyPr wrap="square" rtlCol="0">
            <a:spAutoFit/>
          </a:bodyPr>
          <a:lstStyle/>
          <a:p>
            <a:r>
              <a:rPr lang="en-US" sz="2800" dirty="0" smtClean="0"/>
              <a:t>                                                          we get 7 + 4 = m.</a:t>
            </a:r>
          </a:p>
        </p:txBody>
      </p:sp>
      <p:sp>
        <p:nvSpPr>
          <p:cNvPr id="43" name="TextBox 42"/>
          <p:cNvSpPr txBox="1"/>
          <p:nvPr/>
        </p:nvSpPr>
        <p:spPr>
          <a:xfrm>
            <a:off x="228600" y="4245848"/>
            <a:ext cx="8915400" cy="523220"/>
          </a:xfrm>
          <a:prstGeom prst="rect">
            <a:avLst/>
          </a:prstGeom>
          <a:noFill/>
        </p:spPr>
        <p:txBody>
          <a:bodyPr wrap="square" rtlCol="0">
            <a:spAutoFit/>
          </a:bodyPr>
          <a:lstStyle/>
          <a:p>
            <a:r>
              <a:rPr lang="en-US" sz="2800" dirty="0" smtClean="0"/>
              <a:t>                                                        </a:t>
            </a:r>
          </a:p>
        </p:txBody>
      </p:sp>
      <p:sp>
        <p:nvSpPr>
          <p:cNvPr id="46" name="TextBox 45"/>
          <p:cNvSpPr txBox="1"/>
          <p:nvPr/>
        </p:nvSpPr>
        <p:spPr>
          <a:xfrm>
            <a:off x="228600" y="4675496"/>
            <a:ext cx="8915400" cy="523220"/>
          </a:xfrm>
          <a:prstGeom prst="rect">
            <a:avLst/>
          </a:prstGeom>
          <a:noFill/>
        </p:spPr>
        <p:txBody>
          <a:bodyPr wrap="square" rtlCol="0">
            <a:spAutoFit/>
          </a:bodyPr>
          <a:lstStyle/>
          <a:p>
            <a:r>
              <a:rPr lang="en-US" sz="2800" dirty="0" smtClean="0"/>
              <a:t>Making sure charge is conserved,</a:t>
            </a:r>
          </a:p>
        </p:txBody>
      </p:sp>
      <p:sp>
        <p:nvSpPr>
          <p:cNvPr id="54" name="TextBox 53"/>
          <p:cNvSpPr txBox="1"/>
          <p:nvPr/>
        </p:nvSpPr>
        <p:spPr>
          <a:xfrm>
            <a:off x="228600" y="4675496"/>
            <a:ext cx="8915400" cy="523220"/>
          </a:xfrm>
          <a:prstGeom prst="rect">
            <a:avLst/>
          </a:prstGeom>
          <a:noFill/>
        </p:spPr>
        <p:txBody>
          <a:bodyPr wrap="square" rtlCol="0">
            <a:spAutoFit/>
          </a:bodyPr>
          <a:lstStyle/>
          <a:p>
            <a:r>
              <a:rPr lang="en-US" sz="2800" dirty="0" smtClean="0"/>
              <a:t>                                                            we get 3 + 2 = q.   q = 5  </a:t>
            </a:r>
          </a:p>
        </p:txBody>
      </p:sp>
      <p:sp>
        <p:nvSpPr>
          <p:cNvPr id="59" name="TextBox 58"/>
          <p:cNvSpPr txBox="1"/>
          <p:nvPr/>
        </p:nvSpPr>
        <p:spPr>
          <a:xfrm>
            <a:off x="228600" y="5119255"/>
            <a:ext cx="8915400" cy="523220"/>
          </a:xfrm>
          <a:prstGeom prst="rect">
            <a:avLst/>
          </a:prstGeom>
          <a:noFill/>
        </p:spPr>
        <p:txBody>
          <a:bodyPr wrap="square" rtlCol="0">
            <a:spAutoFit/>
          </a:bodyPr>
          <a:lstStyle/>
          <a:p>
            <a:r>
              <a:rPr lang="en-US" sz="2800" dirty="0" smtClean="0"/>
              <a:t>Element #5 is boron (B), so we place a B in the box.</a:t>
            </a:r>
          </a:p>
        </p:txBody>
      </p:sp>
      <p:sp>
        <p:nvSpPr>
          <p:cNvPr id="42" name="TextBox 41"/>
          <p:cNvSpPr txBox="1"/>
          <p:nvPr/>
        </p:nvSpPr>
        <p:spPr>
          <a:xfrm>
            <a:off x="3124200" y="652667"/>
            <a:ext cx="838200" cy="707886"/>
          </a:xfrm>
          <a:prstGeom prst="rect">
            <a:avLst/>
          </a:prstGeom>
          <a:noFill/>
        </p:spPr>
        <p:txBody>
          <a:bodyPr wrap="square" rtlCol="0">
            <a:spAutoFit/>
          </a:bodyPr>
          <a:lstStyle/>
          <a:p>
            <a:r>
              <a:rPr lang="en-US" sz="4000" dirty="0" smtClean="0"/>
              <a:t>Li</a:t>
            </a:r>
            <a:endParaRPr lang="en-US" sz="4000" dirty="0" smtClean="0">
              <a:sym typeface="Wingdings" pitchFamily="2" charset="2"/>
            </a:endParaRPr>
          </a:p>
        </p:txBody>
      </p:sp>
      <p:sp>
        <p:nvSpPr>
          <p:cNvPr id="57" name="TextBox 56"/>
          <p:cNvSpPr txBox="1"/>
          <p:nvPr/>
        </p:nvSpPr>
        <p:spPr>
          <a:xfrm>
            <a:off x="2683266" y="937460"/>
            <a:ext cx="609600" cy="400110"/>
          </a:xfrm>
          <a:prstGeom prst="rect">
            <a:avLst/>
          </a:prstGeom>
          <a:noFill/>
        </p:spPr>
        <p:txBody>
          <a:bodyPr wrap="square" rtlCol="0">
            <a:spAutoFit/>
          </a:bodyPr>
          <a:lstStyle/>
          <a:p>
            <a:pPr algn="r"/>
            <a:r>
              <a:rPr lang="en-US" sz="2000" b="1" dirty="0" smtClean="0"/>
              <a:t>3</a:t>
            </a:r>
            <a:endParaRPr lang="en-US" sz="2000" b="1" dirty="0"/>
          </a:p>
        </p:txBody>
      </p:sp>
      <p:sp>
        <p:nvSpPr>
          <p:cNvPr id="58" name="TextBox 57"/>
          <p:cNvSpPr txBox="1"/>
          <p:nvPr/>
        </p:nvSpPr>
        <p:spPr>
          <a:xfrm>
            <a:off x="2683266" y="700830"/>
            <a:ext cx="609600" cy="400110"/>
          </a:xfrm>
          <a:prstGeom prst="rect">
            <a:avLst/>
          </a:prstGeom>
          <a:noFill/>
        </p:spPr>
        <p:txBody>
          <a:bodyPr wrap="square" rtlCol="0">
            <a:spAutoFit/>
          </a:bodyPr>
          <a:lstStyle/>
          <a:p>
            <a:pPr algn="r"/>
            <a:r>
              <a:rPr lang="en-US" sz="2000" b="1" dirty="0" smtClean="0"/>
              <a:t>7</a:t>
            </a:r>
            <a:endParaRPr lang="en-US" sz="2000" b="1" dirty="0"/>
          </a:p>
        </p:txBody>
      </p:sp>
      <p:sp>
        <p:nvSpPr>
          <p:cNvPr id="60" name="TextBox 59"/>
          <p:cNvSpPr txBox="1"/>
          <p:nvPr/>
        </p:nvSpPr>
        <p:spPr>
          <a:xfrm>
            <a:off x="4157909" y="652667"/>
            <a:ext cx="816223" cy="707886"/>
          </a:xfrm>
          <a:prstGeom prst="rect">
            <a:avLst/>
          </a:prstGeom>
          <a:noFill/>
        </p:spPr>
        <p:txBody>
          <a:bodyPr wrap="square" rtlCol="0">
            <a:spAutoFit/>
          </a:bodyPr>
          <a:lstStyle/>
          <a:p>
            <a:r>
              <a:rPr lang="en-US" sz="4000" dirty="0" smtClean="0">
                <a:sym typeface="Wingdings" pitchFamily="2" charset="2"/>
              </a:rPr>
              <a:t>He</a:t>
            </a:r>
          </a:p>
        </p:txBody>
      </p:sp>
      <p:sp>
        <p:nvSpPr>
          <p:cNvPr id="61" name="TextBox 60"/>
          <p:cNvSpPr txBox="1"/>
          <p:nvPr/>
        </p:nvSpPr>
        <p:spPr>
          <a:xfrm>
            <a:off x="3719828" y="931956"/>
            <a:ext cx="609600" cy="400110"/>
          </a:xfrm>
          <a:prstGeom prst="rect">
            <a:avLst/>
          </a:prstGeom>
          <a:noFill/>
        </p:spPr>
        <p:txBody>
          <a:bodyPr wrap="square" rtlCol="0">
            <a:spAutoFit/>
          </a:bodyPr>
          <a:lstStyle/>
          <a:p>
            <a:pPr algn="r"/>
            <a:r>
              <a:rPr lang="en-US" sz="2000" b="1" dirty="0" smtClean="0"/>
              <a:t>2</a:t>
            </a:r>
            <a:endParaRPr lang="en-US" sz="2000" b="1" dirty="0"/>
          </a:p>
        </p:txBody>
      </p:sp>
      <p:sp>
        <p:nvSpPr>
          <p:cNvPr id="62" name="TextBox 61"/>
          <p:cNvSpPr txBox="1"/>
          <p:nvPr/>
        </p:nvSpPr>
        <p:spPr>
          <a:xfrm>
            <a:off x="3719828" y="695326"/>
            <a:ext cx="609600" cy="400110"/>
          </a:xfrm>
          <a:prstGeom prst="rect">
            <a:avLst/>
          </a:prstGeom>
          <a:noFill/>
        </p:spPr>
        <p:txBody>
          <a:bodyPr wrap="square" rtlCol="0">
            <a:spAutoFit/>
          </a:bodyPr>
          <a:lstStyle/>
          <a:p>
            <a:pPr algn="r"/>
            <a:r>
              <a:rPr lang="en-US" sz="2000" b="1" dirty="0" smtClean="0"/>
              <a:t>4</a:t>
            </a:r>
            <a:endParaRPr lang="en-US" sz="2000" b="1" dirty="0"/>
          </a:p>
        </p:txBody>
      </p:sp>
      <p:sp>
        <p:nvSpPr>
          <p:cNvPr id="63" name="Rounded Rectangle 62"/>
          <p:cNvSpPr/>
          <p:nvPr/>
        </p:nvSpPr>
        <p:spPr>
          <a:xfrm>
            <a:off x="2743200" y="762000"/>
            <a:ext cx="3048000" cy="24483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ounded Rectangle 63"/>
          <p:cNvSpPr/>
          <p:nvPr/>
        </p:nvSpPr>
        <p:spPr>
          <a:xfrm>
            <a:off x="2755557" y="1015314"/>
            <a:ext cx="3048000" cy="24483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p:cNvSpPr/>
          <p:nvPr/>
        </p:nvSpPr>
        <p:spPr>
          <a:xfrm>
            <a:off x="5373386" y="627744"/>
            <a:ext cx="9906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TextBox 68"/>
          <p:cNvSpPr txBox="1"/>
          <p:nvPr/>
        </p:nvSpPr>
        <p:spPr>
          <a:xfrm>
            <a:off x="5203208" y="699180"/>
            <a:ext cx="609600" cy="400110"/>
          </a:xfrm>
          <a:prstGeom prst="rect">
            <a:avLst/>
          </a:prstGeom>
          <a:noFill/>
        </p:spPr>
        <p:txBody>
          <a:bodyPr wrap="square" rtlCol="0">
            <a:spAutoFit/>
          </a:bodyPr>
          <a:lstStyle/>
          <a:p>
            <a:pPr algn="r"/>
            <a:r>
              <a:rPr lang="en-US" sz="2000" b="1" dirty="0" smtClean="0"/>
              <a:t>11</a:t>
            </a:r>
            <a:endParaRPr lang="en-US" sz="2000" b="1" dirty="0"/>
          </a:p>
        </p:txBody>
      </p:sp>
      <p:sp>
        <p:nvSpPr>
          <p:cNvPr id="70" name="TextBox 69"/>
          <p:cNvSpPr txBox="1"/>
          <p:nvPr/>
        </p:nvSpPr>
        <p:spPr>
          <a:xfrm>
            <a:off x="5203208" y="933386"/>
            <a:ext cx="609600" cy="400110"/>
          </a:xfrm>
          <a:prstGeom prst="rect">
            <a:avLst/>
          </a:prstGeom>
          <a:noFill/>
        </p:spPr>
        <p:txBody>
          <a:bodyPr wrap="square" rtlCol="0">
            <a:spAutoFit/>
          </a:bodyPr>
          <a:lstStyle/>
          <a:p>
            <a:pPr algn="r"/>
            <a:r>
              <a:rPr lang="en-US" sz="2000" b="1" dirty="0" smtClean="0"/>
              <a:t>5</a:t>
            </a:r>
            <a:endParaRPr lang="en-US" sz="2000" b="1" dirty="0"/>
          </a:p>
        </p:txBody>
      </p:sp>
      <p:sp>
        <p:nvSpPr>
          <p:cNvPr id="71" name="TextBox 70"/>
          <p:cNvSpPr txBox="1"/>
          <p:nvPr/>
        </p:nvSpPr>
        <p:spPr>
          <a:xfrm>
            <a:off x="3581400" y="650544"/>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72" name="TextBox 71"/>
          <p:cNvSpPr txBox="1"/>
          <p:nvPr/>
        </p:nvSpPr>
        <p:spPr>
          <a:xfrm>
            <a:off x="4724400" y="652667"/>
            <a:ext cx="609600" cy="707886"/>
          </a:xfrm>
          <a:prstGeom prst="rect">
            <a:avLst/>
          </a:prstGeom>
          <a:noFill/>
        </p:spPr>
        <p:txBody>
          <a:bodyPr wrap="square" rtlCol="0">
            <a:spAutoFit/>
          </a:bodyPr>
          <a:lstStyle/>
          <a:p>
            <a:r>
              <a:rPr lang="en-US" sz="4000" dirty="0" smtClean="0">
                <a:sym typeface="Wingdings" pitchFamily="2" charset="2"/>
              </a:rPr>
              <a:t></a:t>
            </a:r>
          </a:p>
        </p:txBody>
      </p:sp>
      <p:sp>
        <p:nvSpPr>
          <p:cNvPr id="73" name="TextBox 72"/>
          <p:cNvSpPr txBox="1"/>
          <p:nvPr/>
        </p:nvSpPr>
        <p:spPr>
          <a:xfrm>
            <a:off x="5638800" y="652667"/>
            <a:ext cx="838200" cy="707886"/>
          </a:xfrm>
          <a:prstGeom prst="rect">
            <a:avLst/>
          </a:prstGeom>
          <a:noFill/>
        </p:spPr>
        <p:txBody>
          <a:bodyPr wrap="square" rtlCol="0">
            <a:spAutoFit/>
          </a:bodyPr>
          <a:lstStyle/>
          <a:p>
            <a:r>
              <a:rPr lang="en-US" sz="4000" dirty="0" smtClean="0"/>
              <a:t>B</a:t>
            </a:r>
            <a:endParaRPr lang="en-US" sz="4000" dirty="0" smtClean="0">
              <a:sym typeface="Wingdings" pitchFamily="2" charset="2"/>
            </a:endParaRPr>
          </a:p>
        </p:txBody>
      </p:sp>
      <p:sp>
        <p:nvSpPr>
          <p:cNvPr id="74" name="TextBox 73"/>
          <p:cNvSpPr txBox="1"/>
          <p:nvPr/>
        </p:nvSpPr>
        <p:spPr>
          <a:xfrm>
            <a:off x="228600" y="3352800"/>
            <a:ext cx="8915400" cy="523220"/>
          </a:xfrm>
          <a:prstGeom prst="rect">
            <a:avLst/>
          </a:prstGeom>
          <a:noFill/>
        </p:spPr>
        <p:txBody>
          <a:bodyPr wrap="square" rtlCol="0">
            <a:spAutoFit/>
          </a:bodyPr>
          <a:lstStyle/>
          <a:p>
            <a:r>
              <a:rPr lang="en-US" sz="2800" dirty="0" smtClean="0"/>
              <a:t>                                 (</a:t>
            </a:r>
            <a:r>
              <a:rPr lang="en-US" sz="2800" b="1" dirty="0" smtClean="0"/>
              <a:t>Q24</a:t>
            </a:r>
            <a:r>
              <a:rPr lang="en-US" sz="2800" dirty="0" smtClean="0"/>
              <a:t>)  What do you think is produced?</a:t>
            </a:r>
          </a:p>
        </p:txBody>
      </p:sp>
      <p:grpSp>
        <p:nvGrpSpPr>
          <p:cNvPr id="78" name="Group 122"/>
          <p:cNvGrpSpPr/>
          <p:nvPr/>
        </p:nvGrpSpPr>
        <p:grpSpPr>
          <a:xfrm>
            <a:off x="4766124" y="634314"/>
            <a:ext cx="533400" cy="710284"/>
            <a:chOff x="4191000" y="621957"/>
            <a:chExt cx="533400" cy="710284"/>
          </a:xfrm>
        </p:grpSpPr>
        <p:sp>
          <p:nvSpPr>
            <p:cNvPr id="79" name="TextBox 78"/>
            <p:cNvSpPr txBox="1"/>
            <p:nvPr/>
          </p:nvSpPr>
          <p:spPr>
            <a:xfrm>
              <a:off x="4191000" y="621957"/>
              <a:ext cx="533400" cy="461665"/>
            </a:xfrm>
            <a:prstGeom prst="rect">
              <a:avLst/>
            </a:prstGeom>
            <a:noFill/>
          </p:spPr>
          <p:txBody>
            <a:bodyPr wrap="square" rtlCol="0">
              <a:spAutoFit/>
            </a:bodyPr>
            <a:lstStyle/>
            <a:p>
              <a:r>
                <a:rPr lang="en-US" sz="2400" b="1" dirty="0" smtClean="0"/>
                <a:t>=</a:t>
              </a:r>
              <a:endParaRPr lang="en-US" sz="2000" b="1" dirty="0" smtClean="0"/>
            </a:p>
          </p:txBody>
        </p:sp>
        <p:sp>
          <p:nvSpPr>
            <p:cNvPr id="80" name="TextBox 79"/>
            <p:cNvSpPr txBox="1"/>
            <p:nvPr/>
          </p:nvSpPr>
          <p:spPr>
            <a:xfrm>
              <a:off x="4191000" y="870576"/>
              <a:ext cx="533400" cy="461665"/>
            </a:xfrm>
            <a:prstGeom prst="rect">
              <a:avLst/>
            </a:prstGeom>
            <a:noFill/>
          </p:spPr>
          <p:txBody>
            <a:bodyPr wrap="square" rtlCol="0">
              <a:spAutoFit/>
            </a:bodyPr>
            <a:lstStyle/>
            <a:p>
              <a:r>
                <a:rPr lang="en-US" sz="2400" b="1" dirty="0" smtClean="0"/>
                <a:t>=</a:t>
              </a:r>
              <a:endParaRPr lang="en-US" sz="2000" b="1" dirty="0" smtClean="0"/>
            </a:p>
          </p:txBody>
        </p:sp>
      </p:grpSp>
      <p:sp>
        <p:nvSpPr>
          <p:cNvPr id="82" name="TextBox 81"/>
          <p:cNvSpPr txBox="1"/>
          <p:nvPr/>
        </p:nvSpPr>
        <p:spPr>
          <a:xfrm>
            <a:off x="228600" y="4259447"/>
            <a:ext cx="8915400" cy="523220"/>
          </a:xfrm>
          <a:prstGeom prst="rect">
            <a:avLst/>
          </a:prstGeom>
          <a:noFill/>
        </p:spPr>
        <p:txBody>
          <a:bodyPr wrap="square" rtlCol="0">
            <a:spAutoFit/>
          </a:bodyPr>
          <a:lstStyle/>
          <a:p>
            <a:r>
              <a:rPr lang="en-US" sz="2800" dirty="0" smtClean="0"/>
              <a:t>                                                                                            m = 11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4">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3">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wipe(down)">
                                      <p:cBhvr>
                                        <p:cTn id="27" dur="500"/>
                                        <p:tgtEl>
                                          <p:spTgt spid="24"/>
                                        </p:tgtEl>
                                      </p:cBhvr>
                                    </p:animEffect>
                                  </p:childTnLst>
                                </p:cTn>
                              </p:par>
                            </p:childTnLst>
                          </p:cTn>
                        </p:par>
                        <p:par>
                          <p:cTn id="28" fill="hold">
                            <p:stCondLst>
                              <p:cond delay="500"/>
                            </p:stCondLst>
                            <p:childTnLst>
                              <p:par>
                                <p:cTn id="29" presetID="10" presetClass="entr" presetSubtype="0" fill="hold" nodeType="afterEffect">
                                  <p:stCondLst>
                                    <p:cond delay="0"/>
                                  </p:stCondLst>
                                  <p:childTnLst>
                                    <p:set>
                                      <p:cBhvr>
                                        <p:cTn id="30" dur="1" fill="hold">
                                          <p:stCondLst>
                                            <p:cond delay="0"/>
                                          </p:stCondLst>
                                        </p:cTn>
                                        <p:tgtEl>
                                          <p:spTgt spid="78"/>
                                        </p:tgtEl>
                                        <p:attrNameLst>
                                          <p:attrName>style.visibility</p:attrName>
                                        </p:attrNameLst>
                                      </p:cBhvr>
                                      <p:to>
                                        <p:strVal val="visible"/>
                                      </p:to>
                                    </p:set>
                                    <p:animEffect transition="in" filter="fade">
                                      <p:cBhvr>
                                        <p:cTn id="31" dur="500"/>
                                        <p:tgtEl>
                                          <p:spTgt spid="78"/>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xit" presetSubtype="0" fill="hold" nodeType="clickEffect">
                                  <p:stCondLst>
                                    <p:cond delay="0"/>
                                  </p:stCondLst>
                                  <p:childTnLst>
                                    <p:animEffect transition="out" filter="fade">
                                      <p:cBhvr>
                                        <p:cTn id="35" dur="500"/>
                                        <p:tgtEl>
                                          <p:spTgt spid="24"/>
                                        </p:tgtEl>
                                      </p:cBhvr>
                                    </p:animEffect>
                                    <p:set>
                                      <p:cBhvr>
                                        <p:cTn id="36" dur="1" fill="hold">
                                          <p:stCondLst>
                                            <p:cond delay="499"/>
                                          </p:stCondLst>
                                        </p:cTn>
                                        <p:tgtEl>
                                          <p:spTgt spid="24"/>
                                        </p:tgtEl>
                                        <p:attrNameLst>
                                          <p:attrName>style.visibility</p:attrName>
                                        </p:attrNameLst>
                                      </p:cBhvr>
                                      <p:to>
                                        <p:strVal val="hidden"/>
                                      </p:to>
                                    </p:set>
                                  </p:childTnLst>
                                </p:cTn>
                              </p:par>
                              <p:par>
                                <p:cTn id="37" presetID="1" presetClass="entr" presetSubtype="0" fill="hold" nodeType="withEffect">
                                  <p:stCondLst>
                                    <p:cond delay="0"/>
                                  </p:stCondLst>
                                  <p:childTnLst>
                                    <p:set>
                                      <p:cBhvr>
                                        <p:cTn id="38" dur="1" fill="hold">
                                          <p:stCondLst>
                                            <p:cond delay="0"/>
                                          </p:stCondLst>
                                        </p:cTn>
                                        <p:tgtEl>
                                          <p:spTgt spid="36">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63"/>
                                        </p:tgtEl>
                                        <p:attrNameLst>
                                          <p:attrName>style.visibility</p:attrName>
                                        </p:attrNameLst>
                                      </p:cBhvr>
                                      <p:to>
                                        <p:strVal val="visible"/>
                                      </p:to>
                                    </p:set>
                                    <p:animEffect transition="in" filter="wipe(left)">
                                      <p:cBhvr>
                                        <p:cTn id="43" dur="1000"/>
                                        <p:tgtEl>
                                          <p:spTgt spid="63"/>
                                        </p:tgtEl>
                                      </p:cBhvr>
                                    </p:animEffec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nodeType="clickEffect">
                                  <p:stCondLst>
                                    <p:cond delay="0"/>
                                  </p:stCondLst>
                                  <p:childTnLst>
                                    <p:set>
                                      <p:cBhvr>
                                        <p:cTn id="47" dur="1" fill="hold">
                                          <p:stCondLst>
                                            <p:cond delay="0"/>
                                          </p:stCondLst>
                                        </p:cTn>
                                        <p:tgtEl>
                                          <p:spTgt spid="43">
                                            <p:txEl>
                                              <p:pRg st="0" end="0"/>
                                            </p:txEl>
                                          </p:spTgt>
                                        </p:tgtEl>
                                        <p:attrNameLst>
                                          <p:attrName>style.visibility</p:attrName>
                                        </p:attrNameLst>
                                      </p:cBhvr>
                                      <p:to>
                                        <p:strVal val="visible"/>
                                      </p:to>
                                    </p:set>
                                  </p:childTnLst>
                                </p:cTn>
                              </p:par>
                              <p:par>
                                <p:cTn id="48" presetID="1" presetClass="entr" presetSubtype="0" fill="hold" nodeType="withEffect">
                                  <p:stCondLst>
                                    <p:cond delay="0"/>
                                  </p:stCondLst>
                                  <p:childTnLst>
                                    <p:set>
                                      <p:cBhvr>
                                        <p:cTn id="49" dur="1" fill="hold">
                                          <p:stCondLst>
                                            <p:cond delay="0"/>
                                          </p:stCondLst>
                                        </p:cTn>
                                        <p:tgtEl>
                                          <p:spTgt spid="38">
                                            <p:txEl>
                                              <p:pRg st="0" end="0"/>
                                            </p:txEl>
                                          </p:spTgt>
                                        </p:tgtEl>
                                        <p:attrNameLst>
                                          <p:attrName>style.visibility</p:attrName>
                                        </p:attrNameLst>
                                      </p:cBhvr>
                                      <p:to>
                                        <p:strVal val="visible"/>
                                      </p:to>
                                    </p:set>
                                  </p:childTnLst>
                                </p:cTn>
                              </p:par>
                              <p:par>
                                <p:cTn id="50" presetID="1" presetClass="entr" presetSubtype="0" fill="hold" nodeType="withEffect">
                                  <p:stCondLst>
                                    <p:cond delay="0"/>
                                  </p:stCondLst>
                                  <p:childTnLst>
                                    <p:set>
                                      <p:cBhvr>
                                        <p:cTn id="51" dur="1" fill="hold">
                                          <p:stCondLst>
                                            <p:cond delay="0"/>
                                          </p:stCondLst>
                                        </p:cTn>
                                        <p:tgtEl>
                                          <p:spTgt spid="82">
                                            <p:txEl>
                                              <p:pRg st="0" end="0"/>
                                            </p:txEl>
                                          </p:spTgt>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69"/>
                                        </p:tgtEl>
                                        <p:attrNameLst>
                                          <p:attrName>style.visibility</p:attrName>
                                        </p:attrNameLst>
                                      </p:cBhvr>
                                      <p:to>
                                        <p:strVal val="visible"/>
                                      </p:to>
                                    </p:set>
                                    <p:animEffect transition="in" filter="fade">
                                      <p:cBhvr>
                                        <p:cTn id="56" dur="500"/>
                                        <p:tgtEl>
                                          <p:spTgt spid="69"/>
                                        </p:tgtEl>
                                      </p:cBhvr>
                                    </p:animEffec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46">
                                            <p:txEl>
                                              <p:pRg st="0" end="0"/>
                                            </p:txEl>
                                          </p:spTgt>
                                        </p:tgtEl>
                                        <p:attrNameLst>
                                          <p:attrName>style.visibility</p:attrName>
                                        </p:attrNameLst>
                                      </p:cBhvr>
                                      <p:to>
                                        <p:strVal val="visible"/>
                                      </p:to>
                                    </p:set>
                                  </p:childTnLst>
                                </p:cTn>
                              </p:par>
                              <p:par>
                                <p:cTn id="61" presetID="10" presetClass="exit" presetSubtype="0" fill="hold" grpId="1" nodeType="withEffect">
                                  <p:stCondLst>
                                    <p:cond delay="0"/>
                                  </p:stCondLst>
                                  <p:childTnLst>
                                    <p:animEffect transition="out" filter="fade">
                                      <p:cBhvr>
                                        <p:cTn id="62" dur="500"/>
                                        <p:tgtEl>
                                          <p:spTgt spid="63"/>
                                        </p:tgtEl>
                                      </p:cBhvr>
                                    </p:animEffect>
                                    <p:set>
                                      <p:cBhvr>
                                        <p:cTn id="63" dur="1" fill="hold">
                                          <p:stCondLst>
                                            <p:cond delay="499"/>
                                          </p:stCondLst>
                                        </p:cTn>
                                        <p:tgtEl>
                                          <p:spTgt spid="63"/>
                                        </p:tgtEl>
                                        <p:attrNameLst>
                                          <p:attrName>style.visibility</p:attrName>
                                        </p:attrNameLst>
                                      </p:cBhvr>
                                      <p:to>
                                        <p:strVal val="hidden"/>
                                      </p:to>
                                    </p:set>
                                  </p:childTnLst>
                                </p:cTn>
                              </p:par>
                            </p:childTnLst>
                          </p:cTn>
                        </p:par>
                      </p:childTnLst>
                    </p:cTn>
                  </p:par>
                  <p:par>
                    <p:cTn id="64" fill="hold">
                      <p:stCondLst>
                        <p:cond delay="indefinite"/>
                      </p:stCondLst>
                      <p:childTnLst>
                        <p:par>
                          <p:cTn id="65" fill="hold">
                            <p:stCondLst>
                              <p:cond delay="0"/>
                            </p:stCondLst>
                            <p:childTnLst>
                              <p:par>
                                <p:cTn id="66" presetID="22" presetClass="entr" presetSubtype="8" fill="hold" grpId="0" nodeType="clickEffect">
                                  <p:stCondLst>
                                    <p:cond delay="0"/>
                                  </p:stCondLst>
                                  <p:childTnLst>
                                    <p:set>
                                      <p:cBhvr>
                                        <p:cTn id="67" dur="1" fill="hold">
                                          <p:stCondLst>
                                            <p:cond delay="0"/>
                                          </p:stCondLst>
                                        </p:cTn>
                                        <p:tgtEl>
                                          <p:spTgt spid="64"/>
                                        </p:tgtEl>
                                        <p:attrNameLst>
                                          <p:attrName>style.visibility</p:attrName>
                                        </p:attrNameLst>
                                      </p:cBhvr>
                                      <p:to>
                                        <p:strVal val="visible"/>
                                      </p:to>
                                    </p:set>
                                    <p:animEffect transition="in" filter="wipe(left)">
                                      <p:cBhvr>
                                        <p:cTn id="68" dur="1000"/>
                                        <p:tgtEl>
                                          <p:spTgt spid="64"/>
                                        </p:tgtEl>
                                      </p:cBhvr>
                                    </p:animEffec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54">
                                            <p:txEl>
                                              <p:pRg st="0" end="0"/>
                                            </p:txEl>
                                          </p:spTgt>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70"/>
                                        </p:tgtEl>
                                        <p:attrNameLst>
                                          <p:attrName>style.visibility</p:attrName>
                                        </p:attrNameLst>
                                      </p:cBhvr>
                                      <p:to>
                                        <p:strVal val="visible"/>
                                      </p:to>
                                    </p:set>
                                    <p:animEffect transition="in" filter="fade">
                                      <p:cBhvr>
                                        <p:cTn id="77" dur="500"/>
                                        <p:tgtEl>
                                          <p:spTgt spid="70"/>
                                        </p:tgtEl>
                                      </p:cBhvr>
                                    </p:animEffect>
                                  </p:childTnLst>
                                </p:cTn>
                              </p:par>
                            </p:childTnLst>
                          </p:cTn>
                        </p:par>
                      </p:childTnLst>
                    </p:cTn>
                  </p:par>
                  <p:par>
                    <p:cTn id="78" fill="hold">
                      <p:stCondLst>
                        <p:cond delay="indefinite"/>
                      </p:stCondLst>
                      <p:childTnLst>
                        <p:par>
                          <p:cTn id="79" fill="hold">
                            <p:stCondLst>
                              <p:cond delay="0"/>
                            </p:stCondLst>
                            <p:childTnLst>
                              <p:par>
                                <p:cTn id="80" presetID="1" presetClass="entr" presetSubtype="0" fill="hold" nodeType="clickEffect">
                                  <p:stCondLst>
                                    <p:cond delay="0"/>
                                  </p:stCondLst>
                                  <p:childTnLst>
                                    <p:set>
                                      <p:cBhvr>
                                        <p:cTn id="81" dur="1" fill="hold">
                                          <p:stCondLst>
                                            <p:cond delay="0"/>
                                          </p:stCondLst>
                                        </p:cTn>
                                        <p:tgtEl>
                                          <p:spTgt spid="59">
                                            <p:txEl>
                                              <p:pRg st="0" end="0"/>
                                            </p:txEl>
                                          </p:spTgt>
                                        </p:tgtEl>
                                        <p:attrNameLst>
                                          <p:attrName>style.visibility</p:attrName>
                                        </p:attrNameLst>
                                      </p:cBhvr>
                                      <p:to>
                                        <p:strVal val="visible"/>
                                      </p:to>
                                    </p:set>
                                  </p:childTnLst>
                                </p:cTn>
                              </p:par>
                              <p:par>
                                <p:cTn id="82" presetID="10" presetClass="exit" presetSubtype="0" fill="hold" grpId="1" nodeType="withEffect">
                                  <p:stCondLst>
                                    <p:cond delay="0"/>
                                  </p:stCondLst>
                                  <p:childTnLst>
                                    <p:animEffect transition="out" filter="fade">
                                      <p:cBhvr>
                                        <p:cTn id="83" dur="500"/>
                                        <p:tgtEl>
                                          <p:spTgt spid="64"/>
                                        </p:tgtEl>
                                      </p:cBhvr>
                                    </p:animEffect>
                                    <p:set>
                                      <p:cBhvr>
                                        <p:cTn id="84" dur="1" fill="hold">
                                          <p:stCondLst>
                                            <p:cond delay="499"/>
                                          </p:stCondLst>
                                        </p:cTn>
                                        <p:tgtEl>
                                          <p:spTgt spid="64"/>
                                        </p:tgtEl>
                                        <p:attrNameLst>
                                          <p:attrName>style.visibility</p:attrName>
                                        </p:attrNameLst>
                                      </p:cBhvr>
                                      <p:to>
                                        <p:strVal val="hidden"/>
                                      </p:to>
                                    </p:se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grpId="0" nodeType="clickEffect">
                                  <p:stCondLst>
                                    <p:cond delay="0"/>
                                  </p:stCondLst>
                                  <p:childTnLst>
                                    <p:set>
                                      <p:cBhvr>
                                        <p:cTn id="88" dur="1" fill="hold">
                                          <p:stCondLst>
                                            <p:cond delay="0"/>
                                          </p:stCondLst>
                                        </p:cTn>
                                        <p:tgtEl>
                                          <p:spTgt spid="73"/>
                                        </p:tgtEl>
                                        <p:attrNameLst>
                                          <p:attrName>style.visibility</p:attrName>
                                        </p:attrNameLst>
                                      </p:cBhvr>
                                      <p:to>
                                        <p:strVal val="visible"/>
                                      </p:to>
                                    </p:set>
                                    <p:animEffect transition="in" filter="fade">
                                      <p:cBhvr>
                                        <p:cTn id="89" dur="500"/>
                                        <p:tgtEl>
                                          <p:spTgt spid="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animBg="1"/>
      <p:bldP spid="63" grpId="1" animBg="1"/>
      <p:bldP spid="64" grpId="0" animBg="1"/>
      <p:bldP spid="64" grpId="1" animBg="1"/>
      <p:bldP spid="69" grpId="0"/>
      <p:bldP spid="70" grpId="0"/>
      <p:bldP spid="7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TextBox 81"/>
          <p:cNvSpPr txBox="1"/>
          <p:nvPr/>
        </p:nvSpPr>
        <p:spPr>
          <a:xfrm>
            <a:off x="228600" y="3463121"/>
            <a:ext cx="8915400" cy="1815882"/>
          </a:xfrm>
          <a:prstGeom prst="rect">
            <a:avLst/>
          </a:prstGeom>
          <a:noFill/>
        </p:spPr>
        <p:txBody>
          <a:bodyPr wrap="square" rtlCol="0">
            <a:spAutoFit/>
          </a:bodyPr>
          <a:lstStyle/>
          <a:p>
            <a:r>
              <a:rPr lang="en-US" sz="2800" dirty="0" smtClean="0"/>
              <a:t>                                                                                                       The reason that fusion requires such high energy particles is that the two nuclei, both being positively charge, naturally repel one another.</a:t>
            </a:r>
          </a:p>
        </p:txBody>
      </p:sp>
      <p:grpSp>
        <p:nvGrpSpPr>
          <p:cNvPr id="66" name="Group 65"/>
          <p:cNvGrpSpPr/>
          <p:nvPr/>
        </p:nvGrpSpPr>
        <p:grpSpPr>
          <a:xfrm>
            <a:off x="2682765" y="191813"/>
            <a:ext cx="4099035" cy="3389587"/>
            <a:chOff x="157655" y="804041"/>
            <a:chExt cx="4099035" cy="3389587"/>
          </a:xfrm>
        </p:grpSpPr>
        <p:sp>
          <p:nvSpPr>
            <p:cNvPr id="67" name="Freeform 66"/>
            <p:cNvSpPr/>
            <p:nvPr/>
          </p:nvSpPr>
          <p:spPr>
            <a:xfrm>
              <a:off x="157655" y="804041"/>
              <a:ext cx="4099035" cy="3389587"/>
            </a:xfrm>
            <a:custGeom>
              <a:avLst/>
              <a:gdLst>
                <a:gd name="connsiteX0" fmla="*/ 1481959 w 4099035"/>
                <a:gd name="connsiteY0" fmla="*/ 1166649 h 3389587"/>
                <a:gd name="connsiteX1" fmla="*/ 1466193 w 4099035"/>
                <a:gd name="connsiteY1" fmla="*/ 0 h 3389587"/>
                <a:gd name="connsiteX2" fmla="*/ 1734207 w 4099035"/>
                <a:gd name="connsiteY2" fmla="*/ 1056290 h 3389587"/>
                <a:gd name="connsiteX3" fmla="*/ 2443655 w 4099035"/>
                <a:gd name="connsiteY3" fmla="*/ 15766 h 3389587"/>
                <a:gd name="connsiteX4" fmla="*/ 2191407 w 4099035"/>
                <a:gd name="connsiteY4" fmla="*/ 1072056 h 3389587"/>
                <a:gd name="connsiteX5" fmla="*/ 3704897 w 4099035"/>
                <a:gd name="connsiteY5" fmla="*/ 693683 h 3389587"/>
                <a:gd name="connsiteX6" fmla="*/ 2475186 w 4099035"/>
                <a:gd name="connsiteY6" fmla="*/ 1387366 h 3389587"/>
                <a:gd name="connsiteX7" fmla="*/ 4099035 w 4099035"/>
                <a:gd name="connsiteY7" fmla="*/ 1734207 h 3389587"/>
                <a:gd name="connsiteX8" fmla="*/ 2427890 w 4099035"/>
                <a:gd name="connsiteY8" fmla="*/ 1828800 h 3389587"/>
                <a:gd name="connsiteX9" fmla="*/ 2554014 w 4099035"/>
                <a:gd name="connsiteY9" fmla="*/ 3389587 h 3389587"/>
                <a:gd name="connsiteX10" fmla="*/ 2175642 w 4099035"/>
                <a:gd name="connsiteY10" fmla="*/ 2049518 h 3389587"/>
                <a:gd name="connsiteX11" fmla="*/ 1939159 w 4099035"/>
                <a:gd name="connsiteY11" fmla="*/ 3326525 h 3389587"/>
                <a:gd name="connsiteX12" fmla="*/ 1749973 w 4099035"/>
                <a:gd name="connsiteY12" fmla="*/ 2128345 h 3389587"/>
                <a:gd name="connsiteX13" fmla="*/ 504497 w 4099035"/>
                <a:gd name="connsiteY13" fmla="*/ 3294993 h 3389587"/>
                <a:gd name="connsiteX14" fmla="*/ 1340069 w 4099035"/>
                <a:gd name="connsiteY14" fmla="*/ 2128345 h 3389587"/>
                <a:gd name="connsiteX15" fmla="*/ 0 w 4099035"/>
                <a:gd name="connsiteY15" fmla="*/ 1749973 h 3389587"/>
                <a:gd name="connsiteX16" fmla="*/ 1340069 w 4099035"/>
                <a:gd name="connsiteY16" fmla="*/ 1623849 h 3389587"/>
                <a:gd name="connsiteX17" fmla="*/ 236483 w 4099035"/>
                <a:gd name="connsiteY17" fmla="*/ 867104 h 3389587"/>
                <a:gd name="connsiteX18" fmla="*/ 930166 w 4099035"/>
                <a:gd name="connsiteY18" fmla="*/ 1087821 h 3389587"/>
                <a:gd name="connsiteX19" fmla="*/ 630621 w 4099035"/>
                <a:gd name="connsiteY19" fmla="*/ 268014 h 3389587"/>
                <a:gd name="connsiteX20" fmla="*/ 1529255 w 4099035"/>
                <a:gd name="connsiteY20" fmla="*/ 1198180 h 3389587"/>
                <a:gd name="connsiteX21" fmla="*/ 1529255 w 4099035"/>
                <a:gd name="connsiteY21" fmla="*/ 1198180 h 3389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099035" h="3389587">
                  <a:moveTo>
                    <a:pt x="1481959" y="1166649"/>
                  </a:moveTo>
                  <a:lnTo>
                    <a:pt x="1466193" y="0"/>
                  </a:lnTo>
                  <a:lnTo>
                    <a:pt x="1734207" y="1056290"/>
                  </a:lnTo>
                  <a:lnTo>
                    <a:pt x="2443655" y="15766"/>
                  </a:lnTo>
                  <a:lnTo>
                    <a:pt x="2191407" y="1072056"/>
                  </a:lnTo>
                  <a:lnTo>
                    <a:pt x="3704897" y="693683"/>
                  </a:lnTo>
                  <a:lnTo>
                    <a:pt x="2475186" y="1387366"/>
                  </a:lnTo>
                  <a:lnTo>
                    <a:pt x="4099035" y="1734207"/>
                  </a:lnTo>
                  <a:lnTo>
                    <a:pt x="2427890" y="1828800"/>
                  </a:lnTo>
                  <a:lnTo>
                    <a:pt x="2554014" y="3389587"/>
                  </a:lnTo>
                  <a:lnTo>
                    <a:pt x="2175642" y="2049518"/>
                  </a:lnTo>
                  <a:lnTo>
                    <a:pt x="1939159" y="3326525"/>
                  </a:lnTo>
                  <a:lnTo>
                    <a:pt x="1749973" y="2128345"/>
                  </a:lnTo>
                  <a:lnTo>
                    <a:pt x="504497" y="3294993"/>
                  </a:lnTo>
                  <a:lnTo>
                    <a:pt x="1340069" y="2128345"/>
                  </a:lnTo>
                  <a:lnTo>
                    <a:pt x="0" y="1749973"/>
                  </a:lnTo>
                  <a:lnTo>
                    <a:pt x="1340069" y="1623849"/>
                  </a:lnTo>
                  <a:lnTo>
                    <a:pt x="236483" y="867104"/>
                  </a:lnTo>
                  <a:lnTo>
                    <a:pt x="930166" y="1087821"/>
                  </a:lnTo>
                  <a:lnTo>
                    <a:pt x="630621" y="268014"/>
                  </a:lnTo>
                  <a:lnTo>
                    <a:pt x="1529255" y="1198180"/>
                  </a:lnTo>
                  <a:lnTo>
                    <a:pt x="1529255" y="1198180"/>
                  </a:lnTo>
                </a:path>
              </a:pathLst>
            </a:custGeom>
            <a:solidFill>
              <a:srgbClr val="FFFF00"/>
            </a:solidFill>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5" name="Freeform 74"/>
            <p:cNvSpPr/>
            <p:nvPr/>
          </p:nvSpPr>
          <p:spPr>
            <a:xfrm>
              <a:off x="914400" y="1371600"/>
              <a:ext cx="2540872" cy="2057400"/>
            </a:xfrm>
            <a:custGeom>
              <a:avLst/>
              <a:gdLst>
                <a:gd name="connsiteX0" fmla="*/ 1481959 w 4099035"/>
                <a:gd name="connsiteY0" fmla="*/ 1166649 h 3389587"/>
                <a:gd name="connsiteX1" fmla="*/ 1466193 w 4099035"/>
                <a:gd name="connsiteY1" fmla="*/ 0 h 3389587"/>
                <a:gd name="connsiteX2" fmla="*/ 1734207 w 4099035"/>
                <a:gd name="connsiteY2" fmla="*/ 1056290 h 3389587"/>
                <a:gd name="connsiteX3" fmla="*/ 2443655 w 4099035"/>
                <a:gd name="connsiteY3" fmla="*/ 15766 h 3389587"/>
                <a:gd name="connsiteX4" fmla="*/ 2191407 w 4099035"/>
                <a:gd name="connsiteY4" fmla="*/ 1072056 h 3389587"/>
                <a:gd name="connsiteX5" fmla="*/ 3704897 w 4099035"/>
                <a:gd name="connsiteY5" fmla="*/ 693683 h 3389587"/>
                <a:gd name="connsiteX6" fmla="*/ 2475186 w 4099035"/>
                <a:gd name="connsiteY6" fmla="*/ 1387366 h 3389587"/>
                <a:gd name="connsiteX7" fmla="*/ 4099035 w 4099035"/>
                <a:gd name="connsiteY7" fmla="*/ 1734207 h 3389587"/>
                <a:gd name="connsiteX8" fmla="*/ 2427890 w 4099035"/>
                <a:gd name="connsiteY8" fmla="*/ 1828800 h 3389587"/>
                <a:gd name="connsiteX9" fmla="*/ 2554014 w 4099035"/>
                <a:gd name="connsiteY9" fmla="*/ 3389587 h 3389587"/>
                <a:gd name="connsiteX10" fmla="*/ 2175642 w 4099035"/>
                <a:gd name="connsiteY10" fmla="*/ 2049518 h 3389587"/>
                <a:gd name="connsiteX11" fmla="*/ 1939159 w 4099035"/>
                <a:gd name="connsiteY11" fmla="*/ 3326525 h 3389587"/>
                <a:gd name="connsiteX12" fmla="*/ 1749973 w 4099035"/>
                <a:gd name="connsiteY12" fmla="*/ 2128345 h 3389587"/>
                <a:gd name="connsiteX13" fmla="*/ 504497 w 4099035"/>
                <a:gd name="connsiteY13" fmla="*/ 3294993 h 3389587"/>
                <a:gd name="connsiteX14" fmla="*/ 1340069 w 4099035"/>
                <a:gd name="connsiteY14" fmla="*/ 2128345 h 3389587"/>
                <a:gd name="connsiteX15" fmla="*/ 0 w 4099035"/>
                <a:gd name="connsiteY15" fmla="*/ 1749973 h 3389587"/>
                <a:gd name="connsiteX16" fmla="*/ 1340069 w 4099035"/>
                <a:gd name="connsiteY16" fmla="*/ 1623849 h 3389587"/>
                <a:gd name="connsiteX17" fmla="*/ 236483 w 4099035"/>
                <a:gd name="connsiteY17" fmla="*/ 867104 h 3389587"/>
                <a:gd name="connsiteX18" fmla="*/ 930166 w 4099035"/>
                <a:gd name="connsiteY18" fmla="*/ 1087821 h 3389587"/>
                <a:gd name="connsiteX19" fmla="*/ 630621 w 4099035"/>
                <a:gd name="connsiteY19" fmla="*/ 268014 h 3389587"/>
                <a:gd name="connsiteX20" fmla="*/ 1529255 w 4099035"/>
                <a:gd name="connsiteY20" fmla="*/ 1198180 h 3389587"/>
                <a:gd name="connsiteX21" fmla="*/ 1529255 w 4099035"/>
                <a:gd name="connsiteY21" fmla="*/ 1198180 h 3389587"/>
                <a:gd name="connsiteX0" fmla="*/ 1481959 w 4099035"/>
                <a:gd name="connsiteY0" fmla="*/ 1166649 h 3380740"/>
                <a:gd name="connsiteX1" fmla="*/ 1466193 w 4099035"/>
                <a:gd name="connsiteY1" fmla="*/ 0 h 3380740"/>
                <a:gd name="connsiteX2" fmla="*/ 1734207 w 4099035"/>
                <a:gd name="connsiteY2" fmla="*/ 1056290 h 3380740"/>
                <a:gd name="connsiteX3" fmla="*/ 2443655 w 4099035"/>
                <a:gd name="connsiteY3" fmla="*/ 15766 h 3380740"/>
                <a:gd name="connsiteX4" fmla="*/ 2191407 w 4099035"/>
                <a:gd name="connsiteY4" fmla="*/ 1072056 h 3380740"/>
                <a:gd name="connsiteX5" fmla="*/ 3704897 w 4099035"/>
                <a:gd name="connsiteY5" fmla="*/ 693683 h 3380740"/>
                <a:gd name="connsiteX6" fmla="*/ 2475186 w 4099035"/>
                <a:gd name="connsiteY6" fmla="*/ 1387366 h 3380740"/>
                <a:gd name="connsiteX7" fmla="*/ 4099035 w 4099035"/>
                <a:gd name="connsiteY7" fmla="*/ 1734207 h 3380740"/>
                <a:gd name="connsiteX8" fmla="*/ 2427890 w 4099035"/>
                <a:gd name="connsiteY8" fmla="*/ 1828800 h 3380740"/>
                <a:gd name="connsiteX9" fmla="*/ 2731310 w 4099035"/>
                <a:gd name="connsiteY9" fmla="*/ 3380740 h 3380740"/>
                <a:gd name="connsiteX10" fmla="*/ 2175642 w 4099035"/>
                <a:gd name="connsiteY10" fmla="*/ 2049518 h 3380740"/>
                <a:gd name="connsiteX11" fmla="*/ 1939159 w 4099035"/>
                <a:gd name="connsiteY11" fmla="*/ 3326525 h 3380740"/>
                <a:gd name="connsiteX12" fmla="*/ 1749973 w 4099035"/>
                <a:gd name="connsiteY12" fmla="*/ 2128345 h 3380740"/>
                <a:gd name="connsiteX13" fmla="*/ 504497 w 4099035"/>
                <a:gd name="connsiteY13" fmla="*/ 3294993 h 3380740"/>
                <a:gd name="connsiteX14" fmla="*/ 1340069 w 4099035"/>
                <a:gd name="connsiteY14" fmla="*/ 2128345 h 3380740"/>
                <a:gd name="connsiteX15" fmla="*/ 0 w 4099035"/>
                <a:gd name="connsiteY15" fmla="*/ 1749973 h 3380740"/>
                <a:gd name="connsiteX16" fmla="*/ 1340069 w 4099035"/>
                <a:gd name="connsiteY16" fmla="*/ 1623849 h 3380740"/>
                <a:gd name="connsiteX17" fmla="*/ 236483 w 4099035"/>
                <a:gd name="connsiteY17" fmla="*/ 867104 h 3380740"/>
                <a:gd name="connsiteX18" fmla="*/ 930166 w 4099035"/>
                <a:gd name="connsiteY18" fmla="*/ 1087821 h 3380740"/>
                <a:gd name="connsiteX19" fmla="*/ 630621 w 4099035"/>
                <a:gd name="connsiteY19" fmla="*/ 268014 h 3380740"/>
                <a:gd name="connsiteX20" fmla="*/ 1529255 w 4099035"/>
                <a:gd name="connsiteY20" fmla="*/ 1198180 h 3380740"/>
                <a:gd name="connsiteX21" fmla="*/ 1529255 w 4099035"/>
                <a:gd name="connsiteY21" fmla="*/ 1198180 h 3380740"/>
                <a:gd name="connsiteX0" fmla="*/ 1481959 w 4099035"/>
                <a:gd name="connsiteY0" fmla="*/ 1166649 h 3380740"/>
                <a:gd name="connsiteX1" fmla="*/ 1466193 w 4099035"/>
                <a:gd name="connsiteY1" fmla="*/ 0 h 3380740"/>
                <a:gd name="connsiteX2" fmla="*/ 1734207 w 4099035"/>
                <a:gd name="connsiteY2" fmla="*/ 1056290 h 3380740"/>
                <a:gd name="connsiteX3" fmla="*/ 2443655 w 4099035"/>
                <a:gd name="connsiteY3" fmla="*/ 15766 h 3380740"/>
                <a:gd name="connsiteX4" fmla="*/ 2191407 w 4099035"/>
                <a:gd name="connsiteY4" fmla="*/ 1072056 h 3380740"/>
                <a:gd name="connsiteX5" fmla="*/ 3704897 w 4099035"/>
                <a:gd name="connsiteY5" fmla="*/ 693683 h 3380740"/>
                <a:gd name="connsiteX6" fmla="*/ 2475186 w 4099035"/>
                <a:gd name="connsiteY6" fmla="*/ 1387366 h 3380740"/>
                <a:gd name="connsiteX7" fmla="*/ 4099035 w 4099035"/>
                <a:gd name="connsiteY7" fmla="*/ 1734207 h 3380740"/>
                <a:gd name="connsiteX8" fmla="*/ 2427890 w 4099035"/>
                <a:gd name="connsiteY8" fmla="*/ 1828800 h 3380740"/>
                <a:gd name="connsiteX9" fmla="*/ 2731310 w 4099035"/>
                <a:gd name="connsiteY9" fmla="*/ 3380740 h 3380740"/>
                <a:gd name="connsiteX10" fmla="*/ 2175642 w 4099035"/>
                <a:gd name="connsiteY10" fmla="*/ 2049518 h 3380740"/>
                <a:gd name="connsiteX11" fmla="*/ 1939159 w 4099035"/>
                <a:gd name="connsiteY11" fmla="*/ 3326525 h 3380740"/>
                <a:gd name="connsiteX12" fmla="*/ 1749973 w 4099035"/>
                <a:gd name="connsiteY12" fmla="*/ 2128345 h 3380740"/>
                <a:gd name="connsiteX13" fmla="*/ 681793 w 4099035"/>
                <a:gd name="connsiteY13" fmla="*/ 3380740 h 3380740"/>
                <a:gd name="connsiteX14" fmla="*/ 1340069 w 4099035"/>
                <a:gd name="connsiteY14" fmla="*/ 2128345 h 3380740"/>
                <a:gd name="connsiteX15" fmla="*/ 0 w 4099035"/>
                <a:gd name="connsiteY15" fmla="*/ 1749973 h 3380740"/>
                <a:gd name="connsiteX16" fmla="*/ 1340069 w 4099035"/>
                <a:gd name="connsiteY16" fmla="*/ 1623849 h 3380740"/>
                <a:gd name="connsiteX17" fmla="*/ 236483 w 4099035"/>
                <a:gd name="connsiteY17" fmla="*/ 867104 h 3380740"/>
                <a:gd name="connsiteX18" fmla="*/ 930166 w 4099035"/>
                <a:gd name="connsiteY18" fmla="*/ 1087821 h 3380740"/>
                <a:gd name="connsiteX19" fmla="*/ 630621 w 4099035"/>
                <a:gd name="connsiteY19" fmla="*/ 268014 h 3380740"/>
                <a:gd name="connsiteX20" fmla="*/ 1529255 w 4099035"/>
                <a:gd name="connsiteY20" fmla="*/ 1198180 h 3380740"/>
                <a:gd name="connsiteX21" fmla="*/ 1529255 w 4099035"/>
                <a:gd name="connsiteY21" fmla="*/ 1198180 h 3380740"/>
                <a:gd name="connsiteX0" fmla="*/ 1402965 w 4020041"/>
                <a:gd name="connsiteY0" fmla="*/ 1166649 h 3380740"/>
                <a:gd name="connsiteX1" fmla="*/ 1387199 w 4020041"/>
                <a:gd name="connsiteY1" fmla="*/ 0 h 3380740"/>
                <a:gd name="connsiteX2" fmla="*/ 1655213 w 4020041"/>
                <a:gd name="connsiteY2" fmla="*/ 1056290 h 3380740"/>
                <a:gd name="connsiteX3" fmla="*/ 2364661 w 4020041"/>
                <a:gd name="connsiteY3" fmla="*/ 15766 h 3380740"/>
                <a:gd name="connsiteX4" fmla="*/ 2112413 w 4020041"/>
                <a:gd name="connsiteY4" fmla="*/ 1072056 h 3380740"/>
                <a:gd name="connsiteX5" fmla="*/ 3625903 w 4020041"/>
                <a:gd name="connsiteY5" fmla="*/ 693683 h 3380740"/>
                <a:gd name="connsiteX6" fmla="*/ 2396192 w 4020041"/>
                <a:gd name="connsiteY6" fmla="*/ 1387366 h 3380740"/>
                <a:gd name="connsiteX7" fmla="*/ 4020041 w 4020041"/>
                <a:gd name="connsiteY7" fmla="*/ 1734207 h 3380740"/>
                <a:gd name="connsiteX8" fmla="*/ 2348896 w 4020041"/>
                <a:gd name="connsiteY8" fmla="*/ 1828800 h 3380740"/>
                <a:gd name="connsiteX9" fmla="*/ 2652316 w 4020041"/>
                <a:gd name="connsiteY9" fmla="*/ 3380740 h 3380740"/>
                <a:gd name="connsiteX10" fmla="*/ 2096648 w 4020041"/>
                <a:gd name="connsiteY10" fmla="*/ 2049518 h 3380740"/>
                <a:gd name="connsiteX11" fmla="*/ 1860165 w 4020041"/>
                <a:gd name="connsiteY11" fmla="*/ 3326525 h 3380740"/>
                <a:gd name="connsiteX12" fmla="*/ 1670979 w 4020041"/>
                <a:gd name="connsiteY12" fmla="*/ 2128345 h 3380740"/>
                <a:gd name="connsiteX13" fmla="*/ 602799 w 4020041"/>
                <a:gd name="connsiteY13" fmla="*/ 3380740 h 3380740"/>
                <a:gd name="connsiteX14" fmla="*/ 1261075 w 4020041"/>
                <a:gd name="connsiteY14" fmla="*/ 2128345 h 3380740"/>
                <a:gd name="connsiteX15" fmla="*/ 0 w 4020041"/>
                <a:gd name="connsiteY15" fmla="*/ 1970993 h 3380740"/>
                <a:gd name="connsiteX16" fmla="*/ 1261075 w 4020041"/>
                <a:gd name="connsiteY16" fmla="*/ 1623849 h 3380740"/>
                <a:gd name="connsiteX17" fmla="*/ 157489 w 4020041"/>
                <a:gd name="connsiteY17" fmla="*/ 867104 h 3380740"/>
                <a:gd name="connsiteX18" fmla="*/ 851172 w 4020041"/>
                <a:gd name="connsiteY18" fmla="*/ 1087821 h 3380740"/>
                <a:gd name="connsiteX19" fmla="*/ 551627 w 4020041"/>
                <a:gd name="connsiteY19" fmla="*/ 268014 h 3380740"/>
                <a:gd name="connsiteX20" fmla="*/ 1450261 w 4020041"/>
                <a:gd name="connsiteY20" fmla="*/ 1198180 h 3380740"/>
                <a:gd name="connsiteX21" fmla="*/ 1450261 w 4020041"/>
                <a:gd name="connsiteY21" fmla="*/ 1198180 h 3380740"/>
                <a:gd name="connsiteX0" fmla="*/ 1402965 w 4020041"/>
                <a:gd name="connsiteY0" fmla="*/ 1166649 h 3380740"/>
                <a:gd name="connsiteX1" fmla="*/ 1387199 w 4020041"/>
                <a:gd name="connsiteY1" fmla="*/ 0 h 3380740"/>
                <a:gd name="connsiteX2" fmla="*/ 1655213 w 4020041"/>
                <a:gd name="connsiteY2" fmla="*/ 1056290 h 3380740"/>
                <a:gd name="connsiteX3" fmla="*/ 2364661 w 4020041"/>
                <a:gd name="connsiteY3" fmla="*/ 15766 h 3380740"/>
                <a:gd name="connsiteX4" fmla="*/ 2112413 w 4020041"/>
                <a:gd name="connsiteY4" fmla="*/ 1072056 h 3380740"/>
                <a:gd name="connsiteX5" fmla="*/ 3625903 w 4020041"/>
                <a:gd name="connsiteY5" fmla="*/ 693683 h 3380740"/>
                <a:gd name="connsiteX6" fmla="*/ 2396192 w 4020041"/>
                <a:gd name="connsiteY6" fmla="*/ 1387366 h 3380740"/>
                <a:gd name="connsiteX7" fmla="*/ 4020041 w 4020041"/>
                <a:gd name="connsiteY7" fmla="*/ 1734207 h 3380740"/>
                <a:gd name="connsiteX8" fmla="*/ 2348896 w 4020041"/>
                <a:gd name="connsiteY8" fmla="*/ 1828800 h 3380740"/>
                <a:gd name="connsiteX9" fmla="*/ 2652316 w 4020041"/>
                <a:gd name="connsiteY9" fmla="*/ 3380740 h 3380740"/>
                <a:gd name="connsiteX10" fmla="*/ 2096648 w 4020041"/>
                <a:gd name="connsiteY10" fmla="*/ 2049518 h 3380740"/>
                <a:gd name="connsiteX11" fmla="*/ 1860165 w 4020041"/>
                <a:gd name="connsiteY11" fmla="*/ 3326525 h 3380740"/>
                <a:gd name="connsiteX12" fmla="*/ 1670979 w 4020041"/>
                <a:gd name="connsiteY12" fmla="*/ 2128345 h 3380740"/>
                <a:gd name="connsiteX13" fmla="*/ 602799 w 4020041"/>
                <a:gd name="connsiteY13" fmla="*/ 3380740 h 3380740"/>
                <a:gd name="connsiteX14" fmla="*/ 1261075 w 4020041"/>
                <a:gd name="connsiteY14" fmla="*/ 2128345 h 3380740"/>
                <a:gd name="connsiteX15" fmla="*/ 0 w 4020041"/>
                <a:gd name="connsiteY15" fmla="*/ 1970993 h 3380740"/>
                <a:gd name="connsiteX16" fmla="*/ 1205598 w 4020041"/>
                <a:gd name="connsiteY16" fmla="*/ 1842834 h 3380740"/>
                <a:gd name="connsiteX17" fmla="*/ 157489 w 4020041"/>
                <a:gd name="connsiteY17" fmla="*/ 867104 h 3380740"/>
                <a:gd name="connsiteX18" fmla="*/ 851172 w 4020041"/>
                <a:gd name="connsiteY18" fmla="*/ 1087821 h 3380740"/>
                <a:gd name="connsiteX19" fmla="*/ 551627 w 4020041"/>
                <a:gd name="connsiteY19" fmla="*/ 268014 h 3380740"/>
                <a:gd name="connsiteX20" fmla="*/ 1450261 w 4020041"/>
                <a:gd name="connsiteY20" fmla="*/ 1198180 h 3380740"/>
                <a:gd name="connsiteX21" fmla="*/ 1450261 w 4020041"/>
                <a:gd name="connsiteY21" fmla="*/ 1198180 h 3380740"/>
                <a:gd name="connsiteX0" fmla="*/ 1402965 w 4020041"/>
                <a:gd name="connsiteY0" fmla="*/ 1166649 h 3380740"/>
                <a:gd name="connsiteX1" fmla="*/ 1387199 w 4020041"/>
                <a:gd name="connsiteY1" fmla="*/ 0 h 3380740"/>
                <a:gd name="connsiteX2" fmla="*/ 1655213 w 4020041"/>
                <a:gd name="connsiteY2" fmla="*/ 1056290 h 3380740"/>
                <a:gd name="connsiteX3" fmla="*/ 2364661 w 4020041"/>
                <a:gd name="connsiteY3" fmla="*/ 15766 h 3380740"/>
                <a:gd name="connsiteX4" fmla="*/ 2112413 w 4020041"/>
                <a:gd name="connsiteY4" fmla="*/ 1072056 h 3380740"/>
                <a:gd name="connsiteX5" fmla="*/ 3625903 w 4020041"/>
                <a:gd name="connsiteY5" fmla="*/ 693683 h 3380740"/>
                <a:gd name="connsiteX6" fmla="*/ 2396192 w 4020041"/>
                <a:gd name="connsiteY6" fmla="*/ 1387366 h 3380740"/>
                <a:gd name="connsiteX7" fmla="*/ 4020041 w 4020041"/>
                <a:gd name="connsiteY7" fmla="*/ 1734207 h 3380740"/>
                <a:gd name="connsiteX8" fmla="*/ 2348896 w 4020041"/>
                <a:gd name="connsiteY8" fmla="*/ 1828800 h 3380740"/>
                <a:gd name="connsiteX9" fmla="*/ 2652316 w 4020041"/>
                <a:gd name="connsiteY9" fmla="*/ 3380740 h 3380740"/>
                <a:gd name="connsiteX10" fmla="*/ 2096648 w 4020041"/>
                <a:gd name="connsiteY10" fmla="*/ 2049518 h 3380740"/>
                <a:gd name="connsiteX11" fmla="*/ 1860165 w 4020041"/>
                <a:gd name="connsiteY11" fmla="*/ 3326525 h 3380740"/>
                <a:gd name="connsiteX12" fmla="*/ 1670979 w 4020041"/>
                <a:gd name="connsiteY12" fmla="*/ 2128345 h 3380740"/>
                <a:gd name="connsiteX13" fmla="*/ 602799 w 4020041"/>
                <a:gd name="connsiteY13" fmla="*/ 3380740 h 3380740"/>
                <a:gd name="connsiteX14" fmla="*/ 1261075 w 4020041"/>
                <a:gd name="connsiteY14" fmla="*/ 2128345 h 3380740"/>
                <a:gd name="connsiteX15" fmla="*/ 0 w 4020041"/>
                <a:gd name="connsiteY15" fmla="*/ 1970993 h 3380740"/>
                <a:gd name="connsiteX16" fmla="*/ 1205598 w 4020041"/>
                <a:gd name="connsiteY16" fmla="*/ 1842834 h 3380740"/>
                <a:gd name="connsiteX17" fmla="*/ 120560 w 4020041"/>
                <a:gd name="connsiteY17" fmla="*/ 945722 h 3380740"/>
                <a:gd name="connsiteX18" fmla="*/ 851172 w 4020041"/>
                <a:gd name="connsiteY18" fmla="*/ 1087821 h 3380740"/>
                <a:gd name="connsiteX19" fmla="*/ 551627 w 4020041"/>
                <a:gd name="connsiteY19" fmla="*/ 268014 h 3380740"/>
                <a:gd name="connsiteX20" fmla="*/ 1450261 w 4020041"/>
                <a:gd name="connsiteY20" fmla="*/ 1198180 h 3380740"/>
                <a:gd name="connsiteX21" fmla="*/ 1450261 w 4020041"/>
                <a:gd name="connsiteY21" fmla="*/ 1198180 h 3380740"/>
                <a:gd name="connsiteX0" fmla="*/ 1402965 w 4020041"/>
                <a:gd name="connsiteY0" fmla="*/ 1166649 h 3380740"/>
                <a:gd name="connsiteX1" fmla="*/ 1387199 w 4020041"/>
                <a:gd name="connsiteY1" fmla="*/ 0 h 3380740"/>
                <a:gd name="connsiteX2" fmla="*/ 1655213 w 4020041"/>
                <a:gd name="connsiteY2" fmla="*/ 1056290 h 3380740"/>
                <a:gd name="connsiteX3" fmla="*/ 2364661 w 4020041"/>
                <a:gd name="connsiteY3" fmla="*/ 15766 h 3380740"/>
                <a:gd name="connsiteX4" fmla="*/ 2112413 w 4020041"/>
                <a:gd name="connsiteY4" fmla="*/ 1072056 h 3380740"/>
                <a:gd name="connsiteX5" fmla="*/ 3625903 w 4020041"/>
                <a:gd name="connsiteY5" fmla="*/ 693683 h 3380740"/>
                <a:gd name="connsiteX6" fmla="*/ 2396192 w 4020041"/>
                <a:gd name="connsiteY6" fmla="*/ 1387366 h 3380740"/>
                <a:gd name="connsiteX7" fmla="*/ 4020041 w 4020041"/>
                <a:gd name="connsiteY7" fmla="*/ 1734207 h 3380740"/>
                <a:gd name="connsiteX8" fmla="*/ 2348896 w 4020041"/>
                <a:gd name="connsiteY8" fmla="*/ 1828800 h 3380740"/>
                <a:gd name="connsiteX9" fmla="*/ 2652316 w 4020041"/>
                <a:gd name="connsiteY9" fmla="*/ 3380740 h 3380740"/>
                <a:gd name="connsiteX10" fmla="*/ 2096648 w 4020041"/>
                <a:gd name="connsiteY10" fmla="*/ 2049518 h 3380740"/>
                <a:gd name="connsiteX11" fmla="*/ 1860165 w 4020041"/>
                <a:gd name="connsiteY11" fmla="*/ 3326525 h 3380740"/>
                <a:gd name="connsiteX12" fmla="*/ 1670979 w 4020041"/>
                <a:gd name="connsiteY12" fmla="*/ 2128345 h 3380740"/>
                <a:gd name="connsiteX13" fmla="*/ 602799 w 4020041"/>
                <a:gd name="connsiteY13" fmla="*/ 3380740 h 3380740"/>
                <a:gd name="connsiteX14" fmla="*/ 1261075 w 4020041"/>
                <a:gd name="connsiteY14" fmla="*/ 2128345 h 3380740"/>
                <a:gd name="connsiteX15" fmla="*/ 0 w 4020041"/>
                <a:gd name="connsiteY15" fmla="*/ 1970993 h 3380740"/>
                <a:gd name="connsiteX16" fmla="*/ 1205598 w 4020041"/>
                <a:gd name="connsiteY16" fmla="*/ 1842834 h 3380740"/>
                <a:gd name="connsiteX17" fmla="*/ 120560 w 4020041"/>
                <a:gd name="connsiteY17" fmla="*/ 945722 h 3380740"/>
                <a:gd name="connsiteX18" fmla="*/ 851172 w 4020041"/>
                <a:gd name="connsiteY18" fmla="*/ 1087821 h 3380740"/>
                <a:gd name="connsiteX19" fmla="*/ 241120 w 4020041"/>
                <a:gd name="connsiteY19" fmla="*/ 176768 h 3380740"/>
                <a:gd name="connsiteX20" fmla="*/ 1450261 w 4020041"/>
                <a:gd name="connsiteY20" fmla="*/ 1198180 h 3380740"/>
                <a:gd name="connsiteX21" fmla="*/ 1450261 w 4020041"/>
                <a:gd name="connsiteY21" fmla="*/ 1198180 h 3380740"/>
                <a:gd name="connsiteX0" fmla="*/ 1402965 w 4020041"/>
                <a:gd name="connsiteY0" fmla="*/ 1166649 h 3380740"/>
                <a:gd name="connsiteX1" fmla="*/ 1387199 w 4020041"/>
                <a:gd name="connsiteY1" fmla="*/ 0 h 3380740"/>
                <a:gd name="connsiteX2" fmla="*/ 1655213 w 4020041"/>
                <a:gd name="connsiteY2" fmla="*/ 1056290 h 3380740"/>
                <a:gd name="connsiteX3" fmla="*/ 2364661 w 4020041"/>
                <a:gd name="connsiteY3" fmla="*/ 15766 h 3380740"/>
                <a:gd name="connsiteX4" fmla="*/ 2112413 w 4020041"/>
                <a:gd name="connsiteY4" fmla="*/ 1072056 h 3380740"/>
                <a:gd name="connsiteX5" fmla="*/ 3625903 w 4020041"/>
                <a:gd name="connsiteY5" fmla="*/ 693683 h 3380740"/>
                <a:gd name="connsiteX6" fmla="*/ 2396192 w 4020041"/>
                <a:gd name="connsiteY6" fmla="*/ 1387366 h 3380740"/>
                <a:gd name="connsiteX7" fmla="*/ 4020041 w 4020041"/>
                <a:gd name="connsiteY7" fmla="*/ 1734207 h 3380740"/>
                <a:gd name="connsiteX8" fmla="*/ 2348896 w 4020041"/>
                <a:gd name="connsiteY8" fmla="*/ 1828800 h 3380740"/>
                <a:gd name="connsiteX9" fmla="*/ 2652316 w 4020041"/>
                <a:gd name="connsiteY9" fmla="*/ 3380740 h 3380740"/>
                <a:gd name="connsiteX10" fmla="*/ 2096648 w 4020041"/>
                <a:gd name="connsiteY10" fmla="*/ 2049518 h 3380740"/>
                <a:gd name="connsiteX11" fmla="*/ 1860165 w 4020041"/>
                <a:gd name="connsiteY11" fmla="*/ 3326525 h 3380740"/>
                <a:gd name="connsiteX12" fmla="*/ 1670979 w 4020041"/>
                <a:gd name="connsiteY12" fmla="*/ 2128345 h 3380740"/>
                <a:gd name="connsiteX13" fmla="*/ 602799 w 4020041"/>
                <a:gd name="connsiteY13" fmla="*/ 3380740 h 3380740"/>
                <a:gd name="connsiteX14" fmla="*/ 1261075 w 4020041"/>
                <a:gd name="connsiteY14" fmla="*/ 2128345 h 3380740"/>
                <a:gd name="connsiteX15" fmla="*/ 0 w 4020041"/>
                <a:gd name="connsiteY15" fmla="*/ 1970993 h 3380740"/>
                <a:gd name="connsiteX16" fmla="*/ 1205598 w 4020041"/>
                <a:gd name="connsiteY16" fmla="*/ 1842834 h 3380740"/>
                <a:gd name="connsiteX17" fmla="*/ 120560 w 4020041"/>
                <a:gd name="connsiteY17" fmla="*/ 945722 h 3380740"/>
                <a:gd name="connsiteX18" fmla="*/ 851172 w 4020041"/>
                <a:gd name="connsiteY18" fmla="*/ 1087821 h 3380740"/>
                <a:gd name="connsiteX19" fmla="*/ 241120 w 4020041"/>
                <a:gd name="connsiteY19" fmla="*/ 176768 h 3380740"/>
                <a:gd name="connsiteX20" fmla="*/ 1450261 w 4020041"/>
                <a:gd name="connsiteY20" fmla="*/ 1198180 h 3380740"/>
                <a:gd name="connsiteX21" fmla="*/ 1446718 w 4020041"/>
                <a:gd name="connsiteY21" fmla="*/ 1458357 h 3380740"/>
                <a:gd name="connsiteX0" fmla="*/ 1402965 w 4020041"/>
                <a:gd name="connsiteY0" fmla="*/ 1166649 h 3380740"/>
                <a:gd name="connsiteX1" fmla="*/ 1387199 w 4020041"/>
                <a:gd name="connsiteY1" fmla="*/ 0 h 3380740"/>
                <a:gd name="connsiteX2" fmla="*/ 1655213 w 4020041"/>
                <a:gd name="connsiteY2" fmla="*/ 1056290 h 3380740"/>
                <a:gd name="connsiteX3" fmla="*/ 2364661 w 4020041"/>
                <a:gd name="connsiteY3" fmla="*/ 15766 h 3380740"/>
                <a:gd name="connsiteX4" fmla="*/ 2112413 w 4020041"/>
                <a:gd name="connsiteY4" fmla="*/ 1072056 h 3380740"/>
                <a:gd name="connsiteX5" fmla="*/ 3625903 w 4020041"/>
                <a:gd name="connsiteY5" fmla="*/ 693683 h 3380740"/>
                <a:gd name="connsiteX6" fmla="*/ 2396192 w 4020041"/>
                <a:gd name="connsiteY6" fmla="*/ 1387366 h 3380740"/>
                <a:gd name="connsiteX7" fmla="*/ 4020041 w 4020041"/>
                <a:gd name="connsiteY7" fmla="*/ 1734207 h 3380740"/>
                <a:gd name="connsiteX8" fmla="*/ 2348896 w 4020041"/>
                <a:gd name="connsiteY8" fmla="*/ 1828800 h 3380740"/>
                <a:gd name="connsiteX9" fmla="*/ 2652316 w 4020041"/>
                <a:gd name="connsiteY9" fmla="*/ 3380740 h 3380740"/>
                <a:gd name="connsiteX10" fmla="*/ 2096648 w 4020041"/>
                <a:gd name="connsiteY10" fmla="*/ 2049518 h 3380740"/>
                <a:gd name="connsiteX11" fmla="*/ 1860165 w 4020041"/>
                <a:gd name="connsiteY11" fmla="*/ 3326525 h 3380740"/>
                <a:gd name="connsiteX12" fmla="*/ 1670979 w 4020041"/>
                <a:gd name="connsiteY12" fmla="*/ 2128345 h 3380740"/>
                <a:gd name="connsiteX13" fmla="*/ 602799 w 4020041"/>
                <a:gd name="connsiteY13" fmla="*/ 3380740 h 3380740"/>
                <a:gd name="connsiteX14" fmla="*/ 1261075 w 4020041"/>
                <a:gd name="connsiteY14" fmla="*/ 2128345 h 3380740"/>
                <a:gd name="connsiteX15" fmla="*/ 0 w 4020041"/>
                <a:gd name="connsiteY15" fmla="*/ 1970993 h 3380740"/>
                <a:gd name="connsiteX16" fmla="*/ 1205598 w 4020041"/>
                <a:gd name="connsiteY16" fmla="*/ 1842834 h 3380740"/>
                <a:gd name="connsiteX17" fmla="*/ 120560 w 4020041"/>
                <a:gd name="connsiteY17" fmla="*/ 945722 h 3380740"/>
                <a:gd name="connsiteX18" fmla="*/ 851172 w 4020041"/>
                <a:gd name="connsiteY18" fmla="*/ 1087821 h 3380740"/>
                <a:gd name="connsiteX19" fmla="*/ 241120 w 4020041"/>
                <a:gd name="connsiteY19" fmla="*/ 176768 h 3380740"/>
                <a:gd name="connsiteX20" fmla="*/ 1446718 w 4020041"/>
                <a:gd name="connsiteY20" fmla="*/ 1330198 h 3380740"/>
                <a:gd name="connsiteX21" fmla="*/ 1446718 w 4020041"/>
                <a:gd name="connsiteY21" fmla="*/ 1458357 h 3380740"/>
                <a:gd name="connsiteX0" fmla="*/ 1402965 w 4020041"/>
                <a:gd name="connsiteY0" fmla="*/ 1150883 h 3364974"/>
                <a:gd name="connsiteX1" fmla="*/ 1326158 w 4020041"/>
                <a:gd name="connsiteY1" fmla="*/ 161002 h 3364974"/>
                <a:gd name="connsiteX2" fmla="*/ 1655213 w 4020041"/>
                <a:gd name="connsiteY2" fmla="*/ 1040524 h 3364974"/>
                <a:gd name="connsiteX3" fmla="*/ 2364661 w 4020041"/>
                <a:gd name="connsiteY3" fmla="*/ 0 h 3364974"/>
                <a:gd name="connsiteX4" fmla="*/ 2112413 w 4020041"/>
                <a:gd name="connsiteY4" fmla="*/ 1056290 h 3364974"/>
                <a:gd name="connsiteX5" fmla="*/ 3625903 w 4020041"/>
                <a:gd name="connsiteY5" fmla="*/ 677917 h 3364974"/>
                <a:gd name="connsiteX6" fmla="*/ 2396192 w 4020041"/>
                <a:gd name="connsiteY6" fmla="*/ 1371600 h 3364974"/>
                <a:gd name="connsiteX7" fmla="*/ 4020041 w 4020041"/>
                <a:gd name="connsiteY7" fmla="*/ 1718441 h 3364974"/>
                <a:gd name="connsiteX8" fmla="*/ 2348896 w 4020041"/>
                <a:gd name="connsiteY8" fmla="*/ 1813034 h 3364974"/>
                <a:gd name="connsiteX9" fmla="*/ 2652316 w 4020041"/>
                <a:gd name="connsiteY9" fmla="*/ 3364974 h 3364974"/>
                <a:gd name="connsiteX10" fmla="*/ 2096648 w 4020041"/>
                <a:gd name="connsiteY10" fmla="*/ 2033752 h 3364974"/>
                <a:gd name="connsiteX11" fmla="*/ 1860165 w 4020041"/>
                <a:gd name="connsiteY11" fmla="*/ 3310759 h 3364974"/>
                <a:gd name="connsiteX12" fmla="*/ 1670979 w 4020041"/>
                <a:gd name="connsiteY12" fmla="*/ 2112579 h 3364974"/>
                <a:gd name="connsiteX13" fmla="*/ 602799 w 4020041"/>
                <a:gd name="connsiteY13" fmla="*/ 3364974 h 3364974"/>
                <a:gd name="connsiteX14" fmla="*/ 1261075 w 4020041"/>
                <a:gd name="connsiteY14" fmla="*/ 2112579 h 3364974"/>
                <a:gd name="connsiteX15" fmla="*/ 0 w 4020041"/>
                <a:gd name="connsiteY15" fmla="*/ 1955227 h 3364974"/>
                <a:gd name="connsiteX16" fmla="*/ 1205598 w 4020041"/>
                <a:gd name="connsiteY16" fmla="*/ 1827068 h 3364974"/>
                <a:gd name="connsiteX17" fmla="*/ 120560 w 4020041"/>
                <a:gd name="connsiteY17" fmla="*/ 929956 h 3364974"/>
                <a:gd name="connsiteX18" fmla="*/ 851172 w 4020041"/>
                <a:gd name="connsiteY18" fmla="*/ 1072055 h 3364974"/>
                <a:gd name="connsiteX19" fmla="*/ 241120 w 4020041"/>
                <a:gd name="connsiteY19" fmla="*/ 161002 h 3364974"/>
                <a:gd name="connsiteX20" fmla="*/ 1446718 w 4020041"/>
                <a:gd name="connsiteY20" fmla="*/ 1314432 h 3364974"/>
                <a:gd name="connsiteX21" fmla="*/ 1446718 w 4020041"/>
                <a:gd name="connsiteY21" fmla="*/ 1442591 h 3364974"/>
                <a:gd name="connsiteX0" fmla="*/ 1402965 w 4020041"/>
                <a:gd name="connsiteY0" fmla="*/ 1150883 h 3364974"/>
                <a:gd name="connsiteX1" fmla="*/ 1326158 w 4020041"/>
                <a:gd name="connsiteY1" fmla="*/ 161002 h 3364974"/>
                <a:gd name="connsiteX2" fmla="*/ 1567278 w 4020041"/>
                <a:gd name="connsiteY2" fmla="*/ 1186273 h 3364974"/>
                <a:gd name="connsiteX3" fmla="*/ 2364661 w 4020041"/>
                <a:gd name="connsiteY3" fmla="*/ 0 h 3364974"/>
                <a:gd name="connsiteX4" fmla="*/ 2112413 w 4020041"/>
                <a:gd name="connsiteY4" fmla="*/ 1056290 h 3364974"/>
                <a:gd name="connsiteX5" fmla="*/ 3625903 w 4020041"/>
                <a:gd name="connsiteY5" fmla="*/ 677917 h 3364974"/>
                <a:gd name="connsiteX6" fmla="*/ 2396192 w 4020041"/>
                <a:gd name="connsiteY6" fmla="*/ 1371600 h 3364974"/>
                <a:gd name="connsiteX7" fmla="*/ 4020041 w 4020041"/>
                <a:gd name="connsiteY7" fmla="*/ 1718441 h 3364974"/>
                <a:gd name="connsiteX8" fmla="*/ 2348896 w 4020041"/>
                <a:gd name="connsiteY8" fmla="*/ 1813034 h 3364974"/>
                <a:gd name="connsiteX9" fmla="*/ 2652316 w 4020041"/>
                <a:gd name="connsiteY9" fmla="*/ 3364974 h 3364974"/>
                <a:gd name="connsiteX10" fmla="*/ 2096648 w 4020041"/>
                <a:gd name="connsiteY10" fmla="*/ 2033752 h 3364974"/>
                <a:gd name="connsiteX11" fmla="*/ 1860165 w 4020041"/>
                <a:gd name="connsiteY11" fmla="*/ 3310759 h 3364974"/>
                <a:gd name="connsiteX12" fmla="*/ 1670979 w 4020041"/>
                <a:gd name="connsiteY12" fmla="*/ 2112579 h 3364974"/>
                <a:gd name="connsiteX13" fmla="*/ 602799 w 4020041"/>
                <a:gd name="connsiteY13" fmla="*/ 3364974 h 3364974"/>
                <a:gd name="connsiteX14" fmla="*/ 1261075 w 4020041"/>
                <a:gd name="connsiteY14" fmla="*/ 2112579 h 3364974"/>
                <a:gd name="connsiteX15" fmla="*/ 0 w 4020041"/>
                <a:gd name="connsiteY15" fmla="*/ 1955227 h 3364974"/>
                <a:gd name="connsiteX16" fmla="*/ 1205598 w 4020041"/>
                <a:gd name="connsiteY16" fmla="*/ 1827068 h 3364974"/>
                <a:gd name="connsiteX17" fmla="*/ 120560 w 4020041"/>
                <a:gd name="connsiteY17" fmla="*/ 929956 h 3364974"/>
                <a:gd name="connsiteX18" fmla="*/ 851172 w 4020041"/>
                <a:gd name="connsiteY18" fmla="*/ 1072055 h 3364974"/>
                <a:gd name="connsiteX19" fmla="*/ 241120 w 4020041"/>
                <a:gd name="connsiteY19" fmla="*/ 161002 h 3364974"/>
                <a:gd name="connsiteX20" fmla="*/ 1446718 w 4020041"/>
                <a:gd name="connsiteY20" fmla="*/ 1314432 h 3364974"/>
                <a:gd name="connsiteX21" fmla="*/ 1446718 w 4020041"/>
                <a:gd name="connsiteY21" fmla="*/ 1442591 h 3364974"/>
                <a:gd name="connsiteX0" fmla="*/ 1402965 w 4020041"/>
                <a:gd name="connsiteY0" fmla="*/ 1246198 h 3460289"/>
                <a:gd name="connsiteX1" fmla="*/ 1326158 w 4020041"/>
                <a:gd name="connsiteY1" fmla="*/ 256317 h 3460289"/>
                <a:gd name="connsiteX2" fmla="*/ 1567278 w 4020041"/>
                <a:gd name="connsiteY2" fmla="*/ 1281588 h 3460289"/>
                <a:gd name="connsiteX3" fmla="*/ 2290637 w 4020041"/>
                <a:gd name="connsiteY3" fmla="*/ 0 h 3460289"/>
                <a:gd name="connsiteX4" fmla="*/ 2112413 w 4020041"/>
                <a:gd name="connsiteY4" fmla="*/ 1151605 h 3460289"/>
                <a:gd name="connsiteX5" fmla="*/ 3625903 w 4020041"/>
                <a:gd name="connsiteY5" fmla="*/ 773232 h 3460289"/>
                <a:gd name="connsiteX6" fmla="*/ 2396192 w 4020041"/>
                <a:gd name="connsiteY6" fmla="*/ 1466915 h 3460289"/>
                <a:gd name="connsiteX7" fmla="*/ 4020041 w 4020041"/>
                <a:gd name="connsiteY7" fmla="*/ 1813756 h 3460289"/>
                <a:gd name="connsiteX8" fmla="*/ 2348896 w 4020041"/>
                <a:gd name="connsiteY8" fmla="*/ 1908349 h 3460289"/>
                <a:gd name="connsiteX9" fmla="*/ 2652316 w 4020041"/>
                <a:gd name="connsiteY9" fmla="*/ 3460289 h 3460289"/>
                <a:gd name="connsiteX10" fmla="*/ 2096648 w 4020041"/>
                <a:gd name="connsiteY10" fmla="*/ 2129067 h 3460289"/>
                <a:gd name="connsiteX11" fmla="*/ 1860165 w 4020041"/>
                <a:gd name="connsiteY11" fmla="*/ 3406074 h 3460289"/>
                <a:gd name="connsiteX12" fmla="*/ 1670979 w 4020041"/>
                <a:gd name="connsiteY12" fmla="*/ 2207894 h 3460289"/>
                <a:gd name="connsiteX13" fmla="*/ 602799 w 4020041"/>
                <a:gd name="connsiteY13" fmla="*/ 3460289 h 3460289"/>
                <a:gd name="connsiteX14" fmla="*/ 1261075 w 4020041"/>
                <a:gd name="connsiteY14" fmla="*/ 2207894 h 3460289"/>
                <a:gd name="connsiteX15" fmla="*/ 0 w 4020041"/>
                <a:gd name="connsiteY15" fmla="*/ 2050542 h 3460289"/>
                <a:gd name="connsiteX16" fmla="*/ 1205598 w 4020041"/>
                <a:gd name="connsiteY16" fmla="*/ 1922383 h 3460289"/>
                <a:gd name="connsiteX17" fmla="*/ 120560 w 4020041"/>
                <a:gd name="connsiteY17" fmla="*/ 1025271 h 3460289"/>
                <a:gd name="connsiteX18" fmla="*/ 851172 w 4020041"/>
                <a:gd name="connsiteY18" fmla="*/ 1167370 h 3460289"/>
                <a:gd name="connsiteX19" fmla="*/ 241120 w 4020041"/>
                <a:gd name="connsiteY19" fmla="*/ 256317 h 3460289"/>
                <a:gd name="connsiteX20" fmla="*/ 1446718 w 4020041"/>
                <a:gd name="connsiteY20" fmla="*/ 1409747 h 3460289"/>
                <a:gd name="connsiteX21" fmla="*/ 1446718 w 4020041"/>
                <a:gd name="connsiteY21" fmla="*/ 1537906 h 3460289"/>
                <a:gd name="connsiteX0" fmla="*/ 1402965 w 4020041"/>
                <a:gd name="connsiteY0" fmla="*/ 1246198 h 3460289"/>
                <a:gd name="connsiteX1" fmla="*/ 1326158 w 4020041"/>
                <a:gd name="connsiteY1" fmla="*/ 256317 h 3460289"/>
                <a:gd name="connsiteX2" fmla="*/ 1567278 w 4020041"/>
                <a:gd name="connsiteY2" fmla="*/ 1281588 h 3460289"/>
                <a:gd name="connsiteX3" fmla="*/ 2290637 w 4020041"/>
                <a:gd name="connsiteY3" fmla="*/ 0 h 3460289"/>
                <a:gd name="connsiteX4" fmla="*/ 2112413 w 4020041"/>
                <a:gd name="connsiteY4" fmla="*/ 1151605 h 3460289"/>
                <a:gd name="connsiteX5" fmla="*/ 3375676 w 4020041"/>
                <a:gd name="connsiteY5" fmla="*/ 768953 h 3460289"/>
                <a:gd name="connsiteX6" fmla="*/ 2396192 w 4020041"/>
                <a:gd name="connsiteY6" fmla="*/ 1466915 h 3460289"/>
                <a:gd name="connsiteX7" fmla="*/ 4020041 w 4020041"/>
                <a:gd name="connsiteY7" fmla="*/ 1813756 h 3460289"/>
                <a:gd name="connsiteX8" fmla="*/ 2348896 w 4020041"/>
                <a:gd name="connsiteY8" fmla="*/ 1908349 h 3460289"/>
                <a:gd name="connsiteX9" fmla="*/ 2652316 w 4020041"/>
                <a:gd name="connsiteY9" fmla="*/ 3460289 h 3460289"/>
                <a:gd name="connsiteX10" fmla="*/ 2096648 w 4020041"/>
                <a:gd name="connsiteY10" fmla="*/ 2129067 h 3460289"/>
                <a:gd name="connsiteX11" fmla="*/ 1860165 w 4020041"/>
                <a:gd name="connsiteY11" fmla="*/ 3406074 h 3460289"/>
                <a:gd name="connsiteX12" fmla="*/ 1670979 w 4020041"/>
                <a:gd name="connsiteY12" fmla="*/ 2207894 h 3460289"/>
                <a:gd name="connsiteX13" fmla="*/ 602799 w 4020041"/>
                <a:gd name="connsiteY13" fmla="*/ 3460289 h 3460289"/>
                <a:gd name="connsiteX14" fmla="*/ 1261075 w 4020041"/>
                <a:gd name="connsiteY14" fmla="*/ 2207894 h 3460289"/>
                <a:gd name="connsiteX15" fmla="*/ 0 w 4020041"/>
                <a:gd name="connsiteY15" fmla="*/ 2050542 h 3460289"/>
                <a:gd name="connsiteX16" fmla="*/ 1205598 w 4020041"/>
                <a:gd name="connsiteY16" fmla="*/ 1922383 h 3460289"/>
                <a:gd name="connsiteX17" fmla="*/ 120560 w 4020041"/>
                <a:gd name="connsiteY17" fmla="*/ 1025271 h 3460289"/>
                <a:gd name="connsiteX18" fmla="*/ 851172 w 4020041"/>
                <a:gd name="connsiteY18" fmla="*/ 1167370 h 3460289"/>
                <a:gd name="connsiteX19" fmla="*/ 241120 w 4020041"/>
                <a:gd name="connsiteY19" fmla="*/ 256317 h 3460289"/>
                <a:gd name="connsiteX20" fmla="*/ 1446718 w 4020041"/>
                <a:gd name="connsiteY20" fmla="*/ 1409747 h 3460289"/>
                <a:gd name="connsiteX21" fmla="*/ 1446718 w 4020041"/>
                <a:gd name="connsiteY21" fmla="*/ 1537906 h 3460289"/>
                <a:gd name="connsiteX0" fmla="*/ 1402965 w 4020041"/>
                <a:gd name="connsiteY0" fmla="*/ 1246198 h 3460289"/>
                <a:gd name="connsiteX1" fmla="*/ 1326158 w 4020041"/>
                <a:gd name="connsiteY1" fmla="*/ 256317 h 3460289"/>
                <a:gd name="connsiteX2" fmla="*/ 1567278 w 4020041"/>
                <a:gd name="connsiteY2" fmla="*/ 1281588 h 3460289"/>
                <a:gd name="connsiteX3" fmla="*/ 2290637 w 4020041"/>
                <a:gd name="connsiteY3" fmla="*/ 0 h 3460289"/>
                <a:gd name="connsiteX4" fmla="*/ 2112413 w 4020041"/>
                <a:gd name="connsiteY4" fmla="*/ 1151605 h 3460289"/>
                <a:gd name="connsiteX5" fmla="*/ 3375676 w 4020041"/>
                <a:gd name="connsiteY5" fmla="*/ 768953 h 3460289"/>
                <a:gd name="connsiteX6" fmla="*/ 2411197 w 4020041"/>
                <a:gd name="connsiteY6" fmla="*/ 1409747 h 3460289"/>
                <a:gd name="connsiteX7" fmla="*/ 4020041 w 4020041"/>
                <a:gd name="connsiteY7" fmla="*/ 1813756 h 3460289"/>
                <a:gd name="connsiteX8" fmla="*/ 2348896 w 4020041"/>
                <a:gd name="connsiteY8" fmla="*/ 1908349 h 3460289"/>
                <a:gd name="connsiteX9" fmla="*/ 2652316 w 4020041"/>
                <a:gd name="connsiteY9" fmla="*/ 3460289 h 3460289"/>
                <a:gd name="connsiteX10" fmla="*/ 2096648 w 4020041"/>
                <a:gd name="connsiteY10" fmla="*/ 2129067 h 3460289"/>
                <a:gd name="connsiteX11" fmla="*/ 1860165 w 4020041"/>
                <a:gd name="connsiteY11" fmla="*/ 3406074 h 3460289"/>
                <a:gd name="connsiteX12" fmla="*/ 1670979 w 4020041"/>
                <a:gd name="connsiteY12" fmla="*/ 2207894 h 3460289"/>
                <a:gd name="connsiteX13" fmla="*/ 602799 w 4020041"/>
                <a:gd name="connsiteY13" fmla="*/ 3460289 h 3460289"/>
                <a:gd name="connsiteX14" fmla="*/ 1261075 w 4020041"/>
                <a:gd name="connsiteY14" fmla="*/ 2207894 h 3460289"/>
                <a:gd name="connsiteX15" fmla="*/ 0 w 4020041"/>
                <a:gd name="connsiteY15" fmla="*/ 2050542 h 3460289"/>
                <a:gd name="connsiteX16" fmla="*/ 1205598 w 4020041"/>
                <a:gd name="connsiteY16" fmla="*/ 1922383 h 3460289"/>
                <a:gd name="connsiteX17" fmla="*/ 120560 w 4020041"/>
                <a:gd name="connsiteY17" fmla="*/ 1025271 h 3460289"/>
                <a:gd name="connsiteX18" fmla="*/ 851172 w 4020041"/>
                <a:gd name="connsiteY18" fmla="*/ 1167370 h 3460289"/>
                <a:gd name="connsiteX19" fmla="*/ 241120 w 4020041"/>
                <a:gd name="connsiteY19" fmla="*/ 256317 h 3460289"/>
                <a:gd name="connsiteX20" fmla="*/ 1446718 w 4020041"/>
                <a:gd name="connsiteY20" fmla="*/ 1409747 h 3460289"/>
                <a:gd name="connsiteX21" fmla="*/ 1446718 w 4020041"/>
                <a:gd name="connsiteY21" fmla="*/ 1537906 h 3460289"/>
                <a:gd name="connsiteX0" fmla="*/ 1402965 w 4020041"/>
                <a:gd name="connsiteY0" fmla="*/ 1246198 h 3460289"/>
                <a:gd name="connsiteX1" fmla="*/ 1326158 w 4020041"/>
                <a:gd name="connsiteY1" fmla="*/ 256317 h 3460289"/>
                <a:gd name="connsiteX2" fmla="*/ 1567278 w 4020041"/>
                <a:gd name="connsiteY2" fmla="*/ 1281588 h 3460289"/>
                <a:gd name="connsiteX3" fmla="*/ 2290637 w 4020041"/>
                <a:gd name="connsiteY3" fmla="*/ 0 h 3460289"/>
                <a:gd name="connsiteX4" fmla="*/ 2112413 w 4020041"/>
                <a:gd name="connsiteY4" fmla="*/ 1151605 h 3460289"/>
                <a:gd name="connsiteX5" fmla="*/ 3375676 w 4020041"/>
                <a:gd name="connsiteY5" fmla="*/ 768953 h 3460289"/>
                <a:gd name="connsiteX6" fmla="*/ 2411197 w 4020041"/>
                <a:gd name="connsiteY6" fmla="*/ 1409747 h 3460289"/>
                <a:gd name="connsiteX7" fmla="*/ 4020041 w 4020041"/>
                <a:gd name="connsiteY7" fmla="*/ 1813756 h 3460289"/>
                <a:gd name="connsiteX8" fmla="*/ 2411197 w 4020041"/>
                <a:gd name="connsiteY8" fmla="*/ 1794224 h 3460289"/>
                <a:gd name="connsiteX9" fmla="*/ 2652316 w 4020041"/>
                <a:gd name="connsiteY9" fmla="*/ 3460289 h 3460289"/>
                <a:gd name="connsiteX10" fmla="*/ 2096648 w 4020041"/>
                <a:gd name="connsiteY10" fmla="*/ 2129067 h 3460289"/>
                <a:gd name="connsiteX11" fmla="*/ 1860165 w 4020041"/>
                <a:gd name="connsiteY11" fmla="*/ 3406074 h 3460289"/>
                <a:gd name="connsiteX12" fmla="*/ 1670979 w 4020041"/>
                <a:gd name="connsiteY12" fmla="*/ 2207894 h 3460289"/>
                <a:gd name="connsiteX13" fmla="*/ 602799 w 4020041"/>
                <a:gd name="connsiteY13" fmla="*/ 3460289 h 3460289"/>
                <a:gd name="connsiteX14" fmla="*/ 1261075 w 4020041"/>
                <a:gd name="connsiteY14" fmla="*/ 2207894 h 3460289"/>
                <a:gd name="connsiteX15" fmla="*/ 0 w 4020041"/>
                <a:gd name="connsiteY15" fmla="*/ 2050542 h 3460289"/>
                <a:gd name="connsiteX16" fmla="*/ 1205598 w 4020041"/>
                <a:gd name="connsiteY16" fmla="*/ 1922383 h 3460289"/>
                <a:gd name="connsiteX17" fmla="*/ 120560 w 4020041"/>
                <a:gd name="connsiteY17" fmla="*/ 1025271 h 3460289"/>
                <a:gd name="connsiteX18" fmla="*/ 851172 w 4020041"/>
                <a:gd name="connsiteY18" fmla="*/ 1167370 h 3460289"/>
                <a:gd name="connsiteX19" fmla="*/ 241120 w 4020041"/>
                <a:gd name="connsiteY19" fmla="*/ 256317 h 3460289"/>
                <a:gd name="connsiteX20" fmla="*/ 1446718 w 4020041"/>
                <a:gd name="connsiteY20" fmla="*/ 1409747 h 3460289"/>
                <a:gd name="connsiteX21" fmla="*/ 1446718 w 4020041"/>
                <a:gd name="connsiteY21" fmla="*/ 1537906 h 3460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020041" h="3460289">
                  <a:moveTo>
                    <a:pt x="1402965" y="1246198"/>
                  </a:moveTo>
                  <a:lnTo>
                    <a:pt x="1326158" y="256317"/>
                  </a:lnTo>
                  <a:lnTo>
                    <a:pt x="1567278" y="1281588"/>
                  </a:lnTo>
                  <a:lnTo>
                    <a:pt x="2290637" y="0"/>
                  </a:lnTo>
                  <a:lnTo>
                    <a:pt x="2112413" y="1151605"/>
                  </a:lnTo>
                  <a:lnTo>
                    <a:pt x="3375676" y="768953"/>
                  </a:lnTo>
                  <a:lnTo>
                    <a:pt x="2411197" y="1409747"/>
                  </a:lnTo>
                  <a:lnTo>
                    <a:pt x="4020041" y="1813756"/>
                  </a:lnTo>
                  <a:lnTo>
                    <a:pt x="2411197" y="1794224"/>
                  </a:lnTo>
                  <a:lnTo>
                    <a:pt x="2652316" y="3460289"/>
                  </a:lnTo>
                  <a:lnTo>
                    <a:pt x="2096648" y="2129067"/>
                  </a:lnTo>
                  <a:lnTo>
                    <a:pt x="1860165" y="3406074"/>
                  </a:lnTo>
                  <a:lnTo>
                    <a:pt x="1670979" y="2207894"/>
                  </a:lnTo>
                  <a:lnTo>
                    <a:pt x="602799" y="3460289"/>
                  </a:lnTo>
                  <a:lnTo>
                    <a:pt x="1261075" y="2207894"/>
                  </a:lnTo>
                  <a:lnTo>
                    <a:pt x="0" y="2050542"/>
                  </a:lnTo>
                  <a:lnTo>
                    <a:pt x="1205598" y="1922383"/>
                  </a:lnTo>
                  <a:lnTo>
                    <a:pt x="120560" y="1025271"/>
                  </a:lnTo>
                  <a:lnTo>
                    <a:pt x="851172" y="1167370"/>
                  </a:lnTo>
                  <a:lnTo>
                    <a:pt x="241120" y="256317"/>
                  </a:lnTo>
                  <a:lnTo>
                    <a:pt x="1446718" y="1409747"/>
                  </a:lnTo>
                  <a:lnTo>
                    <a:pt x="1446718" y="1537906"/>
                  </a:lnTo>
                </a:path>
              </a:pathLst>
            </a:custGeom>
            <a:solidFill>
              <a:srgbClr val="FFC000"/>
            </a:solidFill>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36" name="TextBox 35"/>
          <p:cNvSpPr txBox="1"/>
          <p:nvPr/>
        </p:nvSpPr>
        <p:spPr>
          <a:xfrm>
            <a:off x="228600" y="3464625"/>
            <a:ext cx="8915400" cy="523220"/>
          </a:xfrm>
          <a:prstGeom prst="rect">
            <a:avLst/>
          </a:prstGeom>
          <a:noFill/>
        </p:spPr>
        <p:txBody>
          <a:bodyPr wrap="square" rtlCol="0">
            <a:spAutoFit/>
          </a:bodyPr>
          <a:lstStyle/>
          <a:p>
            <a:r>
              <a:rPr lang="en-US" sz="2800" dirty="0" smtClean="0"/>
              <a:t>OK, once more – this time let’s really crank it up! (</a:t>
            </a:r>
            <a:r>
              <a:rPr lang="en-US" sz="2800" b="1" dirty="0" smtClean="0"/>
              <a:t>Q25</a:t>
            </a:r>
            <a:r>
              <a:rPr lang="en-US" sz="2800" dirty="0" smtClean="0"/>
              <a:t>)</a:t>
            </a:r>
          </a:p>
        </p:txBody>
      </p:sp>
      <p:sp>
        <p:nvSpPr>
          <p:cNvPr id="4" name="TextBox 3"/>
          <p:cNvSpPr txBox="1"/>
          <p:nvPr/>
        </p:nvSpPr>
        <p:spPr>
          <a:xfrm>
            <a:off x="0" y="76200"/>
            <a:ext cx="9144000" cy="646331"/>
          </a:xfrm>
          <a:prstGeom prst="rect">
            <a:avLst/>
          </a:prstGeom>
          <a:noFill/>
        </p:spPr>
        <p:txBody>
          <a:bodyPr wrap="square" rtlCol="0">
            <a:spAutoFit/>
          </a:bodyPr>
          <a:lstStyle/>
          <a:p>
            <a:pPr algn="ctr"/>
            <a:r>
              <a:rPr lang="en-US" sz="3600" b="1" dirty="0" smtClean="0"/>
              <a:t>Nuclear Reactions</a:t>
            </a:r>
            <a:endParaRPr lang="en-US" sz="3600" b="1" dirty="0"/>
          </a:p>
        </p:txBody>
      </p:sp>
      <p:sp>
        <p:nvSpPr>
          <p:cNvPr id="6" name="TextBox 5"/>
          <p:cNvSpPr txBox="1"/>
          <p:nvPr/>
        </p:nvSpPr>
        <p:spPr>
          <a:xfrm>
            <a:off x="228600" y="2170093"/>
            <a:ext cx="8915400" cy="1384995"/>
          </a:xfrm>
          <a:prstGeom prst="rect">
            <a:avLst/>
          </a:prstGeom>
          <a:noFill/>
        </p:spPr>
        <p:txBody>
          <a:bodyPr wrap="square" rtlCol="0">
            <a:spAutoFit/>
          </a:bodyPr>
          <a:lstStyle/>
          <a:p>
            <a:r>
              <a:rPr lang="en-US" sz="2800" dirty="0" smtClean="0"/>
              <a:t>The animation for this fusion reaction is quite simple; it just involves a Li-7 nucleus and a He-4 nucleus colliding with one another like this:</a:t>
            </a:r>
          </a:p>
        </p:txBody>
      </p:sp>
      <p:sp>
        <p:nvSpPr>
          <p:cNvPr id="33" name="TextBox 32"/>
          <p:cNvSpPr txBox="1"/>
          <p:nvPr/>
        </p:nvSpPr>
        <p:spPr>
          <a:xfrm>
            <a:off x="228600" y="3034430"/>
            <a:ext cx="8915400" cy="523220"/>
          </a:xfrm>
          <a:prstGeom prst="rect">
            <a:avLst/>
          </a:prstGeom>
          <a:noFill/>
        </p:spPr>
        <p:txBody>
          <a:bodyPr wrap="square" rtlCol="0">
            <a:spAutoFit/>
          </a:bodyPr>
          <a:lstStyle/>
          <a:p>
            <a:r>
              <a:rPr lang="en-US" sz="2800" dirty="0" smtClean="0"/>
              <a:t>                                Hmmm, let’s try that again a little faster.</a:t>
            </a:r>
          </a:p>
        </p:txBody>
      </p:sp>
      <p:sp>
        <p:nvSpPr>
          <p:cNvPr id="54" name="TextBox 53"/>
          <p:cNvSpPr txBox="1"/>
          <p:nvPr/>
        </p:nvSpPr>
        <p:spPr>
          <a:xfrm>
            <a:off x="228600" y="4740166"/>
            <a:ext cx="8915400" cy="1815882"/>
          </a:xfrm>
          <a:prstGeom prst="rect">
            <a:avLst/>
          </a:prstGeom>
          <a:noFill/>
        </p:spPr>
        <p:txBody>
          <a:bodyPr wrap="square" rtlCol="0">
            <a:spAutoFit/>
          </a:bodyPr>
          <a:lstStyle/>
          <a:p>
            <a:r>
              <a:rPr lang="en-US" sz="2800" dirty="0" smtClean="0"/>
              <a:t>                                   The atoms have to be at very high temperatures to get the nuclei to come close enough that strong nuclear forces can take over and allow them to fuse into one nucleus.  </a:t>
            </a:r>
          </a:p>
        </p:txBody>
      </p:sp>
      <p:sp>
        <p:nvSpPr>
          <p:cNvPr id="42" name="TextBox 41"/>
          <p:cNvSpPr txBox="1"/>
          <p:nvPr/>
        </p:nvSpPr>
        <p:spPr>
          <a:xfrm>
            <a:off x="3124200" y="652667"/>
            <a:ext cx="838200" cy="707886"/>
          </a:xfrm>
          <a:prstGeom prst="rect">
            <a:avLst/>
          </a:prstGeom>
          <a:noFill/>
        </p:spPr>
        <p:txBody>
          <a:bodyPr wrap="square" rtlCol="0">
            <a:spAutoFit/>
          </a:bodyPr>
          <a:lstStyle/>
          <a:p>
            <a:r>
              <a:rPr lang="en-US" sz="4000" dirty="0" smtClean="0"/>
              <a:t>Li</a:t>
            </a:r>
            <a:endParaRPr lang="en-US" sz="4000" dirty="0" smtClean="0">
              <a:sym typeface="Wingdings" pitchFamily="2" charset="2"/>
            </a:endParaRPr>
          </a:p>
        </p:txBody>
      </p:sp>
      <p:sp>
        <p:nvSpPr>
          <p:cNvPr id="57" name="TextBox 56"/>
          <p:cNvSpPr txBox="1"/>
          <p:nvPr/>
        </p:nvSpPr>
        <p:spPr>
          <a:xfrm>
            <a:off x="2683266" y="937460"/>
            <a:ext cx="609600" cy="400110"/>
          </a:xfrm>
          <a:prstGeom prst="rect">
            <a:avLst/>
          </a:prstGeom>
          <a:noFill/>
        </p:spPr>
        <p:txBody>
          <a:bodyPr wrap="square" rtlCol="0">
            <a:spAutoFit/>
          </a:bodyPr>
          <a:lstStyle/>
          <a:p>
            <a:pPr algn="r"/>
            <a:r>
              <a:rPr lang="en-US" sz="2000" b="1" dirty="0" smtClean="0"/>
              <a:t>3</a:t>
            </a:r>
            <a:endParaRPr lang="en-US" sz="2000" b="1" dirty="0"/>
          </a:p>
        </p:txBody>
      </p:sp>
      <p:sp>
        <p:nvSpPr>
          <p:cNvPr id="58" name="TextBox 57"/>
          <p:cNvSpPr txBox="1"/>
          <p:nvPr/>
        </p:nvSpPr>
        <p:spPr>
          <a:xfrm>
            <a:off x="2683266" y="700830"/>
            <a:ext cx="609600" cy="400110"/>
          </a:xfrm>
          <a:prstGeom prst="rect">
            <a:avLst/>
          </a:prstGeom>
          <a:noFill/>
        </p:spPr>
        <p:txBody>
          <a:bodyPr wrap="square" rtlCol="0">
            <a:spAutoFit/>
          </a:bodyPr>
          <a:lstStyle/>
          <a:p>
            <a:pPr algn="r"/>
            <a:r>
              <a:rPr lang="en-US" sz="2000" b="1" dirty="0" smtClean="0"/>
              <a:t>7</a:t>
            </a:r>
            <a:endParaRPr lang="en-US" sz="2000" b="1" dirty="0"/>
          </a:p>
        </p:txBody>
      </p:sp>
      <p:sp>
        <p:nvSpPr>
          <p:cNvPr id="60" name="TextBox 59"/>
          <p:cNvSpPr txBox="1"/>
          <p:nvPr/>
        </p:nvSpPr>
        <p:spPr>
          <a:xfrm>
            <a:off x="4157909" y="652667"/>
            <a:ext cx="816223" cy="707886"/>
          </a:xfrm>
          <a:prstGeom prst="rect">
            <a:avLst/>
          </a:prstGeom>
          <a:noFill/>
        </p:spPr>
        <p:txBody>
          <a:bodyPr wrap="square" rtlCol="0">
            <a:spAutoFit/>
          </a:bodyPr>
          <a:lstStyle/>
          <a:p>
            <a:r>
              <a:rPr lang="en-US" sz="4000" dirty="0" smtClean="0">
                <a:sym typeface="Wingdings" pitchFamily="2" charset="2"/>
              </a:rPr>
              <a:t>He</a:t>
            </a:r>
          </a:p>
        </p:txBody>
      </p:sp>
      <p:sp>
        <p:nvSpPr>
          <p:cNvPr id="61" name="TextBox 60"/>
          <p:cNvSpPr txBox="1"/>
          <p:nvPr/>
        </p:nvSpPr>
        <p:spPr>
          <a:xfrm>
            <a:off x="3719828" y="931956"/>
            <a:ext cx="609600" cy="400110"/>
          </a:xfrm>
          <a:prstGeom prst="rect">
            <a:avLst/>
          </a:prstGeom>
          <a:noFill/>
        </p:spPr>
        <p:txBody>
          <a:bodyPr wrap="square" rtlCol="0">
            <a:spAutoFit/>
          </a:bodyPr>
          <a:lstStyle/>
          <a:p>
            <a:pPr algn="r"/>
            <a:r>
              <a:rPr lang="en-US" sz="2000" b="1" dirty="0" smtClean="0"/>
              <a:t>2</a:t>
            </a:r>
            <a:endParaRPr lang="en-US" sz="2000" b="1" dirty="0"/>
          </a:p>
        </p:txBody>
      </p:sp>
      <p:sp>
        <p:nvSpPr>
          <p:cNvPr id="62" name="TextBox 61"/>
          <p:cNvSpPr txBox="1"/>
          <p:nvPr/>
        </p:nvSpPr>
        <p:spPr>
          <a:xfrm>
            <a:off x="3719828" y="695326"/>
            <a:ext cx="609600" cy="400110"/>
          </a:xfrm>
          <a:prstGeom prst="rect">
            <a:avLst/>
          </a:prstGeom>
          <a:noFill/>
        </p:spPr>
        <p:txBody>
          <a:bodyPr wrap="square" rtlCol="0">
            <a:spAutoFit/>
          </a:bodyPr>
          <a:lstStyle/>
          <a:p>
            <a:pPr algn="r"/>
            <a:r>
              <a:rPr lang="en-US" sz="2000" b="1" dirty="0" smtClean="0"/>
              <a:t>4</a:t>
            </a:r>
            <a:endParaRPr lang="en-US" sz="2000" b="1" dirty="0"/>
          </a:p>
        </p:txBody>
      </p:sp>
      <p:sp>
        <p:nvSpPr>
          <p:cNvPr id="69" name="TextBox 68"/>
          <p:cNvSpPr txBox="1"/>
          <p:nvPr/>
        </p:nvSpPr>
        <p:spPr>
          <a:xfrm>
            <a:off x="5203208" y="699180"/>
            <a:ext cx="609600" cy="400110"/>
          </a:xfrm>
          <a:prstGeom prst="rect">
            <a:avLst/>
          </a:prstGeom>
          <a:noFill/>
        </p:spPr>
        <p:txBody>
          <a:bodyPr wrap="square" rtlCol="0">
            <a:spAutoFit/>
          </a:bodyPr>
          <a:lstStyle/>
          <a:p>
            <a:pPr algn="r"/>
            <a:r>
              <a:rPr lang="en-US" sz="2000" b="1" dirty="0" smtClean="0"/>
              <a:t>11</a:t>
            </a:r>
            <a:endParaRPr lang="en-US" sz="2000" b="1" dirty="0"/>
          </a:p>
        </p:txBody>
      </p:sp>
      <p:sp>
        <p:nvSpPr>
          <p:cNvPr id="70" name="TextBox 69"/>
          <p:cNvSpPr txBox="1"/>
          <p:nvPr/>
        </p:nvSpPr>
        <p:spPr>
          <a:xfrm>
            <a:off x="5203208" y="933386"/>
            <a:ext cx="609600" cy="400110"/>
          </a:xfrm>
          <a:prstGeom prst="rect">
            <a:avLst/>
          </a:prstGeom>
          <a:noFill/>
        </p:spPr>
        <p:txBody>
          <a:bodyPr wrap="square" rtlCol="0">
            <a:spAutoFit/>
          </a:bodyPr>
          <a:lstStyle/>
          <a:p>
            <a:pPr algn="r"/>
            <a:r>
              <a:rPr lang="en-US" sz="2000" b="1" dirty="0" smtClean="0"/>
              <a:t>5</a:t>
            </a:r>
            <a:endParaRPr lang="en-US" sz="2000" b="1" dirty="0"/>
          </a:p>
        </p:txBody>
      </p:sp>
      <p:sp>
        <p:nvSpPr>
          <p:cNvPr id="71" name="TextBox 70"/>
          <p:cNvSpPr txBox="1"/>
          <p:nvPr/>
        </p:nvSpPr>
        <p:spPr>
          <a:xfrm>
            <a:off x="3581400" y="650544"/>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72" name="TextBox 71"/>
          <p:cNvSpPr txBox="1"/>
          <p:nvPr/>
        </p:nvSpPr>
        <p:spPr>
          <a:xfrm>
            <a:off x="4724400" y="652667"/>
            <a:ext cx="609600" cy="707886"/>
          </a:xfrm>
          <a:prstGeom prst="rect">
            <a:avLst/>
          </a:prstGeom>
          <a:noFill/>
        </p:spPr>
        <p:txBody>
          <a:bodyPr wrap="square" rtlCol="0">
            <a:spAutoFit/>
          </a:bodyPr>
          <a:lstStyle/>
          <a:p>
            <a:r>
              <a:rPr lang="en-US" sz="4000" dirty="0" smtClean="0">
                <a:sym typeface="Wingdings" pitchFamily="2" charset="2"/>
              </a:rPr>
              <a:t></a:t>
            </a:r>
          </a:p>
        </p:txBody>
      </p:sp>
      <p:sp>
        <p:nvSpPr>
          <p:cNvPr id="73" name="TextBox 72"/>
          <p:cNvSpPr txBox="1"/>
          <p:nvPr/>
        </p:nvSpPr>
        <p:spPr>
          <a:xfrm>
            <a:off x="5638800" y="652667"/>
            <a:ext cx="838200" cy="707886"/>
          </a:xfrm>
          <a:prstGeom prst="rect">
            <a:avLst/>
          </a:prstGeom>
          <a:noFill/>
        </p:spPr>
        <p:txBody>
          <a:bodyPr wrap="square" rtlCol="0">
            <a:spAutoFit/>
          </a:bodyPr>
          <a:lstStyle/>
          <a:p>
            <a:r>
              <a:rPr lang="en-US" sz="4000" dirty="0" smtClean="0"/>
              <a:t>B</a:t>
            </a:r>
            <a:endParaRPr lang="en-US" sz="4000" dirty="0" smtClean="0">
              <a:sym typeface="Wingdings" pitchFamily="2" charset="2"/>
            </a:endParaRPr>
          </a:p>
        </p:txBody>
      </p:sp>
      <p:grpSp>
        <p:nvGrpSpPr>
          <p:cNvPr id="56" name="Group 55"/>
          <p:cNvGrpSpPr/>
          <p:nvPr/>
        </p:nvGrpSpPr>
        <p:grpSpPr>
          <a:xfrm>
            <a:off x="990600" y="1600200"/>
            <a:ext cx="295738" cy="316336"/>
            <a:chOff x="1289222" y="990600"/>
            <a:chExt cx="295738" cy="316336"/>
          </a:xfrm>
        </p:grpSpPr>
        <p:sp>
          <p:nvSpPr>
            <p:cNvPr id="53" name="Oval 52"/>
            <p:cNvSpPr/>
            <p:nvPr/>
          </p:nvSpPr>
          <p:spPr>
            <a:xfrm>
              <a:off x="1371600" y="1169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1289222" y="104620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1441622" y="1040024"/>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1295400" y="11430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1371600" y="9906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1447800" y="11430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1371600" y="10668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5" name="Group 64"/>
          <p:cNvGrpSpPr/>
          <p:nvPr/>
        </p:nvGrpSpPr>
        <p:grpSpPr>
          <a:xfrm>
            <a:off x="7742330" y="1628900"/>
            <a:ext cx="258670" cy="258670"/>
            <a:chOff x="2057400" y="1478690"/>
            <a:chExt cx="258670" cy="258670"/>
          </a:xfrm>
        </p:grpSpPr>
        <p:sp>
          <p:nvSpPr>
            <p:cNvPr id="32" name="Oval 31"/>
            <p:cNvSpPr/>
            <p:nvPr/>
          </p:nvSpPr>
          <p:spPr>
            <a:xfrm>
              <a:off x="2057400" y="15240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2154198" y="147869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2178910" y="16002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20574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0" presetClass="path" presetSubtype="0" accel="50000" decel="50000" autoRev="1" fill="hold" nodeType="clickEffect">
                                  <p:stCondLst>
                                    <p:cond delay="0"/>
                                  </p:stCondLst>
                                  <p:childTnLst>
                                    <p:animMotion origin="layout" path="M 5.83333E-6 9.89824E-7 L -0.28333 9.89824E-7 " pathEditMode="relative" ptsTypes="AA">
                                      <p:cBhvr>
                                        <p:cTn id="10" dur="2000" fill="hold"/>
                                        <p:tgtEl>
                                          <p:spTgt spid="65"/>
                                        </p:tgtEl>
                                        <p:attrNameLst>
                                          <p:attrName>ppt_x</p:attrName>
                                          <p:attrName>ppt_y</p:attrName>
                                        </p:attrNameLst>
                                      </p:cBhvr>
                                    </p:animMotion>
                                  </p:childTnLst>
                                </p:cTn>
                              </p:par>
                              <p:par>
                                <p:cTn id="11" presetID="0" presetClass="path" presetSubtype="0" accel="50000" decel="50000" autoRev="1" fill="hold" nodeType="withEffect">
                                  <p:stCondLst>
                                    <p:cond delay="0"/>
                                  </p:stCondLst>
                                  <p:childTnLst>
                                    <p:animMotion origin="layout" path="M 0.00052 -0.00069 L 0.29219 -0.00069 " pathEditMode="relative" ptsTypes="AA">
                                      <p:cBhvr>
                                        <p:cTn id="12" dur="2000" fill="hold"/>
                                        <p:tgtEl>
                                          <p:spTgt spid="56"/>
                                        </p:tgtEl>
                                        <p:attrNameLst>
                                          <p:attrName>ppt_x</p:attrName>
                                          <p:attrName>ppt_y</p:attrName>
                                        </p:attrNameLst>
                                      </p:cBhvr>
                                    </p:animMotion>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3">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0" presetClass="path" presetSubtype="0" accel="50000" decel="50000" autoRev="1" fill="hold" nodeType="clickEffect">
                                  <p:stCondLst>
                                    <p:cond delay="0"/>
                                  </p:stCondLst>
                                  <p:childTnLst>
                                    <p:animMotion origin="layout" path="M 0.00052 -0.00069 L 0.33385 -0.00069 " pathEditMode="relative" ptsTypes="AA">
                                      <p:cBhvr>
                                        <p:cTn id="20" dur="1000" fill="hold"/>
                                        <p:tgtEl>
                                          <p:spTgt spid="56"/>
                                        </p:tgtEl>
                                        <p:attrNameLst>
                                          <p:attrName>ppt_x</p:attrName>
                                          <p:attrName>ppt_y</p:attrName>
                                        </p:attrNameLst>
                                      </p:cBhvr>
                                    </p:animMotion>
                                  </p:childTnLst>
                                </p:cTn>
                              </p:par>
                              <p:par>
                                <p:cTn id="21" presetID="0" presetClass="path" presetSubtype="0" accel="50000" decel="50000" autoRev="1" fill="hold" nodeType="withEffect">
                                  <p:stCondLst>
                                    <p:cond delay="0"/>
                                  </p:stCondLst>
                                  <p:childTnLst>
                                    <p:animMotion origin="layout" path="M 5.55556E-7 9.89824E-7 L -0.325 9.89824E-7 " pathEditMode="relative" ptsTypes="AA">
                                      <p:cBhvr>
                                        <p:cTn id="22" dur="1000" fill="hold"/>
                                        <p:tgtEl>
                                          <p:spTgt spid="65"/>
                                        </p:tgtEl>
                                        <p:attrNameLst>
                                          <p:attrName>ppt_x</p:attrName>
                                          <p:attrName>ppt_y</p:attrName>
                                        </p:attrNameLst>
                                      </p:cBhvr>
                                    </p:animMotion>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6">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0" presetClass="path" presetSubtype="0" accel="50000" fill="hold" nodeType="clickEffect">
                                  <p:stCondLst>
                                    <p:cond delay="0"/>
                                  </p:stCondLst>
                                  <p:childTnLst>
                                    <p:animMotion origin="layout" path="M 0.00052 -0.00069 L 0.37552 -0.00069 " pathEditMode="relative" ptsTypes="AA">
                                      <p:cBhvr>
                                        <p:cTn id="30" dur="500" fill="hold"/>
                                        <p:tgtEl>
                                          <p:spTgt spid="56"/>
                                        </p:tgtEl>
                                        <p:attrNameLst>
                                          <p:attrName>ppt_x</p:attrName>
                                          <p:attrName>ppt_y</p:attrName>
                                        </p:attrNameLst>
                                      </p:cBhvr>
                                    </p:animMotion>
                                  </p:childTnLst>
                                </p:cTn>
                              </p:par>
                              <p:par>
                                <p:cTn id="31" presetID="0" presetClass="path" presetSubtype="0" accel="50000" fill="hold" nodeType="withEffect">
                                  <p:stCondLst>
                                    <p:cond delay="0"/>
                                  </p:stCondLst>
                                  <p:childTnLst>
                                    <p:animMotion origin="layout" path="M 5.55556E-7 9.89824E-7 L -0.36666 9.89824E-7 " pathEditMode="relative" ptsTypes="AA">
                                      <p:cBhvr>
                                        <p:cTn id="32" dur="500" fill="hold"/>
                                        <p:tgtEl>
                                          <p:spTgt spid="65"/>
                                        </p:tgtEl>
                                        <p:attrNameLst>
                                          <p:attrName>ppt_x</p:attrName>
                                          <p:attrName>ppt_y</p:attrName>
                                        </p:attrNameLst>
                                      </p:cBhvr>
                                    </p:animMotion>
                                  </p:childTnLst>
                                </p:cTn>
                              </p:par>
                            </p:childTnLst>
                          </p:cTn>
                        </p:par>
                        <p:par>
                          <p:cTn id="33" fill="hold">
                            <p:stCondLst>
                              <p:cond delay="500"/>
                            </p:stCondLst>
                            <p:childTnLst>
                              <p:par>
                                <p:cTn id="34" presetID="23" presetClass="entr" presetSubtype="16" fill="hold" nodeType="afterEffect">
                                  <p:stCondLst>
                                    <p:cond delay="0"/>
                                  </p:stCondLst>
                                  <p:childTnLst>
                                    <p:set>
                                      <p:cBhvr>
                                        <p:cTn id="35" dur="1" fill="hold">
                                          <p:stCondLst>
                                            <p:cond delay="0"/>
                                          </p:stCondLst>
                                        </p:cTn>
                                        <p:tgtEl>
                                          <p:spTgt spid="66"/>
                                        </p:tgtEl>
                                        <p:attrNameLst>
                                          <p:attrName>style.visibility</p:attrName>
                                        </p:attrNameLst>
                                      </p:cBhvr>
                                      <p:to>
                                        <p:strVal val="visible"/>
                                      </p:to>
                                    </p:set>
                                    <p:anim calcmode="lin" valueType="num">
                                      <p:cBhvr>
                                        <p:cTn id="36" dur="500" fill="hold"/>
                                        <p:tgtEl>
                                          <p:spTgt spid="66"/>
                                        </p:tgtEl>
                                        <p:attrNameLst>
                                          <p:attrName>ppt_w</p:attrName>
                                        </p:attrNameLst>
                                      </p:cBhvr>
                                      <p:tavLst>
                                        <p:tav tm="0">
                                          <p:val>
                                            <p:fltVal val="0"/>
                                          </p:val>
                                        </p:tav>
                                        <p:tav tm="100000">
                                          <p:val>
                                            <p:strVal val="#ppt_w"/>
                                          </p:val>
                                        </p:tav>
                                      </p:tavLst>
                                    </p:anim>
                                    <p:anim calcmode="lin" valueType="num">
                                      <p:cBhvr>
                                        <p:cTn id="37" dur="500" fill="hold"/>
                                        <p:tgtEl>
                                          <p:spTgt spid="66"/>
                                        </p:tgtEl>
                                        <p:attrNameLst>
                                          <p:attrName>ppt_h</p:attrName>
                                        </p:attrNameLst>
                                      </p:cBhvr>
                                      <p:tavLst>
                                        <p:tav tm="0">
                                          <p:val>
                                            <p:fltVal val="0"/>
                                          </p:val>
                                        </p:tav>
                                        <p:tav tm="100000">
                                          <p:val>
                                            <p:strVal val="#ppt_h"/>
                                          </p:val>
                                        </p:tav>
                                      </p:tavLst>
                                    </p:anim>
                                  </p:childTnLst>
                                </p:cTn>
                              </p:par>
                            </p:childTnLst>
                          </p:cTn>
                        </p:par>
                        <p:par>
                          <p:cTn id="38" fill="hold">
                            <p:stCondLst>
                              <p:cond delay="1000"/>
                            </p:stCondLst>
                            <p:childTnLst>
                              <p:par>
                                <p:cTn id="39" presetID="10" presetClass="exit" presetSubtype="0" fill="hold" nodeType="afterEffect">
                                  <p:stCondLst>
                                    <p:cond delay="0"/>
                                  </p:stCondLst>
                                  <p:childTnLst>
                                    <p:animEffect transition="out" filter="fade">
                                      <p:cBhvr>
                                        <p:cTn id="40" dur="500"/>
                                        <p:tgtEl>
                                          <p:spTgt spid="66"/>
                                        </p:tgtEl>
                                      </p:cBhvr>
                                    </p:animEffect>
                                    <p:set>
                                      <p:cBhvr>
                                        <p:cTn id="41" dur="1" fill="hold">
                                          <p:stCondLst>
                                            <p:cond delay="499"/>
                                          </p:stCondLst>
                                        </p:cTn>
                                        <p:tgtEl>
                                          <p:spTgt spid="66"/>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nodeType="clickEffect">
                                  <p:stCondLst>
                                    <p:cond delay="0"/>
                                  </p:stCondLst>
                                  <p:childTnLst>
                                    <p:set>
                                      <p:cBhvr>
                                        <p:cTn id="45" dur="1" fill="hold">
                                          <p:stCondLst>
                                            <p:cond delay="0"/>
                                          </p:stCondLst>
                                        </p:cTn>
                                        <p:tgtEl>
                                          <p:spTgt spid="82">
                                            <p:txEl>
                                              <p:pRg st="0" end="0"/>
                                            </p:txEl>
                                          </p:spTgt>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nodeType="clickEffect">
                                  <p:stCondLst>
                                    <p:cond delay="0"/>
                                  </p:stCondLst>
                                  <p:childTnLst>
                                    <p:set>
                                      <p:cBhvr>
                                        <p:cTn id="49" dur="1" fill="hold">
                                          <p:stCondLst>
                                            <p:cond delay="0"/>
                                          </p:stCondLst>
                                        </p:cTn>
                                        <p:tgtEl>
                                          <p:spTgt spid="5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Box 33"/>
          <p:cNvSpPr txBox="1"/>
          <p:nvPr/>
        </p:nvSpPr>
        <p:spPr>
          <a:xfrm>
            <a:off x="228600" y="4862892"/>
            <a:ext cx="8915400" cy="1815882"/>
          </a:xfrm>
          <a:prstGeom prst="rect">
            <a:avLst/>
          </a:prstGeom>
          <a:noFill/>
        </p:spPr>
        <p:txBody>
          <a:bodyPr wrap="square" rtlCol="0">
            <a:spAutoFit/>
          </a:bodyPr>
          <a:lstStyle/>
          <a:p>
            <a:r>
              <a:rPr lang="en-US" sz="2800" dirty="0" smtClean="0"/>
              <a:t>                            Thus the reaction involves a Po nucleus containing 84 protons and (211 - 84 =) 127 neutrons</a:t>
            </a:r>
          </a:p>
          <a:p>
            <a:r>
              <a:rPr lang="en-US" sz="2800" dirty="0" smtClean="0"/>
              <a:t>changing itself into a lead nucleus which contains 82 protons and (207 - 82 =) 125 neutrons.</a:t>
            </a:r>
          </a:p>
        </p:txBody>
      </p:sp>
      <p:sp>
        <p:nvSpPr>
          <p:cNvPr id="11" name="TextBox 10"/>
          <p:cNvSpPr txBox="1"/>
          <p:nvPr/>
        </p:nvSpPr>
        <p:spPr>
          <a:xfrm>
            <a:off x="228600" y="4422553"/>
            <a:ext cx="8915400" cy="954107"/>
          </a:xfrm>
          <a:prstGeom prst="rect">
            <a:avLst/>
          </a:prstGeom>
          <a:noFill/>
        </p:spPr>
        <p:txBody>
          <a:bodyPr wrap="square" rtlCol="0">
            <a:spAutoFit/>
          </a:bodyPr>
          <a:lstStyle/>
          <a:p>
            <a:r>
              <a:rPr lang="en-US" sz="2800" dirty="0" smtClean="0"/>
              <a:t>                      </a:t>
            </a:r>
            <a:r>
              <a:rPr lang="en-US" sz="2000" dirty="0" smtClean="0"/>
              <a:t>  </a:t>
            </a:r>
            <a:r>
              <a:rPr lang="en-US" sz="2800" dirty="0" smtClean="0"/>
              <a:t>indicate the combined number of protons and neutrons. (</a:t>
            </a:r>
            <a:r>
              <a:rPr lang="en-US" sz="2800" b="1" dirty="0" smtClean="0"/>
              <a:t>Q5</a:t>
            </a:r>
            <a:r>
              <a:rPr lang="en-US" sz="2800" dirty="0" smtClean="0"/>
              <a:t>)</a:t>
            </a:r>
          </a:p>
        </p:txBody>
      </p:sp>
      <p:sp>
        <p:nvSpPr>
          <p:cNvPr id="10" name="TextBox 9"/>
          <p:cNvSpPr txBox="1"/>
          <p:nvPr/>
        </p:nvSpPr>
        <p:spPr>
          <a:xfrm>
            <a:off x="228600" y="3994712"/>
            <a:ext cx="8915400" cy="954107"/>
          </a:xfrm>
          <a:prstGeom prst="rect">
            <a:avLst/>
          </a:prstGeom>
          <a:noFill/>
        </p:spPr>
        <p:txBody>
          <a:bodyPr wrap="square" rtlCol="0">
            <a:spAutoFit/>
          </a:bodyPr>
          <a:lstStyle/>
          <a:p>
            <a:r>
              <a:rPr lang="en-US" sz="2800" dirty="0" smtClean="0"/>
              <a:t>                                              And the mass numbers which are written here </a:t>
            </a:r>
          </a:p>
        </p:txBody>
      </p:sp>
      <p:sp>
        <p:nvSpPr>
          <p:cNvPr id="112" name="TextBox 111"/>
          <p:cNvSpPr txBox="1"/>
          <p:nvPr/>
        </p:nvSpPr>
        <p:spPr>
          <a:xfrm>
            <a:off x="228600" y="2703493"/>
            <a:ext cx="8915400" cy="1384995"/>
          </a:xfrm>
          <a:prstGeom prst="rect">
            <a:avLst/>
          </a:prstGeom>
          <a:noFill/>
        </p:spPr>
        <p:txBody>
          <a:bodyPr wrap="square" rtlCol="0">
            <a:spAutoFit/>
          </a:bodyPr>
          <a:lstStyle/>
          <a:p>
            <a:r>
              <a:rPr lang="en-US" sz="2800" dirty="0" smtClean="0"/>
              <a:t>                                              protons and neutrons, and that their quantities are indicated by two numbers (</a:t>
            </a:r>
            <a:r>
              <a:rPr lang="en-US" sz="2800" b="1" dirty="0" smtClean="0"/>
              <a:t>Q3</a:t>
            </a:r>
            <a:r>
              <a:rPr lang="en-US" sz="2800" dirty="0" smtClean="0"/>
              <a:t>)</a:t>
            </a:r>
          </a:p>
          <a:p>
            <a:r>
              <a:rPr lang="en-US" sz="2800" dirty="0" smtClean="0"/>
              <a:t>The atomic numbers which are placed here</a:t>
            </a:r>
          </a:p>
        </p:txBody>
      </p:sp>
      <p:sp>
        <p:nvSpPr>
          <p:cNvPr id="9" name="TextBox 8"/>
          <p:cNvSpPr txBox="1"/>
          <p:nvPr/>
        </p:nvSpPr>
        <p:spPr>
          <a:xfrm>
            <a:off x="228600" y="3553223"/>
            <a:ext cx="9067800" cy="954107"/>
          </a:xfrm>
          <a:prstGeom prst="rect">
            <a:avLst/>
          </a:prstGeom>
          <a:noFill/>
        </p:spPr>
        <p:txBody>
          <a:bodyPr wrap="square" rtlCol="0">
            <a:spAutoFit/>
          </a:bodyPr>
          <a:lstStyle/>
          <a:p>
            <a:r>
              <a:rPr lang="en-US" sz="2800" dirty="0" smtClean="0"/>
              <a:t>                                                                              indicate the number of protons. (</a:t>
            </a:r>
            <a:r>
              <a:rPr lang="en-US" sz="2800" b="1" dirty="0" smtClean="0"/>
              <a:t>Q4</a:t>
            </a:r>
            <a:r>
              <a:rPr lang="en-US" sz="2800" dirty="0" smtClean="0"/>
              <a:t>)</a:t>
            </a:r>
          </a:p>
        </p:txBody>
      </p:sp>
      <p:sp>
        <p:nvSpPr>
          <p:cNvPr id="4" name="TextBox 3"/>
          <p:cNvSpPr txBox="1"/>
          <p:nvPr/>
        </p:nvSpPr>
        <p:spPr>
          <a:xfrm>
            <a:off x="0" y="76200"/>
            <a:ext cx="9144000" cy="646331"/>
          </a:xfrm>
          <a:prstGeom prst="rect">
            <a:avLst/>
          </a:prstGeom>
          <a:noFill/>
        </p:spPr>
        <p:txBody>
          <a:bodyPr wrap="square" rtlCol="0">
            <a:spAutoFit/>
          </a:bodyPr>
          <a:lstStyle/>
          <a:p>
            <a:pPr algn="ctr"/>
            <a:r>
              <a:rPr lang="en-US" sz="3600" b="1" dirty="0" smtClean="0"/>
              <a:t>Nuclear Reactions</a:t>
            </a:r>
            <a:endParaRPr lang="en-US" sz="3600" b="1" dirty="0"/>
          </a:p>
        </p:txBody>
      </p:sp>
      <p:sp>
        <p:nvSpPr>
          <p:cNvPr id="5" name="TextBox 4"/>
          <p:cNvSpPr txBox="1"/>
          <p:nvPr/>
        </p:nvSpPr>
        <p:spPr>
          <a:xfrm>
            <a:off x="228600" y="649069"/>
            <a:ext cx="8915400" cy="707886"/>
          </a:xfrm>
          <a:prstGeom prst="rect">
            <a:avLst/>
          </a:prstGeom>
          <a:noFill/>
        </p:spPr>
        <p:txBody>
          <a:bodyPr wrap="square" rtlCol="0">
            <a:spAutoFit/>
          </a:bodyPr>
          <a:lstStyle/>
          <a:p>
            <a:r>
              <a:rPr lang="en-US" sz="4000" dirty="0" smtClean="0"/>
              <a:t>                              Po </a:t>
            </a:r>
            <a:r>
              <a:rPr lang="en-US" sz="4000" dirty="0" smtClean="0">
                <a:sym typeface="Wingdings" pitchFamily="2" charset="2"/>
              </a:rPr>
              <a:t>    </a:t>
            </a:r>
            <a:r>
              <a:rPr lang="en-US" sz="4000" dirty="0" err="1" smtClean="0">
                <a:sym typeface="Wingdings" pitchFamily="2" charset="2"/>
              </a:rPr>
              <a:t>Pb</a:t>
            </a:r>
            <a:endParaRPr lang="en-US" sz="4000" dirty="0" smtClean="0">
              <a:sym typeface="Wingdings" pitchFamily="2" charset="2"/>
            </a:endParaRPr>
          </a:p>
        </p:txBody>
      </p:sp>
      <p:sp>
        <p:nvSpPr>
          <p:cNvPr id="6" name="TextBox 5"/>
          <p:cNvSpPr txBox="1"/>
          <p:nvPr/>
        </p:nvSpPr>
        <p:spPr>
          <a:xfrm>
            <a:off x="228600" y="2289007"/>
            <a:ext cx="8915400" cy="954107"/>
          </a:xfrm>
          <a:prstGeom prst="rect">
            <a:avLst/>
          </a:prstGeom>
          <a:noFill/>
        </p:spPr>
        <p:txBody>
          <a:bodyPr wrap="square" rtlCol="0">
            <a:spAutoFit/>
          </a:bodyPr>
          <a:lstStyle/>
          <a:p>
            <a:r>
              <a:rPr lang="en-US" sz="2800" dirty="0" smtClean="0"/>
              <a:t>Recall that the nucleus is comprised of two types of subatomic particles: (</a:t>
            </a:r>
            <a:r>
              <a:rPr lang="en-US" sz="2800" b="1" dirty="0" smtClean="0"/>
              <a:t>Q2</a:t>
            </a:r>
            <a:r>
              <a:rPr lang="en-US" sz="2800" dirty="0" smtClean="0"/>
              <a:t>)</a:t>
            </a:r>
          </a:p>
        </p:txBody>
      </p:sp>
      <p:sp>
        <p:nvSpPr>
          <p:cNvPr id="13" name="TextBox 12"/>
          <p:cNvSpPr txBox="1"/>
          <p:nvPr/>
        </p:nvSpPr>
        <p:spPr>
          <a:xfrm>
            <a:off x="3200400" y="937460"/>
            <a:ext cx="609600" cy="400110"/>
          </a:xfrm>
          <a:prstGeom prst="rect">
            <a:avLst/>
          </a:prstGeom>
          <a:noFill/>
        </p:spPr>
        <p:txBody>
          <a:bodyPr wrap="square" rtlCol="0">
            <a:spAutoFit/>
          </a:bodyPr>
          <a:lstStyle/>
          <a:p>
            <a:pPr algn="r"/>
            <a:r>
              <a:rPr lang="en-US" sz="2000" b="1" dirty="0" smtClean="0"/>
              <a:t>84</a:t>
            </a:r>
            <a:endParaRPr lang="en-US" sz="2000" b="1" dirty="0"/>
          </a:p>
        </p:txBody>
      </p:sp>
      <p:sp>
        <p:nvSpPr>
          <p:cNvPr id="14" name="TextBox 13"/>
          <p:cNvSpPr txBox="1"/>
          <p:nvPr/>
        </p:nvSpPr>
        <p:spPr>
          <a:xfrm>
            <a:off x="4786275" y="935810"/>
            <a:ext cx="609600" cy="400110"/>
          </a:xfrm>
          <a:prstGeom prst="rect">
            <a:avLst/>
          </a:prstGeom>
          <a:noFill/>
        </p:spPr>
        <p:txBody>
          <a:bodyPr wrap="square" rtlCol="0">
            <a:spAutoFit/>
          </a:bodyPr>
          <a:lstStyle/>
          <a:p>
            <a:pPr algn="r"/>
            <a:r>
              <a:rPr lang="en-US" sz="2000" b="1" dirty="0" smtClean="0"/>
              <a:t>82</a:t>
            </a:r>
            <a:endParaRPr lang="en-US" sz="2000" b="1" dirty="0"/>
          </a:p>
        </p:txBody>
      </p:sp>
      <p:sp>
        <p:nvSpPr>
          <p:cNvPr id="15" name="TextBox 14"/>
          <p:cNvSpPr txBox="1"/>
          <p:nvPr/>
        </p:nvSpPr>
        <p:spPr>
          <a:xfrm>
            <a:off x="3200400" y="700830"/>
            <a:ext cx="609600" cy="400110"/>
          </a:xfrm>
          <a:prstGeom prst="rect">
            <a:avLst/>
          </a:prstGeom>
          <a:noFill/>
        </p:spPr>
        <p:txBody>
          <a:bodyPr wrap="square" rtlCol="0">
            <a:spAutoFit/>
          </a:bodyPr>
          <a:lstStyle/>
          <a:p>
            <a:pPr algn="r"/>
            <a:r>
              <a:rPr lang="en-US" sz="2000" b="1" dirty="0" smtClean="0"/>
              <a:t>211</a:t>
            </a:r>
            <a:endParaRPr lang="en-US" sz="2000" b="1" dirty="0"/>
          </a:p>
        </p:txBody>
      </p:sp>
      <p:sp>
        <p:nvSpPr>
          <p:cNvPr id="16" name="TextBox 15"/>
          <p:cNvSpPr txBox="1"/>
          <p:nvPr/>
        </p:nvSpPr>
        <p:spPr>
          <a:xfrm>
            <a:off x="4786275" y="699180"/>
            <a:ext cx="609600" cy="400110"/>
          </a:xfrm>
          <a:prstGeom prst="rect">
            <a:avLst/>
          </a:prstGeom>
          <a:noFill/>
        </p:spPr>
        <p:txBody>
          <a:bodyPr wrap="square" rtlCol="0">
            <a:spAutoFit/>
          </a:bodyPr>
          <a:lstStyle/>
          <a:p>
            <a:pPr algn="r"/>
            <a:r>
              <a:rPr lang="en-US" sz="2000" b="1" dirty="0" smtClean="0"/>
              <a:t>207</a:t>
            </a:r>
            <a:endParaRPr lang="en-US" sz="2000" b="1" dirty="0"/>
          </a:p>
        </p:txBody>
      </p:sp>
      <p:grpSp>
        <p:nvGrpSpPr>
          <p:cNvPr id="25" name="Group 24"/>
          <p:cNvGrpSpPr/>
          <p:nvPr/>
        </p:nvGrpSpPr>
        <p:grpSpPr>
          <a:xfrm>
            <a:off x="3733800" y="1295400"/>
            <a:ext cx="2667000" cy="2286000"/>
            <a:chOff x="3733800" y="1295400"/>
            <a:chExt cx="2667000" cy="2286000"/>
          </a:xfrm>
        </p:grpSpPr>
        <p:cxnSp>
          <p:nvCxnSpPr>
            <p:cNvPr id="18" name="Straight Arrow Connector 17"/>
            <p:cNvCxnSpPr/>
            <p:nvPr/>
          </p:nvCxnSpPr>
          <p:spPr>
            <a:xfrm flipH="1" flipV="1">
              <a:off x="3733800" y="1295400"/>
              <a:ext cx="2667000" cy="2286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flipV="1">
              <a:off x="5181600" y="1295400"/>
              <a:ext cx="1219200" cy="2286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grpSp>
        <p:nvGrpSpPr>
          <p:cNvPr id="26" name="Group 25"/>
          <p:cNvGrpSpPr/>
          <p:nvPr/>
        </p:nvGrpSpPr>
        <p:grpSpPr>
          <a:xfrm>
            <a:off x="2133600" y="990600"/>
            <a:ext cx="2895600" cy="3581399"/>
            <a:chOff x="1374532" y="968829"/>
            <a:chExt cx="3897923" cy="2558143"/>
          </a:xfrm>
        </p:grpSpPr>
        <p:cxnSp>
          <p:nvCxnSpPr>
            <p:cNvPr id="27" name="Straight Arrow Connector 26"/>
            <p:cNvCxnSpPr/>
            <p:nvPr/>
          </p:nvCxnSpPr>
          <p:spPr>
            <a:xfrm flipV="1">
              <a:off x="1374532" y="968829"/>
              <a:ext cx="1948962" cy="255814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V="1">
              <a:off x="1374532" y="968829"/>
              <a:ext cx="3897923" cy="255814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grpSp>
        <p:nvGrpSpPr>
          <p:cNvPr id="108" name="Group 107"/>
          <p:cNvGrpSpPr/>
          <p:nvPr/>
        </p:nvGrpSpPr>
        <p:grpSpPr>
          <a:xfrm>
            <a:off x="3581400" y="1219200"/>
            <a:ext cx="762000" cy="838200"/>
            <a:chOff x="3581400" y="1219200"/>
            <a:chExt cx="762000" cy="838200"/>
          </a:xfrm>
        </p:grpSpPr>
        <p:sp>
          <p:nvSpPr>
            <p:cNvPr id="21" name="Oval 20"/>
            <p:cNvSpPr/>
            <p:nvPr/>
          </p:nvSpPr>
          <p:spPr>
            <a:xfrm>
              <a:off x="3898182" y="183859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3855724" y="17950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4084324" y="13378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4008124" y="17950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3703324" y="15664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4160524" y="14902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3703324" y="136725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3931924" y="12616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3627124" y="16426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4160524" y="15664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4008124" y="13378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3909062" y="17188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3703324" y="16426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3627124" y="14902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4084324" y="151312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3735984" y="17950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4084324" y="17188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3759024" y="15582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3922126" y="136180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4084324" y="14140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4084324" y="16426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3703324" y="17188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3703324" y="14902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4008124" y="14140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3954364" y="145659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3805652" y="12910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4008124" y="17188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4008124" y="16426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3822064" y="13378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3855724" y="14140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3931924" y="166878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3808918" y="168838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4008124" y="15664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3931924" y="15664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3779524" y="14140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3855724" y="14902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3855724" y="160999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3581400" y="1219200"/>
              <a:ext cx="762000" cy="838200"/>
            </a:xfrm>
            <a:prstGeom prst="ellipse">
              <a:avLst/>
            </a:pr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TextBox 65"/>
            <p:cNvSpPr txBox="1"/>
            <p:nvPr/>
          </p:nvSpPr>
          <p:spPr>
            <a:xfrm>
              <a:off x="3670664" y="1367252"/>
              <a:ext cx="609600" cy="523220"/>
            </a:xfrm>
            <a:prstGeom prst="rect">
              <a:avLst/>
            </a:prstGeom>
            <a:noFill/>
          </p:spPr>
          <p:txBody>
            <a:bodyPr wrap="square" rtlCol="0">
              <a:spAutoFit/>
            </a:bodyPr>
            <a:lstStyle/>
            <a:p>
              <a:pPr algn="ctr"/>
              <a:r>
                <a:rPr lang="en-US" sz="1400" b="1" dirty="0" smtClean="0"/>
                <a:t>84 p</a:t>
              </a:r>
            </a:p>
            <a:p>
              <a:pPr algn="ctr"/>
              <a:r>
                <a:rPr lang="en-US" sz="1400" b="1" dirty="0" smtClean="0"/>
                <a:t>127 n</a:t>
              </a:r>
              <a:endParaRPr lang="en-US" dirty="0"/>
            </a:p>
          </p:txBody>
        </p:sp>
      </p:grpSp>
      <p:grpSp>
        <p:nvGrpSpPr>
          <p:cNvPr id="107" name="Group 106"/>
          <p:cNvGrpSpPr/>
          <p:nvPr/>
        </p:nvGrpSpPr>
        <p:grpSpPr>
          <a:xfrm>
            <a:off x="5105400" y="1219200"/>
            <a:ext cx="762000" cy="838200"/>
            <a:chOff x="5105400" y="1219200"/>
            <a:chExt cx="762000" cy="838200"/>
          </a:xfrm>
        </p:grpSpPr>
        <p:sp>
          <p:nvSpPr>
            <p:cNvPr id="67" name="Oval 66"/>
            <p:cNvSpPr/>
            <p:nvPr/>
          </p:nvSpPr>
          <p:spPr>
            <a:xfrm>
              <a:off x="5422182" y="183859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5379724" y="17950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5608324" y="13378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5532124" y="17950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5227324" y="15664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5684524" y="14902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5227324" y="136725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5455924" y="12616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5151124" y="16426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5684524" y="15664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56388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5433062" y="17188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5227324" y="16426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5151124" y="14902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5608324" y="151312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5259984" y="17950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5608324" y="17188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5283024" y="15582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5608324" y="14140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5608324" y="16426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5227324" y="17188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5227324" y="14902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5532124" y="14140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5329652" y="12910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5486400" y="1447800"/>
              <a:ext cx="137160" cy="137160"/>
            </a:xfrm>
            <a:prstGeom prst="ellipse">
              <a:avLst/>
            </a:prstGeom>
            <a:solidFill>
              <a:srgbClr val="FF33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5532124" y="16426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5346064" y="13378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5486400" y="1752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5332918" y="168838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5532124" y="15664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5486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5303524" y="14140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5379724" y="160999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5486400" y="12954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5379724" y="14140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5446126" y="136180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5386624" y="14902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5486400" y="1564021"/>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5105400" y="1219200"/>
              <a:ext cx="762000" cy="838200"/>
            </a:xfrm>
            <a:prstGeom prst="ellipse">
              <a:avLst/>
            </a:pr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TextBox 104"/>
            <p:cNvSpPr txBox="1"/>
            <p:nvPr/>
          </p:nvSpPr>
          <p:spPr>
            <a:xfrm>
              <a:off x="5205176" y="1348577"/>
              <a:ext cx="609600" cy="523220"/>
            </a:xfrm>
            <a:prstGeom prst="rect">
              <a:avLst/>
            </a:prstGeom>
            <a:noFill/>
          </p:spPr>
          <p:txBody>
            <a:bodyPr wrap="square" rtlCol="0">
              <a:spAutoFit/>
            </a:bodyPr>
            <a:lstStyle/>
            <a:p>
              <a:pPr algn="ctr"/>
              <a:r>
                <a:rPr lang="en-US" sz="1400" b="1" dirty="0" smtClean="0"/>
                <a:t>82 p</a:t>
              </a:r>
            </a:p>
            <a:p>
              <a:pPr algn="ctr"/>
              <a:r>
                <a:rPr lang="en-US" sz="1400" b="1" dirty="0" smtClean="0"/>
                <a:t>125 n</a:t>
              </a:r>
              <a:endParaRPr lang="en-US" dirty="0"/>
            </a:p>
          </p:txBody>
        </p:sp>
      </p:grpSp>
      <p:grpSp>
        <p:nvGrpSpPr>
          <p:cNvPr id="111" name="Group 110"/>
          <p:cNvGrpSpPr/>
          <p:nvPr/>
        </p:nvGrpSpPr>
        <p:grpSpPr>
          <a:xfrm>
            <a:off x="3554104" y="1240808"/>
            <a:ext cx="1475096" cy="762000"/>
            <a:chOff x="3554104" y="1240808"/>
            <a:chExt cx="1475096" cy="762000"/>
          </a:xfrm>
        </p:grpSpPr>
        <p:sp>
          <p:nvSpPr>
            <p:cNvPr id="109" name="Rectangle 108"/>
            <p:cNvSpPr/>
            <p:nvPr/>
          </p:nvSpPr>
          <p:spPr>
            <a:xfrm>
              <a:off x="3554104" y="1240808"/>
              <a:ext cx="838200" cy="762000"/>
            </a:xfrm>
            <a:prstGeom prst="rect">
              <a:avLst/>
            </a:prstGeom>
            <a:solidFill>
              <a:srgbClr val="FFFFFF">
                <a:alpha val="7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Right Arrow 109"/>
            <p:cNvSpPr/>
            <p:nvPr/>
          </p:nvSpPr>
          <p:spPr>
            <a:xfrm>
              <a:off x="4419600" y="1524000"/>
              <a:ext cx="6096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25"/>
                                        </p:tgtEl>
                                        <p:attrNameLst>
                                          <p:attrName>style.visibility</p:attrName>
                                        </p:attrNameLst>
                                      </p:cBhvr>
                                      <p:to>
                                        <p:strVal val="visible"/>
                                      </p:to>
                                    </p:set>
                                    <p:animEffect transition="in" filter="wipe(down)">
                                      <p:cBhvr>
                                        <p:cTn id="19" dur="500"/>
                                        <p:tgtEl>
                                          <p:spTgt spid="25"/>
                                        </p:tgtEl>
                                      </p:cBhvr>
                                    </p:animEffect>
                                  </p:childTnLst>
                                </p:cTn>
                              </p:par>
                            </p:childTnLst>
                          </p:cTn>
                        </p:par>
                        <p:par>
                          <p:cTn id="20" fill="hold">
                            <p:stCondLst>
                              <p:cond delay="500"/>
                            </p:stCondLst>
                            <p:childTnLst>
                              <p:par>
                                <p:cTn id="21" presetID="10" presetClass="entr" presetSubtype="0" fill="hold" grpId="0" nodeType="after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fade">
                                      <p:cBhvr>
                                        <p:cTn id="23" dur="500"/>
                                        <p:tgtEl>
                                          <p:spTgt spid="13"/>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500"/>
                                        <p:tgtEl>
                                          <p:spTgt spid="14"/>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childTnLst>
                                </p:cTn>
                              </p:par>
                              <p:par>
                                <p:cTn id="31" presetID="10" presetClass="exit" presetSubtype="0" fill="hold" nodeType="withEffect">
                                  <p:stCondLst>
                                    <p:cond delay="0"/>
                                  </p:stCondLst>
                                  <p:childTnLst>
                                    <p:animEffect transition="out" filter="fade">
                                      <p:cBhvr>
                                        <p:cTn id="32" dur="500"/>
                                        <p:tgtEl>
                                          <p:spTgt spid="25"/>
                                        </p:tgtEl>
                                      </p:cBhvr>
                                    </p:animEffect>
                                    <p:set>
                                      <p:cBhvr>
                                        <p:cTn id="33" dur="1" fill="hold">
                                          <p:stCondLst>
                                            <p:cond delay="499"/>
                                          </p:stCondLst>
                                        </p:cTn>
                                        <p:tgtEl>
                                          <p:spTgt spid="25"/>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childTnLst>
                                    <p:set>
                                      <p:cBhvr>
                                        <p:cTn id="37"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wipe(down)">
                                      <p:cBhvr>
                                        <p:cTn id="42" dur="500"/>
                                        <p:tgtEl>
                                          <p:spTgt spid="26"/>
                                        </p:tgtEl>
                                      </p:cBhvr>
                                    </p:animEffect>
                                  </p:childTnLst>
                                </p:cTn>
                              </p:par>
                            </p:childTnLst>
                          </p:cTn>
                        </p:par>
                        <p:par>
                          <p:cTn id="43" fill="hold">
                            <p:stCondLst>
                              <p:cond delay="500"/>
                            </p:stCondLst>
                            <p:childTnLst>
                              <p:par>
                                <p:cTn id="44" presetID="10" presetClass="entr" presetSubtype="0" fill="hold" grpId="0" nodeType="after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fade">
                                      <p:cBhvr>
                                        <p:cTn id="46" dur="500"/>
                                        <p:tgtEl>
                                          <p:spTgt spid="16"/>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5"/>
                                        </p:tgtEl>
                                        <p:attrNameLst>
                                          <p:attrName>style.visibility</p:attrName>
                                        </p:attrNameLst>
                                      </p:cBhvr>
                                      <p:to>
                                        <p:strVal val="visible"/>
                                      </p:to>
                                    </p:set>
                                    <p:animEffect transition="in" filter="fade">
                                      <p:cBhvr>
                                        <p:cTn id="49" dur="500"/>
                                        <p:tgtEl>
                                          <p:spTgt spid="15"/>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nodeType="clickEffect">
                                  <p:stCondLst>
                                    <p:cond delay="0"/>
                                  </p:stCondLst>
                                  <p:childTnLst>
                                    <p:set>
                                      <p:cBhvr>
                                        <p:cTn id="53" dur="1" fill="hold">
                                          <p:stCondLst>
                                            <p:cond delay="0"/>
                                          </p:stCondLst>
                                        </p:cTn>
                                        <p:tgtEl>
                                          <p:spTgt spid="11">
                                            <p:txEl>
                                              <p:pRg st="0" end="0"/>
                                            </p:txEl>
                                          </p:spTgt>
                                        </p:tgtEl>
                                        <p:attrNameLst>
                                          <p:attrName>style.visibility</p:attrName>
                                        </p:attrNameLst>
                                      </p:cBhvr>
                                      <p:to>
                                        <p:strVal val="visible"/>
                                      </p:to>
                                    </p:set>
                                  </p:childTnLst>
                                </p:cTn>
                              </p:par>
                              <p:par>
                                <p:cTn id="54" presetID="10" presetClass="exit" presetSubtype="0" fill="hold" nodeType="withEffect">
                                  <p:stCondLst>
                                    <p:cond delay="0"/>
                                  </p:stCondLst>
                                  <p:childTnLst>
                                    <p:animEffect transition="out" filter="fade">
                                      <p:cBhvr>
                                        <p:cTn id="55" dur="500"/>
                                        <p:tgtEl>
                                          <p:spTgt spid="26"/>
                                        </p:tgtEl>
                                      </p:cBhvr>
                                    </p:animEffect>
                                    <p:set>
                                      <p:cBhvr>
                                        <p:cTn id="56" dur="1" fill="hold">
                                          <p:stCondLst>
                                            <p:cond delay="499"/>
                                          </p:stCondLst>
                                        </p:cTn>
                                        <p:tgtEl>
                                          <p:spTgt spid="26"/>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4">
                                            <p:txEl>
                                              <p:pRg st="0" end="0"/>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108"/>
                                        </p:tgtEl>
                                        <p:attrNameLst>
                                          <p:attrName>style.visibility</p:attrName>
                                        </p:attrNameLst>
                                      </p:cBhvr>
                                      <p:to>
                                        <p:strVal val="visible"/>
                                      </p:to>
                                    </p:set>
                                    <p:animEffect transition="in" filter="fade">
                                      <p:cBhvr>
                                        <p:cTn id="65" dur="500"/>
                                        <p:tgtEl>
                                          <p:spTgt spid="108"/>
                                        </p:tgtEl>
                                      </p:cBhvr>
                                    </p:animEffect>
                                  </p:childTnLst>
                                </p:cTn>
                              </p:par>
                            </p:childTnLst>
                          </p:cTn>
                        </p:par>
                      </p:childTnLst>
                    </p:cTn>
                  </p:par>
                  <p:par>
                    <p:cTn id="66" fill="hold">
                      <p:stCondLst>
                        <p:cond delay="indefinite"/>
                      </p:stCondLst>
                      <p:childTnLst>
                        <p:par>
                          <p:cTn id="67" fill="hold">
                            <p:stCondLst>
                              <p:cond delay="0"/>
                            </p:stCondLst>
                            <p:childTnLst>
                              <p:par>
                                <p:cTn id="68" presetID="1" presetClass="entr" presetSubtype="0" fill="hold" nodeType="clickEffect">
                                  <p:stCondLst>
                                    <p:cond delay="0"/>
                                  </p:stCondLst>
                                  <p:childTnLst>
                                    <p:set>
                                      <p:cBhvr>
                                        <p:cTn id="69" dur="1" fill="hold">
                                          <p:stCondLst>
                                            <p:cond delay="0"/>
                                          </p:stCondLst>
                                        </p:cTn>
                                        <p:tgtEl>
                                          <p:spTgt spid="34">
                                            <p:txEl>
                                              <p:pRg st="1" end="1"/>
                                            </p:txEl>
                                          </p:spTgt>
                                        </p:tgtEl>
                                        <p:attrNameLst>
                                          <p:attrName>style.visibility</p:attrName>
                                        </p:attrNameLst>
                                      </p:cBhvr>
                                      <p:to>
                                        <p:strVal val="visible"/>
                                      </p:to>
                                    </p:set>
                                  </p:childTnLst>
                                </p:cTn>
                              </p:par>
                            </p:childTnLst>
                          </p:cTn>
                        </p:par>
                      </p:childTnLst>
                    </p:cTn>
                  </p:par>
                  <p:par>
                    <p:cTn id="70" fill="hold">
                      <p:stCondLst>
                        <p:cond delay="indefinite"/>
                      </p:stCondLst>
                      <p:childTnLst>
                        <p:par>
                          <p:cTn id="71" fill="hold">
                            <p:stCondLst>
                              <p:cond delay="0"/>
                            </p:stCondLst>
                            <p:childTnLst>
                              <p:par>
                                <p:cTn id="72" presetID="22" presetClass="entr" presetSubtype="8" fill="hold" nodeType="clickEffect">
                                  <p:stCondLst>
                                    <p:cond delay="0"/>
                                  </p:stCondLst>
                                  <p:childTnLst>
                                    <p:set>
                                      <p:cBhvr>
                                        <p:cTn id="73" dur="1" fill="hold">
                                          <p:stCondLst>
                                            <p:cond delay="0"/>
                                          </p:stCondLst>
                                        </p:cTn>
                                        <p:tgtEl>
                                          <p:spTgt spid="111"/>
                                        </p:tgtEl>
                                        <p:attrNameLst>
                                          <p:attrName>style.visibility</p:attrName>
                                        </p:attrNameLst>
                                      </p:cBhvr>
                                      <p:to>
                                        <p:strVal val="visible"/>
                                      </p:to>
                                    </p:set>
                                    <p:animEffect transition="in" filter="wipe(left)">
                                      <p:cBhvr>
                                        <p:cTn id="74" dur="500"/>
                                        <p:tgtEl>
                                          <p:spTgt spid="111"/>
                                        </p:tgtEl>
                                      </p:cBhvr>
                                    </p:animEffect>
                                  </p:childTnLst>
                                </p:cTn>
                              </p:par>
                            </p:childTnLst>
                          </p:cTn>
                        </p:par>
                        <p:par>
                          <p:cTn id="75" fill="hold">
                            <p:stCondLst>
                              <p:cond delay="500"/>
                            </p:stCondLst>
                            <p:childTnLst>
                              <p:par>
                                <p:cTn id="76" presetID="10" presetClass="entr" presetSubtype="0" fill="hold" nodeType="afterEffect">
                                  <p:stCondLst>
                                    <p:cond delay="0"/>
                                  </p:stCondLst>
                                  <p:childTnLst>
                                    <p:set>
                                      <p:cBhvr>
                                        <p:cTn id="77" dur="1" fill="hold">
                                          <p:stCondLst>
                                            <p:cond delay="0"/>
                                          </p:stCondLst>
                                        </p:cTn>
                                        <p:tgtEl>
                                          <p:spTgt spid="107"/>
                                        </p:tgtEl>
                                        <p:attrNameLst>
                                          <p:attrName>style.visibility</p:attrName>
                                        </p:attrNameLst>
                                      </p:cBhvr>
                                      <p:to>
                                        <p:strVal val="visible"/>
                                      </p:to>
                                    </p:set>
                                    <p:animEffect transition="in" filter="fade">
                                      <p:cBhvr>
                                        <p:cTn id="78" dur="500"/>
                                        <p:tgtEl>
                                          <p:spTgt spid="1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228600" y="2330571"/>
            <a:ext cx="8915400" cy="2246769"/>
          </a:xfrm>
          <a:prstGeom prst="rect">
            <a:avLst/>
          </a:prstGeom>
          <a:noFill/>
        </p:spPr>
        <p:txBody>
          <a:bodyPr wrap="square" rtlCol="0">
            <a:spAutoFit/>
          </a:bodyPr>
          <a:lstStyle/>
          <a:p>
            <a:r>
              <a:rPr lang="en-US" sz="2800" dirty="0" smtClean="0"/>
              <a:t>                                                      And although fusion reactions have been used in making nuclear weapons that are even more powerful than atom bombs (fusion weapons are known as “hydrogen bombs”), fusion has yet to be successfully harnessed in nuclear power plants.  (</a:t>
            </a:r>
            <a:r>
              <a:rPr lang="en-US" sz="2800" b="1" dirty="0" smtClean="0"/>
              <a:t>Q26</a:t>
            </a:r>
            <a:r>
              <a:rPr lang="en-US" sz="2800" dirty="0" smtClean="0"/>
              <a:t>) </a:t>
            </a:r>
          </a:p>
        </p:txBody>
      </p:sp>
      <p:grpSp>
        <p:nvGrpSpPr>
          <p:cNvPr id="2" name="Group 65"/>
          <p:cNvGrpSpPr/>
          <p:nvPr/>
        </p:nvGrpSpPr>
        <p:grpSpPr>
          <a:xfrm>
            <a:off x="2682765" y="191813"/>
            <a:ext cx="4099035" cy="3389587"/>
            <a:chOff x="157655" y="804041"/>
            <a:chExt cx="4099035" cy="3389587"/>
          </a:xfrm>
        </p:grpSpPr>
        <p:sp>
          <p:nvSpPr>
            <p:cNvPr id="67" name="Freeform 66"/>
            <p:cNvSpPr/>
            <p:nvPr/>
          </p:nvSpPr>
          <p:spPr>
            <a:xfrm>
              <a:off x="157655" y="804041"/>
              <a:ext cx="4099035" cy="3389587"/>
            </a:xfrm>
            <a:custGeom>
              <a:avLst/>
              <a:gdLst>
                <a:gd name="connsiteX0" fmla="*/ 1481959 w 4099035"/>
                <a:gd name="connsiteY0" fmla="*/ 1166649 h 3389587"/>
                <a:gd name="connsiteX1" fmla="*/ 1466193 w 4099035"/>
                <a:gd name="connsiteY1" fmla="*/ 0 h 3389587"/>
                <a:gd name="connsiteX2" fmla="*/ 1734207 w 4099035"/>
                <a:gd name="connsiteY2" fmla="*/ 1056290 h 3389587"/>
                <a:gd name="connsiteX3" fmla="*/ 2443655 w 4099035"/>
                <a:gd name="connsiteY3" fmla="*/ 15766 h 3389587"/>
                <a:gd name="connsiteX4" fmla="*/ 2191407 w 4099035"/>
                <a:gd name="connsiteY4" fmla="*/ 1072056 h 3389587"/>
                <a:gd name="connsiteX5" fmla="*/ 3704897 w 4099035"/>
                <a:gd name="connsiteY5" fmla="*/ 693683 h 3389587"/>
                <a:gd name="connsiteX6" fmla="*/ 2475186 w 4099035"/>
                <a:gd name="connsiteY6" fmla="*/ 1387366 h 3389587"/>
                <a:gd name="connsiteX7" fmla="*/ 4099035 w 4099035"/>
                <a:gd name="connsiteY7" fmla="*/ 1734207 h 3389587"/>
                <a:gd name="connsiteX8" fmla="*/ 2427890 w 4099035"/>
                <a:gd name="connsiteY8" fmla="*/ 1828800 h 3389587"/>
                <a:gd name="connsiteX9" fmla="*/ 2554014 w 4099035"/>
                <a:gd name="connsiteY9" fmla="*/ 3389587 h 3389587"/>
                <a:gd name="connsiteX10" fmla="*/ 2175642 w 4099035"/>
                <a:gd name="connsiteY10" fmla="*/ 2049518 h 3389587"/>
                <a:gd name="connsiteX11" fmla="*/ 1939159 w 4099035"/>
                <a:gd name="connsiteY11" fmla="*/ 3326525 h 3389587"/>
                <a:gd name="connsiteX12" fmla="*/ 1749973 w 4099035"/>
                <a:gd name="connsiteY12" fmla="*/ 2128345 h 3389587"/>
                <a:gd name="connsiteX13" fmla="*/ 504497 w 4099035"/>
                <a:gd name="connsiteY13" fmla="*/ 3294993 h 3389587"/>
                <a:gd name="connsiteX14" fmla="*/ 1340069 w 4099035"/>
                <a:gd name="connsiteY14" fmla="*/ 2128345 h 3389587"/>
                <a:gd name="connsiteX15" fmla="*/ 0 w 4099035"/>
                <a:gd name="connsiteY15" fmla="*/ 1749973 h 3389587"/>
                <a:gd name="connsiteX16" fmla="*/ 1340069 w 4099035"/>
                <a:gd name="connsiteY16" fmla="*/ 1623849 h 3389587"/>
                <a:gd name="connsiteX17" fmla="*/ 236483 w 4099035"/>
                <a:gd name="connsiteY17" fmla="*/ 867104 h 3389587"/>
                <a:gd name="connsiteX18" fmla="*/ 930166 w 4099035"/>
                <a:gd name="connsiteY18" fmla="*/ 1087821 h 3389587"/>
                <a:gd name="connsiteX19" fmla="*/ 630621 w 4099035"/>
                <a:gd name="connsiteY19" fmla="*/ 268014 h 3389587"/>
                <a:gd name="connsiteX20" fmla="*/ 1529255 w 4099035"/>
                <a:gd name="connsiteY20" fmla="*/ 1198180 h 3389587"/>
                <a:gd name="connsiteX21" fmla="*/ 1529255 w 4099035"/>
                <a:gd name="connsiteY21" fmla="*/ 1198180 h 3389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099035" h="3389587">
                  <a:moveTo>
                    <a:pt x="1481959" y="1166649"/>
                  </a:moveTo>
                  <a:lnTo>
                    <a:pt x="1466193" y="0"/>
                  </a:lnTo>
                  <a:lnTo>
                    <a:pt x="1734207" y="1056290"/>
                  </a:lnTo>
                  <a:lnTo>
                    <a:pt x="2443655" y="15766"/>
                  </a:lnTo>
                  <a:lnTo>
                    <a:pt x="2191407" y="1072056"/>
                  </a:lnTo>
                  <a:lnTo>
                    <a:pt x="3704897" y="693683"/>
                  </a:lnTo>
                  <a:lnTo>
                    <a:pt x="2475186" y="1387366"/>
                  </a:lnTo>
                  <a:lnTo>
                    <a:pt x="4099035" y="1734207"/>
                  </a:lnTo>
                  <a:lnTo>
                    <a:pt x="2427890" y="1828800"/>
                  </a:lnTo>
                  <a:lnTo>
                    <a:pt x="2554014" y="3389587"/>
                  </a:lnTo>
                  <a:lnTo>
                    <a:pt x="2175642" y="2049518"/>
                  </a:lnTo>
                  <a:lnTo>
                    <a:pt x="1939159" y="3326525"/>
                  </a:lnTo>
                  <a:lnTo>
                    <a:pt x="1749973" y="2128345"/>
                  </a:lnTo>
                  <a:lnTo>
                    <a:pt x="504497" y="3294993"/>
                  </a:lnTo>
                  <a:lnTo>
                    <a:pt x="1340069" y="2128345"/>
                  </a:lnTo>
                  <a:lnTo>
                    <a:pt x="0" y="1749973"/>
                  </a:lnTo>
                  <a:lnTo>
                    <a:pt x="1340069" y="1623849"/>
                  </a:lnTo>
                  <a:lnTo>
                    <a:pt x="236483" y="867104"/>
                  </a:lnTo>
                  <a:lnTo>
                    <a:pt x="930166" y="1087821"/>
                  </a:lnTo>
                  <a:lnTo>
                    <a:pt x="630621" y="268014"/>
                  </a:lnTo>
                  <a:lnTo>
                    <a:pt x="1529255" y="1198180"/>
                  </a:lnTo>
                  <a:lnTo>
                    <a:pt x="1529255" y="1198180"/>
                  </a:lnTo>
                </a:path>
              </a:pathLst>
            </a:custGeom>
            <a:solidFill>
              <a:srgbClr val="FFFF00"/>
            </a:solidFill>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5" name="Freeform 74"/>
            <p:cNvSpPr/>
            <p:nvPr/>
          </p:nvSpPr>
          <p:spPr>
            <a:xfrm>
              <a:off x="914400" y="1371600"/>
              <a:ext cx="2540872" cy="2057400"/>
            </a:xfrm>
            <a:custGeom>
              <a:avLst/>
              <a:gdLst>
                <a:gd name="connsiteX0" fmla="*/ 1481959 w 4099035"/>
                <a:gd name="connsiteY0" fmla="*/ 1166649 h 3389587"/>
                <a:gd name="connsiteX1" fmla="*/ 1466193 w 4099035"/>
                <a:gd name="connsiteY1" fmla="*/ 0 h 3389587"/>
                <a:gd name="connsiteX2" fmla="*/ 1734207 w 4099035"/>
                <a:gd name="connsiteY2" fmla="*/ 1056290 h 3389587"/>
                <a:gd name="connsiteX3" fmla="*/ 2443655 w 4099035"/>
                <a:gd name="connsiteY3" fmla="*/ 15766 h 3389587"/>
                <a:gd name="connsiteX4" fmla="*/ 2191407 w 4099035"/>
                <a:gd name="connsiteY4" fmla="*/ 1072056 h 3389587"/>
                <a:gd name="connsiteX5" fmla="*/ 3704897 w 4099035"/>
                <a:gd name="connsiteY5" fmla="*/ 693683 h 3389587"/>
                <a:gd name="connsiteX6" fmla="*/ 2475186 w 4099035"/>
                <a:gd name="connsiteY6" fmla="*/ 1387366 h 3389587"/>
                <a:gd name="connsiteX7" fmla="*/ 4099035 w 4099035"/>
                <a:gd name="connsiteY7" fmla="*/ 1734207 h 3389587"/>
                <a:gd name="connsiteX8" fmla="*/ 2427890 w 4099035"/>
                <a:gd name="connsiteY8" fmla="*/ 1828800 h 3389587"/>
                <a:gd name="connsiteX9" fmla="*/ 2554014 w 4099035"/>
                <a:gd name="connsiteY9" fmla="*/ 3389587 h 3389587"/>
                <a:gd name="connsiteX10" fmla="*/ 2175642 w 4099035"/>
                <a:gd name="connsiteY10" fmla="*/ 2049518 h 3389587"/>
                <a:gd name="connsiteX11" fmla="*/ 1939159 w 4099035"/>
                <a:gd name="connsiteY11" fmla="*/ 3326525 h 3389587"/>
                <a:gd name="connsiteX12" fmla="*/ 1749973 w 4099035"/>
                <a:gd name="connsiteY12" fmla="*/ 2128345 h 3389587"/>
                <a:gd name="connsiteX13" fmla="*/ 504497 w 4099035"/>
                <a:gd name="connsiteY13" fmla="*/ 3294993 h 3389587"/>
                <a:gd name="connsiteX14" fmla="*/ 1340069 w 4099035"/>
                <a:gd name="connsiteY14" fmla="*/ 2128345 h 3389587"/>
                <a:gd name="connsiteX15" fmla="*/ 0 w 4099035"/>
                <a:gd name="connsiteY15" fmla="*/ 1749973 h 3389587"/>
                <a:gd name="connsiteX16" fmla="*/ 1340069 w 4099035"/>
                <a:gd name="connsiteY16" fmla="*/ 1623849 h 3389587"/>
                <a:gd name="connsiteX17" fmla="*/ 236483 w 4099035"/>
                <a:gd name="connsiteY17" fmla="*/ 867104 h 3389587"/>
                <a:gd name="connsiteX18" fmla="*/ 930166 w 4099035"/>
                <a:gd name="connsiteY18" fmla="*/ 1087821 h 3389587"/>
                <a:gd name="connsiteX19" fmla="*/ 630621 w 4099035"/>
                <a:gd name="connsiteY19" fmla="*/ 268014 h 3389587"/>
                <a:gd name="connsiteX20" fmla="*/ 1529255 w 4099035"/>
                <a:gd name="connsiteY20" fmla="*/ 1198180 h 3389587"/>
                <a:gd name="connsiteX21" fmla="*/ 1529255 w 4099035"/>
                <a:gd name="connsiteY21" fmla="*/ 1198180 h 3389587"/>
                <a:gd name="connsiteX0" fmla="*/ 1481959 w 4099035"/>
                <a:gd name="connsiteY0" fmla="*/ 1166649 h 3380740"/>
                <a:gd name="connsiteX1" fmla="*/ 1466193 w 4099035"/>
                <a:gd name="connsiteY1" fmla="*/ 0 h 3380740"/>
                <a:gd name="connsiteX2" fmla="*/ 1734207 w 4099035"/>
                <a:gd name="connsiteY2" fmla="*/ 1056290 h 3380740"/>
                <a:gd name="connsiteX3" fmla="*/ 2443655 w 4099035"/>
                <a:gd name="connsiteY3" fmla="*/ 15766 h 3380740"/>
                <a:gd name="connsiteX4" fmla="*/ 2191407 w 4099035"/>
                <a:gd name="connsiteY4" fmla="*/ 1072056 h 3380740"/>
                <a:gd name="connsiteX5" fmla="*/ 3704897 w 4099035"/>
                <a:gd name="connsiteY5" fmla="*/ 693683 h 3380740"/>
                <a:gd name="connsiteX6" fmla="*/ 2475186 w 4099035"/>
                <a:gd name="connsiteY6" fmla="*/ 1387366 h 3380740"/>
                <a:gd name="connsiteX7" fmla="*/ 4099035 w 4099035"/>
                <a:gd name="connsiteY7" fmla="*/ 1734207 h 3380740"/>
                <a:gd name="connsiteX8" fmla="*/ 2427890 w 4099035"/>
                <a:gd name="connsiteY8" fmla="*/ 1828800 h 3380740"/>
                <a:gd name="connsiteX9" fmla="*/ 2731310 w 4099035"/>
                <a:gd name="connsiteY9" fmla="*/ 3380740 h 3380740"/>
                <a:gd name="connsiteX10" fmla="*/ 2175642 w 4099035"/>
                <a:gd name="connsiteY10" fmla="*/ 2049518 h 3380740"/>
                <a:gd name="connsiteX11" fmla="*/ 1939159 w 4099035"/>
                <a:gd name="connsiteY11" fmla="*/ 3326525 h 3380740"/>
                <a:gd name="connsiteX12" fmla="*/ 1749973 w 4099035"/>
                <a:gd name="connsiteY12" fmla="*/ 2128345 h 3380740"/>
                <a:gd name="connsiteX13" fmla="*/ 504497 w 4099035"/>
                <a:gd name="connsiteY13" fmla="*/ 3294993 h 3380740"/>
                <a:gd name="connsiteX14" fmla="*/ 1340069 w 4099035"/>
                <a:gd name="connsiteY14" fmla="*/ 2128345 h 3380740"/>
                <a:gd name="connsiteX15" fmla="*/ 0 w 4099035"/>
                <a:gd name="connsiteY15" fmla="*/ 1749973 h 3380740"/>
                <a:gd name="connsiteX16" fmla="*/ 1340069 w 4099035"/>
                <a:gd name="connsiteY16" fmla="*/ 1623849 h 3380740"/>
                <a:gd name="connsiteX17" fmla="*/ 236483 w 4099035"/>
                <a:gd name="connsiteY17" fmla="*/ 867104 h 3380740"/>
                <a:gd name="connsiteX18" fmla="*/ 930166 w 4099035"/>
                <a:gd name="connsiteY18" fmla="*/ 1087821 h 3380740"/>
                <a:gd name="connsiteX19" fmla="*/ 630621 w 4099035"/>
                <a:gd name="connsiteY19" fmla="*/ 268014 h 3380740"/>
                <a:gd name="connsiteX20" fmla="*/ 1529255 w 4099035"/>
                <a:gd name="connsiteY20" fmla="*/ 1198180 h 3380740"/>
                <a:gd name="connsiteX21" fmla="*/ 1529255 w 4099035"/>
                <a:gd name="connsiteY21" fmla="*/ 1198180 h 3380740"/>
                <a:gd name="connsiteX0" fmla="*/ 1481959 w 4099035"/>
                <a:gd name="connsiteY0" fmla="*/ 1166649 h 3380740"/>
                <a:gd name="connsiteX1" fmla="*/ 1466193 w 4099035"/>
                <a:gd name="connsiteY1" fmla="*/ 0 h 3380740"/>
                <a:gd name="connsiteX2" fmla="*/ 1734207 w 4099035"/>
                <a:gd name="connsiteY2" fmla="*/ 1056290 h 3380740"/>
                <a:gd name="connsiteX3" fmla="*/ 2443655 w 4099035"/>
                <a:gd name="connsiteY3" fmla="*/ 15766 h 3380740"/>
                <a:gd name="connsiteX4" fmla="*/ 2191407 w 4099035"/>
                <a:gd name="connsiteY4" fmla="*/ 1072056 h 3380740"/>
                <a:gd name="connsiteX5" fmla="*/ 3704897 w 4099035"/>
                <a:gd name="connsiteY5" fmla="*/ 693683 h 3380740"/>
                <a:gd name="connsiteX6" fmla="*/ 2475186 w 4099035"/>
                <a:gd name="connsiteY6" fmla="*/ 1387366 h 3380740"/>
                <a:gd name="connsiteX7" fmla="*/ 4099035 w 4099035"/>
                <a:gd name="connsiteY7" fmla="*/ 1734207 h 3380740"/>
                <a:gd name="connsiteX8" fmla="*/ 2427890 w 4099035"/>
                <a:gd name="connsiteY8" fmla="*/ 1828800 h 3380740"/>
                <a:gd name="connsiteX9" fmla="*/ 2731310 w 4099035"/>
                <a:gd name="connsiteY9" fmla="*/ 3380740 h 3380740"/>
                <a:gd name="connsiteX10" fmla="*/ 2175642 w 4099035"/>
                <a:gd name="connsiteY10" fmla="*/ 2049518 h 3380740"/>
                <a:gd name="connsiteX11" fmla="*/ 1939159 w 4099035"/>
                <a:gd name="connsiteY11" fmla="*/ 3326525 h 3380740"/>
                <a:gd name="connsiteX12" fmla="*/ 1749973 w 4099035"/>
                <a:gd name="connsiteY12" fmla="*/ 2128345 h 3380740"/>
                <a:gd name="connsiteX13" fmla="*/ 681793 w 4099035"/>
                <a:gd name="connsiteY13" fmla="*/ 3380740 h 3380740"/>
                <a:gd name="connsiteX14" fmla="*/ 1340069 w 4099035"/>
                <a:gd name="connsiteY14" fmla="*/ 2128345 h 3380740"/>
                <a:gd name="connsiteX15" fmla="*/ 0 w 4099035"/>
                <a:gd name="connsiteY15" fmla="*/ 1749973 h 3380740"/>
                <a:gd name="connsiteX16" fmla="*/ 1340069 w 4099035"/>
                <a:gd name="connsiteY16" fmla="*/ 1623849 h 3380740"/>
                <a:gd name="connsiteX17" fmla="*/ 236483 w 4099035"/>
                <a:gd name="connsiteY17" fmla="*/ 867104 h 3380740"/>
                <a:gd name="connsiteX18" fmla="*/ 930166 w 4099035"/>
                <a:gd name="connsiteY18" fmla="*/ 1087821 h 3380740"/>
                <a:gd name="connsiteX19" fmla="*/ 630621 w 4099035"/>
                <a:gd name="connsiteY19" fmla="*/ 268014 h 3380740"/>
                <a:gd name="connsiteX20" fmla="*/ 1529255 w 4099035"/>
                <a:gd name="connsiteY20" fmla="*/ 1198180 h 3380740"/>
                <a:gd name="connsiteX21" fmla="*/ 1529255 w 4099035"/>
                <a:gd name="connsiteY21" fmla="*/ 1198180 h 3380740"/>
                <a:gd name="connsiteX0" fmla="*/ 1402965 w 4020041"/>
                <a:gd name="connsiteY0" fmla="*/ 1166649 h 3380740"/>
                <a:gd name="connsiteX1" fmla="*/ 1387199 w 4020041"/>
                <a:gd name="connsiteY1" fmla="*/ 0 h 3380740"/>
                <a:gd name="connsiteX2" fmla="*/ 1655213 w 4020041"/>
                <a:gd name="connsiteY2" fmla="*/ 1056290 h 3380740"/>
                <a:gd name="connsiteX3" fmla="*/ 2364661 w 4020041"/>
                <a:gd name="connsiteY3" fmla="*/ 15766 h 3380740"/>
                <a:gd name="connsiteX4" fmla="*/ 2112413 w 4020041"/>
                <a:gd name="connsiteY4" fmla="*/ 1072056 h 3380740"/>
                <a:gd name="connsiteX5" fmla="*/ 3625903 w 4020041"/>
                <a:gd name="connsiteY5" fmla="*/ 693683 h 3380740"/>
                <a:gd name="connsiteX6" fmla="*/ 2396192 w 4020041"/>
                <a:gd name="connsiteY6" fmla="*/ 1387366 h 3380740"/>
                <a:gd name="connsiteX7" fmla="*/ 4020041 w 4020041"/>
                <a:gd name="connsiteY7" fmla="*/ 1734207 h 3380740"/>
                <a:gd name="connsiteX8" fmla="*/ 2348896 w 4020041"/>
                <a:gd name="connsiteY8" fmla="*/ 1828800 h 3380740"/>
                <a:gd name="connsiteX9" fmla="*/ 2652316 w 4020041"/>
                <a:gd name="connsiteY9" fmla="*/ 3380740 h 3380740"/>
                <a:gd name="connsiteX10" fmla="*/ 2096648 w 4020041"/>
                <a:gd name="connsiteY10" fmla="*/ 2049518 h 3380740"/>
                <a:gd name="connsiteX11" fmla="*/ 1860165 w 4020041"/>
                <a:gd name="connsiteY11" fmla="*/ 3326525 h 3380740"/>
                <a:gd name="connsiteX12" fmla="*/ 1670979 w 4020041"/>
                <a:gd name="connsiteY12" fmla="*/ 2128345 h 3380740"/>
                <a:gd name="connsiteX13" fmla="*/ 602799 w 4020041"/>
                <a:gd name="connsiteY13" fmla="*/ 3380740 h 3380740"/>
                <a:gd name="connsiteX14" fmla="*/ 1261075 w 4020041"/>
                <a:gd name="connsiteY14" fmla="*/ 2128345 h 3380740"/>
                <a:gd name="connsiteX15" fmla="*/ 0 w 4020041"/>
                <a:gd name="connsiteY15" fmla="*/ 1970993 h 3380740"/>
                <a:gd name="connsiteX16" fmla="*/ 1261075 w 4020041"/>
                <a:gd name="connsiteY16" fmla="*/ 1623849 h 3380740"/>
                <a:gd name="connsiteX17" fmla="*/ 157489 w 4020041"/>
                <a:gd name="connsiteY17" fmla="*/ 867104 h 3380740"/>
                <a:gd name="connsiteX18" fmla="*/ 851172 w 4020041"/>
                <a:gd name="connsiteY18" fmla="*/ 1087821 h 3380740"/>
                <a:gd name="connsiteX19" fmla="*/ 551627 w 4020041"/>
                <a:gd name="connsiteY19" fmla="*/ 268014 h 3380740"/>
                <a:gd name="connsiteX20" fmla="*/ 1450261 w 4020041"/>
                <a:gd name="connsiteY20" fmla="*/ 1198180 h 3380740"/>
                <a:gd name="connsiteX21" fmla="*/ 1450261 w 4020041"/>
                <a:gd name="connsiteY21" fmla="*/ 1198180 h 3380740"/>
                <a:gd name="connsiteX0" fmla="*/ 1402965 w 4020041"/>
                <a:gd name="connsiteY0" fmla="*/ 1166649 h 3380740"/>
                <a:gd name="connsiteX1" fmla="*/ 1387199 w 4020041"/>
                <a:gd name="connsiteY1" fmla="*/ 0 h 3380740"/>
                <a:gd name="connsiteX2" fmla="*/ 1655213 w 4020041"/>
                <a:gd name="connsiteY2" fmla="*/ 1056290 h 3380740"/>
                <a:gd name="connsiteX3" fmla="*/ 2364661 w 4020041"/>
                <a:gd name="connsiteY3" fmla="*/ 15766 h 3380740"/>
                <a:gd name="connsiteX4" fmla="*/ 2112413 w 4020041"/>
                <a:gd name="connsiteY4" fmla="*/ 1072056 h 3380740"/>
                <a:gd name="connsiteX5" fmla="*/ 3625903 w 4020041"/>
                <a:gd name="connsiteY5" fmla="*/ 693683 h 3380740"/>
                <a:gd name="connsiteX6" fmla="*/ 2396192 w 4020041"/>
                <a:gd name="connsiteY6" fmla="*/ 1387366 h 3380740"/>
                <a:gd name="connsiteX7" fmla="*/ 4020041 w 4020041"/>
                <a:gd name="connsiteY7" fmla="*/ 1734207 h 3380740"/>
                <a:gd name="connsiteX8" fmla="*/ 2348896 w 4020041"/>
                <a:gd name="connsiteY8" fmla="*/ 1828800 h 3380740"/>
                <a:gd name="connsiteX9" fmla="*/ 2652316 w 4020041"/>
                <a:gd name="connsiteY9" fmla="*/ 3380740 h 3380740"/>
                <a:gd name="connsiteX10" fmla="*/ 2096648 w 4020041"/>
                <a:gd name="connsiteY10" fmla="*/ 2049518 h 3380740"/>
                <a:gd name="connsiteX11" fmla="*/ 1860165 w 4020041"/>
                <a:gd name="connsiteY11" fmla="*/ 3326525 h 3380740"/>
                <a:gd name="connsiteX12" fmla="*/ 1670979 w 4020041"/>
                <a:gd name="connsiteY12" fmla="*/ 2128345 h 3380740"/>
                <a:gd name="connsiteX13" fmla="*/ 602799 w 4020041"/>
                <a:gd name="connsiteY13" fmla="*/ 3380740 h 3380740"/>
                <a:gd name="connsiteX14" fmla="*/ 1261075 w 4020041"/>
                <a:gd name="connsiteY14" fmla="*/ 2128345 h 3380740"/>
                <a:gd name="connsiteX15" fmla="*/ 0 w 4020041"/>
                <a:gd name="connsiteY15" fmla="*/ 1970993 h 3380740"/>
                <a:gd name="connsiteX16" fmla="*/ 1205598 w 4020041"/>
                <a:gd name="connsiteY16" fmla="*/ 1842834 h 3380740"/>
                <a:gd name="connsiteX17" fmla="*/ 157489 w 4020041"/>
                <a:gd name="connsiteY17" fmla="*/ 867104 h 3380740"/>
                <a:gd name="connsiteX18" fmla="*/ 851172 w 4020041"/>
                <a:gd name="connsiteY18" fmla="*/ 1087821 h 3380740"/>
                <a:gd name="connsiteX19" fmla="*/ 551627 w 4020041"/>
                <a:gd name="connsiteY19" fmla="*/ 268014 h 3380740"/>
                <a:gd name="connsiteX20" fmla="*/ 1450261 w 4020041"/>
                <a:gd name="connsiteY20" fmla="*/ 1198180 h 3380740"/>
                <a:gd name="connsiteX21" fmla="*/ 1450261 w 4020041"/>
                <a:gd name="connsiteY21" fmla="*/ 1198180 h 3380740"/>
                <a:gd name="connsiteX0" fmla="*/ 1402965 w 4020041"/>
                <a:gd name="connsiteY0" fmla="*/ 1166649 h 3380740"/>
                <a:gd name="connsiteX1" fmla="*/ 1387199 w 4020041"/>
                <a:gd name="connsiteY1" fmla="*/ 0 h 3380740"/>
                <a:gd name="connsiteX2" fmla="*/ 1655213 w 4020041"/>
                <a:gd name="connsiteY2" fmla="*/ 1056290 h 3380740"/>
                <a:gd name="connsiteX3" fmla="*/ 2364661 w 4020041"/>
                <a:gd name="connsiteY3" fmla="*/ 15766 h 3380740"/>
                <a:gd name="connsiteX4" fmla="*/ 2112413 w 4020041"/>
                <a:gd name="connsiteY4" fmla="*/ 1072056 h 3380740"/>
                <a:gd name="connsiteX5" fmla="*/ 3625903 w 4020041"/>
                <a:gd name="connsiteY5" fmla="*/ 693683 h 3380740"/>
                <a:gd name="connsiteX6" fmla="*/ 2396192 w 4020041"/>
                <a:gd name="connsiteY6" fmla="*/ 1387366 h 3380740"/>
                <a:gd name="connsiteX7" fmla="*/ 4020041 w 4020041"/>
                <a:gd name="connsiteY7" fmla="*/ 1734207 h 3380740"/>
                <a:gd name="connsiteX8" fmla="*/ 2348896 w 4020041"/>
                <a:gd name="connsiteY8" fmla="*/ 1828800 h 3380740"/>
                <a:gd name="connsiteX9" fmla="*/ 2652316 w 4020041"/>
                <a:gd name="connsiteY9" fmla="*/ 3380740 h 3380740"/>
                <a:gd name="connsiteX10" fmla="*/ 2096648 w 4020041"/>
                <a:gd name="connsiteY10" fmla="*/ 2049518 h 3380740"/>
                <a:gd name="connsiteX11" fmla="*/ 1860165 w 4020041"/>
                <a:gd name="connsiteY11" fmla="*/ 3326525 h 3380740"/>
                <a:gd name="connsiteX12" fmla="*/ 1670979 w 4020041"/>
                <a:gd name="connsiteY12" fmla="*/ 2128345 h 3380740"/>
                <a:gd name="connsiteX13" fmla="*/ 602799 w 4020041"/>
                <a:gd name="connsiteY13" fmla="*/ 3380740 h 3380740"/>
                <a:gd name="connsiteX14" fmla="*/ 1261075 w 4020041"/>
                <a:gd name="connsiteY14" fmla="*/ 2128345 h 3380740"/>
                <a:gd name="connsiteX15" fmla="*/ 0 w 4020041"/>
                <a:gd name="connsiteY15" fmla="*/ 1970993 h 3380740"/>
                <a:gd name="connsiteX16" fmla="*/ 1205598 w 4020041"/>
                <a:gd name="connsiteY16" fmla="*/ 1842834 h 3380740"/>
                <a:gd name="connsiteX17" fmla="*/ 120560 w 4020041"/>
                <a:gd name="connsiteY17" fmla="*/ 945722 h 3380740"/>
                <a:gd name="connsiteX18" fmla="*/ 851172 w 4020041"/>
                <a:gd name="connsiteY18" fmla="*/ 1087821 h 3380740"/>
                <a:gd name="connsiteX19" fmla="*/ 551627 w 4020041"/>
                <a:gd name="connsiteY19" fmla="*/ 268014 h 3380740"/>
                <a:gd name="connsiteX20" fmla="*/ 1450261 w 4020041"/>
                <a:gd name="connsiteY20" fmla="*/ 1198180 h 3380740"/>
                <a:gd name="connsiteX21" fmla="*/ 1450261 w 4020041"/>
                <a:gd name="connsiteY21" fmla="*/ 1198180 h 3380740"/>
                <a:gd name="connsiteX0" fmla="*/ 1402965 w 4020041"/>
                <a:gd name="connsiteY0" fmla="*/ 1166649 h 3380740"/>
                <a:gd name="connsiteX1" fmla="*/ 1387199 w 4020041"/>
                <a:gd name="connsiteY1" fmla="*/ 0 h 3380740"/>
                <a:gd name="connsiteX2" fmla="*/ 1655213 w 4020041"/>
                <a:gd name="connsiteY2" fmla="*/ 1056290 h 3380740"/>
                <a:gd name="connsiteX3" fmla="*/ 2364661 w 4020041"/>
                <a:gd name="connsiteY3" fmla="*/ 15766 h 3380740"/>
                <a:gd name="connsiteX4" fmla="*/ 2112413 w 4020041"/>
                <a:gd name="connsiteY4" fmla="*/ 1072056 h 3380740"/>
                <a:gd name="connsiteX5" fmla="*/ 3625903 w 4020041"/>
                <a:gd name="connsiteY5" fmla="*/ 693683 h 3380740"/>
                <a:gd name="connsiteX6" fmla="*/ 2396192 w 4020041"/>
                <a:gd name="connsiteY6" fmla="*/ 1387366 h 3380740"/>
                <a:gd name="connsiteX7" fmla="*/ 4020041 w 4020041"/>
                <a:gd name="connsiteY7" fmla="*/ 1734207 h 3380740"/>
                <a:gd name="connsiteX8" fmla="*/ 2348896 w 4020041"/>
                <a:gd name="connsiteY8" fmla="*/ 1828800 h 3380740"/>
                <a:gd name="connsiteX9" fmla="*/ 2652316 w 4020041"/>
                <a:gd name="connsiteY9" fmla="*/ 3380740 h 3380740"/>
                <a:gd name="connsiteX10" fmla="*/ 2096648 w 4020041"/>
                <a:gd name="connsiteY10" fmla="*/ 2049518 h 3380740"/>
                <a:gd name="connsiteX11" fmla="*/ 1860165 w 4020041"/>
                <a:gd name="connsiteY11" fmla="*/ 3326525 h 3380740"/>
                <a:gd name="connsiteX12" fmla="*/ 1670979 w 4020041"/>
                <a:gd name="connsiteY12" fmla="*/ 2128345 h 3380740"/>
                <a:gd name="connsiteX13" fmla="*/ 602799 w 4020041"/>
                <a:gd name="connsiteY13" fmla="*/ 3380740 h 3380740"/>
                <a:gd name="connsiteX14" fmla="*/ 1261075 w 4020041"/>
                <a:gd name="connsiteY14" fmla="*/ 2128345 h 3380740"/>
                <a:gd name="connsiteX15" fmla="*/ 0 w 4020041"/>
                <a:gd name="connsiteY15" fmla="*/ 1970993 h 3380740"/>
                <a:gd name="connsiteX16" fmla="*/ 1205598 w 4020041"/>
                <a:gd name="connsiteY16" fmla="*/ 1842834 h 3380740"/>
                <a:gd name="connsiteX17" fmla="*/ 120560 w 4020041"/>
                <a:gd name="connsiteY17" fmla="*/ 945722 h 3380740"/>
                <a:gd name="connsiteX18" fmla="*/ 851172 w 4020041"/>
                <a:gd name="connsiteY18" fmla="*/ 1087821 h 3380740"/>
                <a:gd name="connsiteX19" fmla="*/ 241120 w 4020041"/>
                <a:gd name="connsiteY19" fmla="*/ 176768 h 3380740"/>
                <a:gd name="connsiteX20" fmla="*/ 1450261 w 4020041"/>
                <a:gd name="connsiteY20" fmla="*/ 1198180 h 3380740"/>
                <a:gd name="connsiteX21" fmla="*/ 1450261 w 4020041"/>
                <a:gd name="connsiteY21" fmla="*/ 1198180 h 3380740"/>
                <a:gd name="connsiteX0" fmla="*/ 1402965 w 4020041"/>
                <a:gd name="connsiteY0" fmla="*/ 1166649 h 3380740"/>
                <a:gd name="connsiteX1" fmla="*/ 1387199 w 4020041"/>
                <a:gd name="connsiteY1" fmla="*/ 0 h 3380740"/>
                <a:gd name="connsiteX2" fmla="*/ 1655213 w 4020041"/>
                <a:gd name="connsiteY2" fmla="*/ 1056290 h 3380740"/>
                <a:gd name="connsiteX3" fmla="*/ 2364661 w 4020041"/>
                <a:gd name="connsiteY3" fmla="*/ 15766 h 3380740"/>
                <a:gd name="connsiteX4" fmla="*/ 2112413 w 4020041"/>
                <a:gd name="connsiteY4" fmla="*/ 1072056 h 3380740"/>
                <a:gd name="connsiteX5" fmla="*/ 3625903 w 4020041"/>
                <a:gd name="connsiteY5" fmla="*/ 693683 h 3380740"/>
                <a:gd name="connsiteX6" fmla="*/ 2396192 w 4020041"/>
                <a:gd name="connsiteY6" fmla="*/ 1387366 h 3380740"/>
                <a:gd name="connsiteX7" fmla="*/ 4020041 w 4020041"/>
                <a:gd name="connsiteY7" fmla="*/ 1734207 h 3380740"/>
                <a:gd name="connsiteX8" fmla="*/ 2348896 w 4020041"/>
                <a:gd name="connsiteY8" fmla="*/ 1828800 h 3380740"/>
                <a:gd name="connsiteX9" fmla="*/ 2652316 w 4020041"/>
                <a:gd name="connsiteY9" fmla="*/ 3380740 h 3380740"/>
                <a:gd name="connsiteX10" fmla="*/ 2096648 w 4020041"/>
                <a:gd name="connsiteY10" fmla="*/ 2049518 h 3380740"/>
                <a:gd name="connsiteX11" fmla="*/ 1860165 w 4020041"/>
                <a:gd name="connsiteY11" fmla="*/ 3326525 h 3380740"/>
                <a:gd name="connsiteX12" fmla="*/ 1670979 w 4020041"/>
                <a:gd name="connsiteY12" fmla="*/ 2128345 h 3380740"/>
                <a:gd name="connsiteX13" fmla="*/ 602799 w 4020041"/>
                <a:gd name="connsiteY13" fmla="*/ 3380740 h 3380740"/>
                <a:gd name="connsiteX14" fmla="*/ 1261075 w 4020041"/>
                <a:gd name="connsiteY14" fmla="*/ 2128345 h 3380740"/>
                <a:gd name="connsiteX15" fmla="*/ 0 w 4020041"/>
                <a:gd name="connsiteY15" fmla="*/ 1970993 h 3380740"/>
                <a:gd name="connsiteX16" fmla="*/ 1205598 w 4020041"/>
                <a:gd name="connsiteY16" fmla="*/ 1842834 h 3380740"/>
                <a:gd name="connsiteX17" fmla="*/ 120560 w 4020041"/>
                <a:gd name="connsiteY17" fmla="*/ 945722 h 3380740"/>
                <a:gd name="connsiteX18" fmla="*/ 851172 w 4020041"/>
                <a:gd name="connsiteY18" fmla="*/ 1087821 h 3380740"/>
                <a:gd name="connsiteX19" fmla="*/ 241120 w 4020041"/>
                <a:gd name="connsiteY19" fmla="*/ 176768 h 3380740"/>
                <a:gd name="connsiteX20" fmla="*/ 1450261 w 4020041"/>
                <a:gd name="connsiteY20" fmla="*/ 1198180 h 3380740"/>
                <a:gd name="connsiteX21" fmla="*/ 1446718 w 4020041"/>
                <a:gd name="connsiteY21" fmla="*/ 1458357 h 3380740"/>
                <a:gd name="connsiteX0" fmla="*/ 1402965 w 4020041"/>
                <a:gd name="connsiteY0" fmla="*/ 1166649 h 3380740"/>
                <a:gd name="connsiteX1" fmla="*/ 1387199 w 4020041"/>
                <a:gd name="connsiteY1" fmla="*/ 0 h 3380740"/>
                <a:gd name="connsiteX2" fmla="*/ 1655213 w 4020041"/>
                <a:gd name="connsiteY2" fmla="*/ 1056290 h 3380740"/>
                <a:gd name="connsiteX3" fmla="*/ 2364661 w 4020041"/>
                <a:gd name="connsiteY3" fmla="*/ 15766 h 3380740"/>
                <a:gd name="connsiteX4" fmla="*/ 2112413 w 4020041"/>
                <a:gd name="connsiteY4" fmla="*/ 1072056 h 3380740"/>
                <a:gd name="connsiteX5" fmla="*/ 3625903 w 4020041"/>
                <a:gd name="connsiteY5" fmla="*/ 693683 h 3380740"/>
                <a:gd name="connsiteX6" fmla="*/ 2396192 w 4020041"/>
                <a:gd name="connsiteY6" fmla="*/ 1387366 h 3380740"/>
                <a:gd name="connsiteX7" fmla="*/ 4020041 w 4020041"/>
                <a:gd name="connsiteY7" fmla="*/ 1734207 h 3380740"/>
                <a:gd name="connsiteX8" fmla="*/ 2348896 w 4020041"/>
                <a:gd name="connsiteY8" fmla="*/ 1828800 h 3380740"/>
                <a:gd name="connsiteX9" fmla="*/ 2652316 w 4020041"/>
                <a:gd name="connsiteY9" fmla="*/ 3380740 h 3380740"/>
                <a:gd name="connsiteX10" fmla="*/ 2096648 w 4020041"/>
                <a:gd name="connsiteY10" fmla="*/ 2049518 h 3380740"/>
                <a:gd name="connsiteX11" fmla="*/ 1860165 w 4020041"/>
                <a:gd name="connsiteY11" fmla="*/ 3326525 h 3380740"/>
                <a:gd name="connsiteX12" fmla="*/ 1670979 w 4020041"/>
                <a:gd name="connsiteY12" fmla="*/ 2128345 h 3380740"/>
                <a:gd name="connsiteX13" fmla="*/ 602799 w 4020041"/>
                <a:gd name="connsiteY13" fmla="*/ 3380740 h 3380740"/>
                <a:gd name="connsiteX14" fmla="*/ 1261075 w 4020041"/>
                <a:gd name="connsiteY14" fmla="*/ 2128345 h 3380740"/>
                <a:gd name="connsiteX15" fmla="*/ 0 w 4020041"/>
                <a:gd name="connsiteY15" fmla="*/ 1970993 h 3380740"/>
                <a:gd name="connsiteX16" fmla="*/ 1205598 w 4020041"/>
                <a:gd name="connsiteY16" fmla="*/ 1842834 h 3380740"/>
                <a:gd name="connsiteX17" fmla="*/ 120560 w 4020041"/>
                <a:gd name="connsiteY17" fmla="*/ 945722 h 3380740"/>
                <a:gd name="connsiteX18" fmla="*/ 851172 w 4020041"/>
                <a:gd name="connsiteY18" fmla="*/ 1087821 h 3380740"/>
                <a:gd name="connsiteX19" fmla="*/ 241120 w 4020041"/>
                <a:gd name="connsiteY19" fmla="*/ 176768 h 3380740"/>
                <a:gd name="connsiteX20" fmla="*/ 1446718 w 4020041"/>
                <a:gd name="connsiteY20" fmla="*/ 1330198 h 3380740"/>
                <a:gd name="connsiteX21" fmla="*/ 1446718 w 4020041"/>
                <a:gd name="connsiteY21" fmla="*/ 1458357 h 3380740"/>
                <a:gd name="connsiteX0" fmla="*/ 1402965 w 4020041"/>
                <a:gd name="connsiteY0" fmla="*/ 1150883 h 3364974"/>
                <a:gd name="connsiteX1" fmla="*/ 1326158 w 4020041"/>
                <a:gd name="connsiteY1" fmla="*/ 161002 h 3364974"/>
                <a:gd name="connsiteX2" fmla="*/ 1655213 w 4020041"/>
                <a:gd name="connsiteY2" fmla="*/ 1040524 h 3364974"/>
                <a:gd name="connsiteX3" fmla="*/ 2364661 w 4020041"/>
                <a:gd name="connsiteY3" fmla="*/ 0 h 3364974"/>
                <a:gd name="connsiteX4" fmla="*/ 2112413 w 4020041"/>
                <a:gd name="connsiteY4" fmla="*/ 1056290 h 3364974"/>
                <a:gd name="connsiteX5" fmla="*/ 3625903 w 4020041"/>
                <a:gd name="connsiteY5" fmla="*/ 677917 h 3364974"/>
                <a:gd name="connsiteX6" fmla="*/ 2396192 w 4020041"/>
                <a:gd name="connsiteY6" fmla="*/ 1371600 h 3364974"/>
                <a:gd name="connsiteX7" fmla="*/ 4020041 w 4020041"/>
                <a:gd name="connsiteY7" fmla="*/ 1718441 h 3364974"/>
                <a:gd name="connsiteX8" fmla="*/ 2348896 w 4020041"/>
                <a:gd name="connsiteY8" fmla="*/ 1813034 h 3364974"/>
                <a:gd name="connsiteX9" fmla="*/ 2652316 w 4020041"/>
                <a:gd name="connsiteY9" fmla="*/ 3364974 h 3364974"/>
                <a:gd name="connsiteX10" fmla="*/ 2096648 w 4020041"/>
                <a:gd name="connsiteY10" fmla="*/ 2033752 h 3364974"/>
                <a:gd name="connsiteX11" fmla="*/ 1860165 w 4020041"/>
                <a:gd name="connsiteY11" fmla="*/ 3310759 h 3364974"/>
                <a:gd name="connsiteX12" fmla="*/ 1670979 w 4020041"/>
                <a:gd name="connsiteY12" fmla="*/ 2112579 h 3364974"/>
                <a:gd name="connsiteX13" fmla="*/ 602799 w 4020041"/>
                <a:gd name="connsiteY13" fmla="*/ 3364974 h 3364974"/>
                <a:gd name="connsiteX14" fmla="*/ 1261075 w 4020041"/>
                <a:gd name="connsiteY14" fmla="*/ 2112579 h 3364974"/>
                <a:gd name="connsiteX15" fmla="*/ 0 w 4020041"/>
                <a:gd name="connsiteY15" fmla="*/ 1955227 h 3364974"/>
                <a:gd name="connsiteX16" fmla="*/ 1205598 w 4020041"/>
                <a:gd name="connsiteY16" fmla="*/ 1827068 h 3364974"/>
                <a:gd name="connsiteX17" fmla="*/ 120560 w 4020041"/>
                <a:gd name="connsiteY17" fmla="*/ 929956 h 3364974"/>
                <a:gd name="connsiteX18" fmla="*/ 851172 w 4020041"/>
                <a:gd name="connsiteY18" fmla="*/ 1072055 h 3364974"/>
                <a:gd name="connsiteX19" fmla="*/ 241120 w 4020041"/>
                <a:gd name="connsiteY19" fmla="*/ 161002 h 3364974"/>
                <a:gd name="connsiteX20" fmla="*/ 1446718 w 4020041"/>
                <a:gd name="connsiteY20" fmla="*/ 1314432 h 3364974"/>
                <a:gd name="connsiteX21" fmla="*/ 1446718 w 4020041"/>
                <a:gd name="connsiteY21" fmla="*/ 1442591 h 3364974"/>
                <a:gd name="connsiteX0" fmla="*/ 1402965 w 4020041"/>
                <a:gd name="connsiteY0" fmla="*/ 1150883 h 3364974"/>
                <a:gd name="connsiteX1" fmla="*/ 1326158 w 4020041"/>
                <a:gd name="connsiteY1" fmla="*/ 161002 h 3364974"/>
                <a:gd name="connsiteX2" fmla="*/ 1567278 w 4020041"/>
                <a:gd name="connsiteY2" fmla="*/ 1186273 h 3364974"/>
                <a:gd name="connsiteX3" fmla="*/ 2364661 w 4020041"/>
                <a:gd name="connsiteY3" fmla="*/ 0 h 3364974"/>
                <a:gd name="connsiteX4" fmla="*/ 2112413 w 4020041"/>
                <a:gd name="connsiteY4" fmla="*/ 1056290 h 3364974"/>
                <a:gd name="connsiteX5" fmla="*/ 3625903 w 4020041"/>
                <a:gd name="connsiteY5" fmla="*/ 677917 h 3364974"/>
                <a:gd name="connsiteX6" fmla="*/ 2396192 w 4020041"/>
                <a:gd name="connsiteY6" fmla="*/ 1371600 h 3364974"/>
                <a:gd name="connsiteX7" fmla="*/ 4020041 w 4020041"/>
                <a:gd name="connsiteY7" fmla="*/ 1718441 h 3364974"/>
                <a:gd name="connsiteX8" fmla="*/ 2348896 w 4020041"/>
                <a:gd name="connsiteY8" fmla="*/ 1813034 h 3364974"/>
                <a:gd name="connsiteX9" fmla="*/ 2652316 w 4020041"/>
                <a:gd name="connsiteY9" fmla="*/ 3364974 h 3364974"/>
                <a:gd name="connsiteX10" fmla="*/ 2096648 w 4020041"/>
                <a:gd name="connsiteY10" fmla="*/ 2033752 h 3364974"/>
                <a:gd name="connsiteX11" fmla="*/ 1860165 w 4020041"/>
                <a:gd name="connsiteY11" fmla="*/ 3310759 h 3364974"/>
                <a:gd name="connsiteX12" fmla="*/ 1670979 w 4020041"/>
                <a:gd name="connsiteY12" fmla="*/ 2112579 h 3364974"/>
                <a:gd name="connsiteX13" fmla="*/ 602799 w 4020041"/>
                <a:gd name="connsiteY13" fmla="*/ 3364974 h 3364974"/>
                <a:gd name="connsiteX14" fmla="*/ 1261075 w 4020041"/>
                <a:gd name="connsiteY14" fmla="*/ 2112579 h 3364974"/>
                <a:gd name="connsiteX15" fmla="*/ 0 w 4020041"/>
                <a:gd name="connsiteY15" fmla="*/ 1955227 h 3364974"/>
                <a:gd name="connsiteX16" fmla="*/ 1205598 w 4020041"/>
                <a:gd name="connsiteY16" fmla="*/ 1827068 h 3364974"/>
                <a:gd name="connsiteX17" fmla="*/ 120560 w 4020041"/>
                <a:gd name="connsiteY17" fmla="*/ 929956 h 3364974"/>
                <a:gd name="connsiteX18" fmla="*/ 851172 w 4020041"/>
                <a:gd name="connsiteY18" fmla="*/ 1072055 h 3364974"/>
                <a:gd name="connsiteX19" fmla="*/ 241120 w 4020041"/>
                <a:gd name="connsiteY19" fmla="*/ 161002 h 3364974"/>
                <a:gd name="connsiteX20" fmla="*/ 1446718 w 4020041"/>
                <a:gd name="connsiteY20" fmla="*/ 1314432 h 3364974"/>
                <a:gd name="connsiteX21" fmla="*/ 1446718 w 4020041"/>
                <a:gd name="connsiteY21" fmla="*/ 1442591 h 3364974"/>
                <a:gd name="connsiteX0" fmla="*/ 1402965 w 4020041"/>
                <a:gd name="connsiteY0" fmla="*/ 1246198 h 3460289"/>
                <a:gd name="connsiteX1" fmla="*/ 1326158 w 4020041"/>
                <a:gd name="connsiteY1" fmla="*/ 256317 h 3460289"/>
                <a:gd name="connsiteX2" fmla="*/ 1567278 w 4020041"/>
                <a:gd name="connsiteY2" fmla="*/ 1281588 h 3460289"/>
                <a:gd name="connsiteX3" fmla="*/ 2290637 w 4020041"/>
                <a:gd name="connsiteY3" fmla="*/ 0 h 3460289"/>
                <a:gd name="connsiteX4" fmla="*/ 2112413 w 4020041"/>
                <a:gd name="connsiteY4" fmla="*/ 1151605 h 3460289"/>
                <a:gd name="connsiteX5" fmla="*/ 3625903 w 4020041"/>
                <a:gd name="connsiteY5" fmla="*/ 773232 h 3460289"/>
                <a:gd name="connsiteX6" fmla="*/ 2396192 w 4020041"/>
                <a:gd name="connsiteY6" fmla="*/ 1466915 h 3460289"/>
                <a:gd name="connsiteX7" fmla="*/ 4020041 w 4020041"/>
                <a:gd name="connsiteY7" fmla="*/ 1813756 h 3460289"/>
                <a:gd name="connsiteX8" fmla="*/ 2348896 w 4020041"/>
                <a:gd name="connsiteY8" fmla="*/ 1908349 h 3460289"/>
                <a:gd name="connsiteX9" fmla="*/ 2652316 w 4020041"/>
                <a:gd name="connsiteY9" fmla="*/ 3460289 h 3460289"/>
                <a:gd name="connsiteX10" fmla="*/ 2096648 w 4020041"/>
                <a:gd name="connsiteY10" fmla="*/ 2129067 h 3460289"/>
                <a:gd name="connsiteX11" fmla="*/ 1860165 w 4020041"/>
                <a:gd name="connsiteY11" fmla="*/ 3406074 h 3460289"/>
                <a:gd name="connsiteX12" fmla="*/ 1670979 w 4020041"/>
                <a:gd name="connsiteY12" fmla="*/ 2207894 h 3460289"/>
                <a:gd name="connsiteX13" fmla="*/ 602799 w 4020041"/>
                <a:gd name="connsiteY13" fmla="*/ 3460289 h 3460289"/>
                <a:gd name="connsiteX14" fmla="*/ 1261075 w 4020041"/>
                <a:gd name="connsiteY14" fmla="*/ 2207894 h 3460289"/>
                <a:gd name="connsiteX15" fmla="*/ 0 w 4020041"/>
                <a:gd name="connsiteY15" fmla="*/ 2050542 h 3460289"/>
                <a:gd name="connsiteX16" fmla="*/ 1205598 w 4020041"/>
                <a:gd name="connsiteY16" fmla="*/ 1922383 h 3460289"/>
                <a:gd name="connsiteX17" fmla="*/ 120560 w 4020041"/>
                <a:gd name="connsiteY17" fmla="*/ 1025271 h 3460289"/>
                <a:gd name="connsiteX18" fmla="*/ 851172 w 4020041"/>
                <a:gd name="connsiteY18" fmla="*/ 1167370 h 3460289"/>
                <a:gd name="connsiteX19" fmla="*/ 241120 w 4020041"/>
                <a:gd name="connsiteY19" fmla="*/ 256317 h 3460289"/>
                <a:gd name="connsiteX20" fmla="*/ 1446718 w 4020041"/>
                <a:gd name="connsiteY20" fmla="*/ 1409747 h 3460289"/>
                <a:gd name="connsiteX21" fmla="*/ 1446718 w 4020041"/>
                <a:gd name="connsiteY21" fmla="*/ 1537906 h 3460289"/>
                <a:gd name="connsiteX0" fmla="*/ 1402965 w 4020041"/>
                <a:gd name="connsiteY0" fmla="*/ 1246198 h 3460289"/>
                <a:gd name="connsiteX1" fmla="*/ 1326158 w 4020041"/>
                <a:gd name="connsiteY1" fmla="*/ 256317 h 3460289"/>
                <a:gd name="connsiteX2" fmla="*/ 1567278 w 4020041"/>
                <a:gd name="connsiteY2" fmla="*/ 1281588 h 3460289"/>
                <a:gd name="connsiteX3" fmla="*/ 2290637 w 4020041"/>
                <a:gd name="connsiteY3" fmla="*/ 0 h 3460289"/>
                <a:gd name="connsiteX4" fmla="*/ 2112413 w 4020041"/>
                <a:gd name="connsiteY4" fmla="*/ 1151605 h 3460289"/>
                <a:gd name="connsiteX5" fmla="*/ 3375676 w 4020041"/>
                <a:gd name="connsiteY5" fmla="*/ 768953 h 3460289"/>
                <a:gd name="connsiteX6" fmla="*/ 2396192 w 4020041"/>
                <a:gd name="connsiteY6" fmla="*/ 1466915 h 3460289"/>
                <a:gd name="connsiteX7" fmla="*/ 4020041 w 4020041"/>
                <a:gd name="connsiteY7" fmla="*/ 1813756 h 3460289"/>
                <a:gd name="connsiteX8" fmla="*/ 2348896 w 4020041"/>
                <a:gd name="connsiteY8" fmla="*/ 1908349 h 3460289"/>
                <a:gd name="connsiteX9" fmla="*/ 2652316 w 4020041"/>
                <a:gd name="connsiteY9" fmla="*/ 3460289 h 3460289"/>
                <a:gd name="connsiteX10" fmla="*/ 2096648 w 4020041"/>
                <a:gd name="connsiteY10" fmla="*/ 2129067 h 3460289"/>
                <a:gd name="connsiteX11" fmla="*/ 1860165 w 4020041"/>
                <a:gd name="connsiteY11" fmla="*/ 3406074 h 3460289"/>
                <a:gd name="connsiteX12" fmla="*/ 1670979 w 4020041"/>
                <a:gd name="connsiteY12" fmla="*/ 2207894 h 3460289"/>
                <a:gd name="connsiteX13" fmla="*/ 602799 w 4020041"/>
                <a:gd name="connsiteY13" fmla="*/ 3460289 h 3460289"/>
                <a:gd name="connsiteX14" fmla="*/ 1261075 w 4020041"/>
                <a:gd name="connsiteY14" fmla="*/ 2207894 h 3460289"/>
                <a:gd name="connsiteX15" fmla="*/ 0 w 4020041"/>
                <a:gd name="connsiteY15" fmla="*/ 2050542 h 3460289"/>
                <a:gd name="connsiteX16" fmla="*/ 1205598 w 4020041"/>
                <a:gd name="connsiteY16" fmla="*/ 1922383 h 3460289"/>
                <a:gd name="connsiteX17" fmla="*/ 120560 w 4020041"/>
                <a:gd name="connsiteY17" fmla="*/ 1025271 h 3460289"/>
                <a:gd name="connsiteX18" fmla="*/ 851172 w 4020041"/>
                <a:gd name="connsiteY18" fmla="*/ 1167370 h 3460289"/>
                <a:gd name="connsiteX19" fmla="*/ 241120 w 4020041"/>
                <a:gd name="connsiteY19" fmla="*/ 256317 h 3460289"/>
                <a:gd name="connsiteX20" fmla="*/ 1446718 w 4020041"/>
                <a:gd name="connsiteY20" fmla="*/ 1409747 h 3460289"/>
                <a:gd name="connsiteX21" fmla="*/ 1446718 w 4020041"/>
                <a:gd name="connsiteY21" fmla="*/ 1537906 h 3460289"/>
                <a:gd name="connsiteX0" fmla="*/ 1402965 w 4020041"/>
                <a:gd name="connsiteY0" fmla="*/ 1246198 h 3460289"/>
                <a:gd name="connsiteX1" fmla="*/ 1326158 w 4020041"/>
                <a:gd name="connsiteY1" fmla="*/ 256317 h 3460289"/>
                <a:gd name="connsiteX2" fmla="*/ 1567278 w 4020041"/>
                <a:gd name="connsiteY2" fmla="*/ 1281588 h 3460289"/>
                <a:gd name="connsiteX3" fmla="*/ 2290637 w 4020041"/>
                <a:gd name="connsiteY3" fmla="*/ 0 h 3460289"/>
                <a:gd name="connsiteX4" fmla="*/ 2112413 w 4020041"/>
                <a:gd name="connsiteY4" fmla="*/ 1151605 h 3460289"/>
                <a:gd name="connsiteX5" fmla="*/ 3375676 w 4020041"/>
                <a:gd name="connsiteY5" fmla="*/ 768953 h 3460289"/>
                <a:gd name="connsiteX6" fmla="*/ 2411197 w 4020041"/>
                <a:gd name="connsiteY6" fmla="*/ 1409747 h 3460289"/>
                <a:gd name="connsiteX7" fmla="*/ 4020041 w 4020041"/>
                <a:gd name="connsiteY7" fmla="*/ 1813756 h 3460289"/>
                <a:gd name="connsiteX8" fmla="*/ 2348896 w 4020041"/>
                <a:gd name="connsiteY8" fmla="*/ 1908349 h 3460289"/>
                <a:gd name="connsiteX9" fmla="*/ 2652316 w 4020041"/>
                <a:gd name="connsiteY9" fmla="*/ 3460289 h 3460289"/>
                <a:gd name="connsiteX10" fmla="*/ 2096648 w 4020041"/>
                <a:gd name="connsiteY10" fmla="*/ 2129067 h 3460289"/>
                <a:gd name="connsiteX11" fmla="*/ 1860165 w 4020041"/>
                <a:gd name="connsiteY11" fmla="*/ 3406074 h 3460289"/>
                <a:gd name="connsiteX12" fmla="*/ 1670979 w 4020041"/>
                <a:gd name="connsiteY12" fmla="*/ 2207894 h 3460289"/>
                <a:gd name="connsiteX13" fmla="*/ 602799 w 4020041"/>
                <a:gd name="connsiteY13" fmla="*/ 3460289 h 3460289"/>
                <a:gd name="connsiteX14" fmla="*/ 1261075 w 4020041"/>
                <a:gd name="connsiteY14" fmla="*/ 2207894 h 3460289"/>
                <a:gd name="connsiteX15" fmla="*/ 0 w 4020041"/>
                <a:gd name="connsiteY15" fmla="*/ 2050542 h 3460289"/>
                <a:gd name="connsiteX16" fmla="*/ 1205598 w 4020041"/>
                <a:gd name="connsiteY16" fmla="*/ 1922383 h 3460289"/>
                <a:gd name="connsiteX17" fmla="*/ 120560 w 4020041"/>
                <a:gd name="connsiteY17" fmla="*/ 1025271 h 3460289"/>
                <a:gd name="connsiteX18" fmla="*/ 851172 w 4020041"/>
                <a:gd name="connsiteY18" fmla="*/ 1167370 h 3460289"/>
                <a:gd name="connsiteX19" fmla="*/ 241120 w 4020041"/>
                <a:gd name="connsiteY19" fmla="*/ 256317 h 3460289"/>
                <a:gd name="connsiteX20" fmla="*/ 1446718 w 4020041"/>
                <a:gd name="connsiteY20" fmla="*/ 1409747 h 3460289"/>
                <a:gd name="connsiteX21" fmla="*/ 1446718 w 4020041"/>
                <a:gd name="connsiteY21" fmla="*/ 1537906 h 3460289"/>
                <a:gd name="connsiteX0" fmla="*/ 1402965 w 4020041"/>
                <a:gd name="connsiteY0" fmla="*/ 1246198 h 3460289"/>
                <a:gd name="connsiteX1" fmla="*/ 1326158 w 4020041"/>
                <a:gd name="connsiteY1" fmla="*/ 256317 h 3460289"/>
                <a:gd name="connsiteX2" fmla="*/ 1567278 w 4020041"/>
                <a:gd name="connsiteY2" fmla="*/ 1281588 h 3460289"/>
                <a:gd name="connsiteX3" fmla="*/ 2290637 w 4020041"/>
                <a:gd name="connsiteY3" fmla="*/ 0 h 3460289"/>
                <a:gd name="connsiteX4" fmla="*/ 2112413 w 4020041"/>
                <a:gd name="connsiteY4" fmla="*/ 1151605 h 3460289"/>
                <a:gd name="connsiteX5" fmla="*/ 3375676 w 4020041"/>
                <a:gd name="connsiteY5" fmla="*/ 768953 h 3460289"/>
                <a:gd name="connsiteX6" fmla="*/ 2411197 w 4020041"/>
                <a:gd name="connsiteY6" fmla="*/ 1409747 h 3460289"/>
                <a:gd name="connsiteX7" fmla="*/ 4020041 w 4020041"/>
                <a:gd name="connsiteY7" fmla="*/ 1813756 h 3460289"/>
                <a:gd name="connsiteX8" fmla="*/ 2411197 w 4020041"/>
                <a:gd name="connsiteY8" fmla="*/ 1794224 h 3460289"/>
                <a:gd name="connsiteX9" fmla="*/ 2652316 w 4020041"/>
                <a:gd name="connsiteY9" fmla="*/ 3460289 h 3460289"/>
                <a:gd name="connsiteX10" fmla="*/ 2096648 w 4020041"/>
                <a:gd name="connsiteY10" fmla="*/ 2129067 h 3460289"/>
                <a:gd name="connsiteX11" fmla="*/ 1860165 w 4020041"/>
                <a:gd name="connsiteY11" fmla="*/ 3406074 h 3460289"/>
                <a:gd name="connsiteX12" fmla="*/ 1670979 w 4020041"/>
                <a:gd name="connsiteY12" fmla="*/ 2207894 h 3460289"/>
                <a:gd name="connsiteX13" fmla="*/ 602799 w 4020041"/>
                <a:gd name="connsiteY13" fmla="*/ 3460289 h 3460289"/>
                <a:gd name="connsiteX14" fmla="*/ 1261075 w 4020041"/>
                <a:gd name="connsiteY14" fmla="*/ 2207894 h 3460289"/>
                <a:gd name="connsiteX15" fmla="*/ 0 w 4020041"/>
                <a:gd name="connsiteY15" fmla="*/ 2050542 h 3460289"/>
                <a:gd name="connsiteX16" fmla="*/ 1205598 w 4020041"/>
                <a:gd name="connsiteY16" fmla="*/ 1922383 h 3460289"/>
                <a:gd name="connsiteX17" fmla="*/ 120560 w 4020041"/>
                <a:gd name="connsiteY17" fmla="*/ 1025271 h 3460289"/>
                <a:gd name="connsiteX18" fmla="*/ 851172 w 4020041"/>
                <a:gd name="connsiteY18" fmla="*/ 1167370 h 3460289"/>
                <a:gd name="connsiteX19" fmla="*/ 241120 w 4020041"/>
                <a:gd name="connsiteY19" fmla="*/ 256317 h 3460289"/>
                <a:gd name="connsiteX20" fmla="*/ 1446718 w 4020041"/>
                <a:gd name="connsiteY20" fmla="*/ 1409747 h 3460289"/>
                <a:gd name="connsiteX21" fmla="*/ 1446718 w 4020041"/>
                <a:gd name="connsiteY21" fmla="*/ 1537906 h 3460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020041" h="3460289">
                  <a:moveTo>
                    <a:pt x="1402965" y="1246198"/>
                  </a:moveTo>
                  <a:lnTo>
                    <a:pt x="1326158" y="256317"/>
                  </a:lnTo>
                  <a:lnTo>
                    <a:pt x="1567278" y="1281588"/>
                  </a:lnTo>
                  <a:lnTo>
                    <a:pt x="2290637" y="0"/>
                  </a:lnTo>
                  <a:lnTo>
                    <a:pt x="2112413" y="1151605"/>
                  </a:lnTo>
                  <a:lnTo>
                    <a:pt x="3375676" y="768953"/>
                  </a:lnTo>
                  <a:lnTo>
                    <a:pt x="2411197" y="1409747"/>
                  </a:lnTo>
                  <a:lnTo>
                    <a:pt x="4020041" y="1813756"/>
                  </a:lnTo>
                  <a:lnTo>
                    <a:pt x="2411197" y="1794224"/>
                  </a:lnTo>
                  <a:lnTo>
                    <a:pt x="2652316" y="3460289"/>
                  </a:lnTo>
                  <a:lnTo>
                    <a:pt x="2096648" y="2129067"/>
                  </a:lnTo>
                  <a:lnTo>
                    <a:pt x="1860165" y="3406074"/>
                  </a:lnTo>
                  <a:lnTo>
                    <a:pt x="1670979" y="2207894"/>
                  </a:lnTo>
                  <a:lnTo>
                    <a:pt x="602799" y="3460289"/>
                  </a:lnTo>
                  <a:lnTo>
                    <a:pt x="1261075" y="2207894"/>
                  </a:lnTo>
                  <a:lnTo>
                    <a:pt x="0" y="2050542"/>
                  </a:lnTo>
                  <a:lnTo>
                    <a:pt x="1205598" y="1922383"/>
                  </a:lnTo>
                  <a:lnTo>
                    <a:pt x="120560" y="1025271"/>
                  </a:lnTo>
                  <a:lnTo>
                    <a:pt x="851172" y="1167370"/>
                  </a:lnTo>
                  <a:lnTo>
                    <a:pt x="241120" y="256317"/>
                  </a:lnTo>
                  <a:lnTo>
                    <a:pt x="1446718" y="1409747"/>
                  </a:lnTo>
                  <a:lnTo>
                    <a:pt x="1446718" y="1537906"/>
                  </a:lnTo>
                </a:path>
              </a:pathLst>
            </a:custGeom>
            <a:solidFill>
              <a:srgbClr val="FFC000"/>
            </a:solidFill>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4" name="TextBox 3"/>
          <p:cNvSpPr txBox="1"/>
          <p:nvPr/>
        </p:nvSpPr>
        <p:spPr>
          <a:xfrm>
            <a:off x="0" y="76200"/>
            <a:ext cx="9144000" cy="646331"/>
          </a:xfrm>
          <a:prstGeom prst="rect">
            <a:avLst/>
          </a:prstGeom>
          <a:noFill/>
        </p:spPr>
        <p:txBody>
          <a:bodyPr wrap="square" rtlCol="0">
            <a:spAutoFit/>
          </a:bodyPr>
          <a:lstStyle/>
          <a:p>
            <a:pPr algn="ctr"/>
            <a:r>
              <a:rPr lang="en-US" sz="3600" b="1" dirty="0" smtClean="0"/>
              <a:t>Nuclear Reactions</a:t>
            </a:r>
            <a:endParaRPr lang="en-US" sz="3600" b="1" dirty="0"/>
          </a:p>
        </p:txBody>
      </p:sp>
      <p:sp>
        <p:nvSpPr>
          <p:cNvPr id="6" name="TextBox 5"/>
          <p:cNvSpPr txBox="1"/>
          <p:nvPr/>
        </p:nvSpPr>
        <p:spPr>
          <a:xfrm>
            <a:off x="228600" y="1905000"/>
            <a:ext cx="8915400" cy="954107"/>
          </a:xfrm>
          <a:prstGeom prst="rect">
            <a:avLst/>
          </a:prstGeom>
          <a:noFill/>
        </p:spPr>
        <p:txBody>
          <a:bodyPr wrap="square" rtlCol="0">
            <a:spAutoFit/>
          </a:bodyPr>
          <a:lstStyle/>
          <a:p>
            <a:r>
              <a:rPr lang="en-US" sz="2800" dirty="0" smtClean="0"/>
              <a:t>Gram for gram, fusion reactions release several times more energy that fission reactions. </a:t>
            </a:r>
          </a:p>
        </p:txBody>
      </p:sp>
      <p:sp>
        <p:nvSpPr>
          <p:cNvPr id="54" name="TextBox 53"/>
          <p:cNvSpPr txBox="1"/>
          <p:nvPr/>
        </p:nvSpPr>
        <p:spPr>
          <a:xfrm>
            <a:off x="228600" y="4475073"/>
            <a:ext cx="8915400" cy="1384995"/>
          </a:xfrm>
          <a:prstGeom prst="rect">
            <a:avLst/>
          </a:prstGeom>
          <a:noFill/>
        </p:spPr>
        <p:txBody>
          <a:bodyPr wrap="square" rtlCol="0">
            <a:spAutoFit/>
          </a:bodyPr>
          <a:lstStyle/>
          <a:p>
            <a:r>
              <a:rPr lang="en-US" sz="2800" dirty="0" smtClean="0"/>
              <a:t>This is because scientists have yet to figure out how to contain the reaction… It’s as hot as the sun, and no known material is able to withstand temperatures that high!</a:t>
            </a:r>
          </a:p>
        </p:txBody>
      </p:sp>
      <p:sp>
        <p:nvSpPr>
          <p:cNvPr id="42" name="TextBox 41"/>
          <p:cNvSpPr txBox="1"/>
          <p:nvPr/>
        </p:nvSpPr>
        <p:spPr>
          <a:xfrm>
            <a:off x="3124200" y="652667"/>
            <a:ext cx="838200" cy="707886"/>
          </a:xfrm>
          <a:prstGeom prst="rect">
            <a:avLst/>
          </a:prstGeom>
          <a:noFill/>
        </p:spPr>
        <p:txBody>
          <a:bodyPr wrap="square" rtlCol="0">
            <a:spAutoFit/>
          </a:bodyPr>
          <a:lstStyle/>
          <a:p>
            <a:r>
              <a:rPr lang="en-US" sz="4000" dirty="0" smtClean="0"/>
              <a:t>Li</a:t>
            </a:r>
            <a:endParaRPr lang="en-US" sz="4000" dirty="0" smtClean="0">
              <a:sym typeface="Wingdings" pitchFamily="2" charset="2"/>
            </a:endParaRPr>
          </a:p>
        </p:txBody>
      </p:sp>
      <p:sp>
        <p:nvSpPr>
          <p:cNvPr id="57" name="TextBox 56"/>
          <p:cNvSpPr txBox="1"/>
          <p:nvPr/>
        </p:nvSpPr>
        <p:spPr>
          <a:xfrm>
            <a:off x="2683266" y="937460"/>
            <a:ext cx="609600" cy="400110"/>
          </a:xfrm>
          <a:prstGeom prst="rect">
            <a:avLst/>
          </a:prstGeom>
          <a:noFill/>
        </p:spPr>
        <p:txBody>
          <a:bodyPr wrap="square" rtlCol="0">
            <a:spAutoFit/>
          </a:bodyPr>
          <a:lstStyle/>
          <a:p>
            <a:pPr algn="r"/>
            <a:r>
              <a:rPr lang="en-US" sz="2000" b="1" dirty="0" smtClean="0"/>
              <a:t>3</a:t>
            </a:r>
            <a:endParaRPr lang="en-US" sz="2000" b="1" dirty="0"/>
          </a:p>
        </p:txBody>
      </p:sp>
      <p:sp>
        <p:nvSpPr>
          <p:cNvPr id="58" name="TextBox 57"/>
          <p:cNvSpPr txBox="1"/>
          <p:nvPr/>
        </p:nvSpPr>
        <p:spPr>
          <a:xfrm>
            <a:off x="2683266" y="700830"/>
            <a:ext cx="609600" cy="400110"/>
          </a:xfrm>
          <a:prstGeom prst="rect">
            <a:avLst/>
          </a:prstGeom>
          <a:noFill/>
        </p:spPr>
        <p:txBody>
          <a:bodyPr wrap="square" rtlCol="0">
            <a:spAutoFit/>
          </a:bodyPr>
          <a:lstStyle/>
          <a:p>
            <a:pPr algn="r"/>
            <a:r>
              <a:rPr lang="en-US" sz="2000" b="1" dirty="0" smtClean="0"/>
              <a:t>7</a:t>
            </a:r>
            <a:endParaRPr lang="en-US" sz="2000" b="1" dirty="0"/>
          </a:p>
        </p:txBody>
      </p:sp>
      <p:sp>
        <p:nvSpPr>
          <p:cNvPr id="60" name="TextBox 59"/>
          <p:cNvSpPr txBox="1"/>
          <p:nvPr/>
        </p:nvSpPr>
        <p:spPr>
          <a:xfrm>
            <a:off x="4157909" y="652667"/>
            <a:ext cx="816223" cy="707886"/>
          </a:xfrm>
          <a:prstGeom prst="rect">
            <a:avLst/>
          </a:prstGeom>
          <a:noFill/>
        </p:spPr>
        <p:txBody>
          <a:bodyPr wrap="square" rtlCol="0">
            <a:spAutoFit/>
          </a:bodyPr>
          <a:lstStyle/>
          <a:p>
            <a:r>
              <a:rPr lang="en-US" sz="4000" dirty="0" smtClean="0">
                <a:sym typeface="Wingdings" pitchFamily="2" charset="2"/>
              </a:rPr>
              <a:t>He</a:t>
            </a:r>
          </a:p>
        </p:txBody>
      </p:sp>
      <p:sp>
        <p:nvSpPr>
          <p:cNvPr id="61" name="TextBox 60"/>
          <p:cNvSpPr txBox="1"/>
          <p:nvPr/>
        </p:nvSpPr>
        <p:spPr>
          <a:xfrm>
            <a:off x="3719828" y="931956"/>
            <a:ext cx="609600" cy="400110"/>
          </a:xfrm>
          <a:prstGeom prst="rect">
            <a:avLst/>
          </a:prstGeom>
          <a:noFill/>
        </p:spPr>
        <p:txBody>
          <a:bodyPr wrap="square" rtlCol="0">
            <a:spAutoFit/>
          </a:bodyPr>
          <a:lstStyle/>
          <a:p>
            <a:pPr algn="r"/>
            <a:r>
              <a:rPr lang="en-US" sz="2000" b="1" dirty="0" smtClean="0"/>
              <a:t>2</a:t>
            </a:r>
            <a:endParaRPr lang="en-US" sz="2000" b="1" dirty="0"/>
          </a:p>
        </p:txBody>
      </p:sp>
      <p:sp>
        <p:nvSpPr>
          <p:cNvPr id="62" name="TextBox 61"/>
          <p:cNvSpPr txBox="1"/>
          <p:nvPr/>
        </p:nvSpPr>
        <p:spPr>
          <a:xfrm>
            <a:off x="3719828" y="695326"/>
            <a:ext cx="609600" cy="400110"/>
          </a:xfrm>
          <a:prstGeom prst="rect">
            <a:avLst/>
          </a:prstGeom>
          <a:noFill/>
        </p:spPr>
        <p:txBody>
          <a:bodyPr wrap="square" rtlCol="0">
            <a:spAutoFit/>
          </a:bodyPr>
          <a:lstStyle/>
          <a:p>
            <a:pPr algn="r"/>
            <a:r>
              <a:rPr lang="en-US" sz="2000" b="1" dirty="0" smtClean="0"/>
              <a:t>4</a:t>
            </a:r>
            <a:endParaRPr lang="en-US" sz="2000" b="1" dirty="0"/>
          </a:p>
        </p:txBody>
      </p:sp>
      <p:sp>
        <p:nvSpPr>
          <p:cNvPr id="69" name="TextBox 68"/>
          <p:cNvSpPr txBox="1"/>
          <p:nvPr/>
        </p:nvSpPr>
        <p:spPr>
          <a:xfrm>
            <a:off x="5203208" y="699180"/>
            <a:ext cx="609600" cy="400110"/>
          </a:xfrm>
          <a:prstGeom prst="rect">
            <a:avLst/>
          </a:prstGeom>
          <a:noFill/>
        </p:spPr>
        <p:txBody>
          <a:bodyPr wrap="square" rtlCol="0">
            <a:spAutoFit/>
          </a:bodyPr>
          <a:lstStyle/>
          <a:p>
            <a:pPr algn="r"/>
            <a:r>
              <a:rPr lang="en-US" sz="2000" b="1" dirty="0" smtClean="0"/>
              <a:t>11</a:t>
            </a:r>
            <a:endParaRPr lang="en-US" sz="2000" b="1" dirty="0"/>
          </a:p>
        </p:txBody>
      </p:sp>
      <p:sp>
        <p:nvSpPr>
          <p:cNvPr id="70" name="TextBox 69"/>
          <p:cNvSpPr txBox="1"/>
          <p:nvPr/>
        </p:nvSpPr>
        <p:spPr>
          <a:xfrm>
            <a:off x="5203208" y="933386"/>
            <a:ext cx="609600" cy="400110"/>
          </a:xfrm>
          <a:prstGeom prst="rect">
            <a:avLst/>
          </a:prstGeom>
          <a:noFill/>
        </p:spPr>
        <p:txBody>
          <a:bodyPr wrap="square" rtlCol="0">
            <a:spAutoFit/>
          </a:bodyPr>
          <a:lstStyle/>
          <a:p>
            <a:pPr algn="r"/>
            <a:r>
              <a:rPr lang="en-US" sz="2000" b="1" dirty="0" smtClean="0"/>
              <a:t>5</a:t>
            </a:r>
            <a:endParaRPr lang="en-US" sz="2000" b="1" dirty="0"/>
          </a:p>
        </p:txBody>
      </p:sp>
      <p:sp>
        <p:nvSpPr>
          <p:cNvPr id="71" name="TextBox 70"/>
          <p:cNvSpPr txBox="1"/>
          <p:nvPr/>
        </p:nvSpPr>
        <p:spPr>
          <a:xfrm>
            <a:off x="3581400" y="650544"/>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72" name="TextBox 71"/>
          <p:cNvSpPr txBox="1"/>
          <p:nvPr/>
        </p:nvSpPr>
        <p:spPr>
          <a:xfrm>
            <a:off x="4724400" y="652667"/>
            <a:ext cx="609600" cy="707886"/>
          </a:xfrm>
          <a:prstGeom prst="rect">
            <a:avLst/>
          </a:prstGeom>
          <a:noFill/>
        </p:spPr>
        <p:txBody>
          <a:bodyPr wrap="square" rtlCol="0">
            <a:spAutoFit/>
          </a:bodyPr>
          <a:lstStyle/>
          <a:p>
            <a:r>
              <a:rPr lang="en-US" sz="4000" dirty="0" smtClean="0">
                <a:sym typeface="Wingdings" pitchFamily="2" charset="2"/>
              </a:rPr>
              <a:t></a:t>
            </a:r>
          </a:p>
        </p:txBody>
      </p:sp>
      <p:sp>
        <p:nvSpPr>
          <p:cNvPr id="73" name="TextBox 72"/>
          <p:cNvSpPr txBox="1"/>
          <p:nvPr/>
        </p:nvSpPr>
        <p:spPr>
          <a:xfrm>
            <a:off x="5638800" y="652667"/>
            <a:ext cx="838200" cy="707886"/>
          </a:xfrm>
          <a:prstGeom prst="rect">
            <a:avLst/>
          </a:prstGeom>
          <a:noFill/>
        </p:spPr>
        <p:txBody>
          <a:bodyPr wrap="square" rtlCol="0">
            <a:spAutoFit/>
          </a:bodyPr>
          <a:lstStyle/>
          <a:p>
            <a:r>
              <a:rPr lang="en-US" sz="4000" dirty="0" smtClean="0"/>
              <a:t>B</a:t>
            </a:r>
            <a:endParaRPr lang="en-US" sz="4000" dirty="0" smtClean="0">
              <a:sym typeface="Wingdings" pitchFamily="2" charset="2"/>
            </a:endParaRPr>
          </a:p>
        </p:txBody>
      </p:sp>
      <p:grpSp>
        <p:nvGrpSpPr>
          <p:cNvPr id="3" name="Group 55"/>
          <p:cNvGrpSpPr/>
          <p:nvPr/>
        </p:nvGrpSpPr>
        <p:grpSpPr>
          <a:xfrm>
            <a:off x="990600" y="1600200"/>
            <a:ext cx="295738" cy="316336"/>
            <a:chOff x="1289222" y="990600"/>
            <a:chExt cx="295738" cy="316336"/>
          </a:xfrm>
        </p:grpSpPr>
        <p:sp>
          <p:nvSpPr>
            <p:cNvPr id="53" name="Oval 52"/>
            <p:cNvSpPr/>
            <p:nvPr/>
          </p:nvSpPr>
          <p:spPr>
            <a:xfrm>
              <a:off x="1371600" y="1169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1289222" y="104620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1441622" y="1040024"/>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1295400" y="11430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1371600" y="9906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1447800" y="11430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1371600" y="10668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 name="Group 64"/>
          <p:cNvGrpSpPr/>
          <p:nvPr/>
        </p:nvGrpSpPr>
        <p:grpSpPr>
          <a:xfrm>
            <a:off x="7742330" y="1628900"/>
            <a:ext cx="258670" cy="258670"/>
            <a:chOff x="2057400" y="1478690"/>
            <a:chExt cx="258670" cy="258670"/>
          </a:xfrm>
        </p:grpSpPr>
        <p:sp>
          <p:nvSpPr>
            <p:cNvPr id="32" name="Oval 31"/>
            <p:cNvSpPr/>
            <p:nvPr/>
          </p:nvSpPr>
          <p:spPr>
            <a:xfrm>
              <a:off x="2057400" y="15240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2154198" y="147869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2178910" y="16002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20574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7" name="TextBox 36"/>
          <p:cNvSpPr txBox="1"/>
          <p:nvPr/>
        </p:nvSpPr>
        <p:spPr>
          <a:xfrm>
            <a:off x="228600" y="5325217"/>
            <a:ext cx="8915400" cy="1384995"/>
          </a:xfrm>
          <a:prstGeom prst="rect">
            <a:avLst/>
          </a:prstGeom>
          <a:noFill/>
        </p:spPr>
        <p:txBody>
          <a:bodyPr wrap="square" rtlCol="0">
            <a:spAutoFit/>
          </a:bodyPr>
          <a:lstStyle/>
          <a:p>
            <a:r>
              <a:rPr lang="en-US" sz="2800" dirty="0" smtClean="0"/>
              <a:t>                                                                                                 If and when fusion is harnessed to generate power, many believe that it would solve all the world’s energy problems!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fill="hold" nodeType="clickEffect">
                                  <p:stCondLst>
                                    <p:cond delay="0"/>
                                  </p:stCondLst>
                                  <p:childTnLst>
                                    <p:animMotion origin="layout" path="M 0.00052 -0.00069 L 0.37552 -0.00069 " pathEditMode="relative" ptsTypes="AA">
                                      <p:cBhvr>
                                        <p:cTn id="6" dur="500" fill="hold"/>
                                        <p:tgtEl>
                                          <p:spTgt spid="3"/>
                                        </p:tgtEl>
                                        <p:attrNameLst>
                                          <p:attrName>ppt_x</p:attrName>
                                          <p:attrName>ppt_y</p:attrName>
                                        </p:attrNameLst>
                                      </p:cBhvr>
                                    </p:animMotion>
                                  </p:childTnLst>
                                </p:cTn>
                              </p:par>
                              <p:par>
                                <p:cTn id="7" presetID="0" presetClass="path" presetSubtype="0" accel="50000" fill="hold" nodeType="withEffect">
                                  <p:stCondLst>
                                    <p:cond delay="0"/>
                                  </p:stCondLst>
                                  <p:childTnLst>
                                    <p:animMotion origin="layout" path="M 5.55556E-7 9.89824E-7 L -0.36666 9.89824E-7 " pathEditMode="relative" ptsTypes="AA">
                                      <p:cBhvr>
                                        <p:cTn id="8" dur="500" fill="hold"/>
                                        <p:tgtEl>
                                          <p:spTgt spid="5"/>
                                        </p:tgtEl>
                                        <p:attrNameLst>
                                          <p:attrName>ppt_x</p:attrName>
                                          <p:attrName>ppt_y</p:attrName>
                                        </p:attrNameLst>
                                      </p:cBhvr>
                                    </p:animMotion>
                                  </p:childTnLst>
                                </p:cTn>
                              </p:par>
                            </p:childTnLst>
                          </p:cTn>
                        </p:par>
                        <p:par>
                          <p:cTn id="9" fill="hold">
                            <p:stCondLst>
                              <p:cond delay="500"/>
                            </p:stCondLst>
                            <p:childTnLst>
                              <p:par>
                                <p:cTn id="10" presetID="23" presetClass="entr" presetSubtype="16" fill="hold"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fill="hold"/>
                                        <p:tgtEl>
                                          <p:spTgt spid="2"/>
                                        </p:tgtEl>
                                        <p:attrNameLst>
                                          <p:attrName>ppt_w</p:attrName>
                                        </p:attrNameLst>
                                      </p:cBhvr>
                                      <p:tavLst>
                                        <p:tav tm="0">
                                          <p:val>
                                            <p:fltVal val="0"/>
                                          </p:val>
                                        </p:tav>
                                        <p:tav tm="100000">
                                          <p:val>
                                            <p:strVal val="#ppt_w"/>
                                          </p:val>
                                        </p:tav>
                                      </p:tavLst>
                                    </p:anim>
                                    <p:anim calcmode="lin" valueType="num">
                                      <p:cBhvr>
                                        <p:cTn id="13" dur="500" fill="hold"/>
                                        <p:tgtEl>
                                          <p:spTgt spid="2"/>
                                        </p:tgtEl>
                                        <p:attrNameLst>
                                          <p:attrName>ppt_h</p:attrName>
                                        </p:attrNameLst>
                                      </p:cBhvr>
                                      <p:tavLst>
                                        <p:tav tm="0">
                                          <p:val>
                                            <p:fltVal val="0"/>
                                          </p:val>
                                        </p:tav>
                                        <p:tav tm="100000">
                                          <p:val>
                                            <p:strVal val="#ppt_h"/>
                                          </p:val>
                                        </p:tav>
                                      </p:tavLst>
                                    </p:anim>
                                  </p:childTnLst>
                                </p:cTn>
                              </p:par>
                            </p:childTnLst>
                          </p:cTn>
                        </p:par>
                        <p:par>
                          <p:cTn id="14" fill="hold">
                            <p:stCondLst>
                              <p:cond delay="1000"/>
                            </p:stCondLst>
                            <p:childTnLst>
                              <p:par>
                                <p:cTn id="15" presetID="10" presetClass="exit" presetSubtype="0" fill="hold" nodeType="afterEffect">
                                  <p:stCondLst>
                                    <p:cond delay="0"/>
                                  </p:stCondLst>
                                  <p:childTnLst>
                                    <p:animEffect transition="out" filter="fade">
                                      <p:cBhvr>
                                        <p:cTn id="16" dur="500"/>
                                        <p:tgtEl>
                                          <p:spTgt spid="2"/>
                                        </p:tgtEl>
                                      </p:cBhvr>
                                    </p:animEffect>
                                    <p:set>
                                      <p:cBhvr>
                                        <p:cTn id="17" dur="1" fill="hold">
                                          <p:stCondLst>
                                            <p:cond delay="499"/>
                                          </p:stCondLst>
                                        </p:cTn>
                                        <p:tgtEl>
                                          <p:spTgt spid="2"/>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3"/>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54">
                                            <p:txEl>
                                              <p:pRg st="0" end="0"/>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76200"/>
            <a:ext cx="9144000" cy="646331"/>
          </a:xfrm>
          <a:prstGeom prst="rect">
            <a:avLst/>
          </a:prstGeom>
          <a:noFill/>
        </p:spPr>
        <p:txBody>
          <a:bodyPr wrap="square" rtlCol="0">
            <a:spAutoFit/>
          </a:bodyPr>
          <a:lstStyle/>
          <a:p>
            <a:pPr algn="ctr"/>
            <a:r>
              <a:rPr lang="en-US" sz="3600" b="1" dirty="0" smtClean="0"/>
              <a:t>Nuclear Reactions</a:t>
            </a:r>
            <a:endParaRPr lang="en-US" sz="3600" b="1" dirty="0"/>
          </a:p>
        </p:txBody>
      </p:sp>
      <p:sp>
        <p:nvSpPr>
          <p:cNvPr id="6" name="TextBox 5"/>
          <p:cNvSpPr txBox="1"/>
          <p:nvPr/>
        </p:nvSpPr>
        <p:spPr>
          <a:xfrm>
            <a:off x="228600" y="609600"/>
            <a:ext cx="8915400" cy="2677656"/>
          </a:xfrm>
          <a:prstGeom prst="rect">
            <a:avLst/>
          </a:prstGeom>
          <a:noFill/>
        </p:spPr>
        <p:txBody>
          <a:bodyPr wrap="square" rtlCol="0">
            <a:spAutoFit/>
          </a:bodyPr>
          <a:lstStyle/>
          <a:p>
            <a:r>
              <a:rPr lang="en-US" sz="2800" dirty="0" smtClean="0"/>
              <a:t>So, you have now been shown five types of nuclear reaction: </a:t>
            </a:r>
            <a:endParaRPr lang="en-US" sz="2000" dirty="0" smtClean="0"/>
          </a:p>
          <a:p>
            <a:pPr>
              <a:buFont typeface="Arial" charset="0"/>
              <a:buChar char="•"/>
            </a:pPr>
            <a:r>
              <a:rPr lang="en-US" sz="2000" dirty="0" smtClean="0"/>
              <a:t> Decay (which involves unstable nuclei spontaneously spitting out tiny particles)</a:t>
            </a:r>
          </a:p>
          <a:p>
            <a:pPr>
              <a:buFont typeface="Arial" charset="0"/>
              <a:buChar char="•"/>
            </a:pPr>
            <a:r>
              <a:rPr lang="en-US" sz="2000" dirty="0" smtClean="0"/>
              <a:t> Absorption (AKA capture, which involves the taking in of tiny particles)</a:t>
            </a:r>
          </a:p>
          <a:p>
            <a:pPr>
              <a:buFont typeface="Arial" charset="0"/>
              <a:buChar char="•"/>
            </a:pPr>
            <a:r>
              <a:rPr lang="en-US" sz="2000" dirty="0" smtClean="0"/>
              <a:t> Bombardment (a nucleus is struck by a particle so hard it knocks a different particle out the other side)</a:t>
            </a:r>
          </a:p>
          <a:p>
            <a:pPr>
              <a:buFont typeface="Arial" charset="0"/>
              <a:buChar char="•"/>
            </a:pPr>
            <a:r>
              <a:rPr lang="en-US" sz="2000" dirty="0" smtClean="0"/>
              <a:t> Fission (a large unstable nucleus is struck by a neutron so hard that it causes it to elongate and then split into two smaller nuclei and a few neutrons)</a:t>
            </a:r>
          </a:p>
          <a:p>
            <a:pPr>
              <a:buFont typeface="Arial" charset="0"/>
              <a:buChar char="•"/>
            </a:pPr>
            <a:r>
              <a:rPr lang="en-US" sz="2000" dirty="0" smtClean="0"/>
              <a:t> Fusion (which simply involves two small nuclei fusing together into one)</a:t>
            </a:r>
          </a:p>
        </p:txBody>
      </p:sp>
      <p:grpSp>
        <p:nvGrpSpPr>
          <p:cNvPr id="151" name="Group 150"/>
          <p:cNvGrpSpPr/>
          <p:nvPr/>
        </p:nvGrpSpPr>
        <p:grpSpPr>
          <a:xfrm>
            <a:off x="3124200" y="3429000"/>
            <a:ext cx="493448" cy="479028"/>
            <a:chOff x="2667000" y="1447800"/>
            <a:chExt cx="493448" cy="479028"/>
          </a:xfrm>
        </p:grpSpPr>
        <p:sp>
          <p:nvSpPr>
            <p:cNvPr id="152" name="Oval 151"/>
            <p:cNvSpPr/>
            <p:nvPr/>
          </p:nvSpPr>
          <p:spPr>
            <a:xfrm>
              <a:off x="2819400" y="14478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2825578" y="15054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3023288" y="16269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a:off x="2691712" y="14910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p:cNvSpPr/>
            <p:nvPr/>
          </p:nvSpPr>
          <p:spPr>
            <a:xfrm>
              <a:off x="2980042" y="17526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2667000" y="17278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2934732" y="15013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2761734" y="178555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2864710" y="17896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26670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2743200" y="165168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2953266" y="16166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2870888" y="16887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a:off x="28194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6" name="Group 165"/>
          <p:cNvGrpSpPr/>
          <p:nvPr/>
        </p:nvGrpSpPr>
        <p:grpSpPr>
          <a:xfrm>
            <a:off x="4946822" y="3429000"/>
            <a:ext cx="493448" cy="479028"/>
            <a:chOff x="2667000" y="1447800"/>
            <a:chExt cx="493448" cy="479028"/>
          </a:xfrm>
        </p:grpSpPr>
        <p:sp>
          <p:nvSpPr>
            <p:cNvPr id="167" name="Oval 166"/>
            <p:cNvSpPr/>
            <p:nvPr/>
          </p:nvSpPr>
          <p:spPr>
            <a:xfrm>
              <a:off x="2819400" y="14478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Oval 167"/>
            <p:cNvSpPr/>
            <p:nvPr/>
          </p:nvSpPr>
          <p:spPr>
            <a:xfrm>
              <a:off x="2825578" y="15054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Oval 168"/>
            <p:cNvSpPr/>
            <p:nvPr/>
          </p:nvSpPr>
          <p:spPr>
            <a:xfrm>
              <a:off x="3023288" y="16269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2691712" y="14910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2980042" y="17526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2667000" y="17278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p:cNvSpPr/>
            <p:nvPr/>
          </p:nvSpPr>
          <p:spPr>
            <a:xfrm>
              <a:off x="2934732" y="150135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2761734" y="178555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p:cNvSpPr/>
            <p:nvPr/>
          </p:nvSpPr>
          <p:spPr>
            <a:xfrm>
              <a:off x="2864710" y="17896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Oval 175"/>
            <p:cNvSpPr/>
            <p:nvPr/>
          </p:nvSpPr>
          <p:spPr>
            <a:xfrm>
              <a:off x="26670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p:cNvSpPr/>
            <p:nvPr/>
          </p:nvSpPr>
          <p:spPr>
            <a:xfrm>
              <a:off x="2743200" y="165168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p:cNvSpPr/>
            <p:nvPr/>
          </p:nvSpPr>
          <p:spPr>
            <a:xfrm>
              <a:off x="2953266" y="16166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p:cNvSpPr/>
            <p:nvPr/>
          </p:nvSpPr>
          <p:spPr>
            <a:xfrm>
              <a:off x="2870888" y="16887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p:cNvSpPr/>
            <p:nvPr/>
          </p:nvSpPr>
          <p:spPr>
            <a:xfrm>
              <a:off x="28194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1" name="Oval 180"/>
          <p:cNvSpPr/>
          <p:nvPr/>
        </p:nvSpPr>
        <p:spPr>
          <a:xfrm>
            <a:off x="5287870" y="3505200"/>
            <a:ext cx="45720" cy="4572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2" name="Group 181"/>
          <p:cNvGrpSpPr/>
          <p:nvPr/>
        </p:nvGrpSpPr>
        <p:grpSpPr>
          <a:xfrm>
            <a:off x="2895600" y="3453968"/>
            <a:ext cx="523946" cy="508432"/>
            <a:chOff x="3404680" y="1371600"/>
            <a:chExt cx="523946" cy="508432"/>
          </a:xfrm>
        </p:grpSpPr>
        <p:sp>
          <p:nvSpPr>
            <p:cNvPr id="183" name="Oval 182"/>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Oval 185"/>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Oval 187"/>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Oval 192"/>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Oval 194"/>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Oval 196"/>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Oval 197"/>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Oval 198"/>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Oval 199"/>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Oval 200"/>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Oval 201"/>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Oval 202"/>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Oval 204"/>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6" name="Oval 205"/>
          <p:cNvSpPr/>
          <p:nvPr/>
        </p:nvSpPr>
        <p:spPr>
          <a:xfrm>
            <a:off x="983973" y="36063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Oval 206"/>
          <p:cNvSpPr/>
          <p:nvPr/>
        </p:nvSpPr>
        <p:spPr>
          <a:xfrm>
            <a:off x="3398520" y="365656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8" name="Group 207"/>
          <p:cNvGrpSpPr/>
          <p:nvPr/>
        </p:nvGrpSpPr>
        <p:grpSpPr>
          <a:xfrm>
            <a:off x="3002280" y="3505200"/>
            <a:ext cx="512498" cy="517128"/>
            <a:chOff x="3000375" y="1406922"/>
            <a:chExt cx="512498" cy="517128"/>
          </a:xfrm>
        </p:grpSpPr>
        <p:sp>
          <p:nvSpPr>
            <p:cNvPr id="209" name="Oval 208"/>
            <p:cNvSpPr/>
            <p:nvPr/>
          </p:nvSpPr>
          <p:spPr>
            <a:xfrm>
              <a:off x="3000375" y="1647825"/>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0" name="Oval 209"/>
            <p:cNvSpPr/>
            <p:nvPr/>
          </p:nvSpPr>
          <p:spPr>
            <a:xfrm>
              <a:off x="3200400" y="140692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1" name="Oval 210"/>
            <p:cNvSpPr/>
            <p:nvPr/>
          </p:nvSpPr>
          <p:spPr>
            <a:xfrm>
              <a:off x="3197053" y="146458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Oval 211"/>
            <p:cNvSpPr/>
            <p:nvPr/>
          </p:nvSpPr>
          <p:spPr>
            <a:xfrm>
              <a:off x="3375713" y="1628775"/>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3" name="Oval 212"/>
            <p:cNvSpPr/>
            <p:nvPr/>
          </p:nvSpPr>
          <p:spPr>
            <a:xfrm>
              <a:off x="3072712" y="146921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Oval 213"/>
            <p:cNvSpPr/>
            <p:nvPr/>
          </p:nvSpPr>
          <p:spPr>
            <a:xfrm>
              <a:off x="3361042" y="171172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Oval 214"/>
            <p:cNvSpPr/>
            <p:nvPr/>
          </p:nvSpPr>
          <p:spPr>
            <a:xfrm>
              <a:off x="3048000" y="170606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 name="Oval 215"/>
            <p:cNvSpPr/>
            <p:nvPr/>
          </p:nvSpPr>
          <p:spPr>
            <a:xfrm>
              <a:off x="3325257" y="1489049"/>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 name="Oval 216"/>
            <p:cNvSpPr/>
            <p:nvPr/>
          </p:nvSpPr>
          <p:spPr>
            <a:xfrm>
              <a:off x="3142734" y="176372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Oval 217"/>
            <p:cNvSpPr/>
            <p:nvPr/>
          </p:nvSpPr>
          <p:spPr>
            <a:xfrm>
              <a:off x="3255235" y="178689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9" name="Oval 218"/>
            <p:cNvSpPr/>
            <p:nvPr/>
          </p:nvSpPr>
          <p:spPr>
            <a:xfrm>
              <a:off x="3028950" y="155932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0" name="Oval 219"/>
            <p:cNvSpPr/>
            <p:nvPr/>
          </p:nvSpPr>
          <p:spPr>
            <a:xfrm>
              <a:off x="3124200" y="162986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Oval 220"/>
            <p:cNvSpPr/>
            <p:nvPr/>
          </p:nvSpPr>
          <p:spPr>
            <a:xfrm>
              <a:off x="3267591" y="157579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2" name="Oval 221"/>
            <p:cNvSpPr/>
            <p:nvPr/>
          </p:nvSpPr>
          <p:spPr>
            <a:xfrm>
              <a:off x="3251888" y="166692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3" name="Oval 222"/>
            <p:cNvSpPr/>
            <p:nvPr/>
          </p:nvSpPr>
          <p:spPr>
            <a:xfrm>
              <a:off x="3162300" y="155932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4" name="Oval 223"/>
          <p:cNvSpPr/>
          <p:nvPr/>
        </p:nvSpPr>
        <p:spPr>
          <a:xfrm>
            <a:off x="794968" y="37242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5" name="Oval 224"/>
          <p:cNvSpPr/>
          <p:nvPr/>
        </p:nvSpPr>
        <p:spPr>
          <a:xfrm>
            <a:off x="4800600" y="4157411"/>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6" name="Oval 225"/>
          <p:cNvSpPr/>
          <p:nvPr/>
        </p:nvSpPr>
        <p:spPr>
          <a:xfrm>
            <a:off x="4876800" y="4233611"/>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7" name="Oval 226"/>
          <p:cNvSpPr/>
          <p:nvPr/>
        </p:nvSpPr>
        <p:spPr>
          <a:xfrm>
            <a:off x="4953000" y="4309811"/>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8" name="Group 227"/>
          <p:cNvGrpSpPr/>
          <p:nvPr/>
        </p:nvGrpSpPr>
        <p:grpSpPr>
          <a:xfrm rot="16200000">
            <a:off x="3797300" y="3928811"/>
            <a:ext cx="523946" cy="508432"/>
            <a:chOff x="3404680" y="1371600"/>
            <a:chExt cx="523946" cy="508432"/>
          </a:xfrm>
        </p:grpSpPr>
        <p:sp>
          <p:nvSpPr>
            <p:cNvPr id="229" name="Oval 228"/>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0" name="Oval 229"/>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1" name="Oval 230"/>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2" name="Oval 231"/>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3" name="Oval 232"/>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4" name="Oval 233"/>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5" name="Oval 234"/>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6" name="Oval 235"/>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7" name="Oval 236"/>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8" name="Oval 237"/>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9" name="Oval 238"/>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0" name="Oval 239"/>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1" name="Oval 240"/>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2" name="Oval 241"/>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3" name="Oval 242"/>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4" name="Oval 243"/>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5" name="Oval 244"/>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6" name="Oval 245"/>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7" name="Oval 246"/>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8" name="Oval 247"/>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9" name="Oval 248"/>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0" name="Oval 249"/>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1" name="Oval 250"/>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2" name="Group 251"/>
          <p:cNvGrpSpPr/>
          <p:nvPr/>
        </p:nvGrpSpPr>
        <p:grpSpPr>
          <a:xfrm>
            <a:off x="4114800" y="3903411"/>
            <a:ext cx="523946" cy="508432"/>
            <a:chOff x="3404680" y="1371600"/>
            <a:chExt cx="523946" cy="508432"/>
          </a:xfrm>
        </p:grpSpPr>
        <p:sp>
          <p:nvSpPr>
            <p:cNvPr id="253" name="Oval 252"/>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4" name="Oval 253"/>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5" name="Oval 254"/>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6" name="Oval 255"/>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7" name="Oval 256"/>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8" name="Oval 257"/>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9" name="Oval 258"/>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0" name="Oval 259"/>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1" name="Oval 260"/>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2" name="Oval 261"/>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3" name="Oval 262"/>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4" name="Oval 263"/>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5" name="Oval 264"/>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6" name="Oval 265"/>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7" name="Oval 266"/>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8" name="Oval 267"/>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9" name="Oval 268"/>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0" name="Oval 269"/>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1" name="Oval 270"/>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2" name="Oval 271"/>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3" name="Oval 272"/>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4" name="Oval 273"/>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5" name="Oval 274"/>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6" name="Group 275"/>
          <p:cNvGrpSpPr/>
          <p:nvPr/>
        </p:nvGrpSpPr>
        <p:grpSpPr>
          <a:xfrm rot="10800000">
            <a:off x="4127500" y="4170111"/>
            <a:ext cx="523946" cy="508432"/>
            <a:chOff x="3404680" y="1371600"/>
            <a:chExt cx="523946" cy="508432"/>
          </a:xfrm>
        </p:grpSpPr>
        <p:sp>
          <p:nvSpPr>
            <p:cNvPr id="277" name="Oval 276"/>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8" name="Oval 277"/>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9" name="Oval 278"/>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0" name="Oval 279"/>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1" name="Oval 280"/>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2" name="Oval 281"/>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3" name="Oval 282"/>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4" name="Oval 283"/>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5" name="Oval 284"/>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6" name="Oval 285"/>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7" name="Oval 286"/>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8" name="Oval 287"/>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9" name="Oval 288"/>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0" name="Oval 289"/>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1" name="Oval 290"/>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2" name="Oval 291"/>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3" name="Oval 292"/>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4" name="Oval 293"/>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5" name="Oval 294"/>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6" name="Oval 295"/>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7" name="Oval 296"/>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8" name="Oval 297"/>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9" name="Oval 298"/>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00" name="Group 299"/>
          <p:cNvGrpSpPr/>
          <p:nvPr/>
        </p:nvGrpSpPr>
        <p:grpSpPr>
          <a:xfrm>
            <a:off x="3759200" y="4233179"/>
            <a:ext cx="523946" cy="508432"/>
            <a:chOff x="3404680" y="1371600"/>
            <a:chExt cx="523946" cy="508432"/>
          </a:xfrm>
        </p:grpSpPr>
        <p:sp>
          <p:nvSpPr>
            <p:cNvPr id="301" name="Oval 300"/>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2" name="Oval 301"/>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3" name="Oval 302"/>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4" name="Oval 303"/>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5" name="Oval 304"/>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6" name="Oval 305"/>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 name="Oval 306"/>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 name="Oval 307"/>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9" name="Oval 308"/>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0" name="Oval 309"/>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1" name="Oval 310"/>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2" name="Oval 311"/>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3" name="Oval 312"/>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4" name="Oval 313"/>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5" name="Oval 314"/>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6" name="Oval 315"/>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7" name="Oval 316"/>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8" name="Oval 317"/>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9" name="Oval 318"/>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0" name="Oval 319"/>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1" name="Oval 320"/>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2" name="Oval 321"/>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3" name="Oval 322"/>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4" name="Group 323"/>
          <p:cNvGrpSpPr/>
          <p:nvPr/>
        </p:nvGrpSpPr>
        <p:grpSpPr>
          <a:xfrm rot="5400000">
            <a:off x="3962400" y="4360611"/>
            <a:ext cx="523946" cy="508432"/>
            <a:chOff x="3404680" y="1371600"/>
            <a:chExt cx="523946" cy="508432"/>
          </a:xfrm>
        </p:grpSpPr>
        <p:sp>
          <p:nvSpPr>
            <p:cNvPr id="325" name="Oval 324"/>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6" name="Oval 325"/>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7" name="Oval 326"/>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8" name="Oval 327"/>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9" name="Oval 328"/>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0" name="Oval 329"/>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1" name="Oval 330"/>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2" name="Oval 331"/>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3" name="Oval 332"/>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4" name="Oval 333"/>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5" name="Oval 334"/>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6" name="Oval 335"/>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7" name="Oval 336"/>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8" name="Oval 337"/>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9" name="Oval 338"/>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0" name="Oval 339"/>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1" name="Oval 340"/>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2" name="Oval 341"/>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3" name="Oval 342"/>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4" name="Oval 343"/>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5" name="Oval 344"/>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6" name="Oval 345"/>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7" name="Oval 346"/>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48" name="Group 347"/>
          <p:cNvGrpSpPr/>
          <p:nvPr/>
        </p:nvGrpSpPr>
        <p:grpSpPr>
          <a:xfrm flipV="1">
            <a:off x="4038600" y="4005011"/>
            <a:ext cx="523946" cy="508432"/>
            <a:chOff x="3404680" y="1371600"/>
            <a:chExt cx="523946" cy="508432"/>
          </a:xfrm>
        </p:grpSpPr>
        <p:sp>
          <p:nvSpPr>
            <p:cNvPr id="349" name="Oval 348"/>
            <p:cNvSpPr/>
            <p:nvPr/>
          </p:nvSpPr>
          <p:spPr>
            <a:xfrm>
              <a:off x="3495472" y="174287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0" name="Oval 349"/>
            <p:cNvSpPr/>
            <p:nvPr/>
          </p:nvSpPr>
          <p:spPr>
            <a:xfrm>
              <a:off x="3404680" y="158723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1" name="Oval 350"/>
            <p:cNvSpPr/>
            <p:nvPr/>
          </p:nvSpPr>
          <p:spPr>
            <a:xfrm>
              <a:off x="3587578" y="1371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2" name="Oval 351"/>
            <p:cNvSpPr/>
            <p:nvPr/>
          </p:nvSpPr>
          <p:spPr>
            <a:xfrm>
              <a:off x="3593756" y="14292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3" name="Oval 352"/>
            <p:cNvSpPr/>
            <p:nvPr/>
          </p:nvSpPr>
          <p:spPr>
            <a:xfrm>
              <a:off x="3791466" y="1550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4" name="Oval 353"/>
            <p:cNvSpPr/>
            <p:nvPr/>
          </p:nvSpPr>
          <p:spPr>
            <a:xfrm>
              <a:off x="3459890" y="14148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5" name="Oval 354"/>
            <p:cNvSpPr/>
            <p:nvPr/>
          </p:nvSpPr>
          <p:spPr>
            <a:xfrm>
              <a:off x="374822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6" name="Oval 355"/>
            <p:cNvSpPr/>
            <p:nvPr/>
          </p:nvSpPr>
          <p:spPr>
            <a:xfrm>
              <a:off x="3435178" y="16516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7" name="Oval 356"/>
            <p:cNvSpPr/>
            <p:nvPr/>
          </p:nvSpPr>
          <p:spPr>
            <a:xfrm>
              <a:off x="3702910" y="14251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8" name="Oval 357"/>
            <p:cNvSpPr/>
            <p:nvPr/>
          </p:nvSpPr>
          <p:spPr>
            <a:xfrm>
              <a:off x="3559096" y="173853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9" name="Oval 358"/>
            <p:cNvSpPr/>
            <p:nvPr/>
          </p:nvSpPr>
          <p:spPr>
            <a:xfrm>
              <a:off x="3632888" y="17134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0" name="Oval 359"/>
            <p:cNvSpPr/>
            <p:nvPr/>
          </p:nvSpPr>
          <p:spPr>
            <a:xfrm>
              <a:off x="34351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1" name="Oval 360"/>
            <p:cNvSpPr/>
            <p:nvPr/>
          </p:nvSpPr>
          <p:spPr>
            <a:xfrm>
              <a:off x="3482194" y="16099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2" name="Oval 361"/>
            <p:cNvSpPr/>
            <p:nvPr/>
          </p:nvSpPr>
          <p:spPr>
            <a:xfrm>
              <a:off x="3721444" y="15404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3" name="Oval 362"/>
            <p:cNvSpPr/>
            <p:nvPr/>
          </p:nvSpPr>
          <p:spPr>
            <a:xfrm>
              <a:off x="3639066" y="16125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4" name="Oval 363"/>
            <p:cNvSpPr/>
            <p:nvPr/>
          </p:nvSpPr>
          <p:spPr>
            <a:xfrm>
              <a:off x="3672192" y="173314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5" name="Oval 364"/>
            <p:cNvSpPr/>
            <p:nvPr/>
          </p:nvSpPr>
          <p:spPr>
            <a:xfrm>
              <a:off x="3505200" y="146239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6" name="Oval 365"/>
            <p:cNvSpPr/>
            <p:nvPr/>
          </p:nvSpPr>
          <p:spPr>
            <a:xfrm>
              <a:off x="37338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7" name="Oval 366"/>
            <p:cNvSpPr/>
            <p:nvPr/>
          </p:nvSpPr>
          <p:spPr>
            <a:xfrm>
              <a:off x="3587578" y="1524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8" name="Oval 367"/>
            <p:cNvSpPr/>
            <p:nvPr/>
          </p:nvSpPr>
          <p:spPr>
            <a:xfrm>
              <a:off x="3637722" y="1503489"/>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9" name="Oval 368"/>
            <p:cNvSpPr/>
            <p:nvPr/>
          </p:nvSpPr>
          <p:spPr>
            <a:xfrm>
              <a:off x="3581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0" name="Oval 369"/>
            <p:cNvSpPr/>
            <p:nvPr/>
          </p:nvSpPr>
          <p:spPr>
            <a:xfrm>
              <a:off x="3581400" y="16399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1" name="Oval 370"/>
            <p:cNvSpPr/>
            <p:nvPr/>
          </p:nvSpPr>
          <p:spPr>
            <a:xfrm>
              <a:off x="3495472" y="150940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72" name="Oval 371"/>
          <p:cNvSpPr/>
          <p:nvPr/>
        </p:nvSpPr>
        <p:spPr>
          <a:xfrm>
            <a:off x="1447800" y="4233611"/>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3" name="Group 55"/>
          <p:cNvGrpSpPr/>
          <p:nvPr/>
        </p:nvGrpSpPr>
        <p:grpSpPr>
          <a:xfrm>
            <a:off x="990600" y="3646064"/>
            <a:ext cx="295738" cy="316336"/>
            <a:chOff x="1289222" y="990600"/>
            <a:chExt cx="295738" cy="316336"/>
          </a:xfrm>
        </p:grpSpPr>
        <p:sp>
          <p:nvSpPr>
            <p:cNvPr id="374" name="Oval 373"/>
            <p:cNvSpPr/>
            <p:nvPr/>
          </p:nvSpPr>
          <p:spPr>
            <a:xfrm>
              <a:off x="1371600" y="11697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5" name="Oval 374"/>
            <p:cNvSpPr/>
            <p:nvPr/>
          </p:nvSpPr>
          <p:spPr>
            <a:xfrm>
              <a:off x="1289222" y="104620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6" name="Oval 375"/>
            <p:cNvSpPr/>
            <p:nvPr/>
          </p:nvSpPr>
          <p:spPr>
            <a:xfrm>
              <a:off x="1441622" y="1040024"/>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7" name="Oval 376"/>
            <p:cNvSpPr/>
            <p:nvPr/>
          </p:nvSpPr>
          <p:spPr>
            <a:xfrm>
              <a:off x="1295400" y="11430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8" name="Oval 377"/>
            <p:cNvSpPr/>
            <p:nvPr/>
          </p:nvSpPr>
          <p:spPr>
            <a:xfrm>
              <a:off x="1371600" y="9906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9" name="Oval 378"/>
            <p:cNvSpPr/>
            <p:nvPr/>
          </p:nvSpPr>
          <p:spPr>
            <a:xfrm>
              <a:off x="1447800" y="11430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0" name="Oval 379"/>
            <p:cNvSpPr/>
            <p:nvPr/>
          </p:nvSpPr>
          <p:spPr>
            <a:xfrm>
              <a:off x="1371600" y="10668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81" name="Group 64"/>
          <p:cNvGrpSpPr/>
          <p:nvPr/>
        </p:nvGrpSpPr>
        <p:grpSpPr>
          <a:xfrm>
            <a:off x="7742330" y="3674764"/>
            <a:ext cx="258670" cy="258670"/>
            <a:chOff x="2057400" y="1478690"/>
            <a:chExt cx="258670" cy="258670"/>
          </a:xfrm>
        </p:grpSpPr>
        <p:sp>
          <p:nvSpPr>
            <p:cNvPr id="382" name="Oval 381"/>
            <p:cNvSpPr/>
            <p:nvPr/>
          </p:nvSpPr>
          <p:spPr>
            <a:xfrm>
              <a:off x="2057400" y="15240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3" name="Oval 382"/>
            <p:cNvSpPr/>
            <p:nvPr/>
          </p:nvSpPr>
          <p:spPr>
            <a:xfrm>
              <a:off x="2154198" y="147869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4" name="Oval 383"/>
            <p:cNvSpPr/>
            <p:nvPr/>
          </p:nvSpPr>
          <p:spPr>
            <a:xfrm>
              <a:off x="2178910" y="16002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5" name="Oval 384"/>
            <p:cNvSpPr/>
            <p:nvPr/>
          </p:nvSpPr>
          <p:spPr>
            <a:xfrm>
              <a:off x="20574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151"/>
                                        </p:tgtEl>
                                        <p:attrNameLst>
                                          <p:attrName>style.visibility</p:attrName>
                                        </p:attrNameLst>
                                      </p:cBhvr>
                                      <p:to>
                                        <p:strVal val="visible"/>
                                      </p:to>
                                    </p:set>
                                    <p:animEffect transition="in" filter="fade">
                                      <p:cBhvr>
                                        <p:cTn id="11" dur="500"/>
                                        <p:tgtEl>
                                          <p:spTgt spid="151"/>
                                        </p:tgtEl>
                                      </p:cBhvr>
                                    </p:animEffect>
                                  </p:childTnLst>
                                </p:cTn>
                              </p:par>
                            </p:childTnLst>
                          </p:cTn>
                        </p:par>
                      </p:childTnLst>
                    </p:cTn>
                  </p:par>
                  <p:par>
                    <p:cTn id="12" fill="hold">
                      <p:stCondLst>
                        <p:cond delay="indefinite"/>
                      </p:stCondLst>
                      <p:childTnLst>
                        <p:par>
                          <p:cTn id="13" fill="hold">
                            <p:stCondLst>
                              <p:cond delay="0"/>
                            </p:stCondLst>
                            <p:childTnLst>
                              <p:par>
                                <p:cTn id="14" presetID="0" presetClass="path" presetSubtype="0" accel="50000" fill="hold" nodeType="clickEffect">
                                  <p:stCondLst>
                                    <p:cond delay="0"/>
                                  </p:stCondLst>
                                  <p:childTnLst>
                                    <p:animMotion origin="layout" path="M -2.77778E-7 3.7037E-7 L 0.2 3.7037E-7 " pathEditMode="relative" ptsTypes="AA">
                                      <p:cBhvr>
                                        <p:cTn id="15" dur="3000" fill="hold"/>
                                        <p:tgtEl>
                                          <p:spTgt spid="151"/>
                                        </p:tgtEl>
                                        <p:attrNameLst>
                                          <p:attrName>ppt_x</p:attrName>
                                          <p:attrName>ppt_y</p:attrName>
                                        </p:attrNameLst>
                                      </p:cBhvr>
                                    </p:animMotion>
                                  </p:childTnLst>
                                </p:cTn>
                              </p:par>
                            </p:childTnLst>
                          </p:cTn>
                        </p:par>
                        <p:par>
                          <p:cTn id="16" fill="hold">
                            <p:stCondLst>
                              <p:cond delay="3000"/>
                            </p:stCondLst>
                            <p:childTnLst>
                              <p:par>
                                <p:cTn id="17" presetID="1" presetClass="exit" presetSubtype="0" fill="hold" nodeType="afterEffect">
                                  <p:stCondLst>
                                    <p:cond delay="0"/>
                                  </p:stCondLst>
                                  <p:childTnLst>
                                    <p:set>
                                      <p:cBhvr>
                                        <p:cTn id="18" dur="1" fill="hold">
                                          <p:stCondLst>
                                            <p:cond delay="0"/>
                                          </p:stCondLst>
                                        </p:cTn>
                                        <p:tgtEl>
                                          <p:spTgt spid="151"/>
                                        </p:tgtEl>
                                        <p:attrNameLst>
                                          <p:attrName>style.visibility</p:attrName>
                                        </p:attrNameLst>
                                      </p:cBhvr>
                                      <p:to>
                                        <p:strVal val="hidden"/>
                                      </p:to>
                                    </p:set>
                                  </p:childTnLst>
                                </p:cTn>
                              </p:par>
                            </p:childTnLst>
                          </p:cTn>
                        </p:par>
                        <p:par>
                          <p:cTn id="19" fill="hold">
                            <p:stCondLst>
                              <p:cond delay="3000"/>
                            </p:stCondLst>
                            <p:childTnLst>
                              <p:par>
                                <p:cTn id="20" presetID="1" presetClass="entr" presetSubtype="0" fill="hold" nodeType="afterEffect">
                                  <p:stCondLst>
                                    <p:cond delay="0"/>
                                  </p:stCondLst>
                                  <p:childTnLst>
                                    <p:set>
                                      <p:cBhvr>
                                        <p:cTn id="21" dur="1" fill="hold">
                                          <p:stCondLst>
                                            <p:cond delay="0"/>
                                          </p:stCondLst>
                                        </p:cTn>
                                        <p:tgtEl>
                                          <p:spTgt spid="166"/>
                                        </p:tgtEl>
                                        <p:attrNameLst>
                                          <p:attrName>style.visibility</p:attrName>
                                        </p:attrNameLst>
                                      </p:cBhvr>
                                      <p:to>
                                        <p:strVal val="visible"/>
                                      </p:to>
                                    </p:set>
                                  </p:childTnLst>
                                </p:cTn>
                              </p:par>
                              <p:par>
                                <p:cTn id="22" presetID="0" presetClass="path" presetSubtype="0" decel="50000" fill="hold" nodeType="withEffect">
                                  <p:stCondLst>
                                    <p:cond delay="0"/>
                                  </p:stCondLst>
                                  <p:childTnLst>
                                    <p:animMotion origin="layout" path="M -2.77778E-7 3.7037E-7 L 0.19167 0.08889 " pathEditMode="relative" ptsTypes="AA">
                                      <p:cBhvr>
                                        <p:cTn id="23" dur="3000" fill="hold"/>
                                        <p:tgtEl>
                                          <p:spTgt spid="166"/>
                                        </p:tgtEl>
                                        <p:attrNameLst>
                                          <p:attrName>ppt_x</p:attrName>
                                          <p:attrName>ppt_y</p:attrName>
                                        </p:attrNameLst>
                                      </p:cBhvr>
                                    </p:animMotion>
                                  </p:childTnLst>
                                </p:cTn>
                              </p:par>
                              <p:par>
                                <p:cTn id="24" presetID="1" presetClass="entr" presetSubtype="0" fill="hold" grpId="1" nodeType="withEffect">
                                  <p:stCondLst>
                                    <p:cond delay="0"/>
                                  </p:stCondLst>
                                  <p:childTnLst>
                                    <p:set>
                                      <p:cBhvr>
                                        <p:cTn id="25" dur="1" fill="hold">
                                          <p:stCondLst>
                                            <p:cond delay="0"/>
                                          </p:stCondLst>
                                        </p:cTn>
                                        <p:tgtEl>
                                          <p:spTgt spid="181"/>
                                        </p:tgtEl>
                                        <p:attrNameLst>
                                          <p:attrName>style.visibility</p:attrName>
                                        </p:attrNameLst>
                                      </p:cBhvr>
                                      <p:to>
                                        <p:strVal val="visible"/>
                                      </p:to>
                                    </p:set>
                                  </p:childTnLst>
                                </p:cTn>
                              </p:par>
                              <p:par>
                                <p:cTn id="26" presetID="0" presetClass="path" presetSubtype="0" decel="50000" fill="hold" grpId="0" nodeType="withEffect">
                                  <p:stCondLst>
                                    <p:cond delay="0"/>
                                  </p:stCondLst>
                                  <p:childTnLst>
                                    <p:animMotion origin="layout" path="M 2.77778E-7 7.40741E-7 L 0.33333 -0.05555 " pathEditMode="relative" ptsTypes="AA">
                                      <p:cBhvr>
                                        <p:cTn id="27" dur="3000" fill="hold"/>
                                        <p:tgtEl>
                                          <p:spTgt spid="181"/>
                                        </p:tgtEl>
                                        <p:attrNameLst>
                                          <p:attrName>ppt_x</p:attrName>
                                          <p:attrName>ppt_y</p:attrName>
                                        </p:attrNameLst>
                                      </p:cBhvr>
                                    </p:animMotion>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6">
                                            <p:txEl>
                                              <p:pRg st="2" end="2"/>
                                            </p:txEl>
                                          </p:spTgt>
                                        </p:tgtEl>
                                        <p:attrNameLst>
                                          <p:attrName>style.visibility</p:attrName>
                                        </p:attrNameLst>
                                      </p:cBhvr>
                                      <p:to>
                                        <p:strVal val="visible"/>
                                      </p:to>
                                    </p:set>
                                  </p:childTnLst>
                                </p:cTn>
                              </p:par>
                              <p:par>
                                <p:cTn id="32" presetID="10" presetClass="exit" presetSubtype="0" fill="hold" nodeType="withEffect">
                                  <p:stCondLst>
                                    <p:cond delay="0"/>
                                  </p:stCondLst>
                                  <p:childTnLst>
                                    <p:animEffect transition="out" filter="fade">
                                      <p:cBhvr>
                                        <p:cTn id="33" dur="500"/>
                                        <p:tgtEl>
                                          <p:spTgt spid="166"/>
                                        </p:tgtEl>
                                      </p:cBhvr>
                                    </p:animEffect>
                                    <p:set>
                                      <p:cBhvr>
                                        <p:cTn id="34" dur="1" fill="hold">
                                          <p:stCondLst>
                                            <p:cond delay="499"/>
                                          </p:stCondLst>
                                        </p:cTn>
                                        <p:tgtEl>
                                          <p:spTgt spid="166"/>
                                        </p:tgtEl>
                                        <p:attrNameLst>
                                          <p:attrName>style.visibility</p:attrName>
                                        </p:attrNameLst>
                                      </p:cBhvr>
                                      <p:to>
                                        <p:strVal val="hidden"/>
                                      </p:to>
                                    </p:set>
                                  </p:childTnLst>
                                </p:cTn>
                              </p:par>
                              <p:par>
                                <p:cTn id="35" presetID="10" presetClass="exit" presetSubtype="0" fill="hold" grpId="2" nodeType="withEffect">
                                  <p:stCondLst>
                                    <p:cond delay="0"/>
                                  </p:stCondLst>
                                  <p:childTnLst>
                                    <p:animEffect transition="out" filter="fade">
                                      <p:cBhvr>
                                        <p:cTn id="36" dur="500"/>
                                        <p:tgtEl>
                                          <p:spTgt spid="181"/>
                                        </p:tgtEl>
                                      </p:cBhvr>
                                    </p:animEffect>
                                    <p:set>
                                      <p:cBhvr>
                                        <p:cTn id="37" dur="1" fill="hold">
                                          <p:stCondLst>
                                            <p:cond delay="499"/>
                                          </p:stCondLst>
                                        </p:cTn>
                                        <p:tgtEl>
                                          <p:spTgt spid="181"/>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82"/>
                                        </p:tgtEl>
                                        <p:attrNameLst>
                                          <p:attrName>style.visibility</p:attrName>
                                        </p:attrNameLst>
                                      </p:cBhvr>
                                      <p:to>
                                        <p:strVal val="visible"/>
                                      </p:to>
                                    </p:set>
                                    <p:animEffect transition="in" filter="fade">
                                      <p:cBhvr>
                                        <p:cTn id="42" dur="500"/>
                                        <p:tgtEl>
                                          <p:spTgt spid="182"/>
                                        </p:tgtEl>
                                      </p:cBhvr>
                                    </p:animEffect>
                                  </p:childTnLst>
                                </p:cTn>
                              </p:par>
                              <p:par>
                                <p:cTn id="43" presetID="10" presetClass="entr" presetSubtype="0" fill="hold" grpId="2" nodeType="withEffect">
                                  <p:stCondLst>
                                    <p:cond delay="0"/>
                                  </p:stCondLst>
                                  <p:childTnLst>
                                    <p:set>
                                      <p:cBhvr>
                                        <p:cTn id="44" dur="1" fill="hold">
                                          <p:stCondLst>
                                            <p:cond delay="0"/>
                                          </p:stCondLst>
                                        </p:cTn>
                                        <p:tgtEl>
                                          <p:spTgt spid="206"/>
                                        </p:tgtEl>
                                        <p:attrNameLst>
                                          <p:attrName>style.visibility</p:attrName>
                                        </p:attrNameLst>
                                      </p:cBhvr>
                                      <p:to>
                                        <p:strVal val="visible"/>
                                      </p:to>
                                    </p:set>
                                    <p:animEffect transition="in" filter="fade">
                                      <p:cBhvr>
                                        <p:cTn id="45" dur="500"/>
                                        <p:tgtEl>
                                          <p:spTgt spid="206"/>
                                        </p:tgtEl>
                                      </p:cBhvr>
                                    </p:animEffect>
                                  </p:childTnLst>
                                </p:cTn>
                              </p:par>
                            </p:childTnLst>
                          </p:cTn>
                        </p:par>
                      </p:childTnLst>
                    </p:cTn>
                  </p:par>
                  <p:par>
                    <p:cTn id="46" fill="hold">
                      <p:stCondLst>
                        <p:cond delay="indefinite"/>
                      </p:stCondLst>
                      <p:childTnLst>
                        <p:par>
                          <p:cTn id="47" fill="hold">
                            <p:stCondLst>
                              <p:cond delay="0"/>
                            </p:stCondLst>
                            <p:childTnLst>
                              <p:par>
                                <p:cTn id="48" presetID="0" presetClass="path" presetSubtype="0" accel="50000" fill="hold" nodeType="clickEffect">
                                  <p:stCondLst>
                                    <p:cond delay="0"/>
                                  </p:stCondLst>
                                  <p:childTnLst>
                                    <p:animMotion origin="layout" path="M 5.83333E-6 -7.40741E-6 L 0.14167 -7.40741E-6 " pathEditMode="relative" ptsTypes="AA">
                                      <p:cBhvr>
                                        <p:cTn id="49" dur="2000" fill="hold"/>
                                        <p:tgtEl>
                                          <p:spTgt spid="182"/>
                                        </p:tgtEl>
                                        <p:attrNameLst>
                                          <p:attrName>ppt_x</p:attrName>
                                          <p:attrName>ppt_y</p:attrName>
                                        </p:attrNameLst>
                                      </p:cBhvr>
                                    </p:animMotion>
                                  </p:childTnLst>
                                </p:cTn>
                              </p:par>
                              <p:par>
                                <p:cTn id="50" presetID="0" presetClass="path" presetSubtype="0" accel="50000" fill="hold" grpId="0" nodeType="withEffect">
                                  <p:stCondLst>
                                    <p:cond delay="0"/>
                                  </p:stCondLst>
                                  <p:childTnLst>
                                    <p:animMotion origin="layout" path="M 7.5E-6 -7.40741E-6 L 0.36667 -7.40741E-6 " pathEditMode="relative" ptsTypes="AA">
                                      <p:cBhvr>
                                        <p:cTn id="51" dur="2000" fill="hold"/>
                                        <p:tgtEl>
                                          <p:spTgt spid="206"/>
                                        </p:tgtEl>
                                        <p:attrNameLst>
                                          <p:attrName>ppt_x</p:attrName>
                                          <p:attrName>ppt_y</p:attrName>
                                        </p:attrNameLst>
                                      </p:cBhvr>
                                    </p:animMotion>
                                  </p:childTnLst>
                                </p:cTn>
                              </p:par>
                            </p:childTnLst>
                          </p:cTn>
                        </p:par>
                        <p:par>
                          <p:cTn id="52" fill="hold">
                            <p:stCondLst>
                              <p:cond delay="2000"/>
                            </p:stCondLst>
                            <p:childTnLst>
                              <p:par>
                                <p:cTn id="53" presetID="0" presetClass="path" presetSubtype="0" decel="50000" fill="hold" nodeType="afterEffect">
                                  <p:stCondLst>
                                    <p:cond delay="0"/>
                                  </p:stCondLst>
                                  <p:childTnLst>
                                    <p:animMotion origin="layout" path="M 0.14167 -3.33333E-6 L 0.275 -3.33333E-6 " pathEditMode="relative" rAng="0" ptsTypes="AA">
                                      <p:cBhvr>
                                        <p:cTn id="54" dur="2000" fill="hold"/>
                                        <p:tgtEl>
                                          <p:spTgt spid="182"/>
                                        </p:tgtEl>
                                        <p:attrNameLst>
                                          <p:attrName>ppt_x</p:attrName>
                                          <p:attrName>ppt_y</p:attrName>
                                        </p:attrNameLst>
                                      </p:cBhvr>
                                      <p:rCtr x="67" y="0"/>
                                    </p:animMotion>
                                  </p:childTnLst>
                                </p:cTn>
                              </p:par>
                              <p:par>
                                <p:cTn id="55" presetID="0" presetClass="path" presetSubtype="0" decel="50000" fill="hold" grpId="1" nodeType="withEffect">
                                  <p:stCondLst>
                                    <p:cond delay="0"/>
                                  </p:stCondLst>
                                  <p:childTnLst>
                                    <p:animMotion origin="layout" path="M 0.36667 -0.00209 L 0.5 -0.00209 " pathEditMode="relative" rAng="0" ptsTypes="AA">
                                      <p:cBhvr>
                                        <p:cTn id="56" dur="2000" fill="hold"/>
                                        <p:tgtEl>
                                          <p:spTgt spid="206"/>
                                        </p:tgtEl>
                                        <p:attrNameLst>
                                          <p:attrName>ppt_x</p:attrName>
                                          <p:attrName>ppt_y</p:attrName>
                                        </p:attrNameLst>
                                      </p:cBhvr>
                                      <p:rCtr x="67" y="0"/>
                                    </p:animMotion>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6">
                                            <p:txEl>
                                              <p:pRg st="3" end="3"/>
                                            </p:txEl>
                                          </p:spTgt>
                                        </p:tgtEl>
                                        <p:attrNameLst>
                                          <p:attrName>style.visibility</p:attrName>
                                        </p:attrNameLst>
                                      </p:cBhvr>
                                      <p:to>
                                        <p:strVal val="visible"/>
                                      </p:to>
                                    </p:set>
                                  </p:childTnLst>
                                </p:cTn>
                              </p:par>
                              <p:par>
                                <p:cTn id="61" presetID="10" presetClass="exit" presetSubtype="0" fill="hold" nodeType="withEffect">
                                  <p:stCondLst>
                                    <p:cond delay="0"/>
                                  </p:stCondLst>
                                  <p:childTnLst>
                                    <p:animEffect transition="out" filter="fade">
                                      <p:cBhvr>
                                        <p:cTn id="62" dur="500"/>
                                        <p:tgtEl>
                                          <p:spTgt spid="182"/>
                                        </p:tgtEl>
                                      </p:cBhvr>
                                    </p:animEffect>
                                    <p:set>
                                      <p:cBhvr>
                                        <p:cTn id="63" dur="1" fill="hold">
                                          <p:stCondLst>
                                            <p:cond delay="499"/>
                                          </p:stCondLst>
                                        </p:cTn>
                                        <p:tgtEl>
                                          <p:spTgt spid="182"/>
                                        </p:tgtEl>
                                        <p:attrNameLst>
                                          <p:attrName>style.visibility</p:attrName>
                                        </p:attrNameLst>
                                      </p:cBhvr>
                                      <p:to>
                                        <p:strVal val="hidden"/>
                                      </p:to>
                                    </p:set>
                                  </p:childTnLst>
                                </p:cTn>
                              </p:par>
                              <p:par>
                                <p:cTn id="64" presetID="10" presetClass="exit" presetSubtype="0" fill="hold" grpId="3" nodeType="withEffect">
                                  <p:stCondLst>
                                    <p:cond delay="0"/>
                                  </p:stCondLst>
                                  <p:childTnLst>
                                    <p:animEffect transition="out" filter="fade">
                                      <p:cBhvr>
                                        <p:cTn id="65" dur="500"/>
                                        <p:tgtEl>
                                          <p:spTgt spid="206"/>
                                        </p:tgtEl>
                                      </p:cBhvr>
                                    </p:animEffect>
                                    <p:set>
                                      <p:cBhvr>
                                        <p:cTn id="66" dur="1" fill="hold">
                                          <p:stCondLst>
                                            <p:cond delay="499"/>
                                          </p:stCondLst>
                                        </p:cTn>
                                        <p:tgtEl>
                                          <p:spTgt spid="206"/>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1" nodeType="clickEffect">
                                  <p:stCondLst>
                                    <p:cond delay="0"/>
                                  </p:stCondLst>
                                  <p:childTnLst>
                                    <p:set>
                                      <p:cBhvr>
                                        <p:cTn id="70" dur="1" fill="hold">
                                          <p:stCondLst>
                                            <p:cond delay="0"/>
                                          </p:stCondLst>
                                        </p:cTn>
                                        <p:tgtEl>
                                          <p:spTgt spid="207"/>
                                        </p:tgtEl>
                                        <p:attrNameLst>
                                          <p:attrName>style.visibility</p:attrName>
                                        </p:attrNameLst>
                                      </p:cBhvr>
                                      <p:to>
                                        <p:strVal val="visible"/>
                                      </p:to>
                                    </p:set>
                                    <p:animEffect transition="in" filter="fade">
                                      <p:cBhvr>
                                        <p:cTn id="71" dur="500"/>
                                        <p:tgtEl>
                                          <p:spTgt spid="207"/>
                                        </p:tgtEl>
                                      </p:cBhvr>
                                    </p:animEffect>
                                  </p:childTnLst>
                                </p:cTn>
                              </p:par>
                              <p:par>
                                <p:cTn id="72" presetID="10" presetClass="entr" presetSubtype="0" fill="hold" nodeType="withEffect">
                                  <p:stCondLst>
                                    <p:cond delay="0"/>
                                  </p:stCondLst>
                                  <p:childTnLst>
                                    <p:set>
                                      <p:cBhvr>
                                        <p:cTn id="73" dur="1" fill="hold">
                                          <p:stCondLst>
                                            <p:cond delay="0"/>
                                          </p:stCondLst>
                                        </p:cTn>
                                        <p:tgtEl>
                                          <p:spTgt spid="208"/>
                                        </p:tgtEl>
                                        <p:attrNameLst>
                                          <p:attrName>style.visibility</p:attrName>
                                        </p:attrNameLst>
                                      </p:cBhvr>
                                      <p:to>
                                        <p:strVal val="visible"/>
                                      </p:to>
                                    </p:set>
                                    <p:animEffect transition="in" filter="fade">
                                      <p:cBhvr>
                                        <p:cTn id="74" dur="500"/>
                                        <p:tgtEl>
                                          <p:spTgt spid="208"/>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224"/>
                                        </p:tgtEl>
                                        <p:attrNameLst>
                                          <p:attrName>style.visibility</p:attrName>
                                        </p:attrNameLst>
                                      </p:cBhvr>
                                      <p:to>
                                        <p:strVal val="visible"/>
                                      </p:to>
                                    </p:set>
                                    <p:animEffect transition="in" filter="fade">
                                      <p:cBhvr>
                                        <p:cTn id="77" dur="500"/>
                                        <p:tgtEl>
                                          <p:spTgt spid="224"/>
                                        </p:tgtEl>
                                      </p:cBhvr>
                                    </p:animEffect>
                                  </p:childTnLst>
                                </p:cTn>
                              </p:par>
                            </p:childTnLst>
                          </p:cTn>
                        </p:par>
                      </p:childTnLst>
                    </p:cTn>
                  </p:par>
                  <p:par>
                    <p:cTn id="78" fill="hold">
                      <p:stCondLst>
                        <p:cond delay="indefinite"/>
                      </p:stCondLst>
                      <p:childTnLst>
                        <p:par>
                          <p:cTn id="79" fill="hold">
                            <p:stCondLst>
                              <p:cond delay="0"/>
                            </p:stCondLst>
                            <p:childTnLst>
                              <p:par>
                                <p:cTn id="80" presetID="0" presetClass="path" presetSubtype="0" accel="50000" fill="hold" grpId="0" nodeType="clickEffect">
                                  <p:stCondLst>
                                    <p:cond delay="0"/>
                                  </p:stCondLst>
                                  <p:childTnLst>
                                    <p:animMotion origin="layout" path="M 0 0 L 0.13334 0 " pathEditMode="relative" ptsTypes="AA">
                                      <p:cBhvr>
                                        <p:cTn id="81" dur="2000" fill="hold"/>
                                        <p:tgtEl>
                                          <p:spTgt spid="207"/>
                                        </p:tgtEl>
                                        <p:attrNameLst>
                                          <p:attrName>ppt_x</p:attrName>
                                          <p:attrName>ppt_y</p:attrName>
                                        </p:attrNameLst>
                                      </p:cBhvr>
                                    </p:animMotion>
                                  </p:childTnLst>
                                </p:cTn>
                              </p:par>
                              <p:par>
                                <p:cTn id="82" presetID="0" presetClass="path" presetSubtype="0" accel="50000" fill="hold" nodeType="withEffect">
                                  <p:stCondLst>
                                    <p:cond delay="0"/>
                                  </p:stCondLst>
                                  <p:childTnLst>
                                    <p:animMotion origin="layout" path="M 0 0 L 0.13334 0 " pathEditMode="relative" ptsTypes="AA">
                                      <p:cBhvr>
                                        <p:cTn id="83" dur="2000" fill="hold"/>
                                        <p:tgtEl>
                                          <p:spTgt spid="208"/>
                                        </p:tgtEl>
                                        <p:attrNameLst>
                                          <p:attrName>ppt_x</p:attrName>
                                          <p:attrName>ppt_y</p:attrName>
                                        </p:attrNameLst>
                                      </p:cBhvr>
                                    </p:animMotion>
                                  </p:childTnLst>
                                </p:cTn>
                              </p:par>
                              <p:par>
                                <p:cTn id="84" presetID="0" presetClass="path" presetSubtype="0" accel="50000" fill="hold" grpId="1" nodeType="withEffect">
                                  <p:stCondLst>
                                    <p:cond delay="0"/>
                                  </p:stCondLst>
                                  <p:childTnLst>
                                    <p:animMotion origin="layout" path="M 0 0 L 0.38334 0 " pathEditMode="relative" ptsTypes="AA">
                                      <p:cBhvr>
                                        <p:cTn id="85" dur="2000" fill="hold"/>
                                        <p:tgtEl>
                                          <p:spTgt spid="224"/>
                                        </p:tgtEl>
                                        <p:attrNameLst>
                                          <p:attrName>ppt_x</p:attrName>
                                          <p:attrName>ppt_y</p:attrName>
                                        </p:attrNameLst>
                                      </p:cBhvr>
                                    </p:animMotion>
                                  </p:childTnLst>
                                </p:cTn>
                              </p:par>
                            </p:childTnLst>
                          </p:cTn>
                        </p:par>
                        <p:par>
                          <p:cTn id="86" fill="hold">
                            <p:stCondLst>
                              <p:cond delay="2000"/>
                            </p:stCondLst>
                            <p:childTnLst>
                              <p:par>
                                <p:cTn id="87" presetID="0" presetClass="path" presetSubtype="0" decel="50000" fill="hold" grpId="2" nodeType="afterEffect">
                                  <p:stCondLst>
                                    <p:cond delay="0"/>
                                  </p:stCondLst>
                                  <p:childTnLst>
                                    <p:animMotion origin="layout" path="M 0.38333 0.00023 L 0.50833 0.00023 " pathEditMode="relative" rAng="0" ptsTypes="AA">
                                      <p:cBhvr>
                                        <p:cTn id="88" dur="2000" fill="hold"/>
                                        <p:tgtEl>
                                          <p:spTgt spid="224"/>
                                        </p:tgtEl>
                                        <p:attrNameLst>
                                          <p:attrName>ppt_x</p:attrName>
                                          <p:attrName>ppt_y</p:attrName>
                                        </p:attrNameLst>
                                      </p:cBhvr>
                                      <p:rCtr x="63" y="0"/>
                                    </p:animMotion>
                                  </p:childTnLst>
                                </p:cTn>
                              </p:par>
                              <p:par>
                                <p:cTn id="89" presetID="0" presetClass="path" presetSubtype="0" decel="50000" fill="hold" nodeType="withEffect">
                                  <p:stCondLst>
                                    <p:cond delay="0"/>
                                  </p:stCondLst>
                                  <p:childTnLst>
                                    <p:animMotion origin="layout" path="M 0.13333 -0.00023 L 0.25833 -0.00023 " pathEditMode="relative" rAng="0" ptsTypes="AA">
                                      <p:cBhvr>
                                        <p:cTn id="90" dur="2000" fill="hold"/>
                                        <p:tgtEl>
                                          <p:spTgt spid="208"/>
                                        </p:tgtEl>
                                        <p:attrNameLst>
                                          <p:attrName>ppt_x</p:attrName>
                                          <p:attrName>ppt_y</p:attrName>
                                        </p:attrNameLst>
                                      </p:cBhvr>
                                      <p:rCtr x="63" y="0"/>
                                    </p:animMotion>
                                  </p:childTnLst>
                                </p:cTn>
                              </p:par>
                              <p:par>
                                <p:cTn id="91" presetID="0" presetClass="path" presetSubtype="0" decel="50000" fill="hold" grpId="2" nodeType="withEffect">
                                  <p:stCondLst>
                                    <p:cond delay="0"/>
                                  </p:stCondLst>
                                  <p:childTnLst>
                                    <p:animMotion origin="layout" path="M 0.13333 7.40741E-7 L 0.47031 -0.00718 " pathEditMode="relative" rAng="0" ptsTypes="AA">
                                      <p:cBhvr>
                                        <p:cTn id="92" dur="2000" fill="hold"/>
                                        <p:tgtEl>
                                          <p:spTgt spid="207"/>
                                        </p:tgtEl>
                                        <p:attrNameLst>
                                          <p:attrName>ppt_x</p:attrName>
                                          <p:attrName>ppt_y</p:attrName>
                                        </p:attrNameLst>
                                      </p:cBhvr>
                                      <p:rCtr x="168" y="-4"/>
                                    </p:animMotion>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nodeType="clickEffect">
                                  <p:stCondLst>
                                    <p:cond delay="0"/>
                                  </p:stCondLst>
                                  <p:childTnLst>
                                    <p:set>
                                      <p:cBhvr>
                                        <p:cTn id="96" dur="1" fill="hold">
                                          <p:stCondLst>
                                            <p:cond delay="0"/>
                                          </p:stCondLst>
                                        </p:cTn>
                                        <p:tgtEl>
                                          <p:spTgt spid="6">
                                            <p:txEl>
                                              <p:pRg st="4" end="4"/>
                                            </p:txEl>
                                          </p:spTgt>
                                        </p:tgtEl>
                                        <p:attrNameLst>
                                          <p:attrName>style.visibility</p:attrName>
                                        </p:attrNameLst>
                                      </p:cBhvr>
                                      <p:to>
                                        <p:strVal val="visible"/>
                                      </p:to>
                                    </p:set>
                                  </p:childTnLst>
                                </p:cTn>
                              </p:par>
                              <p:par>
                                <p:cTn id="97" presetID="10" presetClass="exit" presetSubtype="0" fill="hold" nodeType="withEffect">
                                  <p:stCondLst>
                                    <p:cond delay="0"/>
                                  </p:stCondLst>
                                  <p:childTnLst>
                                    <p:animEffect transition="out" filter="fade">
                                      <p:cBhvr>
                                        <p:cTn id="98" dur="500"/>
                                        <p:tgtEl>
                                          <p:spTgt spid="208"/>
                                        </p:tgtEl>
                                      </p:cBhvr>
                                    </p:animEffect>
                                    <p:set>
                                      <p:cBhvr>
                                        <p:cTn id="99" dur="1" fill="hold">
                                          <p:stCondLst>
                                            <p:cond delay="499"/>
                                          </p:stCondLst>
                                        </p:cTn>
                                        <p:tgtEl>
                                          <p:spTgt spid="208"/>
                                        </p:tgtEl>
                                        <p:attrNameLst>
                                          <p:attrName>style.visibility</p:attrName>
                                        </p:attrNameLst>
                                      </p:cBhvr>
                                      <p:to>
                                        <p:strVal val="hidden"/>
                                      </p:to>
                                    </p:set>
                                  </p:childTnLst>
                                </p:cTn>
                              </p:par>
                              <p:par>
                                <p:cTn id="100" presetID="10" presetClass="exit" presetSubtype="0" fill="hold" grpId="3" nodeType="withEffect">
                                  <p:stCondLst>
                                    <p:cond delay="0"/>
                                  </p:stCondLst>
                                  <p:childTnLst>
                                    <p:animEffect transition="out" filter="fade">
                                      <p:cBhvr>
                                        <p:cTn id="101" dur="500"/>
                                        <p:tgtEl>
                                          <p:spTgt spid="224"/>
                                        </p:tgtEl>
                                      </p:cBhvr>
                                    </p:animEffect>
                                    <p:set>
                                      <p:cBhvr>
                                        <p:cTn id="102" dur="1" fill="hold">
                                          <p:stCondLst>
                                            <p:cond delay="499"/>
                                          </p:stCondLst>
                                        </p:cTn>
                                        <p:tgtEl>
                                          <p:spTgt spid="224"/>
                                        </p:tgtEl>
                                        <p:attrNameLst>
                                          <p:attrName>style.visibility</p:attrName>
                                        </p:attrNameLst>
                                      </p:cBhvr>
                                      <p:to>
                                        <p:strVal val="hidden"/>
                                      </p:to>
                                    </p:set>
                                  </p:childTnLst>
                                </p:cTn>
                              </p:par>
                              <p:par>
                                <p:cTn id="103" presetID="10" presetClass="exit" presetSubtype="0" fill="hold" grpId="3" nodeType="withEffect">
                                  <p:stCondLst>
                                    <p:cond delay="0"/>
                                  </p:stCondLst>
                                  <p:childTnLst>
                                    <p:animEffect transition="out" filter="fade">
                                      <p:cBhvr>
                                        <p:cTn id="104" dur="500"/>
                                        <p:tgtEl>
                                          <p:spTgt spid="207"/>
                                        </p:tgtEl>
                                      </p:cBhvr>
                                    </p:animEffect>
                                    <p:set>
                                      <p:cBhvr>
                                        <p:cTn id="105" dur="1" fill="hold">
                                          <p:stCondLst>
                                            <p:cond delay="499"/>
                                          </p:stCondLst>
                                        </p:cTn>
                                        <p:tgtEl>
                                          <p:spTgt spid="207"/>
                                        </p:tgtEl>
                                        <p:attrNameLst>
                                          <p:attrName>style.visibility</p:attrName>
                                        </p:attrNameLst>
                                      </p:cBhvr>
                                      <p:to>
                                        <p:strVal val="hidden"/>
                                      </p:to>
                                    </p:set>
                                  </p:childTnLst>
                                </p:cTn>
                              </p:par>
                            </p:childTnLst>
                          </p:cTn>
                        </p:par>
                      </p:childTnLst>
                    </p:cTn>
                  </p:par>
                  <p:par>
                    <p:cTn id="106" fill="hold">
                      <p:stCondLst>
                        <p:cond delay="indefinite"/>
                      </p:stCondLst>
                      <p:childTnLst>
                        <p:par>
                          <p:cTn id="107" fill="hold">
                            <p:stCondLst>
                              <p:cond delay="0"/>
                            </p:stCondLst>
                            <p:childTnLst>
                              <p:par>
                                <p:cTn id="108" presetID="10" presetClass="entr" presetSubtype="0" fill="hold" nodeType="clickEffect">
                                  <p:stCondLst>
                                    <p:cond delay="0"/>
                                  </p:stCondLst>
                                  <p:childTnLst>
                                    <p:set>
                                      <p:cBhvr>
                                        <p:cTn id="109" dur="1" fill="hold">
                                          <p:stCondLst>
                                            <p:cond delay="0"/>
                                          </p:stCondLst>
                                        </p:cTn>
                                        <p:tgtEl>
                                          <p:spTgt spid="228"/>
                                        </p:tgtEl>
                                        <p:attrNameLst>
                                          <p:attrName>style.visibility</p:attrName>
                                        </p:attrNameLst>
                                      </p:cBhvr>
                                      <p:to>
                                        <p:strVal val="visible"/>
                                      </p:to>
                                    </p:set>
                                    <p:animEffect transition="in" filter="fade">
                                      <p:cBhvr>
                                        <p:cTn id="110" dur="500"/>
                                        <p:tgtEl>
                                          <p:spTgt spid="228"/>
                                        </p:tgtEl>
                                      </p:cBhvr>
                                    </p:animEffect>
                                  </p:childTnLst>
                                </p:cTn>
                              </p:par>
                              <p:par>
                                <p:cTn id="111" presetID="10" presetClass="entr" presetSubtype="0" fill="hold" nodeType="withEffect">
                                  <p:stCondLst>
                                    <p:cond delay="0"/>
                                  </p:stCondLst>
                                  <p:childTnLst>
                                    <p:set>
                                      <p:cBhvr>
                                        <p:cTn id="112" dur="1" fill="hold">
                                          <p:stCondLst>
                                            <p:cond delay="0"/>
                                          </p:stCondLst>
                                        </p:cTn>
                                        <p:tgtEl>
                                          <p:spTgt spid="252"/>
                                        </p:tgtEl>
                                        <p:attrNameLst>
                                          <p:attrName>style.visibility</p:attrName>
                                        </p:attrNameLst>
                                      </p:cBhvr>
                                      <p:to>
                                        <p:strVal val="visible"/>
                                      </p:to>
                                    </p:set>
                                    <p:animEffect transition="in" filter="fade">
                                      <p:cBhvr>
                                        <p:cTn id="113" dur="500"/>
                                        <p:tgtEl>
                                          <p:spTgt spid="252"/>
                                        </p:tgtEl>
                                      </p:cBhvr>
                                    </p:animEffect>
                                  </p:childTnLst>
                                </p:cTn>
                              </p:par>
                              <p:par>
                                <p:cTn id="114" presetID="10" presetClass="entr" presetSubtype="0" fill="hold" nodeType="withEffect">
                                  <p:stCondLst>
                                    <p:cond delay="0"/>
                                  </p:stCondLst>
                                  <p:childTnLst>
                                    <p:set>
                                      <p:cBhvr>
                                        <p:cTn id="115" dur="1" fill="hold">
                                          <p:stCondLst>
                                            <p:cond delay="0"/>
                                          </p:stCondLst>
                                        </p:cTn>
                                        <p:tgtEl>
                                          <p:spTgt spid="276"/>
                                        </p:tgtEl>
                                        <p:attrNameLst>
                                          <p:attrName>style.visibility</p:attrName>
                                        </p:attrNameLst>
                                      </p:cBhvr>
                                      <p:to>
                                        <p:strVal val="visible"/>
                                      </p:to>
                                    </p:set>
                                    <p:animEffect transition="in" filter="fade">
                                      <p:cBhvr>
                                        <p:cTn id="116" dur="500"/>
                                        <p:tgtEl>
                                          <p:spTgt spid="276"/>
                                        </p:tgtEl>
                                      </p:cBhvr>
                                    </p:animEffect>
                                  </p:childTnLst>
                                </p:cTn>
                              </p:par>
                              <p:par>
                                <p:cTn id="117" presetID="10" presetClass="entr" presetSubtype="0" fill="hold" nodeType="withEffect">
                                  <p:stCondLst>
                                    <p:cond delay="0"/>
                                  </p:stCondLst>
                                  <p:childTnLst>
                                    <p:set>
                                      <p:cBhvr>
                                        <p:cTn id="118" dur="1" fill="hold">
                                          <p:stCondLst>
                                            <p:cond delay="0"/>
                                          </p:stCondLst>
                                        </p:cTn>
                                        <p:tgtEl>
                                          <p:spTgt spid="300"/>
                                        </p:tgtEl>
                                        <p:attrNameLst>
                                          <p:attrName>style.visibility</p:attrName>
                                        </p:attrNameLst>
                                      </p:cBhvr>
                                      <p:to>
                                        <p:strVal val="visible"/>
                                      </p:to>
                                    </p:set>
                                    <p:animEffect transition="in" filter="fade">
                                      <p:cBhvr>
                                        <p:cTn id="119" dur="500"/>
                                        <p:tgtEl>
                                          <p:spTgt spid="300"/>
                                        </p:tgtEl>
                                      </p:cBhvr>
                                    </p:animEffect>
                                  </p:childTnLst>
                                </p:cTn>
                              </p:par>
                              <p:par>
                                <p:cTn id="120" presetID="10" presetClass="entr" presetSubtype="0" fill="hold" nodeType="withEffect">
                                  <p:stCondLst>
                                    <p:cond delay="0"/>
                                  </p:stCondLst>
                                  <p:childTnLst>
                                    <p:set>
                                      <p:cBhvr>
                                        <p:cTn id="121" dur="1" fill="hold">
                                          <p:stCondLst>
                                            <p:cond delay="0"/>
                                          </p:stCondLst>
                                        </p:cTn>
                                        <p:tgtEl>
                                          <p:spTgt spid="324"/>
                                        </p:tgtEl>
                                        <p:attrNameLst>
                                          <p:attrName>style.visibility</p:attrName>
                                        </p:attrNameLst>
                                      </p:cBhvr>
                                      <p:to>
                                        <p:strVal val="visible"/>
                                      </p:to>
                                    </p:set>
                                    <p:animEffect transition="in" filter="fade">
                                      <p:cBhvr>
                                        <p:cTn id="122" dur="500"/>
                                        <p:tgtEl>
                                          <p:spTgt spid="324"/>
                                        </p:tgtEl>
                                      </p:cBhvr>
                                    </p:animEffect>
                                  </p:childTnLst>
                                </p:cTn>
                              </p:par>
                              <p:par>
                                <p:cTn id="123" presetID="10" presetClass="entr" presetSubtype="0" fill="hold" nodeType="withEffect">
                                  <p:stCondLst>
                                    <p:cond delay="0"/>
                                  </p:stCondLst>
                                  <p:childTnLst>
                                    <p:set>
                                      <p:cBhvr>
                                        <p:cTn id="124" dur="1" fill="hold">
                                          <p:stCondLst>
                                            <p:cond delay="0"/>
                                          </p:stCondLst>
                                        </p:cTn>
                                        <p:tgtEl>
                                          <p:spTgt spid="348"/>
                                        </p:tgtEl>
                                        <p:attrNameLst>
                                          <p:attrName>style.visibility</p:attrName>
                                        </p:attrNameLst>
                                      </p:cBhvr>
                                      <p:to>
                                        <p:strVal val="visible"/>
                                      </p:to>
                                    </p:set>
                                    <p:animEffect transition="in" filter="fade">
                                      <p:cBhvr>
                                        <p:cTn id="125" dur="500"/>
                                        <p:tgtEl>
                                          <p:spTgt spid="348"/>
                                        </p:tgtEl>
                                      </p:cBhvr>
                                    </p:animEffect>
                                  </p:childTnLst>
                                </p:cTn>
                              </p:par>
                              <p:par>
                                <p:cTn id="126" presetID="10" presetClass="entr" presetSubtype="0" fill="hold" grpId="3" nodeType="withEffect">
                                  <p:stCondLst>
                                    <p:cond delay="0"/>
                                  </p:stCondLst>
                                  <p:childTnLst>
                                    <p:set>
                                      <p:cBhvr>
                                        <p:cTn id="127" dur="1" fill="hold">
                                          <p:stCondLst>
                                            <p:cond delay="0"/>
                                          </p:stCondLst>
                                        </p:cTn>
                                        <p:tgtEl>
                                          <p:spTgt spid="372"/>
                                        </p:tgtEl>
                                        <p:attrNameLst>
                                          <p:attrName>style.visibility</p:attrName>
                                        </p:attrNameLst>
                                      </p:cBhvr>
                                      <p:to>
                                        <p:strVal val="visible"/>
                                      </p:to>
                                    </p:set>
                                    <p:animEffect transition="in" filter="fade">
                                      <p:cBhvr>
                                        <p:cTn id="128" dur="500"/>
                                        <p:tgtEl>
                                          <p:spTgt spid="372"/>
                                        </p:tgtEl>
                                      </p:cBhvr>
                                    </p:animEffect>
                                  </p:childTnLst>
                                </p:cTn>
                              </p:par>
                            </p:childTnLst>
                          </p:cTn>
                        </p:par>
                      </p:childTnLst>
                    </p:cTn>
                  </p:par>
                  <p:par>
                    <p:cTn id="129" fill="hold">
                      <p:stCondLst>
                        <p:cond delay="indefinite"/>
                      </p:stCondLst>
                      <p:childTnLst>
                        <p:par>
                          <p:cTn id="130" fill="hold">
                            <p:stCondLst>
                              <p:cond delay="0"/>
                            </p:stCondLst>
                            <p:childTnLst>
                              <p:par>
                                <p:cTn id="131" presetID="0" presetClass="path" presetSubtype="0" accel="50000" fill="hold" grpId="0" nodeType="clickEffect">
                                  <p:stCondLst>
                                    <p:cond delay="0"/>
                                  </p:stCondLst>
                                  <p:childTnLst>
                                    <p:animMotion origin="layout" path="M 1.94444E-6 2.59259E-6 L 0.275 2.59259E-6 " pathEditMode="relative" ptsTypes="AA">
                                      <p:cBhvr>
                                        <p:cTn id="132" dur="500" fill="hold"/>
                                        <p:tgtEl>
                                          <p:spTgt spid="372"/>
                                        </p:tgtEl>
                                        <p:attrNameLst>
                                          <p:attrName>ppt_x</p:attrName>
                                          <p:attrName>ppt_y</p:attrName>
                                        </p:attrNameLst>
                                      </p:cBhvr>
                                    </p:animMotion>
                                  </p:childTnLst>
                                </p:cTn>
                              </p:par>
                            </p:childTnLst>
                          </p:cTn>
                        </p:par>
                        <p:par>
                          <p:cTn id="133" fill="hold">
                            <p:stCondLst>
                              <p:cond delay="500"/>
                            </p:stCondLst>
                            <p:childTnLst>
                              <p:par>
                                <p:cTn id="134" presetID="0" presetClass="path" presetSubtype="0" decel="50000" fill="hold" nodeType="afterEffect">
                                  <p:stCondLst>
                                    <p:cond delay="0"/>
                                  </p:stCondLst>
                                  <p:childTnLst>
                                    <p:animMotion origin="layout" path="M 1.38889E-6 2.96296E-6 L 0.0592 -0.02593 " pathEditMode="relative" rAng="0" ptsTypes="AA">
                                      <p:cBhvr>
                                        <p:cTn id="135" dur="1000" fill="hold"/>
                                        <p:tgtEl>
                                          <p:spTgt spid="228"/>
                                        </p:tgtEl>
                                        <p:attrNameLst>
                                          <p:attrName>ppt_x</p:attrName>
                                          <p:attrName>ppt_y</p:attrName>
                                        </p:attrNameLst>
                                      </p:cBhvr>
                                      <p:rCtr x="30" y="-13"/>
                                    </p:animMotion>
                                  </p:childTnLst>
                                </p:cTn>
                              </p:par>
                              <p:par>
                                <p:cTn id="136" presetID="0" presetClass="path" presetSubtype="0" decel="50000" fill="hold" nodeType="withEffect">
                                  <p:stCondLst>
                                    <p:cond delay="0"/>
                                  </p:stCondLst>
                                  <p:childTnLst>
                                    <p:animMotion origin="layout" path="M 4.16667E-6 -3.33333E-6 L 0.06302 -0.02222 " pathEditMode="relative" rAng="0" ptsTypes="AA">
                                      <p:cBhvr>
                                        <p:cTn id="137" dur="1000" fill="hold"/>
                                        <p:tgtEl>
                                          <p:spTgt spid="252"/>
                                        </p:tgtEl>
                                        <p:attrNameLst>
                                          <p:attrName>ppt_x</p:attrName>
                                          <p:attrName>ppt_y</p:attrName>
                                        </p:attrNameLst>
                                      </p:cBhvr>
                                      <p:rCtr x="31" y="-11"/>
                                    </p:animMotion>
                                  </p:childTnLst>
                                </p:cTn>
                              </p:par>
                              <p:par>
                                <p:cTn id="138" presetID="0" presetClass="path" presetSubtype="0" decel="50000" fill="hold" nodeType="withEffect">
                                  <p:stCondLst>
                                    <p:cond delay="0"/>
                                  </p:stCondLst>
                                  <p:childTnLst>
                                    <p:animMotion origin="layout" path="M -0.00295 -2.22222E-6 L 0.05869 0.00556 " pathEditMode="relative" rAng="0" ptsTypes="AA">
                                      <p:cBhvr>
                                        <p:cTn id="139" dur="1000" fill="hold"/>
                                        <p:tgtEl>
                                          <p:spTgt spid="276"/>
                                        </p:tgtEl>
                                        <p:attrNameLst>
                                          <p:attrName>ppt_x</p:attrName>
                                          <p:attrName>ppt_y</p:attrName>
                                        </p:attrNameLst>
                                      </p:cBhvr>
                                      <p:rCtr x="31" y="3"/>
                                    </p:animMotion>
                                  </p:childTnLst>
                                </p:cTn>
                              </p:par>
                              <p:par>
                                <p:cTn id="140" presetID="0" presetClass="path" presetSubtype="0" decel="50000" fill="hold" nodeType="withEffect">
                                  <p:stCondLst>
                                    <p:cond delay="0"/>
                                  </p:stCondLst>
                                  <p:childTnLst>
                                    <p:animMotion origin="layout" path="M 1.38889E-6 -1.48148E-6 L 0.06753 0.00741 " pathEditMode="relative" rAng="0" ptsTypes="AA">
                                      <p:cBhvr>
                                        <p:cTn id="141" dur="1000" fill="hold"/>
                                        <p:tgtEl>
                                          <p:spTgt spid="300"/>
                                        </p:tgtEl>
                                        <p:attrNameLst>
                                          <p:attrName>ppt_x</p:attrName>
                                          <p:attrName>ppt_y</p:attrName>
                                        </p:attrNameLst>
                                      </p:cBhvr>
                                      <p:rCtr x="34" y="4"/>
                                    </p:animMotion>
                                  </p:childTnLst>
                                </p:cTn>
                              </p:par>
                              <p:par>
                                <p:cTn id="142" presetID="0" presetClass="path" presetSubtype="0" decel="50000" fill="hold" nodeType="withEffect">
                                  <p:stCondLst>
                                    <p:cond delay="0"/>
                                  </p:stCondLst>
                                  <p:childTnLst>
                                    <p:animMotion origin="layout" path="M 8.33333E-7 5.55112E-17 L 0.07135 0.01111 " pathEditMode="relative" rAng="0" ptsTypes="AA">
                                      <p:cBhvr>
                                        <p:cTn id="143" dur="1000" fill="hold"/>
                                        <p:tgtEl>
                                          <p:spTgt spid="324"/>
                                        </p:tgtEl>
                                        <p:attrNameLst>
                                          <p:attrName>ppt_x</p:attrName>
                                          <p:attrName>ppt_y</p:attrName>
                                        </p:attrNameLst>
                                      </p:cBhvr>
                                      <p:rCtr x="36" y="6"/>
                                    </p:animMotion>
                                  </p:childTnLst>
                                </p:cTn>
                              </p:par>
                              <p:par>
                                <p:cTn id="144" presetID="0" presetClass="path" presetSubtype="0" decel="50000" fill="hold" nodeType="withEffect">
                                  <p:stCondLst>
                                    <p:cond delay="0"/>
                                  </p:stCondLst>
                                  <p:childTnLst>
                                    <p:animMotion origin="layout" path="M -2.5E-6 1.85185E-6 L 0.05469 -0.01482 " pathEditMode="relative" rAng="0" ptsTypes="AA">
                                      <p:cBhvr>
                                        <p:cTn id="145" dur="1000" fill="hold"/>
                                        <p:tgtEl>
                                          <p:spTgt spid="348"/>
                                        </p:tgtEl>
                                        <p:attrNameLst>
                                          <p:attrName>ppt_x</p:attrName>
                                          <p:attrName>ppt_y</p:attrName>
                                        </p:attrNameLst>
                                      </p:cBhvr>
                                      <p:rCtr x="27" y="-7"/>
                                    </p:animMotion>
                                  </p:childTnLst>
                                </p:cTn>
                              </p:par>
                              <p:par>
                                <p:cTn id="146" presetID="0" presetClass="path" presetSubtype="0" decel="50000" fill="hold" grpId="1" nodeType="withEffect">
                                  <p:stCondLst>
                                    <p:cond delay="0"/>
                                  </p:stCondLst>
                                  <p:childTnLst>
                                    <p:animMotion origin="layout" path="M 0.275 4.44444E-6 L 0.33334 4.44444E-6 " pathEditMode="relative" rAng="0" ptsTypes="AA">
                                      <p:cBhvr>
                                        <p:cTn id="147" dur="1000" fill="hold"/>
                                        <p:tgtEl>
                                          <p:spTgt spid="372"/>
                                        </p:tgtEl>
                                        <p:attrNameLst>
                                          <p:attrName>ppt_x</p:attrName>
                                          <p:attrName>ppt_y</p:attrName>
                                        </p:attrNameLst>
                                      </p:cBhvr>
                                      <p:rCtr x="29" y="0"/>
                                    </p:animMotion>
                                  </p:childTnLst>
                                </p:cTn>
                              </p:par>
                            </p:childTnLst>
                          </p:cTn>
                        </p:par>
                        <p:par>
                          <p:cTn id="148" fill="hold">
                            <p:stCondLst>
                              <p:cond delay="1500"/>
                            </p:stCondLst>
                            <p:childTnLst>
                              <p:par>
                                <p:cTn id="149" presetID="0" presetClass="path" presetSubtype="0" accel="50000" decel="50000" fill="hold" nodeType="afterEffect">
                                  <p:stCondLst>
                                    <p:cond delay="0"/>
                                  </p:stCondLst>
                                  <p:childTnLst>
                                    <p:animMotion origin="layout" path="M 0.07118 0.01111 L 0.25746 0.05553 " pathEditMode="relative" rAng="0" ptsTypes="AA">
                                      <p:cBhvr>
                                        <p:cTn id="150" dur="500" fill="hold"/>
                                        <p:tgtEl>
                                          <p:spTgt spid="324"/>
                                        </p:tgtEl>
                                        <p:attrNameLst>
                                          <p:attrName>ppt_x</p:attrName>
                                          <p:attrName>ppt_y</p:attrName>
                                        </p:attrNameLst>
                                      </p:cBhvr>
                                      <p:rCtr x="93" y="22"/>
                                    </p:animMotion>
                                  </p:childTnLst>
                                </p:cTn>
                              </p:par>
                              <p:par>
                                <p:cTn id="151" presetID="0" presetClass="path" presetSubtype="0" accel="50000" decel="50000" fill="hold" nodeType="withEffect">
                                  <p:stCondLst>
                                    <p:cond delay="0"/>
                                  </p:stCondLst>
                                  <p:childTnLst>
                                    <p:animMotion origin="layout" path="M 0.06753 0.00741 L 0.25191 0.05183 " pathEditMode="relative" rAng="0" ptsTypes="AA">
                                      <p:cBhvr>
                                        <p:cTn id="152" dur="500" fill="hold"/>
                                        <p:tgtEl>
                                          <p:spTgt spid="300"/>
                                        </p:tgtEl>
                                        <p:attrNameLst>
                                          <p:attrName>ppt_x</p:attrName>
                                          <p:attrName>ppt_y</p:attrName>
                                        </p:attrNameLst>
                                      </p:cBhvr>
                                      <p:rCtr x="92" y="22"/>
                                    </p:animMotion>
                                  </p:childTnLst>
                                </p:cTn>
                              </p:par>
                              <p:par>
                                <p:cTn id="153" presetID="0" presetClass="path" presetSubtype="0" accel="50000" decel="50000" fill="hold" nodeType="withEffect">
                                  <p:stCondLst>
                                    <p:cond delay="0"/>
                                  </p:stCondLst>
                                  <p:childTnLst>
                                    <p:animMotion origin="layout" path="M 0.05869 0.00555 L 0.24497 0.04997 " pathEditMode="relative" rAng="0" ptsTypes="AA">
                                      <p:cBhvr>
                                        <p:cTn id="154" dur="500" fill="hold"/>
                                        <p:tgtEl>
                                          <p:spTgt spid="276"/>
                                        </p:tgtEl>
                                        <p:attrNameLst>
                                          <p:attrName>ppt_x</p:attrName>
                                          <p:attrName>ppt_y</p:attrName>
                                        </p:attrNameLst>
                                      </p:cBhvr>
                                      <p:rCtr x="93" y="22"/>
                                    </p:animMotion>
                                  </p:childTnLst>
                                </p:cTn>
                              </p:par>
                              <p:par>
                                <p:cTn id="155" presetID="0" presetClass="path" presetSubtype="0" accel="50000" decel="50000" fill="hold" nodeType="withEffect">
                                  <p:stCondLst>
                                    <p:cond delay="0"/>
                                  </p:stCondLst>
                                  <p:childTnLst>
                                    <p:animMotion origin="layout" path="M 0.06302 -0.02222 L 0.11302 -0.13333 " pathEditMode="relative" rAng="0" ptsTypes="AA">
                                      <p:cBhvr>
                                        <p:cTn id="156" dur="500" fill="hold"/>
                                        <p:tgtEl>
                                          <p:spTgt spid="252"/>
                                        </p:tgtEl>
                                        <p:attrNameLst>
                                          <p:attrName>ppt_x</p:attrName>
                                          <p:attrName>ppt_y</p:attrName>
                                        </p:attrNameLst>
                                      </p:cBhvr>
                                      <p:rCtr x="25" y="-56"/>
                                    </p:animMotion>
                                  </p:childTnLst>
                                </p:cTn>
                              </p:par>
                              <p:par>
                                <p:cTn id="157" presetID="0" presetClass="path" presetSubtype="0" accel="50000" decel="50000" fill="hold" nodeType="withEffect">
                                  <p:stCondLst>
                                    <p:cond delay="0"/>
                                  </p:stCondLst>
                                  <p:childTnLst>
                                    <p:animMotion origin="layout" path="M 0.0592 -0.02593 L 0.1092 -0.13704 " pathEditMode="relative" rAng="0" ptsTypes="AA">
                                      <p:cBhvr>
                                        <p:cTn id="158" dur="500" fill="hold"/>
                                        <p:tgtEl>
                                          <p:spTgt spid="228"/>
                                        </p:tgtEl>
                                        <p:attrNameLst>
                                          <p:attrName>ppt_x</p:attrName>
                                          <p:attrName>ppt_y</p:attrName>
                                        </p:attrNameLst>
                                      </p:cBhvr>
                                      <p:rCtr x="25" y="-56"/>
                                    </p:animMotion>
                                  </p:childTnLst>
                                </p:cTn>
                              </p:par>
                              <p:par>
                                <p:cTn id="159" presetID="0" presetClass="path" presetSubtype="0" accel="50000" decel="50000" fill="hold" nodeType="withEffect">
                                  <p:stCondLst>
                                    <p:cond delay="0"/>
                                  </p:stCondLst>
                                  <p:childTnLst>
                                    <p:animMotion origin="layout" path="M 0.05417 -0.01551 L 0.10417 -0.12662 " pathEditMode="relative" rAng="0" ptsTypes="AA">
                                      <p:cBhvr>
                                        <p:cTn id="160" dur="500" fill="hold"/>
                                        <p:tgtEl>
                                          <p:spTgt spid="348"/>
                                        </p:tgtEl>
                                        <p:attrNameLst>
                                          <p:attrName>ppt_x</p:attrName>
                                          <p:attrName>ppt_y</p:attrName>
                                        </p:attrNameLst>
                                      </p:cBhvr>
                                      <p:rCtr x="25" y="-56"/>
                                    </p:animMotion>
                                  </p:childTnLst>
                                </p:cTn>
                              </p:par>
                              <p:par>
                                <p:cTn id="161" presetID="1" presetClass="entr" presetSubtype="0" fill="hold" grpId="1" nodeType="withEffect">
                                  <p:stCondLst>
                                    <p:cond delay="0"/>
                                  </p:stCondLst>
                                  <p:childTnLst>
                                    <p:set>
                                      <p:cBhvr>
                                        <p:cTn id="162" dur="1" fill="hold">
                                          <p:stCondLst>
                                            <p:cond delay="0"/>
                                          </p:stCondLst>
                                        </p:cTn>
                                        <p:tgtEl>
                                          <p:spTgt spid="225"/>
                                        </p:tgtEl>
                                        <p:attrNameLst>
                                          <p:attrName>style.visibility</p:attrName>
                                        </p:attrNameLst>
                                      </p:cBhvr>
                                      <p:to>
                                        <p:strVal val="visible"/>
                                      </p:to>
                                    </p:set>
                                  </p:childTnLst>
                                </p:cTn>
                              </p:par>
                              <p:par>
                                <p:cTn id="163" presetID="1" presetClass="entr" presetSubtype="0" fill="hold" grpId="1" nodeType="withEffect">
                                  <p:stCondLst>
                                    <p:cond delay="0"/>
                                  </p:stCondLst>
                                  <p:childTnLst>
                                    <p:set>
                                      <p:cBhvr>
                                        <p:cTn id="164" dur="1" fill="hold">
                                          <p:stCondLst>
                                            <p:cond delay="0"/>
                                          </p:stCondLst>
                                        </p:cTn>
                                        <p:tgtEl>
                                          <p:spTgt spid="226"/>
                                        </p:tgtEl>
                                        <p:attrNameLst>
                                          <p:attrName>style.visibility</p:attrName>
                                        </p:attrNameLst>
                                      </p:cBhvr>
                                      <p:to>
                                        <p:strVal val="visible"/>
                                      </p:to>
                                    </p:set>
                                  </p:childTnLst>
                                </p:cTn>
                              </p:par>
                              <p:par>
                                <p:cTn id="165" presetID="1" presetClass="entr" presetSubtype="0" fill="hold" grpId="1" nodeType="withEffect">
                                  <p:stCondLst>
                                    <p:cond delay="0"/>
                                  </p:stCondLst>
                                  <p:childTnLst>
                                    <p:set>
                                      <p:cBhvr>
                                        <p:cTn id="166" dur="1" fill="hold">
                                          <p:stCondLst>
                                            <p:cond delay="0"/>
                                          </p:stCondLst>
                                        </p:cTn>
                                        <p:tgtEl>
                                          <p:spTgt spid="227"/>
                                        </p:tgtEl>
                                        <p:attrNameLst>
                                          <p:attrName>style.visibility</p:attrName>
                                        </p:attrNameLst>
                                      </p:cBhvr>
                                      <p:to>
                                        <p:strVal val="visible"/>
                                      </p:to>
                                    </p:set>
                                  </p:childTnLst>
                                </p:cTn>
                              </p:par>
                              <p:par>
                                <p:cTn id="167" presetID="0" presetClass="path" presetSubtype="0" accel="50000" decel="50000" fill="hold" grpId="0" nodeType="withEffect">
                                  <p:stCondLst>
                                    <p:cond delay="0"/>
                                  </p:stCondLst>
                                  <p:childTnLst>
                                    <p:animMotion origin="layout" path="M 4.72222E-6 0.01227 L 0.31753 -0.17547 " pathEditMode="relative" rAng="0" ptsTypes="AA">
                                      <p:cBhvr>
                                        <p:cTn id="168" dur="500" fill="hold"/>
                                        <p:tgtEl>
                                          <p:spTgt spid="225"/>
                                        </p:tgtEl>
                                        <p:attrNameLst>
                                          <p:attrName>ppt_x</p:attrName>
                                          <p:attrName>ppt_y</p:attrName>
                                        </p:attrNameLst>
                                      </p:cBhvr>
                                      <p:rCtr x="159" y="-94"/>
                                    </p:animMotion>
                                  </p:childTnLst>
                                </p:cTn>
                              </p:par>
                              <p:par>
                                <p:cTn id="169" presetID="0" presetClass="path" presetSubtype="0" accel="50000" decel="50000" fill="hold" grpId="0" nodeType="withEffect">
                                  <p:stCondLst>
                                    <p:cond delay="0"/>
                                  </p:stCondLst>
                                  <p:childTnLst>
                                    <p:animMotion origin="layout" path="M -0.025 0.01227 L 0.42587 -0.04213 " pathEditMode="relative" rAng="0" ptsTypes="AA">
                                      <p:cBhvr>
                                        <p:cTn id="170" dur="500" fill="hold"/>
                                        <p:tgtEl>
                                          <p:spTgt spid="226"/>
                                        </p:tgtEl>
                                        <p:attrNameLst>
                                          <p:attrName>ppt_x</p:attrName>
                                          <p:attrName>ppt_y</p:attrName>
                                        </p:attrNameLst>
                                      </p:cBhvr>
                                      <p:rCtr x="225" y="-27"/>
                                    </p:animMotion>
                                  </p:childTnLst>
                                </p:cTn>
                              </p:par>
                              <p:par>
                                <p:cTn id="171" presetID="0" presetClass="path" presetSubtype="0" accel="50000" decel="50000" fill="hold" grpId="0" nodeType="withEffect">
                                  <p:stCondLst>
                                    <p:cond delay="0"/>
                                  </p:stCondLst>
                                  <p:childTnLst>
                                    <p:animMotion origin="layout" path="M 0 2.22222E-6 L 0.4092 0.07893 " pathEditMode="relative" rAng="0" ptsTypes="AA">
                                      <p:cBhvr>
                                        <p:cTn id="172" dur="500" fill="hold"/>
                                        <p:tgtEl>
                                          <p:spTgt spid="227"/>
                                        </p:tgtEl>
                                        <p:attrNameLst>
                                          <p:attrName>ppt_x</p:attrName>
                                          <p:attrName>ppt_y</p:attrName>
                                        </p:attrNameLst>
                                      </p:cBhvr>
                                      <p:rCtr x="205" y="39"/>
                                    </p:animMotion>
                                  </p:childTnLst>
                                </p:cTn>
                              </p:par>
                              <p:par>
                                <p:cTn id="173" presetID="0" presetClass="path" presetSubtype="0" accel="50000" decel="50000" fill="hold" grpId="2" nodeType="withEffect">
                                  <p:stCondLst>
                                    <p:cond delay="0"/>
                                  </p:stCondLst>
                                  <p:childTnLst>
                                    <p:animMotion origin="layout" path="M 0.33316 -0.00046 L 0.38316 -0.11158 " pathEditMode="relative" rAng="0" ptsTypes="AA">
                                      <p:cBhvr>
                                        <p:cTn id="174" dur="500" fill="hold"/>
                                        <p:tgtEl>
                                          <p:spTgt spid="372"/>
                                        </p:tgtEl>
                                        <p:attrNameLst>
                                          <p:attrName>ppt_x</p:attrName>
                                          <p:attrName>ppt_y</p:attrName>
                                        </p:attrNameLst>
                                      </p:cBhvr>
                                      <p:rCtr x="25" y="-56"/>
                                    </p:animMotion>
                                  </p:childTnLst>
                                </p:cTn>
                              </p:par>
                            </p:childTnLst>
                          </p:cTn>
                        </p:par>
                      </p:childTnLst>
                    </p:cTn>
                  </p:par>
                  <p:par>
                    <p:cTn id="175" fill="hold">
                      <p:stCondLst>
                        <p:cond delay="indefinite"/>
                      </p:stCondLst>
                      <p:childTnLst>
                        <p:par>
                          <p:cTn id="176" fill="hold">
                            <p:stCondLst>
                              <p:cond delay="0"/>
                            </p:stCondLst>
                            <p:childTnLst>
                              <p:par>
                                <p:cTn id="177" presetID="1" presetClass="entr" presetSubtype="0" fill="hold" nodeType="clickEffect">
                                  <p:stCondLst>
                                    <p:cond delay="0"/>
                                  </p:stCondLst>
                                  <p:childTnLst>
                                    <p:set>
                                      <p:cBhvr>
                                        <p:cTn id="178" dur="1" fill="hold">
                                          <p:stCondLst>
                                            <p:cond delay="0"/>
                                          </p:stCondLst>
                                        </p:cTn>
                                        <p:tgtEl>
                                          <p:spTgt spid="6">
                                            <p:txEl>
                                              <p:pRg st="5" end="5"/>
                                            </p:txEl>
                                          </p:spTgt>
                                        </p:tgtEl>
                                        <p:attrNameLst>
                                          <p:attrName>style.visibility</p:attrName>
                                        </p:attrNameLst>
                                      </p:cBhvr>
                                      <p:to>
                                        <p:strVal val="visible"/>
                                      </p:to>
                                    </p:set>
                                  </p:childTnLst>
                                </p:cTn>
                              </p:par>
                              <p:par>
                                <p:cTn id="179" presetID="10" presetClass="exit" presetSubtype="0" fill="hold" grpId="2" nodeType="withEffect">
                                  <p:stCondLst>
                                    <p:cond delay="0"/>
                                  </p:stCondLst>
                                  <p:childTnLst>
                                    <p:animEffect transition="out" filter="fade">
                                      <p:cBhvr>
                                        <p:cTn id="180" dur="500"/>
                                        <p:tgtEl>
                                          <p:spTgt spid="225"/>
                                        </p:tgtEl>
                                      </p:cBhvr>
                                    </p:animEffect>
                                    <p:set>
                                      <p:cBhvr>
                                        <p:cTn id="181" dur="1" fill="hold">
                                          <p:stCondLst>
                                            <p:cond delay="499"/>
                                          </p:stCondLst>
                                        </p:cTn>
                                        <p:tgtEl>
                                          <p:spTgt spid="225"/>
                                        </p:tgtEl>
                                        <p:attrNameLst>
                                          <p:attrName>style.visibility</p:attrName>
                                        </p:attrNameLst>
                                      </p:cBhvr>
                                      <p:to>
                                        <p:strVal val="hidden"/>
                                      </p:to>
                                    </p:set>
                                  </p:childTnLst>
                                </p:cTn>
                              </p:par>
                              <p:par>
                                <p:cTn id="182" presetID="10" presetClass="exit" presetSubtype="0" fill="hold" grpId="2" nodeType="withEffect">
                                  <p:stCondLst>
                                    <p:cond delay="0"/>
                                  </p:stCondLst>
                                  <p:childTnLst>
                                    <p:animEffect transition="out" filter="fade">
                                      <p:cBhvr>
                                        <p:cTn id="183" dur="500"/>
                                        <p:tgtEl>
                                          <p:spTgt spid="226"/>
                                        </p:tgtEl>
                                      </p:cBhvr>
                                    </p:animEffect>
                                    <p:set>
                                      <p:cBhvr>
                                        <p:cTn id="184" dur="1" fill="hold">
                                          <p:stCondLst>
                                            <p:cond delay="499"/>
                                          </p:stCondLst>
                                        </p:cTn>
                                        <p:tgtEl>
                                          <p:spTgt spid="226"/>
                                        </p:tgtEl>
                                        <p:attrNameLst>
                                          <p:attrName>style.visibility</p:attrName>
                                        </p:attrNameLst>
                                      </p:cBhvr>
                                      <p:to>
                                        <p:strVal val="hidden"/>
                                      </p:to>
                                    </p:set>
                                  </p:childTnLst>
                                </p:cTn>
                              </p:par>
                              <p:par>
                                <p:cTn id="185" presetID="10" presetClass="exit" presetSubtype="0" fill="hold" grpId="2" nodeType="withEffect">
                                  <p:stCondLst>
                                    <p:cond delay="0"/>
                                  </p:stCondLst>
                                  <p:childTnLst>
                                    <p:animEffect transition="out" filter="fade">
                                      <p:cBhvr>
                                        <p:cTn id="186" dur="500"/>
                                        <p:tgtEl>
                                          <p:spTgt spid="227"/>
                                        </p:tgtEl>
                                      </p:cBhvr>
                                    </p:animEffect>
                                    <p:set>
                                      <p:cBhvr>
                                        <p:cTn id="187" dur="1" fill="hold">
                                          <p:stCondLst>
                                            <p:cond delay="499"/>
                                          </p:stCondLst>
                                        </p:cTn>
                                        <p:tgtEl>
                                          <p:spTgt spid="227"/>
                                        </p:tgtEl>
                                        <p:attrNameLst>
                                          <p:attrName>style.visibility</p:attrName>
                                        </p:attrNameLst>
                                      </p:cBhvr>
                                      <p:to>
                                        <p:strVal val="hidden"/>
                                      </p:to>
                                    </p:set>
                                  </p:childTnLst>
                                </p:cTn>
                              </p:par>
                              <p:par>
                                <p:cTn id="188" presetID="10" presetClass="exit" presetSubtype="0" fill="hold" nodeType="withEffect">
                                  <p:stCondLst>
                                    <p:cond delay="0"/>
                                  </p:stCondLst>
                                  <p:childTnLst>
                                    <p:animEffect transition="out" filter="fade">
                                      <p:cBhvr>
                                        <p:cTn id="189" dur="500"/>
                                        <p:tgtEl>
                                          <p:spTgt spid="228"/>
                                        </p:tgtEl>
                                      </p:cBhvr>
                                    </p:animEffect>
                                    <p:set>
                                      <p:cBhvr>
                                        <p:cTn id="190" dur="1" fill="hold">
                                          <p:stCondLst>
                                            <p:cond delay="499"/>
                                          </p:stCondLst>
                                        </p:cTn>
                                        <p:tgtEl>
                                          <p:spTgt spid="228"/>
                                        </p:tgtEl>
                                        <p:attrNameLst>
                                          <p:attrName>style.visibility</p:attrName>
                                        </p:attrNameLst>
                                      </p:cBhvr>
                                      <p:to>
                                        <p:strVal val="hidden"/>
                                      </p:to>
                                    </p:set>
                                  </p:childTnLst>
                                </p:cTn>
                              </p:par>
                              <p:par>
                                <p:cTn id="191" presetID="10" presetClass="exit" presetSubtype="0" fill="hold" nodeType="withEffect">
                                  <p:stCondLst>
                                    <p:cond delay="0"/>
                                  </p:stCondLst>
                                  <p:childTnLst>
                                    <p:animEffect transition="out" filter="fade">
                                      <p:cBhvr>
                                        <p:cTn id="192" dur="500"/>
                                        <p:tgtEl>
                                          <p:spTgt spid="252"/>
                                        </p:tgtEl>
                                      </p:cBhvr>
                                    </p:animEffect>
                                    <p:set>
                                      <p:cBhvr>
                                        <p:cTn id="193" dur="1" fill="hold">
                                          <p:stCondLst>
                                            <p:cond delay="499"/>
                                          </p:stCondLst>
                                        </p:cTn>
                                        <p:tgtEl>
                                          <p:spTgt spid="252"/>
                                        </p:tgtEl>
                                        <p:attrNameLst>
                                          <p:attrName>style.visibility</p:attrName>
                                        </p:attrNameLst>
                                      </p:cBhvr>
                                      <p:to>
                                        <p:strVal val="hidden"/>
                                      </p:to>
                                    </p:set>
                                  </p:childTnLst>
                                </p:cTn>
                              </p:par>
                              <p:par>
                                <p:cTn id="194" presetID="10" presetClass="exit" presetSubtype="0" fill="hold" nodeType="withEffect">
                                  <p:stCondLst>
                                    <p:cond delay="0"/>
                                  </p:stCondLst>
                                  <p:childTnLst>
                                    <p:animEffect transition="out" filter="fade">
                                      <p:cBhvr>
                                        <p:cTn id="195" dur="500"/>
                                        <p:tgtEl>
                                          <p:spTgt spid="276"/>
                                        </p:tgtEl>
                                      </p:cBhvr>
                                    </p:animEffect>
                                    <p:set>
                                      <p:cBhvr>
                                        <p:cTn id="196" dur="1" fill="hold">
                                          <p:stCondLst>
                                            <p:cond delay="499"/>
                                          </p:stCondLst>
                                        </p:cTn>
                                        <p:tgtEl>
                                          <p:spTgt spid="276"/>
                                        </p:tgtEl>
                                        <p:attrNameLst>
                                          <p:attrName>style.visibility</p:attrName>
                                        </p:attrNameLst>
                                      </p:cBhvr>
                                      <p:to>
                                        <p:strVal val="hidden"/>
                                      </p:to>
                                    </p:set>
                                  </p:childTnLst>
                                </p:cTn>
                              </p:par>
                              <p:par>
                                <p:cTn id="197" presetID="10" presetClass="exit" presetSubtype="0" fill="hold" nodeType="withEffect">
                                  <p:stCondLst>
                                    <p:cond delay="0"/>
                                  </p:stCondLst>
                                  <p:childTnLst>
                                    <p:animEffect transition="out" filter="fade">
                                      <p:cBhvr>
                                        <p:cTn id="198" dur="500"/>
                                        <p:tgtEl>
                                          <p:spTgt spid="300"/>
                                        </p:tgtEl>
                                      </p:cBhvr>
                                    </p:animEffect>
                                    <p:set>
                                      <p:cBhvr>
                                        <p:cTn id="199" dur="1" fill="hold">
                                          <p:stCondLst>
                                            <p:cond delay="499"/>
                                          </p:stCondLst>
                                        </p:cTn>
                                        <p:tgtEl>
                                          <p:spTgt spid="300"/>
                                        </p:tgtEl>
                                        <p:attrNameLst>
                                          <p:attrName>style.visibility</p:attrName>
                                        </p:attrNameLst>
                                      </p:cBhvr>
                                      <p:to>
                                        <p:strVal val="hidden"/>
                                      </p:to>
                                    </p:set>
                                  </p:childTnLst>
                                </p:cTn>
                              </p:par>
                              <p:par>
                                <p:cTn id="200" presetID="10" presetClass="exit" presetSubtype="0" fill="hold" nodeType="withEffect">
                                  <p:stCondLst>
                                    <p:cond delay="0"/>
                                  </p:stCondLst>
                                  <p:childTnLst>
                                    <p:animEffect transition="out" filter="fade">
                                      <p:cBhvr>
                                        <p:cTn id="201" dur="500"/>
                                        <p:tgtEl>
                                          <p:spTgt spid="324"/>
                                        </p:tgtEl>
                                      </p:cBhvr>
                                    </p:animEffect>
                                    <p:set>
                                      <p:cBhvr>
                                        <p:cTn id="202" dur="1" fill="hold">
                                          <p:stCondLst>
                                            <p:cond delay="499"/>
                                          </p:stCondLst>
                                        </p:cTn>
                                        <p:tgtEl>
                                          <p:spTgt spid="324"/>
                                        </p:tgtEl>
                                        <p:attrNameLst>
                                          <p:attrName>style.visibility</p:attrName>
                                        </p:attrNameLst>
                                      </p:cBhvr>
                                      <p:to>
                                        <p:strVal val="hidden"/>
                                      </p:to>
                                    </p:set>
                                  </p:childTnLst>
                                </p:cTn>
                              </p:par>
                              <p:par>
                                <p:cTn id="203" presetID="10" presetClass="exit" presetSubtype="0" fill="hold" nodeType="withEffect">
                                  <p:stCondLst>
                                    <p:cond delay="0"/>
                                  </p:stCondLst>
                                  <p:childTnLst>
                                    <p:animEffect transition="out" filter="fade">
                                      <p:cBhvr>
                                        <p:cTn id="204" dur="500"/>
                                        <p:tgtEl>
                                          <p:spTgt spid="348"/>
                                        </p:tgtEl>
                                      </p:cBhvr>
                                    </p:animEffect>
                                    <p:set>
                                      <p:cBhvr>
                                        <p:cTn id="205" dur="1" fill="hold">
                                          <p:stCondLst>
                                            <p:cond delay="499"/>
                                          </p:stCondLst>
                                        </p:cTn>
                                        <p:tgtEl>
                                          <p:spTgt spid="348"/>
                                        </p:tgtEl>
                                        <p:attrNameLst>
                                          <p:attrName>style.visibility</p:attrName>
                                        </p:attrNameLst>
                                      </p:cBhvr>
                                      <p:to>
                                        <p:strVal val="hidden"/>
                                      </p:to>
                                    </p:set>
                                  </p:childTnLst>
                                </p:cTn>
                              </p:par>
                              <p:par>
                                <p:cTn id="206" presetID="10" presetClass="exit" presetSubtype="0" fill="hold" grpId="4" nodeType="withEffect">
                                  <p:stCondLst>
                                    <p:cond delay="0"/>
                                  </p:stCondLst>
                                  <p:childTnLst>
                                    <p:animEffect transition="out" filter="fade">
                                      <p:cBhvr>
                                        <p:cTn id="207" dur="500"/>
                                        <p:tgtEl>
                                          <p:spTgt spid="372"/>
                                        </p:tgtEl>
                                      </p:cBhvr>
                                    </p:animEffect>
                                    <p:set>
                                      <p:cBhvr>
                                        <p:cTn id="208" dur="1" fill="hold">
                                          <p:stCondLst>
                                            <p:cond delay="499"/>
                                          </p:stCondLst>
                                        </p:cTn>
                                        <p:tgtEl>
                                          <p:spTgt spid="372"/>
                                        </p:tgtEl>
                                        <p:attrNameLst>
                                          <p:attrName>style.visibility</p:attrName>
                                        </p:attrNameLst>
                                      </p:cBhvr>
                                      <p:to>
                                        <p:strVal val="hidden"/>
                                      </p:to>
                                    </p:set>
                                  </p:childTnLst>
                                </p:cTn>
                              </p:par>
                            </p:childTnLst>
                          </p:cTn>
                        </p:par>
                      </p:childTnLst>
                    </p:cTn>
                  </p:par>
                  <p:par>
                    <p:cTn id="209" fill="hold">
                      <p:stCondLst>
                        <p:cond delay="indefinite"/>
                      </p:stCondLst>
                      <p:childTnLst>
                        <p:par>
                          <p:cTn id="210" fill="hold">
                            <p:stCondLst>
                              <p:cond delay="0"/>
                            </p:stCondLst>
                            <p:childTnLst>
                              <p:par>
                                <p:cTn id="211" presetID="10" presetClass="entr" presetSubtype="0" fill="hold" nodeType="clickEffect">
                                  <p:stCondLst>
                                    <p:cond delay="0"/>
                                  </p:stCondLst>
                                  <p:childTnLst>
                                    <p:set>
                                      <p:cBhvr>
                                        <p:cTn id="212" dur="1" fill="hold">
                                          <p:stCondLst>
                                            <p:cond delay="0"/>
                                          </p:stCondLst>
                                        </p:cTn>
                                        <p:tgtEl>
                                          <p:spTgt spid="373"/>
                                        </p:tgtEl>
                                        <p:attrNameLst>
                                          <p:attrName>style.visibility</p:attrName>
                                        </p:attrNameLst>
                                      </p:cBhvr>
                                      <p:to>
                                        <p:strVal val="visible"/>
                                      </p:to>
                                    </p:set>
                                    <p:animEffect transition="in" filter="fade">
                                      <p:cBhvr>
                                        <p:cTn id="213" dur="500"/>
                                        <p:tgtEl>
                                          <p:spTgt spid="373"/>
                                        </p:tgtEl>
                                      </p:cBhvr>
                                    </p:animEffect>
                                  </p:childTnLst>
                                </p:cTn>
                              </p:par>
                              <p:par>
                                <p:cTn id="214" presetID="10" presetClass="entr" presetSubtype="0" fill="hold" nodeType="withEffect">
                                  <p:stCondLst>
                                    <p:cond delay="0"/>
                                  </p:stCondLst>
                                  <p:childTnLst>
                                    <p:set>
                                      <p:cBhvr>
                                        <p:cTn id="215" dur="1" fill="hold">
                                          <p:stCondLst>
                                            <p:cond delay="0"/>
                                          </p:stCondLst>
                                        </p:cTn>
                                        <p:tgtEl>
                                          <p:spTgt spid="381"/>
                                        </p:tgtEl>
                                        <p:attrNameLst>
                                          <p:attrName>style.visibility</p:attrName>
                                        </p:attrNameLst>
                                      </p:cBhvr>
                                      <p:to>
                                        <p:strVal val="visible"/>
                                      </p:to>
                                    </p:set>
                                    <p:animEffect transition="in" filter="fade">
                                      <p:cBhvr>
                                        <p:cTn id="216" dur="500"/>
                                        <p:tgtEl>
                                          <p:spTgt spid="381"/>
                                        </p:tgtEl>
                                      </p:cBhvr>
                                    </p:animEffect>
                                  </p:childTnLst>
                                </p:cTn>
                              </p:par>
                            </p:childTnLst>
                          </p:cTn>
                        </p:par>
                      </p:childTnLst>
                    </p:cTn>
                  </p:par>
                  <p:par>
                    <p:cTn id="217" fill="hold">
                      <p:stCondLst>
                        <p:cond delay="indefinite"/>
                      </p:stCondLst>
                      <p:childTnLst>
                        <p:par>
                          <p:cTn id="218" fill="hold">
                            <p:stCondLst>
                              <p:cond delay="0"/>
                            </p:stCondLst>
                            <p:childTnLst>
                              <p:par>
                                <p:cTn id="219" presetID="0" presetClass="path" presetSubtype="0" accel="50000" fill="hold" nodeType="clickEffect">
                                  <p:stCondLst>
                                    <p:cond delay="0"/>
                                  </p:stCondLst>
                                  <p:childTnLst>
                                    <p:animMotion origin="layout" path="M 0.00052 -0.00069 L 0.37552 -0.00069 " pathEditMode="relative" ptsTypes="AA">
                                      <p:cBhvr>
                                        <p:cTn id="220" dur="500" fill="hold"/>
                                        <p:tgtEl>
                                          <p:spTgt spid="373"/>
                                        </p:tgtEl>
                                        <p:attrNameLst>
                                          <p:attrName>ppt_x</p:attrName>
                                          <p:attrName>ppt_y</p:attrName>
                                        </p:attrNameLst>
                                      </p:cBhvr>
                                    </p:animMotion>
                                  </p:childTnLst>
                                </p:cTn>
                              </p:par>
                              <p:par>
                                <p:cTn id="221" presetID="0" presetClass="path" presetSubtype="0" accel="50000" fill="hold" nodeType="withEffect">
                                  <p:stCondLst>
                                    <p:cond delay="0"/>
                                  </p:stCondLst>
                                  <p:childTnLst>
                                    <p:animMotion origin="layout" path="M 5.55556E-7 9.89824E-7 L -0.36666 9.89824E-7 " pathEditMode="relative" ptsTypes="AA">
                                      <p:cBhvr>
                                        <p:cTn id="222" dur="500" fill="hold"/>
                                        <p:tgtEl>
                                          <p:spTgt spid="381"/>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 grpId="0" animBg="1"/>
      <p:bldP spid="181" grpId="1" animBg="1"/>
      <p:bldP spid="181" grpId="2" animBg="1"/>
      <p:bldP spid="206" grpId="0" animBg="1"/>
      <p:bldP spid="206" grpId="1" animBg="1"/>
      <p:bldP spid="206" grpId="2" animBg="1"/>
      <p:bldP spid="206" grpId="3" animBg="1"/>
      <p:bldP spid="207" grpId="0" animBg="1"/>
      <p:bldP spid="207" grpId="1" animBg="1"/>
      <p:bldP spid="207" grpId="2" animBg="1"/>
      <p:bldP spid="207" grpId="3" animBg="1"/>
      <p:bldP spid="224" grpId="0" animBg="1"/>
      <p:bldP spid="224" grpId="1" animBg="1"/>
      <p:bldP spid="224" grpId="2" animBg="1"/>
      <p:bldP spid="224" grpId="3" animBg="1"/>
      <p:bldP spid="225" grpId="0" animBg="1"/>
      <p:bldP spid="225" grpId="1" animBg="1"/>
      <p:bldP spid="225" grpId="2" animBg="1"/>
      <p:bldP spid="226" grpId="0" animBg="1"/>
      <p:bldP spid="226" grpId="1" animBg="1"/>
      <p:bldP spid="226" grpId="2" animBg="1"/>
      <p:bldP spid="227" grpId="0" animBg="1"/>
      <p:bldP spid="227" grpId="1" animBg="1"/>
      <p:bldP spid="227" grpId="2" animBg="1"/>
      <p:bldP spid="372" grpId="0" animBg="1"/>
      <p:bldP spid="372" grpId="1" animBg="1"/>
      <p:bldP spid="372" grpId="2" animBg="1"/>
      <p:bldP spid="372" grpId="3" animBg="1"/>
      <p:bldP spid="372" grpId="4"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76200"/>
            <a:ext cx="9144000" cy="646331"/>
          </a:xfrm>
          <a:prstGeom prst="rect">
            <a:avLst/>
          </a:prstGeom>
          <a:noFill/>
        </p:spPr>
        <p:txBody>
          <a:bodyPr wrap="square" rtlCol="0">
            <a:spAutoFit/>
          </a:bodyPr>
          <a:lstStyle/>
          <a:p>
            <a:pPr algn="ctr"/>
            <a:r>
              <a:rPr lang="en-US" sz="3600" b="1" dirty="0" smtClean="0"/>
              <a:t>Nuclear Reactions</a:t>
            </a:r>
            <a:endParaRPr lang="en-US" sz="3600" b="1" dirty="0"/>
          </a:p>
        </p:txBody>
      </p:sp>
      <p:sp>
        <p:nvSpPr>
          <p:cNvPr id="6" name="TextBox 5"/>
          <p:cNvSpPr txBox="1"/>
          <p:nvPr/>
        </p:nvSpPr>
        <p:spPr>
          <a:xfrm>
            <a:off x="228600" y="609600"/>
            <a:ext cx="8915400" cy="2677656"/>
          </a:xfrm>
          <a:prstGeom prst="rect">
            <a:avLst/>
          </a:prstGeom>
          <a:noFill/>
        </p:spPr>
        <p:txBody>
          <a:bodyPr wrap="square" rtlCol="0">
            <a:spAutoFit/>
          </a:bodyPr>
          <a:lstStyle/>
          <a:p>
            <a:r>
              <a:rPr lang="en-US" sz="2800" dirty="0" smtClean="0"/>
              <a:t>So, you have now been shown five types of nuclear reaction: </a:t>
            </a:r>
            <a:endParaRPr lang="en-US" sz="2000" dirty="0" smtClean="0"/>
          </a:p>
          <a:p>
            <a:pPr>
              <a:buFont typeface="Arial" charset="0"/>
              <a:buChar char="•"/>
            </a:pPr>
            <a:r>
              <a:rPr lang="en-US" sz="2000" dirty="0" smtClean="0"/>
              <a:t> Decay (which involves unstable nuclei spontaneously spitting out tiny particles)</a:t>
            </a:r>
          </a:p>
          <a:p>
            <a:pPr>
              <a:buFont typeface="Arial" charset="0"/>
              <a:buChar char="•"/>
            </a:pPr>
            <a:r>
              <a:rPr lang="en-US" sz="2000" dirty="0" smtClean="0"/>
              <a:t> Absorption (AKA capture, which involves the taking in of tiny particles)</a:t>
            </a:r>
          </a:p>
          <a:p>
            <a:pPr>
              <a:buFont typeface="Arial" charset="0"/>
              <a:buChar char="•"/>
            </a:pPr>
            <a:r>
              <a:rPr lang="en-US" sz="2000" dirty="0" smtClean="0"/>
              <a:t> Bombardment (a nucleus is struck by a particle so hard it knocks a different particle out the other side)</a:t>
            </a:r>
          </a:p>
          <a:p>
            <a:pPr>
              <a:buFont typeface="Arial" charset="0"/>
              <a:buChar char="•"/>
            </a:pPr>
            <a:r>
              <a:rPr lang="en-US" sz="2000" dirty="0" smtClean="0"/>
              <a:t> Fission (a large unstable nucleus is struck by a neutron so hard that it causes it to elongate and then split into two smaller nuclei and a few neutrons)</a:t>
            </a:r>
          </a:p>
          <a:p>
            <a:pPr>
              <a:buFont typeface="Arial" charset="0"/>
              <a:buChar char="•"/>
            </a:pPr>
            <a:r>
              <a:rPr lang="en-US" sz="2000" dirty="0" smtClean="0"/>
              <a:t> Fusion (which simply involves two small nuclei fusing together into one)</a:t>
            </a:r>
          </a:p>
        </p:txBody>
      </p:sp>
      <p:grpSp>
        <p:nvGrpSpPr>
          <p:cNvPr id="2" name="Group 33"/>
          <p:cNvGrpSpPr/>
          <p:nvPr/>
        </p:nvGrpSpPr>
        <p:grpSpPr>
          <a:xfrm>
            <a:off x="-32650" y="3404791"/>
            <a:ext cx="3793734" cy="710009"/>
            <a:chOff x="2683266" y="650544"/>
            <a:chExt cx="3793734" cy="710009"/>
          </a:xfrm>
        </p:grpSpPr>
        <p:sp>
          <p:nvSpPr>
            <p:cNvPr id="42" name="TextBox 41"/>
            <p:cNvSpPr txBox="1"/>
            <p:nvPr/>
          </p:nvSpPr>
          <p:spPr>
            <a:xfrm>
              <a:off x="3124200" y="652667"/>
              <a:ext cx="838200" cy="707886"/>
            </a:xfrm>
            <a:prstGeom prst="rect">
              <a:avLst/>
            </a:prstGeom>
            <a:noFill/>
          </p:spPr>
          <p:txBody>
            <a:bodyPr wrap="square" rtlCol="0">
              <a:spAutoFit/>
            </a:bodyPr>
            <a:lstStyle/>
            <a:p>
              <a:r>
                <a:rPr lang="en-US" sz="4000" dirty="0" smtClean="0"/>
                <a:t>H</a:t>
              </a:r>
              <a:endParaRPr lang="en-US" sz="4000" dirty="0" smtClean="0">
                <a:sym typeface="Wingdings" pitchFamily="2" charset="2"/>
              </a:endParaRPr>
            </a:p>
          </p:txBody>
        </p:sp>
        <p:sp>
          <p:nvSpPr>
            <p:cNvPr id="57" name="TextBox 56"/>
            <p:cNvSpPr txBox="1"/>
            <p:nvPr/>
          </p:nvSpPr>
          <p:spPr>
            <a:xfrm>
              <a:off x="2683266" y="937460"/>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58" name="TextBox 57"/>
            <p:cNvSpPr txBox="1"/>
            <p:nvPr/>
          </p:nvSpPr>
          <p:spPr>
            <a:xfrm>
              <a:off x="2683266" y="700830"/>
              <a:ext cx="609600" cy="400110"/>
            </a:xfrm>
            <a:prstGeom prst="rect">
              <a:avLst/>
            </a:prstGeom>
            <a:noFill/>
          </p:spPr>
          <p:txBody>
            <a:bodyPr wrap="square" rtlCol="0">
              <a:spAutoFit/>
            </a:bodyPr>
            <a:lstStyle/>
            <a:p>
              <a:pPr algn="r"/>
              <a:r>
                <a:rPr lang="en-US" sz="2000" b="1" dirty="0" smtClean="0"/>
                <a:t>2</a:t>
              </a:r>
              <a:endParaRPr lang="en-US" sz="2000" b="1" dirty="0"/>
            </a:p>
          </p:txBody>
        </p:sp>
        <p:sp>
          <p:nvSpPr>
            <p:cNvPr id="60" name="TextBox 59"/>
            <p:cNvSpPr txBox="1"/>
            <p:nvPr/>
          </p:nvSpPr>
          <p:spPr>
            <a:xfrm>
              <a:off x="4157909" y="652667"/>
              <a:ext cx="816223" cy="707886"/>
            </a:xfrm>
            <a:prstGeom prst="rect">
              <a:avLst/>
            </a:prstGeom>
            <a:noFill/>
          </p:spPr>
          <p:txBody>
            <a:bodyPr wrap="square" rtlCol="0">
              <a:spAutoFit/>
            </a:bodyPr>
            <a:lstStyle/>
            <a:p>
              <a:r>
                <a:rPr lang="en-US" sz="4000" dirty="0" smtClean="0">
                  <a:sym typeface="Wingdings" pitchFamily="2" charset="2"/>
                </a:rPr>
                <a:t>H</a:t>
              </a:r>
            </a:p>
          </p:txBody>
        </p:sp>
        <p:sp>
          <p:nvSpPr>
            <p:cNvPr id="61" name="TextBox 60"/>
            <p:cNvSpPr txBox="1"/>
            <p:nvPr/>
          </p:nvSpPr>
          <p:spPr>
            <a:xfrm>
              <a:off x="3719828" y="931956"/>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62" name="TextBox 61"/>
            <p:cNvSpPr txBox="1"/>
            <p:nvPr/>
          </p:nvSpPr>
          <p:spPr>
            <a:xfrm>
              <a:off x="3719828" y="695326"/>
              <a:ext cx="609600" cy="400110"/>
            </a:xfrm>
            <a:prstGeom prst="rect">
              <a:avLst/>
            </a:prstGeom>
            <a:noFill/>
          </p:spPr>
          <p:txBody>
            <a:bodyPr wrap="square" rtlCol="0">
              <a:spAutoFit/>
            </a:bodyPr>
            <a:lstStyle/>
            <a:p>
              <a:pPr algn="r"/>
              <a:r>
                <a:rPr lang="en-US" sz="2000" b="1" dirty="0" smtClean="0"/>
                <a:t>2</a:t>
              </a:r>
              <a:endParaRPr lang="en-US" sz="2000" b="1" dirty="0"/>
            </a:p>
          </p:txBody>
        </p:sp>
        <p:sp>
          <p:nvSpPr>
            <p:cNvPr id="69" name="TextBox 68"/>
            <p:cNvSpPr txBox="1"/>
            <p:nvPr/>
          </p:nvSpPr>
          <p:spPr>
            <a:xfrm>
              <a:off x="5203208" y="699180"/>
              <a:ext cx="609600" cy="400110"/>
            </a:xfrm>
            <a:prstGeom prst="rect">
              <a:avLst/>
            </a:prstGeom>
            <a:noFill/>
          </p:spPr>
          <p:txBody>
            <a:bodyPr wrap="square" rtlCol="0">
              <a:spAutoFit/>
            </a:bodyPr>
            <a:lstStyle/>
            <a:p>
              <a:pPr algn="r"/>
              <a:r>
                <a:rPr lang="en-US" sz="2000" b="1" dirty="0" smtClean="0"/>
                <a:t>4</a:t>
              </a:r>
              <a:endParaRPr lang="en-US" sz="2000" b="1" dirty="0"/>
            </a:p>
          </p:txBody>
        </p:sp>
        <p:sp>
          <p:nvSpPr>
            <p:cNvPr id="70" name="TextBox 69"/>
            <p:cNvSpPr txBox="1"/>
            <p:nvPr/>
          </p:nvSpPr>
          <p:spPr>
            <a:xfrm>
              <a:off x="5203208" y="933386"/>
              <a:ext cx="609600" cy="400110"/>
            </a:xfrm>
            <a:prstGeom prst="rect">
              <a:avLst/>
            </a:prstGeom>
            <a:noFill/>
          </p:spPr>
          <p:txBody>
            <a:bodyPr wrap="square" rtlCol="0">
              <a:spAutoFit/>
            </a:bodyPr>
            <a:lstStyle/>
            <a:p>
              <a:pPr algn="r"/>
              <a:r>
                <a:rPr lang="en-US" sz="2000" b="1" dirty="0" smtClean="0"/>
                <a:t>2</a:t>
              </a:r>
              <a:endParaRPr lang="en-US" sz="2000" b="1" dirty="0"/>
            </a:p>
          </p:txBody>
        </p:sp>
        <p:sp>
          <p:nvSpPr>
            <p:cNvPr id="71" name="TextBox 70"/>
            <p:cNvSpPr txBox="1"/>
            <p:nvPr/>
          </p:nvSpPr>
          <p:spPr>
            <a:xfrm>
              <a:off x="3581400" y="650544"/>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72" name="TextBox 71"/>
            <p:cNvSpPr txBox="1"/>
            <p:nvPr/>
          </p:nvSpPr>
          <p:spPr>
            <a:xfrm>
              <a:off x="4724400" y="652667"/>
              <a:ext cx="609600" cy="707886"/>
            </a:xfrm>
            <a:prstGeom prst="rect">
              <a:avLst/>
            </a:prstGeom>
            <a:noFill/>
          </p:spPr>
          <p:txBody>
            <a:bodyPr wrap="square" rtlCol="0">
              <a:spAutoFit/>
            </a:bodyPr>
            <a:lstStyle/>
            <a:p>
              <a:r>
                <a:rPr lang="en-US" sz="4000" dirty="0" smtClean="0">
                  <a:sym typeface="Wingdings" pitchFamily="2" charset="2"/>
                </a:rPr>
                <a:t></a:t>
              </a:r>
            </a:p>
          </p:txBody>
        </p:sp>
        <p:sp>
          <p:nvSpPr>
            <p:cNvPr id="73" name="TextBox 72"/>
            <p:cNvSpPr txBox="1"/>
            <p:nvPr/>
          </p:nvSpPr>
          <p:spPr>
            <a:xfrm>
              <a:off x="5638800" y="652667"/>
              <a:ext cx="838200" cy="707886"/>
            </a:xfrm>
            <a:prstGeom prst="rect">
              <a:avLst/>
            </a:prstGeom>
            <a:noFill/>
          </p:spPr>
          <p:txBody>
            <a:bodyPr wrap="square" rtlCol="0">
              <a:spAutoFit/>
            </a:bodyPr>
            <a:lstStyle/>
            <a:p>
              <a:r>
                <a:rPr lang="en-US" sz="4000" dirty="0" smtClean="0"/>
                <a:t>He</a:t>
              </a:r>
              <a:endParaRPr lang="en-US" sz="4000" dirty="0" smtClean="0">
                <a:sym typeface="Wingdings" pitchFamily="2" charset="2"/>
              </a:endParaRPr>
            </a:p>
          </p:txBody>
        </p:sp>
      </p:grpSp>
      <p:sp>
        <p:nvSpPr>
          <p:cNvPr id="16" name="TextBox 15"/>
          <p:cNvSpPr txBox="1"/>
          <p:nvPr/>
        </p:nvSpPr>
        <p:spPr>
          <a:xfrm>
            <a:off x="228600" y="3189744"/>
            <a:ext cx="8915400" cy="400110"/>
          </a:xfrm>
          <a:prstGeom prst="rect">
            <a:avLst/>
          </a:prstGeom>
          <a:noFill/>
        </p:spPr>
        <p:txBody>
          <a:bodyPr wrap="square" rtlCol="0">
            <a:spAutoFit/>
          </a:bodyPr>
          <a:lstStyle/>
          <a:p>
            <a:r>
              <a:rPr lang="en-US" sz="2000" dirty="0" smtClean="0"/>
              <a:t>See if you can identify which type of reaction applies to each of the following: (</a:t>
            </a:r>
            <a:r>
              <a:rPr lang="en-US" sz="2000" b="1" dirty="0" smtClean="0"/>
              <a:t>Q27</a:t>
            </a:r>
            <a:r>
              <a:rPr lang="en-US" sz="2000" dirty="0" smtClean="0"/>
              <a:t>) </a:t>
            </a:r>
          </a:p>
        </p:txBody>
      </p:sp>
      <p:grpSp>
        <p:nvGrpSpPr>
          <p:cNvPr id="41" name="Group 40"/>
          <p:cNvGrpSpPr/>
          <p:nvPr/>
        </p:nvGrpSpPr>
        <p:grpSpPr>
          <a:xfrm>
            <a:off x="86100" y="4067128"/>
            <a:ext cx="3556296" cy="726547"/>
            <a:chOff x="3581400" y="5064653"/>
            <a:chExt cx="3556296" cy="726547"/>
          </a:xfrm>
        </p:grpSpPr>
        <p:sp>
          <p:nvSpPr>
            <p:cNvPr id="26" name="TextBox 25"/>
            <p:cNvSpPr txBox="1"/>
            <p:nvPr/>
          </p:nvSpPr>
          <p:spPr>
            <a:xfrm>
              <a:off x="3858203" y="5064653"/>
              <a:ext cx="1752600" cy="707886"/>
            </a:xfrm>
            <a:prstGeom prst="rect">
              <a:avLst/>
            </a:prstGeom>
            <a:noFill/>
          </p:spPr>
          <p:txBody>
            <a:bodyPr wrap="square" rtlCol="0">
              <a:spAutoFit/>
            </a:bodyPr>
            <a:lstStyle/>
            <a:p>
              <a:r>
                <a:rPr lang="en-US" sz="4000" dirty="0" smtClean="0"/>
                <a:t>  Co</a:t>
              </a:r>
              <a:r>
                <a:rPr lang="en-US" sz="4000" dirty="0" smtClean="0">
                  <a:sym typeface="Wingdings" pitchFamily="2" charset="2"/>
                </a:rPr>
                <a:t>    </a:t>
              </a:r>
            </a:p>
          </p:txBody>
        </p:sp>
        <p:sp>
          <p:nvSpPr>
            <p:cNvPr id="27" name="TextBox 26"/>
            <p:cNvSpPr txBox="1"/>
            <p:nvPr/>
          </p:nvSpPr>
          <p:spPr>
            <a:xfrm>
              <a:off x="3581400" y="5368107"/>
              <a:ext cx="609600" cy="400110"/>
            </a:xfrm>
            <a:prstGeom prst="rect">
              <a:avLst/>
            </a:prstGeom>
            <a:noFill/>
          </p:spPr>
          <p:txBody>
            <a:bodyPr wrap="square" rtlCol="0">
              <a:spAutoFit/>
            </a:bodyPr>
            <a:lstStyle/>
            <a:p>
              <a:pPr algn="r"/>
              <a:r>
                <a:rPr lang="en-US" sz="2000" b="1" dirty="0" smtClean="0"/>
                <a:t>27</a:t>
              </a:r>
              <a:endParaRPr lang="en-US" sz="2000" b="1" dirty="0"/>
            </a:p>
          </p:txBody>
        </p:sp>
        <p:sp>
          <p:nvSpPr>
            <p:cNvPr id="28" name="TextBox 27"/>
            <p:cNvSpPr txBox="1"/>
            <p:nvPr/>
          </p:nvSpPr>
          <p:spPr>
            <a:xfrm>
              <a:off x="3581400" y="5131477"/>
              <a:ext cx="609600" cy="400110"/>
            </a:xfrm>
            <a:prstGeom prst="rect">
              <a:avLst/>
            </a:prstGeom>
            <a:noFill/>
          </p:spPr>
          <p:txBody>
            <a:bodyPr wrap="square" rtlCol="0">
              <a:spAutoFit/>
            </a:bodyPr>
            <a:lstStyle/>
            <a:p>
              <a:pPr algn="r"/>
              <a:r>
                <a:rPr lang="en-US" sz="2000" b="1" dirty="0" smtClean="0"/>
                <a:t>56</a:t>
              </a:r>
              <a:endParaRPr lang="en-US" sz="2000" b="1" dirty="0"/>
            </a:p>
          </p:txBody>
        </p:sp>
        <p:sp>
          <p:nvSpPr>
            <p:cNvPr id="29" name="TextBox 28"/>
            <p:cNvSpPr txBox="1"/>
            <p:nvPr/>
          </p:nvSpPr>
          <p:spPr>
            <a:xfrm>
              <a:off x="6639921" y="5083314"/>
              <a:ext cx="497775" cy="707886"/>
            </a:xfrm>
            <a:prstGeom prst="rect">
              <a:avLst/>
            </a:prstGeom>
            <a:noFill/>
          </p:spPr>
          <p:txBody>
            <a:bodyPr wrap="square" rtlCol="0">
              <a:spAutoFit/>
            </a:bodyPr>
            <a:lstStyle/>
            <a:p>
              <a:r>
                <a:rPr lang="en-US" sz="4000" dirty="0" smtClean="0">
                  <a:sym typeface="Wingdings" pitchFamily="2" charset="2"/>
                </a:rPr>
                <a:t>e</a:t>
              </a:r>
            </a:p>
          </p:txBody>
        </p:sp>
        <p:sp>
          <p:nvSpPr>
            <p:cNvPr id="30" name="TextBox 29"/>
            <p:cNvSpPr txBox="1"/>
            <p:nvPr/>
          </p:nvSpPr>
          <p:spPr>
            <a:xfrm>
              <a:off x="6196806" y="5362603"/>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31" name="TextBox 30"/>
            <p:cNvSpPr txBox="1"/>
            <p:nvPr/>
          </p:nvSpPr>
          <p:spPr>
            <a:xfrm>
              <a:off x="6196806" y="5125973"/>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38" name="TextBox 37"/>
            <p:cNvSpPr txBox="1"/>
            <p:nvPr/>
          </p:nvSpPr>
          <p:spPr>
            <a:xfrm>
              <a:off x="5040908" y="5129827"/>
              <a:ext cx="609600" cy="400110"/>
            </a:xfrm>
            <a:prstGeom prst="rect">
              <a:avLst/>
            </a:prstGeom>
            <a:noFill/>
          </p:spPr>
          <p:txBody>
            <a:bodyPr wrap="square" rtlCol="0">
              <a:spAutoFit/>
            </a:bodyPr>
            <a:lstStyle/>
            <a:p>
              <a:pPr algn="r"/>
              <a:r>
                <a:rPr lang="en-US" sz="2000" b="1" dirty="0" smtClean="0"/>
                <a:t>56</a:t>
              </a:r>
              <a:endParaRPr lang="en-US" sz="2000" b="1" dirty="0"/>
            </a:p>
          </p:txBody>
        </p:sp>
        <p:sp>
          <p:nvSpPr>
            <p:cNvPr id="39" name="TextBox 38"/>
            <p:cNvSpPr txBox="1"/>
            <p:nvPr/>
          </p:nvSpPr>
          <p:spPr>
            <a:xfrm>
              <a:off x="5040908" y="5364033"/>
              <a:ext cx="609600" cy="400110"/>
            </a:xfrm>
            <a:prstGeom prst="rect">
              <a:avLst/>
            </a:prstGeom>
            <a:noFill/>
          </p:spPr>
          <p:txBody>
            <a:bodyPr wrap="square" rtlCol="0">
              <a:spAutoFit/>
            </a:bodyPr>
            <a:lstStyle/>
            <a:p>
              <a:pPr algn="r"/>
              <a:r>
                <a:rPr lang="en-US" sz="2000" b="1" dirty="0" smtClean="0"/>
                <a:t>26</a:t>
              </a:r>
              <a:endParaRPr lang="en-US" sz="2000" b="1" dirty="0"/>
            </a:p>
          </p:txBody>
        </p:sp>
        <p:sp>
          <p:nvSpPr>
            <p:cNvPr id="40" name="TextBox 39"/>
            <p:cNvSpPr txBox="1"/>
            <p:nvPr/>
          </p:nvSpPr>
          <p:spPr>
            <a:xfrm>
              <a:off x="5500174" y="5081191"/>
              <a:ext cx="1119326" cy="707886"/>
            </a:xfrm>
            <a:prstGeom prst="rect">
              <a:avLst/>
            </a:prstGeom>
            <a:noFill/>
          </p:spPr>
          <p:txBody>
            <a:bodyPr wrap="square" rtlCol="0">
              <a:spAutoFit/>
            </a:bodyPr>
            <a:lstStyle/>
            <a:p>
              <a:r>
                <a:rPr lang="en-US" sz="4000" dirty="0" smtClean="0"/>
                <a:t>Fe +</a:t>
              </a:r>
              <a:endParaRPr lang="en-US" sz="4000" dirty="0" smtClean="0">
                <a:sym typeface="Wingdings" pitchFamily="2" charset="2"/>
              </a:endParaRPr>
            </a:p>
          </p:txBody>
        </p:sp>
      </p:grpSp>
      <p:grpSp>
        <p:nvGrpSpPr>
          <p:cNvPr id="68" name="Group 67"/>
          <p:cNvGrpSpPr/>
          <p:nvPr/>
        </p:nvGrpSpPr>
        <p:grpSpPr>
          <a:xfrm>
            <a:off x="228600" y="4739528"/>
            <a:ext cx="6046084" cy="733286"/>
            <a:chOff x="2073666" y="5486400"/>
            <a:chExt cx="6046084" cy="733286"/>
          </a:xfrm>
        </p:grpSpPr>
        <p:sp>
          <p:nvSpPr>
            <p:cNvPr id="43" name="TextBox 42"/>
            <p:cNvSpPr txBox="1"/>
            <p:nvPr/>
          </p:nvSpPr>
          <p:spPr>
            <a:xfrm>
              <a:off x="4114800" y="5500753"/>
              <a:ext cx="609600" cy="707886"/>
            </a:xfrm>
            <a:prstGeom prst="rect">
              <a:avLst/>
            </a:prstGeom>
            <a:noFill/>
          </p:spPr>
          <p:txBody>
            <a:bodyPr wrap="square" rtlCol="0">
              <a:spAutoFit/>
            </a:bodyPr>
            <a:lstStyle/>
            <a:p>
              <a:r>
                <a:rPr lang="en-US" sz="4000" dirty="0" smtClean="0">
                  <a:sym typeface="Wingdings" pitchFamily="2" charset="2"/>
                </a:rPr>
                <a:t></a:t>
              </a:r>
            </a:p>
          </p:txBody>
        </p:sp>
        <p:sp>
          <p:nvSpPr>
            <p:cNvPr id="44" name="TextBox 43"/>
            <p:cNvSpPr txBox="1"/>
            <p:nvPr/>
          </p:nvSpPr>
          <p:spPr>
            <a:xfrm>
              <a:off x="2514600" y="5500753"/>
              <a:ext cx="838200" cy="707886"/>
            </a:xfrm>
            <a:prstGeom prst="rect">
              <a:avLst/>
            </a:prstGeom>
            <a:noFill/>
          </p:spPr>
          <p:txBody>
            <a:bodyPr wrap="square" rtlCol="0">
              <a:spAutoFit/>
            </a:bodyPr>
            <a:lstStyle/>
            <a:p>
              <a:r>
                <a:rPr lang="en-US" sz="4000" dirty="0" err="1" smtClean="0"/>
                <a:t>Th</a:t>
              </a:r>
              <a:endParaRPr lang="en-US" sz="4000" dirty="0" smtClean="0">
                <a:sym typeface="Wingdings" pitchFamily="2" charset="2"/>
              </a:endParaRPr>
            </a:p>
          </p:txBody>
        </p:sp>
        <p:sp>
          <p:nvSpPr>
            <p:cNvPr id="45" name="TextBox 44"/>
            <p:cNvSpPr txBox="1"/>
            <p:nvPr/>
          </p:nvSpPr>
          <p:spPr>
            <a:xfrm>
              <a:off x="2073666" y="5785546"/>
              <a:ext cx="609600" cy="400110"/>
            </a:xfrm>
            <a:prstGeom prst="rect">
              <a:avLst/>
            </a:prstGeom>
            <a:noFill/>
          </p:spPr>
          <p:txBody>
            <a:bodyPr wrap="square" rtlCol="0">
              <a:spAutoFit/>
            </a:bodyPr>
            <a:lstStyle/>
            <a:p>
              <a:pPr algn="r"/>
              <a:r>
                <a:rPr lang="en-US" sz="2000" b="1" dirty="0" smtClean="0"/>
                <a:t>90</a:t>
              </a:r>
              <a:endParaRPr lang="en-US" sz="2000" b="1" dirty="0"/>
            </a:p>
          </p:txBody>
        </p:sp>
        <p:sp>
          <p:nvSpPr>
            <p:cNvPr id="46" name="TextBox 45"/>
            <p:cNvSpPr txBox="1"/>
            <p:nvPr/>
          </p:nvSpPr>
          <p:spPr>
            <a:xfrm>
              <a:off x="2073666" y="5548916"/>
              <a:ext cx="609600" cy="400110"/>
            </a:xfrm>
            <a:prstGeom prst="rect">
              <a:avLst/>
            </a:prstGeom>
            <a:noFill/>
          </p:spPr>
          <p:txBody>
            <a:bodyPr wrap="square" rtlCol="0">
              <a:spAutoFit/>
            </a:bodyPr>
            <a:lstStyle/>
            <a:p>
              <a:pPr algn="r"/>
              <a:r>
                <a:rPr lang="en-US" sz="2000" b="1" dirty="0" smtClean="0"/>
                <a:t>232</a:t>
              </a:r>
              <a:endParaRPr lang="en-US" sz="2000" b="1" dirty="0"/>
            </a:p>
          </p:txBody>
        </p:sp>
        <p:sp>
          <p:nvSpPr>
            <p:cNvPr id="47" name="TextBox 46"/>
            <p:cNvSpPr txBox="1"/>
            <p:nvPr/>
          </p:nvSpPr>
          <p:spPr>
            <a:xfrm>
              <a:off x="3755777" y="5500753"/>
              <a:ext cx="497775" cy="707886"/>
            </a:xfrm>
            <a:prstGeom prst="rect">
              <a:avLst/>
            </a:prstGeom>
            <a:noFill/>
          </p:spPr>
          <p:txBody>
            <a:bodyPr wrap="square" rtlCol="0">
              <a:spAutoFit/>
            </a:bodyPr>
            <a:lstStyle/>
            <a:p>
              <a:r>
                <a:rPr lang="en-US" sz="4000" dirty="0" smtClean="0">
                  <a:sym typeface="Wingdings" pitchFamily="2" charset="2"/>
                </a:rPr>
                <a:t>n</a:t>
              </a:r>
            </a:p>
          </p:txBody>
        </p:sp>
        <p:sp>
          <p:nvSpPr>
            <p:cNvPr id="48" name="TextBox 47"/>
            <p:cNvSpPr txBox="1"/>
            <p:nvPr/>
          </p:nvSpPr>
          <p:spPr>
            <a:xfrm>
              <a:off x="3317696" y="5780042"/>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49" name="TextBox 48"/>
            <p:cNvSpPr txBox="1"/>
            <p:nvPr/>
          </p:nvSpPr>
          <p:spPr>
            <a:xfrm>
              <a:off x="3317696" y="5543412"/>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50" name="TextBox 49"/>
            <p:cNvSpPr txBox="1"/>
            <p:nvPr/>
          </p:nvSpPr>
          <p:spPr>
            <a:xfrm>
              <a:off x="4593608" y="5547266"/>
              <a:ext cx="609600" cy="400110"/>
            </a:xfrm>
            <a:prstGeom prst="rect">
              <a:avLst/>
            </a:prstGeom>
            <a:noFill/>
          </p:spPr>
          <p:txBody>
            <a:bodyPr wrap="square" rtlCol="0">
              <a:spAutoFit/>
            </a:bodyPr>
            <a:lstStyle/>
            <a:p>
              <a:pPr algn="r"/>
              <a:r>
                <a:rPr lang="en-US" sz="2000" b="1" dirty="0" smtClean="0"/>
                <a:t>95</a:t>
              </a:r>
              <a:endParaRPr lang="en-US" sz="2000" b="1" dirty="0"/>
            </a:p>
          </p:txBody>
        </p:sp>
        <p:sp>
          <p:nvSpPr>
            <p:cNvPr id="51" name="TextBox 50"/>
            <p:cNvSpPr txBox="1"/>
            <p:nvPr/>
          </p:nvSpPr>
          <p:spPr>
            <a:xfrm>
              <a:off x="4593608" y="5781472"/>
              <a:ext cx="609600" cy="400110"/>
            </a:xfrm>
            <a:prstGeom prst="rect">
              <a:avLst/>
            </a:prstGeom>
            <a:noFill/>
          </p:spPr>
          <p:txBody>
            <a:bodyPr wrap="square" rtlCol="0">
              <a:spAutoFit/>
            </a:bodyPr>
            <a:lstStyle/>
            <a:p>
              <a:pPr algn="r"/>
              <a:r>
                <a:rPr lang="en-US" sz="2000" b="1" dirty="0" smtClean="0"/>
                <a:t>40</a:t>
              </a:r>
              <a:endParaRPr lang="en-US" sz="2000" b="1" dirty="0"/>
            </a:p>
          </p:txBody>
        </p:sp>
        <p:sp>
          <p:nvSpPr>
            <p:cNvPr id="52" name="TextBox 51"/>
            <p:cNvSpPr txBox="1"/>
            <p:nvPr/>
          </p:nvSpPr>
          <p:spPr>
            <a:xfrm>
              <a:off x="3200400" y="5498630"/>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53" name="TextBox 52"/>
            <p:cNvSpPr txBox="1"/>
            <p:nvPr/>
          </p:nvSpPr>
          <p:spPr>
            <a:xfrm>
              <a:off x="5029200" y="5500753"/>
              <a:ext cx="838200" cy="707886"/>
            </a:xfrm>
            <a:prstGeom prst="rect">
              <a:avLst/>
            </a:prstGeom>
            <a:noFill/>
          </p:spPr>
          <p:txBody>
            <a:bodyPr wrap="square" rtlCol="0">
              <a:spAutoFit/>
            </a:bodyPr>
            <a:lstStyle/>
            <a:p>
              <a:r>
                <a:rPr lang="en-US" sz="4000" dirty="0" err="1" smtClean="0"/>
                <a:t>Zr</a:t>
              </a:r>
              <a:endParaRPr lang="en-US" sz="4000" dirty="0" smtClean="0">
                <a:sym typeface="Wingdings" pitchFamily="2" charset="2"/>
              </a:endParaRPr>
            </a:p>
          </p:txBody>
        </p:sp>
        <p:sp>
          <p:nvSpPr>
            <p:cNvPr id="54" name="TextBox 53"/>
            <p:cNvSpPr txBox="1"/>
            <p:nvPr/>
          </p:nvSpPr>
          <p:spPr>
            <a:xfrm>
              <a:off x="7621975" y="5511800"/>
              <a:ext cx="497775" cy="707886"/>
            </a:xfrm>
            <a:prstGeom prst="rect">
              <a:avLst/>
            </a:prstGeom>
            <a:noFill/>
          </p:spPr>
          <p:txBody>
            <a:bodyPr wrap="square" rtlCol="0">
              <a:spAutoFit/>
            </a:bodyPr>
            <a:lstStyle/>
            <a:p>
              <a:r>
                <a:rPr lang="en-US" sz="4000" dirty="0" smtClean="0">
                  <a:sym typeface="Wingdings" pitchFamily="2" charset="2"/>
                </a:rPr>
                <a:t>n</a:t>
              </a:r>
            </a:p>
          </p:txBody>
        </p:sp>
        <p:sp>
          <p:nvSpPr>
            <p:cNvPr id="55" name="TextBox 54"/>
            <p:cNvSpPr txBox="1"/>
            <p:nvPr/>
          </p:nvSpPr>
          <p:spPr>
            <a:xfrm>
              <a:off x="7183894" y="5791089"/>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56" name="TextBox 55"/>
            <p:cNvSpPr txBox="1"/>
            <p:nvPr/>
          </p:nvSpPr>
          <p:spPr>
            <a:xfrm>
              <a:off x="7183894" y="5554459"/>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59" name="TextBox 58"/>
            <p:cNvSpPr txBox="1"/>
            <p:nvPr/>
          </p:nvSpPr>
          <p:spPr>
            <a:xfrm>
              <a:off x="6800723" y="5509677"/>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63" name="TextBox 62"/>
            <p:cNvSpPr txBox="1"/>
            <p:nvPr/>
          </p:nvSpPr>
          <p:spPr>
            <a:xfrm>
              <a:off x="7218050" y="5511800"/>
              <a:ext cx="497775" cy="707886"/>
            </a:xfrm>
            <a:prstGeom prst="rect">
              <a:avLst/>
            </a:prstGeom>
            <a:noFill/>
          </p:spPr>
          <p:txBody>
            <a:bodyPr wrap="square" rtlCol="0">
              <a:spAutoFit/>
            </a:bodyPr>
            <a:lstStyle/>
            <a:p>
              <a:r>
                <a:rPr lang="en-US" sz="4000" dirty="0" smtClean="0">
                  <a:sym typeface="Wingdings" pitchFamily="2" charset="2"/>
                </a:rPr>
                <a:t>4</a:t>
              </a:r>
            </a:p>
          </p:txBody>
        </p:sp>
        <p:sp>
          <p:nvSpPr>
            <p:cNvPr id="64" name="TextBox 63"/>
            <p:cNvSpPr txBox="1"/>
            <p:nvPr/>
          </p:nvSpPr>
          <p:spPr>
            <a:xfrm>
              <a:off x="5538850" y="5511800"/>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65" name="TextBox 64"/>
            <p:cNvSpPr txBox="1"/>
            <p:nvPr/>
          </p:nvSpPr>
          <p:spPr>
            <a:xfrm>
              <a:off x="5732773" y="5532913"/>
              <a:ext cx="609600" cy="400110"/>
            </a:xfrm>
            <a:prstGeom prst="rect">
              <a:avLst/>
            </a:prstGeom>
            <a:noFill/>
          </p:spPr>
          <p:txBody>
            <a:bodyPr wrap="square" rtlCol="0">
              <a:spAutoFit/>
            </a:bodyPr>
            <a:lstStyle/>
            <a:p>
              <a:pPr algn="r"/>
              <a:r>
                <a:rPr lang="en-US" sz="2000" b="1" dirty="0" smtClean="0"/>
                <a:t>135</a:t>
              </a:r>
              <a:endParaRPr lang="en-US" sz="2000" b="1" dirty="0"/>
            </a:p>
          </p:txBody>
        </p:sp>
        <p:sp>
          <p:nvSpPr>
            <p:cNvPr id="66" name="TextBox 65"/>
            <p:cNvSpPr txBox="1"/>
            <p:nvPr/>
          </p:nvSpPr>
          <p:spPr>
            <a:xfrm>
              <a:off x="5732773" y="5767119"/>
              <a:ext cx="609600" cy="400110"/>
            </a:xfrm>
            <a:prstGeom prst="rect">
              <a:avLst/>
            </a:prstGeom>
            <a:noFill/>
          </p:spPr>
          <p:txBody>
            <a:bodyPr wrap="square" rtlCol="0">
              <a:spAutoFit/>
            </a:bodyPr>
            <a:lstStyle/>
            <a:p>
              <a:pPr algn="r"/>
              <a:r>
                <a:rPr lang="en-US" sz="2000" b="1" dirty="0" smtClean="0"/>
                <a:t>50</a:t>
              </a:r>
              <a:endParaRPr lang="en-US" sz="2000" b="1" dirty="0"/>
            </a:p>
          </p:txBody>
        </p:sp>
        <p:sp>
          <p:nvSpPr>
            <p:cNvPr id="67" name="TextBox 66"/>
            <p:cNvSpPr txBox="1"/>
            <p:nvPr/>
          </p:nvSpPr>
          <p:spPr>
            <a:xfrm>
              <a:off x="6215663" y="5486400"/>
              <a:ext cx="838200" cy="707886"/>
            </a:xfrm>
            <a:prstGeom prst="rect">
              <a:avLst/>
            </a:prstGeom>
            <a:noFill/>
          </p:spPr>
          <p:txBody>
            <a:bodyPr wrap="square" rtlCol="0">
              <a:spAutoFit/>
            </a:bodyPr>
            <a:lstStyle/>
            <a:p>
              <a:r>
                <a:rPr lang="en-US" sz="4000" dirty="0" err="1" smtClean="0"/>
                <a:t>Sn</a:t>
              </a:r>
              <a:endParaRPr lang="en-US" sz="4000" dirty="0" smtClean="0">
                <a:sym typeface="Wingdings" pitchFamily="2" charset="2"/>
              </a:endParaRPr>
            </a:p>
          </p:txBody>
        </p:sp>
      </p:grpSp>
      <p:grpSp>
        <p:nvGrpSpPr>
          <p:cNvPr id="95" name="Group 94"/>
          <p:cNvGrpSpPr/>
          <p:nvPr/>
        </p:nvGrpSpPr>
        <p:grpSpPr>
          <a:xfrm>
            <a:off x="109850" y="6099806"/>
            <a:ext cx="4462204" cy="710694"/>
            <a:chOff x="2447746" y="5918706"/>
            <a:chExt cx="4462204" cy="710694"/>
          </a:xfrm>
        </p:grpSpPr>
        <p:sp>
          <p:nvSpPr>
            <p:cNvPr id="89" name="TextBox 88"/>
            <p:cNvSpPr txBox="1"/>
            <p:nvPr/>
          </p:nvSpPr>
          <p:spPr>
            <a:xfrm>
              <a:off x="4267200" y="5921514"/>
              <a:ext cx="609600" cy="707886"/>
            </a:xfrm>
            <a:prstGeom prst="rect">
              <a:avLst/>
            </a:prstGeom>
            <a:noFill/>
          </p:spPr>
          <p:txBody>
            <a:bodyPr wrap="square" rtlCol="0">
              <a:spAutoFit/>
            </a:bodyPr>
            <a:lstStyle/>
            <a:p>
              <a:r>
                <a:rPr lang="en-US" sz="4000" dirty="0" smtClean="0">
                  <a:sym typeface="Wingdings" pitchFamily="2" charset="2"/>
                </a:rPr>
                <a:t></a:t>
              </a:r>
            </a:p>
          </p:txBody>
        </p:sp>
        <p:sp>
          <p:nvSpPr>
            <p:cNvPr id="74" name="TextBox 73"/>
            <p:cNvSpPr txBox="1"/>
            <p:nvPr/>
          </p:nvSpPr>
          <p:spPr>
            <a:xfrm>
              <a:off x="2888680" y="5921514"/>
              <a:ext cx="838200" cy="707886"/>
            </a:xfrm>
            <a:prstGeom prst="rect">
              <a:avLst/>
            </a:prstGeom>
            <a:noFill/>
          </p:spPr>
          <p:txBody>
            <a:bodyPr wrap="square" rtlCol="0">
              <a:spAutoFit/>
            </a:bodyPr>
            <a:lstStyle/>
            <a:p>
              <a:r>
                <a:rPr lang="en-US" sz="4000" dirty="0" err="1" smtClean="0"/>
                <a:t>Ar</a:t>
              </a:r>
              <a:endParaRPr lang="en-US" sz="4000" dirty="0" smtClean="0">
                <a:sym typeface="Wingdings" pitchFamily="2" charset="2"/>
              </a:endParaRPr>
            </a:p>
          </p:txBody>
        </p:sp>
        <p:sp>
          <p:nvSpPr>
            <p:cNvPr id="75" name="TextBox 74"/>
            <p:cNvSpPr txBox="1"/>
            <p:nvPr/>
          </p:nvSpPr>
          <p:spPr>
            <a:xfrm>
              <a:off x="2447746" y="6206307"/>
              <a:ext cx="609600" cy="400110"/>
            </a:xfrm>
            <a:prstGeom prst="rect">
              <a:avLst/>
            </a:prstGeom>
            <a:noFill/>
          </p:spPr>
          <p:txBody>
            <a:bodyPr wrap="square" rtlCol="0">
              <a:spAutoFit/>
            </a:bodyPr>
            <a:lstStyle/>
            <a:p>
              <a:pPr algn="r"/>
              <a:r>
                <a:rPr lang="en-US" sz="2000" b="1" dirty="0" smtClean="0"/>
                <a:t>18</a:t>
              </a:r>
              <a:endParaRPr lang="en-US" sz="2000" b="1" dirty="0"/>
            </a:p>
          </p:txBody>
        </p:sp>
        <p:sp>
          <p:nvSpPr>
            <p:cNvPr id="76" name="TextBox 75"/>
            <p:cNvSpPr txBox="1"/>
            <p:nvPr/>
          </p:nvSpPr>
          <p:spPr>
            <a:xfrm>
              <a:off x="2447746" y="5969677"/>
              <a:ext cx="609600" cy="400110"/>
            </a:xfrm>
            <a:prstGeom prst="rect">
              <a:avLst/>
            </a:prstGeom>
            <a:noFill/>
          </p:spPr>
          <p:txBody>
            <a:bodyPr wrap="square" rtlCol="0">
              <a:spAutoFit/>
            </a:bodyPr>
            <a:lstStyle/>
            <a:p>
              <a:pPr algn="r"/>
              <a:r>
                <a:rPr lang="en-US" sz="2000" b="1" dirty="0" smtClean="0"/>
                <a:t>40</a:t>
              </a:r>
              <a:endParaRPr lang="en-US" sz="2000" b="1" dirty="0"/>
            </a:p>
          </p:txBody>
        </p:sp>
        <p:sp>
          <p:nvSpPr>
            <p:cNvPr id="77" name="TextBox 76"/>
            <p:cNvSpPr txBox="1"/>
            <p:nvPr/>
          </p:nvSpPr>
          <p:spPr>
            <a:xfrm>
              <a:off x="3908177" y="5921514"/>
              <a:ext cx="497775" cy="707886"/>
            </a:xfrm>
            <a:prstGeom prst="rect">
              <a:avLst/>
            </a:prstGeom>
            <a:noFill/>
          </p:spPr>
          <p:txBody>
            <a:bodyPr wrap="square" rtlCol="0">
              <a:spAutoFit/>
            </a:bodyPr>
            <a:lstStyle/>
            <a:p>
              <a:r>
                <a:rPr lang="en-US" sz="4000" dirty="0" smtClean="0">
                  <a:sym typeface="Wingdings" pitchFamily="2" charset="2"/>
                </a:rPr>
                <a:t>H</a:t>
              </a:r>
            </a:p>
          </p:txBody>
        </p:sp>
        <p:sp>
          <p:nvSpPr>
            <p:cNvPr id="78" name="TextBox 77"/>
            <p:cNvSpPr txBox="1"/>
            <p:nvPr/>
          </p:nvSpPr>
          <p:spPr>
            <a:xfrm>
              <a:off x="3470096" y="6200803"/>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79" name="TextBox 78"/>
            <p:cNvSpPr txBox="1"/>
            <p:nvPr/>
          </p:nvSpPr>
          <p:spPr>
            <a:xfrm>
              <a:off x="3470096" y="5964173"/>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86" name="TextBox 85"/>
            <p:cNvSpPr txBox="1"/>
            <p:nvPr/>
          </p:nvSpPr>
          <p:spPr>
            <a:xfrm>
              <a:off x="4676996" y="5968027"/>
              <a:ext cx="609600" cy="400110"/>
            </a:xfrm>
            <a:prstGeom prst="rect">
              <a:avLst/>
            </a:prstGeom>
            <a:noFill/>
          </p:spPr>
          <p:txBody>
            <a:bodyPr wrap="square" rtlCol="0">
              <a:spAutoFit/>
            </a:bodyPr>
            <a:lstStyle/>
            <a:p>
              <a:pPr algn="r"/>
              <a:r>
                <a:rPr lang="en-US" sz="2000" b="1" dirty="0" smtClean="0"/>
                <a:t>40</a:t>
              </a:r>
              <a:endParaRPr lang="en-US" sz="2000" b="1" dirty="0"/>
            </a:p>
          </p:txBody>
        </p:sp>
        <p:sp>
          <p:nvSpPr>
            <p:cNvPr id="87" name="TextBox 86"/>
            <p:cNvSpPr txBox="1"/>
            <p:nvPr/>
          </p:nvSpPr>
          <p:spPr>
            <a:xfrm>
              <a:off x="4676996" y="6202233"/>
              <a:ext cx="609600" cy="400110"/>
            </a:xfrm>
            <a:prstGeom prst="rect">
              <a:avLst/>
            </a:prstGeom>
            <a:noFill/>
          </p:spPr>
          <p:txBody>
            <a:bodyPr wrap="square" rtlCol="0">
              <a:spAutoFit/>
            </a:bodyPr>
            <a:lstStyle/>
            <a:p>
              <a:pPr algn="r"/>
              <a:r>
                <a:rPr lang="en-US" sz="2000" b="1" dirty="0" smtClean="0"/>
                <a:t>17</a:t>
              </a:r>
              <a:endParaRPr lang="en-US" sz="2000" b="1" dirty="0"/>
            </a:p>
          </p:txBody>
        </p:sp>
        <p:sp>
          <p:nvSpPr>
            <p:cNvPr id="88" name="TextBox 87"/>
            <p:cNvSpPr txBox="1"/>
            <p:nvPr/>
          </p:nvSpPr>
          <p:spPr>
            <a:xfrm>
              <a:off x="3412175" y="5919391"/>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90" name="TextBox 89"/>
            <p:cNvSpPr txBox="1"/>
            <p:nvPr/>
          </p:nvSpPr>
          <p:spPr>
            <a:xfrm>
              <a:off x="5112588" y="5921514"/>
              <a:ext cx="838200" cy="707886"/>
            </a:xfrm>
            <a:prstGeom prst="rect">
              <a:avLst/>
            </a:prstGeom>
            <a:noFill/>
          </p:spPr>
          <p:txBody>
            <a:bodyPr wrap="square" rtlCol="0">
              <a:spAutoFit/>
            </a:bodyPr>
            <a:lstStyle/>
            <a:p>
              <a:r>
                <a:rPr lang="en-US" sz="4000" dirty="0" err="1" smtClean="0"/>
                <a:t>Cl</a:t>
              </a:r>
              <a:endParaRPr lang="en-US" sz="4000" dirty="0" smtClean="0">
                <a:sym typeface="Wingdings" pitchFamily="2" charset="2"/>
              </a:endParaRPr>
            </a:p>
          </p:txBody>
        </p:sp>
        <p:sp>
          <p:nvSpPr>
            <p:cNvPr id="91" name="TextBox 90"/>
            <p:cNvSpPr txBox="1"/>
            <p:nvPr/>
          </p:nvSpPr>
          <p:spPr>
            <a:xfrm>
              <a:off x="5538296" y="5918706"/>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sp>
          <p:nvSpPr>
            <p:cNvPr id="92" name="TextBox 91"/>
            <p:cNvSpPr txBox="1"/>
            <p:nvPr/>
          </p:nvSpPr>
          <p:spPr>
            <a:xfrm>
              <a:off x="5636158" y="5965219"/>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93" name="TextBox 92"/>
            <p:cNvSpPr txBox="1"/>
            <p:nvPr/>
          </p:nvSpPr>
          <p:spPr>
            <a:xfrm>
              <a:off x="5636158" y="6199425"/>
              <a:ext cx="609600" cy="400110"/>
            </a:xfrm>
            <a:prstGeom prst="rect">
              <a:avLst/>
            </a:prstGeom>
            <a:noFill/>
          </p:spPr>
          <p:txBody>
            <a:bodyPr wrap="square" rtlCol="0">
              <a:spAutoFit/>
            </a:bodyPr>
            <a:lstStyle/>
            <a:p>
              <a:pPr algn="r"/>
              <a:r>
                <a:rPr lang="en-US" sz="2000" b="1" dirty="0" smtClean="0"/>
                <a:t>2</a:t>
              </a:r>
              <a:endParaRPr lang="en-US" sz="2000" b="1" dirty="0"/>
            </a:p>
          </p:txBody>
        </p:sp>
        <p:sp>
          <p:nvSpPr>
            <p:cNvPr id="94" name="TextBox 93"/>
            <p:cNvSpPr txBox="1"/>
            <p:nvPr/>
          </p:nvSpPr>
          <p:spPr>
            <a:xfrm>
              <a:off x="6071750" y="5918706"/>
              <a:ext cx="838200" cy="707886"/>
            </a:xfrm>
            <a:prstGeom prst="rect">
              <a:avLst/>
            </a:prstGeom>
            <a:noFill/>
          </p:spPr>
          <p:txBody>
            <a:bodyPr wrap="square" rtlCol="0">
              <a:spAutoFit/>
            </a:bodyPr>
            <a:lstStyle/>
            <a:p>
              <a:r>
                <a:rPr lang="en-US" sz="4000" dirty="0" smtClean="0"/>
                <a:t>He</a:t>
              </a:r>
              <a:endParaRPr lang="en-US" sz="4000" dirty="0" smtClean="0">
                <a:sym typeface="Wingdings" pitchFamily="2" charset="2"/>
              </a:endParaRPr>
            </a:p>
          </p:txBody>
        </p:sp>
      </p:grpSp>
      <p:grpSp>
        <p:nvGrpSpPr>
          <p:cNvPr id="119" name="Group 118"/>
          <p:cNvGrpSpPr/>
          <p:nvPr/>
        </p:nvGrpSpPr>
        <p:grpSpPr>
          <a:xfrm>
            <a:off x="228600" y="5431655"/>
            <a:ext cx="3793734" cy="710009"/>
            <a:chOff x="2230017" y="650544"/>
            <a:chExt cx="3793734" cy="710009"/>
          </a:xfrm>
        </p:grpSpPr>
        <p:sp>
          <p:nvSpPr>
            <p:cNvPr id="108" name="TextBox 107"/>
            <p:cNvSpPr txBox="1"/>
            <p:nvPr/>
          </p:nvSpPr>
          <p:spPr>
            <a:xfrm>
              <a:off x="4271151" y="652667"/>
              <a:ext cx="609600" cy="707886"/>
            </a:xfrm>
            <a:prstGeom prst="rect">
              <a:avLst/>
            </a:prstGeom>
            <a:noFill/>
          </p:spPr>
          <p:txBody>
            <a:bodyPr wrap="square" rtlCol="0">
              <a:spAutoFit/>
            </a:bodyPr>
            <a:lstStyle/>
            <a:p>
              <a:r>
                <a:rPr lang="en-US" sz="4000" dirty="0" smtClean="0">
                  <a:sym typeface="Wingdings" pitchFamily="2" charset="2"/>
                </a:rPr>
                <a:t></a:t>
              </a:r>
            </a:p>
          </p:txBody>
        </p:sp>
        <p:sp>
          <p:nvSpPr>
            <p:cNvPr id="109" name="TextBox 108"/>
            <p:cNvSpPr txBox="1"/>
            <p:nvPr/>
          </p:nvSpPr>
          <p:spPr>
            <a:xfrm>
              <a:off x="2670951" y="652667"/>
              <a:ext cx="838200" cy="707886"/>
            </a:xfrm>
            <a:prstGeom prst="rect">
              <a:avLst/>
            </a:prstGeom>
            <a:noFill/>
          </p:spPr>
          <p:txBody>
            <a:bodyPr wrap="square" rtlCol="0">
              <a:spAutoFit/>
            </a:bodyPr>
            <a:lstStyle/>
            <a:p>
              <a:r>
                <a:rPr lang="en-US" sz="4000" dirty="0" err="1" smtClean="0"/>
                <a:t>Ir</a:t>
              </a:r>
              <a:endParaRPr lang="en-US" sz="4000" dirty="0" smtClean="0">
                <a:sym typeface="Wingdings" pitchFamily="2" charset="2"/>
              </a:endParaRPr>
            </a:p>
          </p:txBody>
        </p:sp>
        <p:sp>
          <p:nvSpPr>
            <p:cNvPr id="110" name="TextBox 109"/>
            <p:cNvSpPr txBox="1"/>
            <p:nvPr/>
          </p:nvSpPr>
          <p:spPr>
            <a:xfrm>
              <a:off x="2230017" y="937460"/>
              <a:ext cx="609600" cy="400110"/>
            </a:xfrm>
            <a:prstGeom prst="rect">
              <a:avLst/>
            </a:prstGeom>
            <a:noFill/>
          </p:spPr>
          <p:txBody>
            <a:bodyPr wrap="square" rtlCol="0">
              <a:spAutoFit/>
            </a:bodyPr>
            <a:lstStyle/>
            <a:p>
              <a:pPr algn="r"/>
              <a:r>
                <a:rPr lang="en-US" sz="2000" b="1" dirty="0" smtClean="0"/>
                <a:t>77</a:t>
              </a:r>
              <a:endParaRPr lang="en-US" sz="2000" b="1" dirty="0"/>
            </a:p>
          </p:txBody>
        </p:sp>
        <p:sp>
          <p:nvSpPr>
            <p:cNvPr id="111" name="TextBox 110"/>
            <p:cNvSpPr txBox="1"/>
            <p:nvPr/>
          </p:nvSpPr>
          <p:spPr>
            <a:xfrm>
              <a:off x="2230017" y="700830"/>
              <a:ext cx="609600" cy="400110"/>
            </a:xfrm>
            <a:prstGeom prst="rect">
              <a:avLst/>
            </a:prstGeom>
            <a:noFill/>
          </p:spPr>
          <p:txBody>
            <a:bodyPr wrap="square" rtlCol="0">
              <a:spAutoFit/>
            </a:bodyPr>
            <a:lstStyle/>
            <a:p>
              <a:pPr algn="r"/>
              <a:r>
                <a:rPr lang="en-US" sz="2000" b="1" dirty="0" smtClean="0"/>
                <a:t>193</a:t>
              </a:r>
              <a:endParaRPr lang="en-US" sz="2000" b="1" dirty="0"/>
            </a:p>
          </p:txBody>
        </p:sp>
        <p:sp>
          <p:nvSpPr>
            <p:cNvPr id="112" name="TextBox 111"/>
            <p:cNvSpPr txBox="1"/>
            <p:nvPr/>
          </p:nvSpPr>
          <p:spPr>
            <a:xfrm>
              <a:off x="3662753" y="652667"/>
              <a:ext cx="832489" cy="707886"/>
            </a:xfrm>
            <a:prstGeom prst="rect">
              <a:avLst/>
            </a:prstGeom>
            <a:noFill/>
          </p:spPr>
          <p:txBody>
            <a:bodyPr wrap="square" rtlCol="0">
              <a:spAutoFit/>
            </a:bodyPr>
            <a:lstStyle/>
            <a:p>
              <a:r>
                <a:rPr lang="en-US" sz="4000" dirty="0" smtClean="0">
                  <a:sym typeface="Wingdings" pitchFamily="2" charset="2"/>
                </a:rPr>
                <a:t>He</a:t>
              </a:r>
            </a:p>
          </p:txBody>
        </p:sp>
        <p:sp>
          <p:nvSpPr>
            <p:cNvPr id="113" name="TextBox 112"/>
            <p:cNvSpPr txBox="1"/>
            <p:nvPr/>
          </p:nvSpPr>
          <p:spPr>
            <a:xfrm>
              <a:off x="3224672" y="931956"/>
              <a:ext cx="609600" cy="400110"/>
            </a:xfrm>
            <a:prstGeom prst="rect">
              <a:avLst/>
            </a:prstGeom>
            <a:noFill/>
          </p:spPr>
          <p:txBody>
            <a:bodyPr wrap="square" rtlCol="0">
              <a:spAutoFit/>
            </a:bodyPr>
            <a:lstStyle/>
            <a:p>
              <a:pPr algn="r"/>
              <a:r>
                <a:rPr lang="en-US" sz="2000" b="1" dirty="0" smtClean="0"/>
                <a:t>2</a:t>
              </a:r>
              <a:endParaRPr lang="en-US" sz="2000" b="1" dirty="0"/>
            </a:p>
          </p:txBody>
        </p:sp>
        <p:sp>
          <p:nvSpPr>
            <p:cNvPr id="114" name="TextBox 113"/>
            <p:cNvSpPr txBox="1"/>
            <p:nvPr/>
          </p:nvSpPr>
          <p:spPr>
            <a:xfrm>
              <a:off x="3224672" y="695326"/>
              <a:ext cx="609600" cy="400110"/>
            </a:xfrm>
            <a:prstGeom prst="rect">
              <a:avLst/>
            </a:prstGeom>
            <a:noFill/>
          </p:spPr>
          <p:txBody>
            <a:bodyPr wrap="square" rtlCol="0">
              <a:spAutoFit/>
            </a:bodyPr>
            <a:lstStyle/>
            <a:p>
              <a:pPr algn="r"/>
              <a:r>
                <a:rPr lang="en-US" sz="2000" b="1" dirty="0" smtClean="0"/>
                <a:t>4</a:t>
              </a:r>
              <a:endParaRPr lang="en-US" sz="2000" b="1" dirty="0"/>
            </a:p>
          </p:txBody>
        </p:sp>
        <p:sp>
          <p:nvSpPr>
            <p:cNvPr id="115" name="TextBox 114"/>
            <p:cNvSpPr txBox="1"/>
            <p:nvPr/>
          </p:nvSpPr>
          <p:spPr>
            <a:xfrm>
              <a:off x="4749959" y="699180"/>
              <a:ext cx="609600" cy="400110"/>
            </a:xfrm>
            <a:prstGeom prst="rect">
              <a:avLst/>
            </a:prstGeom>
            <a:noFill/>
          </p:spPr>
          <p:txBody>
            <a:bodyPr wrap="square" rtlCol="0">
              <a:spAutoFit/>
            </a:bodyPr>
            <a:lstStyle/>
            <a:p>
              <a:pPr algn="r"/>
              <a:r>
                <a:rPr lang="en-US" sz="2000" b="1" dirty="0" smtClean="0"/>
                <a:t>197</a:t>
              </a:r>
              <a:endParaRPr lang="en-US" sz="2000" b="1" dirty="0"/>
            </a:p>
          </p:txBody>
        </p:sp>
        <p:sp>
          <p:nvSpPr>
            <p:cNvPr id="116" name="TextBox 115"/>
            <p:cNvSpPr txBox="1"/>
            <p:nvPr/>
          </p:nvSpPr>
          <p:spPr>
            <a:xfrm>
              <a:off x="4749959" y="933386"/>
              <a:ext cx="609600" cy="400110"/>
            </a:xfrm>
            <a:prstGeom prst="rect">
              <a:avLst/>
            </a:prstGeom>
            <a:noFill/>
          </p:spPr>
          <p:txBody>
            <a:bodyPr wrap="square" rtlCol="0">
              <a:spAutoFit/>
            </a:bodyPr>
            <a:lstStyle/>
            <a:p>
              <a:pPr algn="r"/>
              <a:r>
                <a:rPr lang="en-US" sz="2000" b="1" dirty="0" smtClean="0"/>
                <a:t>79</a:t>
              </a:r>
              <a:endParaRPr lang="en-US" sz="2000" b="1" dirty="0"/>
            </a:p>
          </p:txBody>
        </p:sp>
        <p:sp>
          <p:nvSpPr>
            <p:cNvPr id="117" name="TextBox 116"/>
            <p:cNvSpPr txBox="1"/>
            <p:nvPr/>
          </p:nvSpPr>
          <p:spPr>
            <a:xfrm>
              <a:off x="5185551" y="652667"/>
              <a:ext cx="838200" cy="707886"/>
            </a:xfrm>
            <a:prstGeom prst="rect">
              <a:avLst/>
            </a:prstGeom>
            <a:noFill/>
          </p:spPr>
          <p:txBody>
            <a:bodyPr wrap="square" rtlCol="0">
              <a:spAutoFit/>
            </a:bodyPr>
            <a:lstStyle/>
            <a:p>
              <a:r>
                <a:rPr lang="en-US" sz="4000" dirty="0" smtClean="0"/>
                <a:t>Hg</a:t>
              </a:r>
              <a:endParaRPr lang="en-US" sz="4000" dirty="0" smtClean="0">
                <a:sym typeface="Wingdings" pitchFamily="2" charset="2"/>
              </a:endParaRPr>
            </a:p>
          </p:txBody>
        </p:sp>
        <p:sp>
          <p:nvSpPr>
            <p:cNvPr id="118" name="TextBox 117"/>
            <p:cNvSpPr txBox="1"/>
            <p:nvPr/>
          </p:nvSpPr>
          <p:spPr>
            <a:xfrm>
              <a:off x="3103425" y="650544"/>
              <a:ext cx="457200" cy="707886"/>
            </a:xfrm>
            <a:prstGeom prst="rect">
              <a:avLst/>
            </a:prstGeom>
            <a:noFill/>
          </p:spPr>
          <p:txBody>
            <a:bodyPr wrap="square" rtlCol="0">
              <a:spAutoFit/>
            </a:bodyPr>
            <a:lstStyle/>
            <a:p>
              <a:r>
                <a:rPr lang="en-US" sz="4000" dirty="0" smtClean="0"/>
                <a:t>+</a:t>
              </a:r>
              <a:endParaRPr lang="en-US" sz="4000" dirty="0" smtClean="0">
                <a:sym typeface="Wingdings" pitchFamily="2" charset="2"/>
              </a:endParaRPr>
            </a:p>
          </p:txBody>
        </p:sp>
      </p:grpSp>
      <p:sp>
        <p:nvSpPr>
          <p:cNvPr id="121" name="TextBox 120"/>
          <p:cNvSpPr txBox="1"/>
          <p:nvPr/>
        </p:nvSpPr>
        <p:spPr>
          <a:xfrm>
            <a:off x="3826825" y="3452750"/>
            <a:ext cx="5410200" cy="646331"/>
          </a:xfrm>
          <a:prstGeom prst="rect">
            <a:avLst/>
          </a:prstGeom>
          <a:noFill/>
        </p:spPr>
        <p:txBody>
          <a:bodyPr wrap="square" rtlCol="0">
            <a:spAutoFit/>
          </a:bodyPr>
          <a:lstStyle/>
          <a:p>
            <a:r>
              <a:rPr lang="en-US" b="1" dirty="0" smtClean="0"/>
              <a:t>Fusion: </a:t>
            </a:r>
            <a:r>
              <a:rPr lang="en-US" dirty="0" smtClean="0"/>
              <a:t>you can tell because there are two small nuclei on the left side, and they fuse into just one on the right.</a:t>
            </a:r>
            <a:endParaRPr lang="en-US" dirty="0"/>
          </a:p>
        </p:txBody>
      </p:sp>
      <p:sp>
        <p:nvSpPr>
          <p:cNvPr id="122" name="TextBox 121"/>
          <p:cNvSpPr txBox="1"/>
          <p:nvPr/>
        </p:nvSpPr>
        <p:spPr>
          <a:xfrm>
            <a:off x="3733800" y="4125569"/>
            <a:ext cx="5410200" cy="646331"/>
          </a:xfrm>
          <a:prstGeom prst="rect">
            <a:avLst/>
          </a:prstGeom>
          <a:noFill/>
        </p:spPr>
        <p:txBody>
          <a:bodyPr wrap="square" rtlCol="0">
            <a:spAutoFit/>
          </a:bodyPr>
          <a:lstStyle/>
          <a:p>
            <a:r>
              <a:rPr lang="en-US" b="1" dirty="0" smtClean="0"/>
              <a:t>Decay: </a:t>
            </a:r>
            <a:r>
              <a:rPr lang="en-US" dirty="0" smtClean="0"/>
              <a:t>easy to recognize since it has just one nucleus on the left side.  All the others have two.</a:t>
            </a:r>
            <a:endParaRPr lang="en-US" dirty="0"/>
          </a:p>
        </p:txBody>
      </p:sp>
      <p:sp>
        <p:nvSpPr>
          <p:cNvPr id="123" name="TextBox 122"/>
          <p:cNvSpPr txBox="1"/>
          <p:nvPr/>
        </p:nvSpPr>
        <p:spPr>
          <a:xfrm>
            <a:off x="6172199" y="4774638"/>
            <a:ext cx="3124201" cy="646331"/>
          </a:xfrm>
          <a:prstGeom prst="rect">
            <a:avLst/>
          </a:prstGeom>
          <a:noFill/>
        </p:spPr>
        <p:txBody>
          <a:bodyPr wrap="square" rtlCol="0">
            <a:spAutoFit/>
          </a:bodyPr>
          <a:lstStyle/>
          <a:p>
            <a:r>
              <a:rPr lang="en-US" b="1" dirty="0" smtClean="0"/>
              <a:t>Fission: </a:t>
            </a:r>
            <a:r>
              <a:rPr lang="en-US" dirty="0" smtClean="0"/>
              <a:t>one big nucleus hit by a neutron and split into two.</a:t>
            </a:r>
            <a:endParaRPr lang="en-US" dirty="0"/>
          </a:p>
        </p:txBody>
      </p:sp>
      <p:sp>
        <p:nvSpPr>
          <p:cNvPr id="124" name="TextBox 123"/>
          <p:cNvSpPr txBox="1"/>
          <p:nvPr/>
        </p:nvSpPr>
        <p:spPr>
          <a:xfrm>
            <a:off x="3886200" y="5438900"/>
            <a:ext cx="5410200" cy="646331"/>
          </a:xfrm>
          <a:prstGeom prst="rect">
            <a:avLst/>
          </a:prstGeom>
          <a:noFill/>
        </p:spPr>
        <p:txBody>
          <a:bodyPr wrap="square" rtlCol="0">
            <a:spAutoFit/>
          </a:bodyPr>
          <a:lstStyle/>
          <a:p>
            <a:r>
              <a:rPr lang="en-US" b="1" dirty="0" smtClean="0"/>
              <a:t>Absorption: </a:t>
            </a:r>
            <a:r>
              <a:rPr lang="en-US" dirty="0" smtClean="0"/>
              <a:t>looks like fusion (2 becoming 1), but it has one small particle and one big nucleus coming together.</a:t>
            </a:r>
            <a:endParaRPr lang="en-US" dirty="0"/>
          </a:p>
        </p:txBody>
      </p:sp>
      <p:sp>
        <p:nvSpPr>
          <p:cNvPr id="125" name="TextBox 124"/>
          <p:cNvSpPr txBox="1"/>
          <p:nvPr/>
        </p:nvSpPr>
        <p:spPr>
          <a:xfrm>
            <a:off x="4495800" y="6087969"/>
            <a:ext cx="4724400" cy="646331"/>
          </a:xfrm>
          <a:prstGeom prst="rect">
            <a:avLst/>
          </a:prstGeom>
          <a:noFill/>
        </p:spPr>
        <p:txBody>
          <a:bodyPr wrap="square" rtlCol="0">
            <a:spAutoFit/>
          </a:bodyPr>
          <a:lstStyle/>
          <a:p>
            <a:r>
              <a:rPr lang="en-US" b="1" dirty="0" smtClean="0"/>
              <a:t>Bombardment: </a:t>
            </a:r>
            <a:r>
              <a:rPr lang="en-US" dirty="0" smtClean="0"/>
              <a:t>easy to recognize – two particles on the left &amp; two particles on the right.</a:t>
            </a:r>
            <a:endParaRPr lang="en-US" dirty="0"/>
          </a:p>
        </p:txBody>
      </p:sp>
      <p:sp>
        <p:nvSpPr>
          <p:cNvPr id="132" name="TextBox 131"/>
          <p:cNvSpPr txBox="1"/>
          <p:nvPr/>
        </p:nvSpPr>
        <p:spPr>
          <a:xfrm>
            <a:off x="3979225" y="3420070"/>
            <a:ext cx="5012375" cy="923330"/>
          </a:xfrm>
          <a:prstGeom prst="rect">
            <a:avLst/>
          </a:prstGeom>
          <a:noFill/>
        </p:spPr>
        <p:txBody>
          <a:bodyPr wrap="square" rtlCol="0">
            <a:spAutoFit/>
          </a:bodyPr>
          <a:lstStyle/>
          <a:p>
            <a:r>
              <a:rPr lang="en-US" b="1" dirty="0" smtClean="0"/>
              <a:t>You may or may not have noticed, but there are three mistakes (intentional) in the numbers and symbols below.  See if you can find them! (Q28)</a:t>
            </a:r>
            <a:endParaRPr lang="en-US" dirty="0"/>
          </a:p>
        </p:txBody>
      </p:sp>
      <p:sp>
        <p:nvSpPr>
          <p:cNvPr id="133" name="TextBox 132"/>
          <p:cNvSpPr txBox="1"/>
          <p:nvPr/>
        </p:nvSpPr>
        <p:spPr>
          <a:xfrm>
            <a:off x="3962400" y="4267200"/>
            <a:ext cx="4953000" cy="646331"/>
          </a:xfrm>
          <a:prstGeom prst="rect">
            <a:avLst/>
          </a:prstGeom>
          <a:noFill/>
        </p:spPr>
        <p:txBody>
          <a:bodyPr wrap="square" rtlCol="0">
            <a:spAutoFit/>
          </a:bodyPr>
          <a:lstStyle/>
          <a:p>
            <a:r>
              <a:rPr lang="en-US" b="1" dirty="0" smtClean="0"/>
              <a:t>Mistake #1: </a:t>
            </a:r>
            <a:r>
              <a:rPr lang="en-US" dirty="0" smtClean="0"/>
              <a:t>these masses do not add up; changing the 135 to a 134 for example would fix the mistake.</a:t>
            </a:r>
            <a:endParaRPr lang="en-US" dirty="0"/>
          </a:p>
        </p:txBody>
      </p:sp>
      <p:sp>
        <p:nvSpPr>
          <p:cNvPr id="134" name="Rounded Rectangle 133"/>
          <p:cNvSpPr/>
          <p:nvPr/>
        </p:nvSpPr>
        <p:spPr>
          <a:xfrm>
            <a:off x="304800" y="4876800"/>
            <a:ext cx="5791200" cy="22860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TextBox 134"/>
          <p:cNvSpPr txBox="1"/>
          <p:nvPr/>
        </p:nvSpPr>
        <p:spPr>
          <a:xfrm>
            <a:off x="3886200" y="5239759"/>
            <a:ext cx="4953000" cy="646331"/>
          </a:xfrm>
          <a:prstGeom prst="rect">
            <a:avLst/>
          </a:prstGeom>
          <a:noFill/>
        </p:spPr>
        <p:txBody>
          <a:bodyPr wrap="square" rtlCol="0">
            <a:spAutoFit/>
          </a:bodyPr>
          <a:lstStyle/>
          <a:p>
            <a:r>
              <a:rPr lang="en-US" b="1" dirty="0" smtClean="0"/>
              <a:t>Mistake #2: </a:t>
            </a:r>
            <a:r>
              <a:rPr lang="en-US" dirty="0" smtClean="0"/>
              <a:t>element #79 is gold, not mercury </a:t>
            </a:r>
          </a:p>
          <a:p>
            <a:r>
              <a:rPr lang="en-US" dirty="0" smtClean="0"/>
              <a:t>(Ay-You! You should have caught that mistake!)</a:t>
            </a:r>
            <a:endParaRPr lang="en-US" dirty="0"/>
          </a:p>
        </p:txBody>
      </p:sp>
      <p:sp>
        <p:nvSpPr>
          <p:cNvPr id="136" name="Oval 135"/>
          <p:cNvSpPr/>
          <p:nvPr/>
        </p:nvSpPr>
        <p:spPr>
          <a:xfrm>
            <a:off x="3229302" y="5515302"/>
            <a:ext cx="609600" cy="609600"/>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3564294" y="6156434"/>
            <a:ext cx="352098" cy="609600"/>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TextBox 137"/>
          <p:cNvSpPr txBox="1"/>
          <p:nvPr/>
        </p:nvSpPr>
        <p:spPr>
          <a:xfrm>
            <a:off x="4446915" y="5702339"/>
            <a:ext cx="4648200" cy="1200329"/>
          </a:xfrm>
          <a:prstGeom prst="rect">
            <a:avLst/>
          </a:prstGeom>
          <a:noFill/>
        </p:spPr>
        <p:txBody>
          <a:bodyPr wrap="square" rtlCol="0">
            <a:spAutoFit/>
          </a:bodyPr>
          <a:lstStyle/>
          <a:p>
            <a:r>
              <a:rPr lang="en-US" b="1" dirty="0" smtClean="0"/>
              <a:t>Mistake #3: </a:t>
            </a:r>
            <a:r>
              <a:rPr lang="en-US" dirty="0" smtClean="0"/>
              <a:t>no such combination exists!  If the atomic number is 2, the mass number must be at least 2!  Changing  the 1 to a 4 and the 40 to a 37 would fix this mistake.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1" nodeType="clickEffect">
                                  <p:stCondLst>
                                    <p:cond delay="0"/>
                                  </p:stCondLst>
                                  <p:childTnLst>
                                    <p:animEffect transition="out" filter="fade">
                                      <p:cBhvr>
                                        <p:cTn id="26" dur="500"/>
                                        <p:tgtEl>
                                          <p:spTgt spid="121"/>
                                        </p:tgtEl>
                                      </p:cBhvr>
                                    </p:animEffect>
                                    <p:set>
                                      <p:cBhvr>
                                        <p:cTn id="27" dur="1" fill="hold">
                                          <p:stCondLst>
                                            <p:cond delay="499"/>
                                          </p:stCondLst>
                                        </p:cTn>
                                        <p:tgtEl>
                                          <p:spTgt spid="121"/>
                                        </p:tgtEl>
                                        <p:attrNameLst>
                                          <p:attrName>style.visibility</p:attrName>
                                        </p:attrNameLst>
                                      </p:cBhvr>
                                      <p:to>
                                        <p:strVal val="hidden"/>
                                      </p:to>
                                    </p:set>
                                  </p:childTnLst>
                                </p:cTn>
                              </p:par>
                              <p:par>
                                <p:cTn id="28" presetID="10" presetClass="exit" presetSubtype="0" fill="hold" grpId="1" nodeType="withEffect">
                                  <p:stCondLst>
                                    <p:cond delay="0"/>
                                  </p:stCondLst>
                                  <p:childTnLst>
                                    <p:animEffect transition="out" filter="fade">
                                      <p:cBhvr>
                                        <p:cTn id="29" dur="500"/>
                                        <p:tgtEl>
                                          <p:spTgt spid="122"/>
                                        </p:tgtEl>
                                      </p:cBhvr>
                                    </p:animEffect>
                                    <p:set>
                                      <p:cBhvr>
                                        <p:cTn id="30" dur="1" fill="hold">
                                          <p:stCondLst>
                                            <p:cond delay="499"/>
                                          </p:stCondLst>
                                        </p:cTn>
                                        <p:tgtEl>
                                          <p:spTgt spid="122"/>
                                        </p:tgtEl>
                                        <p:attrNameLst>
                                          <p:attrName>style.visibility</p:attrName>
                                        </p:attrNameLst>
                                      </p:cBhvr>
                                      <p:to>
                                        <p:strVal val="hidden"/>
                                      </p:to>
                                    </p:set>
                                  </p:childTnLst>
                                </p:cTn>
                              </p:par>
                              <p:par>
                                <p:cTn id="31" presetID="10" presetClass="exit" presetSubtype="0" fill="hold" grpId="1" nodeType="withEffect">
                                  <p:stCondLst>
                                    <p:cond delay="0"/>
                                  </p:stCondLst>
                                  <p:childTnLst>
                                    <p:animEffect transition="out" filter="fade">
                                      <p:cBhvr>
                                        <p:cTn id="32" dur="500"/>
                                        <p:tgtEl>
                                          <p:spTgt spid="123"/>
                                        </p:tgtEl>
                                      </p:cBhvr>
                                    </p:animEffect>
                                    <p:set>
                                      <p:cBhvr>
                                        <p:cTn id="33" dur="1" fill="hold">
                                          <p:stCondLst>
                                            <p:cond delay="499"/>
                                          </p:stCondLst>
                                        </p:cTn>
                                        <p:tgtEl>
                                          <p:spTgt spid="123"/>
                                        </p:tgtEl>
                                        <p:attrNameLst>
                                          <p:attrName>style.visibility</p:attrName>
                                        </p:attrNameLst>
                                      </p:cBhvr>
                                      <p:to>
                                        <p:strVal val="hidden"/>
                                      </p:to>
                                    </p:set>
                                  </p:childTnLst>
                                </p:cTn>
                              </p:par>
                              <p:par>
                                <p:cTn id="34" presetID="10" presetClass="exit" presetSubtype="0" fill="hold" grpId="1" nodeType="withEffect">
                                  <p:stCondLst>
                                    <p:cond delay="0"/>
                                  </p:stCondLst>
                                  <p:childTnLst>
                                    <p:animEffect transition="out" filter="fade">
                                      <p:cBhvr>
                                        <p:cTn id="35" dur="500"/>
                                        <p:tgtEl>
                                          <p:spTgt spid="124"/>
                                        </p:tgtEl>
                                      </p:cBhvr>
                                    </p:animEffect>
                                    <p:set>
                                      <p:cBhvr>
                                        <p:cTn id="36" dur="1" fill="hold">
                                          <p:stCondLst>
                                            <p:cond delay="499"/>
                                          </p:stCondLst>
                                        </p:cTn>
                                        <p:tgtEl>
                                          <p:spTgt spid="124"/>
                                        </p:tgtEl>
                                        <p:attrNameLst>
                                          <p:attrName>style.visibility</p:attrName>
                                        </p:attrNameLst>
                                      </p:cBhvr>
                                      <p:to>
                                        <p:strVal val="hidden"/>
                                      </p:to>
                                    </p:set>
                                  </p:childTnLst>
                                </p:cTn>
                              </p:par>
                              <p:par>
                                <p:cTn id="37" presetID="10" presetClass="exit" presetSubtype="0" fill="hold" grpId="1" nodeType="withEffect">
                                  <p:stCondLst>
                                    <p:cond delay="0"/>
                                  </p:stCondLst>
                                  <p:childTnLst>
                                    <p:animEffect transition="out" filter="fade">
                                      <p:cBhvr>
                                        <p:cTn id="38" dur="500"/>
                                        <p:tgtEl>
                                          <p:spTgt spid="125"/>
                                        </p:tgtEl>
                                      </p:cBhvr>
                                    </p:animEffect>
                                    <p:set>
                                      <p:cBhvr>
                                        <p:cTn id="39" dur="1" fill="hold">
                                          <p:stCondLst>
                                            <p:cond delay="499"/>
                                          </p:stCondLst>
                                        </p:cTn>
                                        <p:tgtEl>
                                          <p:spTgt spid="125"/>
                                        </p:tgtEl>
                                        <p:attrNameLst>
                                          <p:attrName>style.visibility</p:attrName>
                                        </p:attrNameLst>
                                      </p:cBhvr>
                                      <p:to>
                                        <p:strVal val="hidden"/>
                                      </p:to>
                                    </p:set>
                                  </p:childTnLst>
                                </p:cTn>
                              </p:par>
                              <p:par>
                                <p:cTn id="40" presetID="1" presetClass="entr" presetSubtype="0" fill="hold" grpId="0" nodeType="withEffect">
                                  <p:stCondLst>
                                    <p:cond delay="0"/>
                                  </p:stCondLst>
                                  <p:childTnLst>
                                    <p:set>
                                      <p:cBhvr>
                                        <p:cTn id="41" dur="1" fill="hold">
                                          <p:stCondLst>
                                            <p:cond delay="0"/>
                                          </p:stCondLst>
                                        </p:cTn>
                                        <p:tgtEl>
                                          <p:spTgt spid="132"/>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133"/>
                                        </p:tgtEl>
                                        <p:attrNameLst>
                                          <p:attrName>style.visibility</p:attrName>
                                        </p:attrNameLst>
                                      </p:cBhvr>
                                      <p:to>
                                        <p:strVal val="visible"/>
                                      </p:to>
                                    </p:set>
                                  </p:childTnLst>
                                </p:cTn>
                              </p:par>
                              <p:par>
                                <p:cTn id="46" presetID="22" presetClass="entr" presetSubtype="8" fill="hold" grpId="0" nodeType="withEffect">
                                  <p:stCondLst>
                                    <p:cond delay="0"/>
                                  </p:stCondLst>
                                  <p:childTnLst>
                                    <p:set>
                                      <p:cBhvr>
                                        <p:cTn id="47" dur="1" fill="hold">
                                          <p:stCondLst>
                                            <p:cond delay="0"/>
                                          </p:stCondLst>
                                        </p:cTn>
                                        <p:tgtEl>
                                          <p:spTgt spid="134"/>
                                        </p:tgtEl>
                                        <p:attrNameLst>
                                          <p:attrName>style.visibility</p:attrName>
                                        </p:attrNameLst>
                                      </p:cBhvr>
                                      <p:to>
                                        <p:strVal val="visible"/>
                                      </p:to>
                                    </p:set>
                                    <p:animEffect transition="in" filter="wipe(left)">
                                      <p:cBhvr>
                                        <p:cTn id="48" dur="500"/>
                                        <p:tgtEl>
                                          <p:spTgt spid="134"/>
                                        </p:tgtEl>
                                      </p:cBhvr>
                                    </p:animEffec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35"/>
                                        </p:tgtEl>
                                        <p:attrNameLst>
                                          <p:attrName>style.visibility</p:attrName>
                                        </p:attrNameLst>
                                      </p:cBhvr>
                                      <p:to>
                                        <p:strVal val="visible"/>
                                      </p:to>
                                    </p:set>
                                  </p:childTnLst>
                                </p:cTn>
                              </p:par>
                              <p:par>
                                <p:cTn id="53" presetID="22" presetClass="entr" presetSubtype="8" fill="hold" grpId="0" nodeType="withEffect">
                                  <p:stCondLst>
                                    <p:cond delay="0"/>
                                  </p:stCondLst>
                                  <p:childTnLst>
                                    <p:set>
                                      <p:cBhvr>
                                        <p:cTn id="54" dur="1" fill="hold">
                                          <p:stCondLst>
                                            <p:cond delay="0"/>
                                          </p:stCondLst>
                                        </p:cTn>
                                        <p:tgtEl>
                                          <p:spTgt spid="136"/>
                                        </p:tgtEl>
                                        <p:attrNameLst>
                                          <p:attrName>style.visibility</p:attrName>
                                        </p:attrNameLst>
                                      </p:cBhvr>
                                      <p:to>
                                        <p:strVal val="visible"/>
                                      </p:to>
                                    </p:set>
                                    <p:animEffect transition="in" filter="wipe(left)">
                                      <p:cBhvr>
                                        <p:cTn id="55" dur="500"/>
                                        <p:tgtEl>
                                          <p:spTgt spid="136"/>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8" fill="hold" grpId="0" nodeType="clickEffect">
                                  <p:stCondLst>
                                    <p:cond delay="0"/>
                                  </p:stCondLst>
                                  <p:childTnLst>
                                    <p:set>
                                      <p:cBhvr>
                                        <p:cTn id="59" dur="1" fill="hold">
                                          <p:stCondLst>
                                            <p:cond delay="0"/>
                                          </p:stCondLst>
                                        </p:cTn>
                                        <p:tgtEl>
                                          <p:spTgt spid="137"/>
                                        </p:tgtEl>
                                        <p:attrNameLst>
                                          <p:attrName>style.visibility</p:attrName>
                                        </p:attrNameLst>
                                      </p:cBhvr>
                                      <p:to>
                                        <p:strVal val="visible"/>
                                      </p:to>
                                    </p:set>
                                    <p:animEffect transition="in" filter="wipe(left)">
                                      <p:cBhvr>
                                        <p:cTn id="60" dur="500"/>
                                        <p:tgtEl>
                                          <p:spTgt spid="137"/>
                                        </p:tgtEl>
                                      </p:cBhvr>
                                    </p:animEffect>
                                  </p:childTnLst>
                                </p:cTn>
                              </p:par>
                              <p:par>
                                <p:cTn id="61" presetID="1" presetClass="entr" presetSubtype="0" fill="hold" grpId="0" nodeType="withEffect">
                                  <p:stCondLst>
                                    <p:cond delay="0"/>
                                  </p:stCondLst>
                                  <p:childTnLst>
                                    <p:set>
                                      <p:cBhvr>
                                        <p:cTn id="62" dur="1" fill="hold">
                                          <p:stCondLst>
                                            <p:cond delay="0"/>
                                          </p:stCondLst>
                                        </p:cTn>
                                        <p:tgtEl>
                                          <p:spTgt spid="1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 grpId="0"/>
      <p:bldP spid="121" grpId="1"/>
      <p:bldP spid="122" grpId="0"/>
      <p:bldP spid="122" grpId="1"/>
      <p:bldP spid="123" grpId="0"/>
      <p:bldP spid="123" grpId="1"/>
      <p:bldP spid="124" grpId="0"/>
      <p:bldP spid="124" grpId="1"/>
      <p:bldP spid="125" grpId="0"/>
      <p:bldP spid="125" grpId="1"/>
      <p:bldP spid="132" grpId="0"/>
      <p:bldP spid="133" grpId="0"/>
      <p:bldP spid="134" grpId="0" animBg="1"/>
      <p:bldP spid="135" grpId="0"/>
      <p:bldP spid="136" grpId="0" animBg="1"/>
      <p:bldP spid="137" grpId="0" animBg="1"/>
      <p:bldP spid="13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Box 22"/>
          <p:cNvSpPr txBox="1"/>
          <p:nvPr/>
        </p:nvSpPr>
        <p:spPr>
          <a:xfrm>
            <a:off x="228600" y="533400"/>
            <a:ext cx="8915400" cy="954107"/>
          </a:xfrm>
          <a:prstGeom prst="rect">
            <a:avLst/>
          </a:prstGeom>
          <a:noFill/>
        </p:spPr>
        <p:txBody>
          <a:bodyPr wrap="square" rtlCol="0">
            <a:spAutoFit/>
          </a:bodyPr>
          <a:lstStyle/>
          <a:p>
            <a:r>
              <a:rPr lang="en-US" sz="2800" dirty="0" smtClean="0"/>
              <a:t>So far we have mentioned three conditions that cause the nucleus to be unstable: </a:t>
            </a:r>
          </a:p>
        </p:txBody>
      </p:sp>
      <p:sp>
        <p:nvSpPr>
          <p:cNvPr id="4" name="TextBox 3"/>
          <p:cNvSpPr txBox="1"/>
          <p:nvPr/>
        </p:nvSpPr>
        <p:spPr>
          <a:xfrm>
            <a:off x="0" y="76200"/>
            <a:ext cx="9144000" cy="646331"/>
          </a:xfrm>
          <a:prstGeom prst="rect">
            <a:avLst/>
          </a:prstGeom>
          <a:noFill/>
        </p:spPr>
        <p:txBody>
          <a:bodyPr wrap="square" rtlCol="0">
            <a:spAutoFit/>
          </a:bodyPr>
          <a:lstStyle/>
          <a:p>
            <a:pPr algn="ctr"/>
            <a:r>
              <a:rPr lang="en-US" sz="3600" b="1" dirty="0" smtClean="0"/>
              <a:t>Nuclear Reactions</a:t>
            </a:r>
            <a:endParaRPr lang="en-US" sz="3600" b="1" dirty="0"/>
          </a:p>
        </p:txBody>
      </p:sp>
      <p:sp>
        <p:nvSpPr>
          <p:cNvPr id="33" name="TextBox 32"/>
          <p:cNvSpPr txBox="1"/>
          <p:nvPr/>
        </p:nvSpPr>
        <p:spPr>
          <a:xfrm>
            <a:off x="228600" y="1419880"/>
            <a:ext cx="8915400" cy="5262979"/>
          </a:xfrm>
          <a:prstGeom prst="rect">
            <a:avLst/>
          </a:prstGeom>
          <a:noFill/>
        </p:spPr>
        <p:txBody>
          <a:bodyPr wrap="square" rtlCol="0">
            <a:spAutoFit/>
          </a:bodyPr>
          <a:lstStyle/>
          <a:p>
            <a:r>
              <a:rPr lang="en-US" sz="2800" dirty="0" smtClean="0"/>
              <a:t>1. </a:t>
            </a:r>
            <a:r>
              <a:rPr lang="en-US" sz="2800" dirty="0"/>
              <a:t>Too many protons (&gt;83). This leads to </a:t>
            </a:r>
            <a:r>
              <a:rPr lang="en-US" sz="2800" dirty="0" smtClean="0">
                <a:latin typeface="Symbol" panose="05050102010706020507" pitchFamily="18" charset="2"/>
              </a:rPr>
              <a:t>a</a:t>
            </a:r>
            <a:r>
              <a:rPr lang="en-US" sz="2800" dirty="0" smtClean="0"/>
              <a:t>-decay.</a:t>
            </a:r>
            <a:endParaRPr lang="en-US" sz="2800" dirty="0"/>
          </a:p>
          <a:p>
            <a:r>
              <a:rPr lang="en-US" sz="2800" dirty="0" smtClean="0"/>
              <a:t>2. Too high a neutron to proton ratio.  This leads to </a:t>
            </a:r>
            <a:r>
              <a:rPr lang="en-US" sz="2800" dirty="0" smtClean="0">
                <a:latin typeface="Symbol" panose="05050102010706020507" pitchFamily="18" charset="2"/>
              </a:rPr>
              <a:t>b</a:t>
            </a:r>
            <a:r>
              <a:rPr lang="en-US" sz="2800" dirty="0" smtClean="0"/>
              <a:t>-decay.</a:t>
            </a:r>
          </a:p>
          <a:p>
            <a:r>
              <a:rPr lang="en-US" sz="2800" dirty="0" smtClean="0"/>
              <a:t>3. Too low a n:p ratio.  This leads to electron capture.</a:t>
            </a:r>
          </a:p>
          <a:p>
            <a:r>
              <a:rPr lang="en-US" sz="2800" dirty="0" smtClean="0"/>
              <a:t>A fourth cause of nuclear instability has to do with the </a:t>
            </a:r>
            <a:r>
              <a:rPr lang="en-US" sz="2800" i="1" dirty="0" smtClean="0"/>
              <a:t>arrangement</a:t>
            </a:r>
            <a:r>
              <a:rPr lang="en-US" sz="2800" dirty="0" smtClean="0"/>
              <a:t> of neutrons and protons in the nucleus.  </a:t>
            </a:r>
          </a:p>
          <a:p>
            <a:r>
              <a:rPr lang="en-US" sz="2800" dirty="0" smtClean="0"/>
              <a:t>Usually when a nucleus undergoes decay and its composition changes, the neutrons and protons in the new nucleus immediately rearrange themselves into a new more stable configuration: this gives off energy in the form of light – specifically gamma radiation.  </a:t>
            </a:r>
          </a:p>
          <a:p>
            <a:r>
              <a:rPr lang="en-US" sz="2800" dirty="0" smtClean="0"/>
              <a:t>This gamma ray is usually given off </a:t>
            </a:r>
            <a:r>
              <a:rPr lang="en-US" sz="2800" i="1" dirty="0" smtClean="0"/>
              <a:t>at the same time </a:t>
            </a:r>
            <a:r>
              <a:rPr lang="en-US" sz="2800" dirty="0" smtClean="0"/>
              <a:t>as the decay particle, as shown in the following animation:</a:t>
            </a:r>
          </a:p>
        </p:txBody>
      </p:sp>
    </p:spTree>
    <p:extLst>
      <p:ext uri="{BB962C8B-B14F-4D97-AF65-F5344CB8AC3E}">
        <p14:creationId xmlns:p14="http://schemas.microsoft.com/office/powerpoint/2010/main" val="2782669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TextBox 158"/>
          <p:cNvSpPr txBox="1"/>
          <p:nvPr/>
        </p:nvSpPr>
        <p:spPr>
          <a:xfrm>
            <a:off x="152400" y="649069"/>
            <a:ext cx="8915400" cy="707886"/>
          </a:xfrm>
          <a:prstGeom prst="rect">
            <a:avLst/>
          </a:prstGeom>
          <a:noFill/>
        </p:spPr>
        <p:txBody>
          <a:bodyPr wrap="square" rtlCol="0">
            <a:spAutoFit/>
          </a:bodyPr>
          <a:lstStyle/>
          <a:p>
            <a:r>
              <a:rPr lang="en-US" sz="4000" dirty="0" smtClean="0"/>
              <a:t>                Ac </a:t>
            </a:r>
            <a:r>
              <a:rPr lang="en-US" sz="4000" dirty="0" smtClean="0">
                <a:sym typeface="Wingdings" pitchFamily="2" charset="2"/>
              </a:rPr>
              <a:t>    Fr</a:t>
            </a:r>
          </a:p>
        </p:txBody>
      </p:sp>
      <p:grpSp>
        <p:nvGrpSpPr>
          <p:cNvPr id="395" name="Group 394"/>
          <p:cNvGrpSpPr/>
          <p:nvPr/>
        </p:nvGrpSpPr>
        <p:grpSpPr>
          <a:xfrm>
            <a:off x="5333999" y="1754804"/>
            <a:ext cx="358483" cy="125421"/>
            <a:chOff x="6819900" y="4038600"/>
            <a:chExt cx="763926" cy="381000"/>
          </a:xfrm>
        </p:grpSpPr>
        <p:sp>
          <p:nvSpPr>
            <p:cNvPr id="396" name="Freeform 395"/>
            <p:cNvSpPr/>
            <p:nvPr/>
          </p:nvSpPr>
          <p:spPr>
            <a:xfrm>
              <a:off x="6819900" y="4038600"/>
              <a:ext cx="381000" cy="381000"/>
            </a:xfrm>
            <a:custGeom>
              <a:avLst/>
              <a:gdLst>
                <a:gd name="connsiteX0" fmla="*/ 0 w 1828800"/>
                <a:gd name="connsiteY0" fmla="*/ 266700 h 531812"/>
                <a:gd name="connsiteX1" fmla="*/ 161925 w 1828800"/>
                <a:gd name="connsiteY1" fmla="*/ 38100 h 531812"/>
                <a:gd name="connsiteX2" fmla="*/ 466725 w 1828800"/>
                <a:gd name="connsiteY2" fmla="*/ 495300 h 531812"/>
                <a:gd name="connsiteX3" fmla="*/ 771525 w 1828800"/>
                <a:gd name="connsiteY3" fmla="*/ 38100 h 531812"/>
                <a:gd name="connsiteX4" fmla="*/ 1076325 w 1828800"/>
                <a:gd name="connsiteY4" fmla="*/ 495300 h 531812"/>
                <a:gd name="connsiteX5" fmla="*/ 1381125 w 1828800"/>
                <a:gd name="connsiteY5" fmla="*/ 38100 h 531812"/>
                <a:gd name="connsiteX6" fmla="*/ 1685925 w 1828800"/>
                <a:gd name="connsiteY6" fmla="*/ 495300 h 531812"/>
                <a:gd name="connsiteX7" fmla="*/ 1828800 w 1828800"/>
                <a:gd name="connsiteY7" fmla="*/ 257175 h 531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28800" h="531812">
                  <a:moveTo>
                    <a:pt x="0" y="266700"/>
                  </a:moveTo>
                  <a:cubicBezTo>
                    <a:pt x="42069" y="133350"/>
                    <a:pt x="84138" y="0"/>
                    <a:pt x="161925" y="38100"/>
                  </a:cubicBezTo>
                  <a:cubicBezTo>
                    <a:pt x="239713" y="76200"/>
                    <a:pt x="365125" y="495300"/>
                    <a:pt x="466725" y="495300"/>
                  </a:cubicBezTo>
                  <a:cubicBezTo>
                    <a:pt x="568325" y="495300"/>
                    <a:pt x="669925" y="38100"/>
                    <a:pt x="771525" y="38100"/>
                  </a:cubicBezTo>
                  <a:cubicBezTo>
                    <a:pt x="873125" y="38100"/>
                    <a:pt x="974725" y="495300"/>
                    <a:pt x="1076325" y="495300"/>
                  </a:cubicBezTo>
                  <a:cubicBezTo>
                    <a:pt x="1177925" y="495300"/>
                    <a:pt x="1279525" y="38100"/>
                    <a:pt x="1381125" y="38100"/>
                  </a:cubicBezTo>
                  <a:cubicBezTo>
                    <a:pt x="1482725" y="38100"/>
                    <a:pt x="1611313" y="458788"/>
                    <a:pt x="1685925" y="495300"/>
                  </a:cubicBezTo>
                  <a:cubicBezTo>
                    <a:pt x="1760537" y="531812"/>
                    <a:pt x="1794668" y="394493"/>
                    <a:pt x="1828800" y="257175"/>
                  </a:cubicBezTo>
                </a:path>
              </a:pathLst>
            </a:custGeom>
            <a:ln w="1905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n>
                  <a:solidFill>
                    <a:srgbClr val="7030A0"/>
                  </a:solidFill>
                </a:ln>
              </a:endParaRPr>
            </a:p>
          </p:txBody>
        </p:sp>
        <p:sp>
          <p:nvSpPr>
            <p:cNvPr id="397" name="Freeform 396"/>
            <p:cNvSpPr/>
            <p:nvPr/>
          </p:nvSpPr>
          <p:spPr>
            <a:xfrm>
              <a:off x="7202826" y="4038600"/>
              <a:ext cx="381000" cy="381000"/>
            </a:xfrm>
            <a:custGeom>
              <a:avLst/>
              <a:gdLst>
                <a:gd name="connsiteX0" fmla="*/ 0 w 1828800"/>
                <a:gd name="connsiteY0" fmla="*/ 266700 h 531812"/>
                <a:gd name="connsiteX1" fmla="*/ 161925 w 1828800"/>
                <a:gd name="connsiteY1" fmla="*/ 38100 h 531812"/>
                <a:gd name="connsiteX2" fmla="*/ 466725 w 1828800"/>
                <a:gd name="connsiteY2" fmla="*/ 495300 h 531812"/>
                <a:gd name="connsiteX3" fmla="*/ 771525 w 1828800"/>
                <a:gd name="connsiteY3" fmla="*/ 38100 h 531812"/>
                <a:gd name="connsiteX4" fmla="*/ 1076325 w 1828800"/>
                <a:gd name="connsiteY4" fmla="*/ 495300 h 531812"/>
                <a:gd name="connsiteX5" fmla="*/ 1381125 w 1828800"/>
                <a:gd name="connsiteY5" fmla="*/ 38100 h 531812"/>
                <a:gd name="connsiteX6" fmla="*/ 1685925 w 1828800"/>
                <a:gd name="connsiteY6" fmla="*/ 495300 h 531812"/>
                <a:gd name="connsiteX7" fmla="*/ 1828800 w 1828800"/>
                <a:gd name="connsiteY7" fmla="*/ 257175 h 531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28800" h="531812">
                  <a:moveTo>
                    <a:pt x="0" y="266700"/>
                  </a:moveTo>
                  <a:cubicBezTo>
                    <a:pt x="42069" y="133350"/>
                    <a:pt x="84138" y="0"/>
                    <a:pt x="161925" y="38100"/>
                  </a:cubicBezTo>
                  <a:cubicBezTo>
                    <a:pt x="239713" y="76200"/>
                    <a:pt x="365125" y="495300"/>
                    <a:pt x="466725" y="495300"/>
                  </a:cubicBezTo>
                  <a:cubicBezTo>
                    <a:pt x="568325" y="495300"/>
                    <a:pt x="669925" y="38100"/>
                    <a:pt x="771525" y="38100"/>
                  </a:cubicBezTo>
                  <a:cubicBezTo>
                    <a:pt x="873125" y="38100"/>
                    <a:pt x="974725" y="495300"/>
                    <a:pt x="1076325" y="495300"/>
                  </a:cubicBezTo>
                  <a:cubicBezTo>
                    <a:pt x="1177925" y="495300"/>
                    <a:pt x="1279525" y="38100"/>
                    <a:pt x="1381125" y="38100"/>
                  </a:cubicBezTo>
                  <a:cubicBezTo>
                    <a:pt x="1482725" y="38100"/>
                    <a:pt x="1611313" y="458788"/>
                    <a:pt x="1685925" y="495300"/>
                  </a:cubicBezTo>
                  <a:cubicBezTo>
                    <a:pt x="1760537" y="531812"/>
                    <a:pt x="1794668" y="394493"/>
                    <a:pt x="1828800" y="257175"/>
                  </a:cubicBezTo>
                </a:path>
              </a:pathLst>
            </a:custGeom>
            <a:ln w="1905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n>
                  <a:solidFill>
                    <a:srgbClr val="7030A0"/>
                  </a:solidFill>
                </a:ln>
              </a:endParaRPr>
            </a:p>
          </p:txBody>
        </p:sp>
      </p:grpSp>
      <p:sp>
        <p:nvSpPr>
          <p:cNvPr id="33" name="TextBox 32"/>
          <p:cNvSpPr txBox="1"/>
          <p:nvPr/>
        </p:nvSpPr>
        <p:spPr>
          <a:xfrm>
            <a:off x="228600" y="2209800"/>
            <a:ext cx="8915400" cy="3539430"/>
          </a:xfrm>
          <a:prstGeom prst="rect">
            <a:avLst/>
          </a:prstGeom>
          <a:noFill/>
        </p:spPr>
        <p:txBody>
          <a:bodyPr wrap="square" rtlCol="0">
            <a:spAutoFit/>
          </a:bodyPr>
          <a:lstStyle/>
          <a:p>
            <a:r>
              <a:rPr lang="en-US" sz="2800" dirty="0" smtClean="0"/>
              <a:t>Go back and replay the animation and watch specifically how the gap (created as the alpha particle left) immediately closes into a more stable neutron-proton arrangement and how this closing of the gap gives off the gamma ray.</a:t>
            </a:r>
          </a:p>
          <a:p>
            <a:r>
              <a:rPr lang="en-US" sz="2800" dirty="0" smtClean="0"/>
              <a:t>But… sometimes the nuclear particles do not immediately rearrange themselves and a nucleus is produced that is unstable </a:t>
            </a:r>
            <a:r>
              <a:rPr lang="en-US" sz="2800" i="1" dirty="0" smtClean="0"/>
              <a:t>just because of its arrangement of neutrons and protons.  </a:t>
            </a:r>
          </a:p>
        </p:txBody>
      </p:sp>
      <p:sp>
        <p:nvSpPr>
          <p:cNvPr id="4" name="TextBox 3"/>
          <p:cNvSpPr txBox="1"/>
          <p:nvPr/>
        </p:nvSpPr>
        <p:spPr>
          <a:xfrm>
            <a:off x="0" y="76200"/>
            <a:ext cx="9144000" cy="646331"/>
          </a:xfrm>
          <a:prstGeom prst="rect">
            <a:avLst/>
          </a:prstGeom>
          <a:noFill/>
        </p:spPr>
        <p:txBody>
          <a:bodyPr wrap="square" rtlCol="0">
            <a:spAutoFit/>
          </a:bodyPr>
          <a:lstStyle/>
          <a:p>
            <a:pPr algn="ctr"/>
            <a:r>
              <a:rPr lang="en-US" sz="3600" b="1" dirty="0" smtClean="0"/>
              <a:t>Nuclear Reactions</a:t>
            </a:r>
            <a:endParaRPr lang="en-US" sz="3600" b="1" dirty="0"/>
          </a:p>
        </p:txBody>
      </p:sp>
      <p:sp>
        <p:nvSpPr>
          <p:cNvPr id="113" name="TextBox 112"/>
          <p:cNvSpPr txBox="1"/>
          <p:nvPr/>
        </p:nvSpPr>
        <p:spPr>
          <a:xfrm>
            <a:off x="1529964" y="937460"/>
            <a:ext cx="609600" cy="400110"/>
          </a:xfrm>
          <a:prstGeom prst="rect">
            <a:avLst/>
          </a:prstGeom>
          <a:noFill/>
        </p:spPr>
        <p:txBody>
          <a:bodyPr wrap="square" rtlCol="0">
            <a:spAutoFit/>
          </a:bodyPr>
          <a:lstStyle/>
          <a:p>
            <a:pPr algn="r"/>
            <a:r>
              <a:rPr lang="en-US" sz="2000" b="1" dirty="0" smtClean="0"/>
              <a:t>89</a:t>
            </a:r>
            <a:endParaRPr lang="en-US" sz="2000" b="1" dirty="0"/>
          </a:p>
        </p:txBody>
      </p:sp>
      <p:sp>
        <p:nvSpPr>
          <p:cNvPr id="114" name="TextBox 113"/>
          <p:cNvSpPr txBox="1"/>
          <p:nvPr/>
        </p:nvSpPr>
        <p:spPr>
          <a:xfrm>
            <a:off x="3115839" y="935810"/>
            <a:ext cx="609600" cy="400110"/>
          </a:xfrm>
          <a:prstGeom prst="rect">
            <a:avLst/>
          </a:prstGeom>
          <a:noFill/>
        </p:spPr>
        <p:txBody>
          <a:bodyPr wrap="square" rtlCol="0">
            <a:spAutoFit/>
          </a:bodyPr>
          <a:lstStyle/>
          <a:p>
            <a:pPr algn="r"/>
            <a:r>
              <a:rPr lang="en-US" sz="2000" b="1" dirty="0" smtClean="0"/>
              <a:t>87</a:t>
            </a:r>
            <a:endParaRPr lang="en-US" sz="2000" b="1" dirty="0"/>
          </a:p>
        </p:txBody>
      </p:sp>
      <p:sp>
        <p:nvSpPr>
          <p:cNvPr id="115" name="TextBox 114"/>
          <p:cNvSpPr txBox="1"/>
          <p:nvPr/>
        </p:nvSpPr>
        <p:spPr>
          <a:xfrm>
            <a:off x="1529964" y="700830"/>
            <a:ext cx="609600" cy="400110"/>
          </a:xfrm>
          <a:prstGeom prst="rect">
            <a:avLst/>
          </a:prstGeom>
          <a:noFill/>
        </p:spPr>
        <p:txBody>
          <a:bodyPr wrap="square" rtlCol="0">
            <a:spAutoFit/>
          </a:bodyPr>
          <a:lstStyle/>
          <a:p>
            <a:pPr algn="r"/>
            <a:r>
              <a:rPr lang="en-US" sz="2000" b="1" dirty="0" smtClean="0"/>
              <a:t>220</a:t>
            </a:r>
            <a:endParaRPr lang="en-US" sz="2000" b="1" dirty="0"/>
          </a:p>
        </p:txBody>
      </p:sp>
      <p:sp>
        <p:nvSpPr>
          <p:cNvPr id="116" name="TextBox 115"/>
          <p:cNvSpPr txBox="1"/>
          <p:nvPr/>
        </p:nvSpPr>
        <p:spPr>
          <a:xfrm>
            <a:off x="3115839" y="699180"/>
            <a:ext cx="609600" cy="400110"/>
          </a:xfrm>
          <a:prstGeom prst="rect">
            <a:avLst/>
          </a:prstGeom>
          <a:noFill/>
        </p:spPr>
        <p:txBody>
          <a:bodyPr wrap="square" rtlCol="0">
            <a:spAutoFit/>
          </a:bodyPr>
          <a:lstStyle/>
          <a:p>
            <a:pPr algn="r"/>
            <a:r>
              <a:rPr lang="en-US" sz="2000" b="1" dirty="0" smtClean="0"/>
              <a:t>216</a:t>
            </a:r>
            <a:endParaRPr lang="en-US" sz="2000" b="1" dirty="0"/>
          </a:p>
        </p:txBody>
      </p:sp>
      <p:grpSp>
        <p:nvGrpSpPr>
          <p:cNvPr id="209" name="Group 121"/>
          <p:cNvGrpSpPr/>
          <p:nvPr/>
        </p:nvGrpSpPr>
        <p:grpSpPr>
          <a:xfrm>
            <a:off x="4232589" y="656789"/>
            <a:ext cx="1447800" cy="707886"/>
            <a:chOff x="5903025" y="656789"/>
            <a:chExt cx="1447800" cy="707886"/>
          </a:xfrm>
        </p:grpSpPr>
        <p:sp>
          <p:nvSpPr>
            <p:cNvPr id="210" name="TextBox 209"/>
            <p:cNvSpPr txBox="1"/>
            <p:nvPr/>
          </p:nvSpPr>
          <p:spPr>
            <a:xfrm>
              <a:off x="5903025" y="656789"/>
              <a:ext cx="1447800" cy="707886"/>
            </a:xfrm>
            <a:prstGeom prst="rect">
              <a:avLst/>
            </a:prstGeom>
            <a:noFill/>
          </p:spPr>
          <p:txBody>
            <a:bodyPr wrap="square" rtlCol="0">
              <a:spAutoFit/>
            </a:bodyPr>
            <a:lstStyle/>
            <a:p>
              <a:r>
                <a:rPr lang="en-US" sz="4000" dirty="0" smtClean="0"/>
                <a:t>+  He</a:t>
              </a:r>
              <a:endParaRPr lang="en-US" sz="4000" dirty="0" smtClean="0">
                <a:sym typeface="Wingdings" pitchFamily="2" charset="2"/>
              </a:endParaRPr>
            </a:p>
          </p:txBody>
        </p:sp>
        <p:sp>
          <p:nvSpPr>
            <p:cNvPr id="211" name="TextBox 210"/>
            <p:cNvSpPr txBox="1"/>
            <p:nvPr/>
          </p:nvSpPr>
          <p:spPr>
            <a:xfrm>
              <a:off x="5943600" y="922430"/>
              <a:ext cx="609600" cy="400110"/>
            </a:xfrm>
            <a:prstGeom prst="rect">
              <a:avLst/>
            </a:prstGeom>
            <a:noFill/>
          </p:spPr>
          <p:txBody>
            <a:bodyPr wrap="square" rtlCol="0">
              <a:spAutoFit/>
            </a:bodyPr>
            <a:lstStyle/>
            <a:p>
              <a:pPr algn="r"/>
              <a:r>
                <a:rPr lang="en-US" sz="2000" b="1" dirty="0" smtClean="0"/>
                <a:t>2</a:t>
              </a:r>
              <a:endParaRPr lang="en-US" sz="2000" b="1" dirty="0"/>
            </a:p>
          </p:txBody>
        </p:sp>
        <p:sp>
          <p:nvSpPr>
            <p:cNvPr id="212" name="TextBox 211"/>
            <p:cNvSpPr txBox="1"/>
            <p:nvPr/>
          </p:nvSpPr>
          <p:spPr>
            <a:xfrm>
              <a:off x="5943600" y="685800"/>
              <a:ext cx="609600" cy="400110"/>
            </a:xfrm>
            <a:prstGeom prst="rect">
              <a:avLst/>
            </a:prstGeom>
            <a:noFill/>
          </p:spPr>
          <p:txBody>
            <a:bodyPr wrap="square" rtlCol="0">
              <a:spAutoFit/>
            </a:bodyPr>
            <a:lstStyle/>
            <a:p>
              <a:pPr algn="r"/>
              <a:r>
                <a:rPr lang="en-US" sz="2000" b="1" dirty="0" smtClean="0"/>
                <a:t>4</a:t>
              </a:r>
              <a:endParaRPr lang="en-US" sz="2000" b="1" dirty="0"/>
            </a:p>
          </p:txBody>
        </p:sp>
      </p:grpSp>
      <p:grpSp>
        <p:nvGrpSpPr>
          <p:cNvPr id="299" name="Group 298"/>
          <p:cNvGrpSpPr/>
          <p:nvPr/>
        </p:nvGrpSpPr>
        <p:grpSpPr>
          <a:xfrm>
            <a:off x="1524000" y="1370650"/>
            <a:ext cx="594360" cy="714100"/>
            <a:chOff x="7794792" y="2244166"/>
            <a:chExt cx="594360" cy="714100"/>
          </a:xfrm>
        </p:grpSpPr>
        <p:sp>
          <p:nvSpPr>
            <p:cNvPr id="300" name="Oval 299"/>
            <p:cNvSpPr/>
            <p:nvPr/>
          </p:nvSpPr>
          <p:spPr>
            <a:xfrm>
              <a:off x="8065850" y="282110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1" name="Oval 300"/>
            <p:cNvSpPr/>
            <p:nvPr/>
          </p:nvSpPr>
          <p:spPr>
            <a:xfrm>
              <a:off x="8023392" y="2777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2" name="Oval 301"/>
            <p:cNvSpPr/>
            <p:nvPr/>
          </p:nvSpPr>
          <p:spPr>
            <a:xfrm>
              <a:off x="8175792" y="2777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3" name="Oval 302"/>
            <p:cNvSpPr/>
            <p:nvPr/>
          </p:nvSpPr>
          <p:spPr>
            <a:xfrm>
              <a:off x="7870992" y="25489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4" name="Oval 303"/>
            <p:cNvSpPr/>
            <p:nvPr/>
          </p:nvSpPr>
          <p:spPr>
            <a:xfrm>
              <a:off x="7870992" y="234976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5" name="Oval 304"/>
            <p:cNvSpPr/>
            <p:nvPr/>
          </p:nvSpPr>
          <p:spPr>
            <a:xfrm>
              <a:off x="8099592" y="22441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6" name="Oval 305"/>
            <p:cNvSpPr/>
            <p:nvPr/>
          </p:nvSpPr>
          <p:spPr>
            <a:xfrm>
              <a:off x="7794792" y="26251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 name="Oval 306"/>
            <p:cNvSpPr/>
            <p:nvPr/>
          </p:nvSpPr>
          <p:spPr>
            <a:xfrm>
              <a:off x="8076730" y="2701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 name="Oval 307"/>
            <p:cNvSpPr/>
            <p:nvPr/>
          </p:nvSpPr>
          <p:spPr>
            <a:xfrm>
              <a:off x="7870992" y="26251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9" name="Oval 308"/>
            <p:cNvSpPr/>
            <p:nvPr/>
          </p:nvSpPr>
          <p:spPr>
            <a:xfrm>
              <a:off x="7794792" y="24727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0" name="Oval 309"/>
            <p:cNvSpPr/>
            <p:nvPr/>
          </p:nvSpPr>
          <p:spPr>
            <a:xfrm>
              <a:off x="8235808" y="250372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1" name="Oval 310"/>
            <p:cNvSpPr/>
            <p:nvPr/>
          </p:nvSpPr>
          <p:spPr>
            <a:xfrm>
              <a:off x="7903652" y="27775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2" name="Oval 311"/>
            <p:cNvSpPr/>
            <p:nvPr/>
          </p:nvSpPr>
          <p:spPr>
            <a:xfrm>
              <a:off x="8251992" y="2701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3" name="Oval 312"/>
            <p:cNvSpPr/>
            <p:nvPr/>
          </p:nvSpPr>
          <p:spPr>
            <a:xfrm>
              <a:off x="7926692" y="25407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4" name="Oval 313"/>
            <p:cNvSpPr/>
            <p:nvPr/>
          </p:nvSpPr>
          <p:spPr>
            <a:xfrm>
              <a:off x="8089794" y="234431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5" name="Oval 314"/>
            <p:cNvSpPr/>
            <p:nvPr/>
          </p:nvSpPr>
          <p:spPr>
            <a:xfrm>
              <a:off x="8251992" y="26251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6" name="Oval 315"/>
            <p:cNvSpPr/>
            <p:nvPr/>
          </p:nvSpPr>
          <p:spPr>
            <a:xfrm>
              <a:off x="7870992" y="27013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7" name="Oval 316"/>
            <p:cNvSpPr/>
            <p:nvPr/>
          </p:nvSpPr>
          <p:spPr>
            <a:xfrm>
              <a:off x="7870992" y="24727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8" name="Oval 317"/>
            <p:cNvSpPr/>
            <p:nvPr/>
          </p:nvSpPr>
          <p:spPr>
            <a:xfrm>
              <a:off x="8175792" y="23965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9" name="Oval 318"/>
            <p:cNvSpPr/>
            <p:nvPr/>
          </p:nvSpPr>
          <p:spPr>
            <a:xfrm>
              <a:off x="8122032" y="243910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0" name="Oval 319"/>
            <p:cNvSpPr/>
            <p:nvPr/>
          </p:nvSpPr>
          <p:spPr>
            <a:xfrm>
              <a:off x="7973320" y="227356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1" name="Oval 320"/>
            <p:cNvSpPr/>
            <p:nvPr/>
          </p:nvSpPr>
          <p:spPr>
            <a:xfrm>
              <a:off x="8175792" y="2701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2" name="Oval 321"/>
            <p:cNvSpPr/>
            <p:nvPr/>
          </p:nvSpPr>
          <p:spPr>
            <a:xfrm>
              <a:off x="8175792" y="26251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3" name="Oval 322"/>
            <p:cNvSpPr/>
            <p:nvPr/>
          </p:nvSpPr>
          <p:spPr>
            <a:xfrm>
              <a:off x="7989732" y="2320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4" name="Oval 323"/>
            <p:cNvSpPr/>
            <p:nvPr/>
          </p:nvSpPr>
          <p:spPr>
            <a:xfrm>
              <a:off x="8023392" y="2396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5" name="Oval 324"/>
            <p:cNvSpPr/>
            <p:nvPr/>
          </p:nvSpPr>
          <p:spPr>
            <a:xfrm>
              <a:off x="8099592" y="2651294"/>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6" name="Oval 325"/>
            <p:cNvSpPr/>
            <p:nvPr/>
          </p:nvSpPr>
          <p:spPr>
            <a:xfrm>
              <a:off x="7976586" y="267089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7" name="Oval 326"/>
            <p:cNvSpPr/>
            <p:nvPr/>
          </p:nvSpPr>
          <p:spPr>
            <a:xfrm>
              <a:off x="8175792" y="25489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8" name="Oval 327"/>
            <p:cNvSpPr/>
            <p:nvPr/>
          </p:nvSpPr>
          <p:spPr>
            <a:xfrm>
              <a:off x="8099592" y="25489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9" name="Oval 328"/>
            <p:cNvSpPr/>
            <p:nvPr/>
          </p:nvSpPr>
          <p:spPr>
            <a:xfrm>
              <a:off x="7947192" y="2396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0" name="Oval 329"/>
            <p:cNvSpPr/>
            <p:nvPr/>
          </p:nvSpPr>
          <p:spPr>
            <a:xfrm>
              <a:off x="8023392" y="24727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1" name="Oval 330"/>
            <p:cNvSpPr/>
            <p:nvPr/>
          </p:nvSpPr>
          <p:spPr>
            <a:xfrm>
              <a:off x="8023392" y="259250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32" name="Group 106"/>
          <p:cNvGrpSpPr/>
          <p:nvPr/>
        </p:nvGrpSpPr>
        <p:grpSpPr>
          <a:xfrm>
            <a:off x="1915308" y="1446140"/>
            <a:ext cx="252366" cy="259222"/>
            <a:chOff x="4108370" y="868538"/>
            <a:chExt cx="252366" cy="259222"/>
          </a:xfrm>
        </p:grpSpPr>
        <p:sp>
          <p:nvSpPr>
            <p:cNvPr id="333" name="Oval 332"/>
            <p:cNvSpPr/>
            <p:nvPr/>
          </p:nvSpPr>
          <p:spPr>
            <a:xfrm>
              <a:off x="4223576" y="92964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334" name="Oval 333"/>
            <p:cNvSpPr/>
            <p:nvPr/>
          </p:nvSpPr>
          <p:spPr>
            <a:xfrm>
              <a:off x="4164996" y="86853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335" name="Oval 334"/>
            <p:cNvSpPr/>
            <p:nvPr/>
          </p:nvSpPr>
          <p:spPr>
            <a:xfrm>
              <a:off x="4221338" y="990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336" name="Oval 335"/>
            <p:cNvSpPr/>
            <p:nvPr/>
          </p:nvSpPr>
          <p:spPr>
            <a:xfrm>
              <a:off x="4108370" y="9841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grpSp>
      <p:grpSp>
        <p:nvGrpSpPr>
          <p:cNvPr id="337" name="Group 336"/>
          <p:cNvGrpSpPr/>
          <p:nvPr/>
        </p:nvGrpSpPr>
        <p:grpSpPr>
          <a:xfrm>
            <a:off x="1892380" y="1399357"/>
            <a:ext cx="208104" cy="249850"/>
            <a:chOff x="8197232" y="2261724"/>
            <a:chExt cx="208104" cy="249850"/>
          </a:xfrm>
        </p:grpSpPr>
        <p:grpSp>
          <p:nvGrpSpPr>
            <p:cNvPr id="338" name="Group 337"/>
            <p:cNvGrpSpPr/>
            <p:nvPr/>
          </p:nvGrpSpPr>
          <p:grpSpPr>
            <a:xfrm>
              <a:off x="8197232" y="2261724"/>
              <a:ext cx="208104" cy="139158"/>
              <a:chOff x="4013380" y="1295400"/>
              <a:chExt cx="208104" cy="139158"/>
            </a:xfrm>
          </p:grpSpPr>
          <p:sp>
            <p:nvSpPr>
              <p:cNvPr id="340" name="Oval 339"/>
              <p:cNvSpPr/>
              <p:nvPr/>
            </p:nvSpPr>
            <p:spPr>
              <a:xfrm>
                <a:off x="4084324" y="129739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1" name="Oval 340"/>
              <p:cNvSpPr/>
              <p:nvPr/>
            </p:nvSpPr>
            <p:spPr>
              <a:xfrm>
                <a:off x="4013380" y="1295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39" name="Oval 338"/>
            <p:cNvSpPr/>
            <p:nvPr/>
          </p:nvSpPr>
          <p:spPr>
            <a:xfrm>
              <a:off x="8268176" y="2388946"/>
              <a:ext cx="45719" cy="12262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42" name="Group 341"/>
          <p:cNvGrpSpPr/>
          <p:nvPr/>
        </p:nvGrpSpPr>
        <p:grpSpPr>
          <a:xfrm>
            <a:off x="1884381" y="1543226"/>
            <a:ext cx="331383" cy="287479"/>
            <a:chOff x="8190613" y="2439107"/>
            <a:chExt cx="331383" cy="287479"/>
          </a:xfrm>
        </p:grpSpPr>
        <p:grpSp>
          <p:nvGrpSpPr>
            <p:cNvPr id="343" name="Group 342"/>
            <p:cNvGrpSpPr/>
            <p:nvPr/>
          </p:nvGrpSpPr>
          <p:grpSpPr>
            <a:xfrm>
              <a:off x="8328192" y="2497042"/>
              <a:ext cx="193804" cy="229544"/>
              <a:chOff x="8328192" y="2497042"/>
              <a:chExt cx="193804" cy="229544"/>
            </a:xfrm>
          </p:grpSpPr>
          <p:sp>
            <p:nvSpPr>
              <p:cNvPr id="345" name="Oval 344"/>
              <p:cNvSpPr/>
              <p:nvPr/>
            </p:nvSpPr>
            <p:spPr>
              <a:xfrm>
                <a:off x="8384836" y="249704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6" name="Oval 345"/>
              <p:cNvSpPr/>
              <p:nvPr/>
            </p:nvSpPr>
            <p:spPr>
              <a:xfrm>
                <a:off x="8328192" y="258942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44" name="Oval 343"/>
            <p:cNvSpPr/>
            <p:nvPr/>
          </p:nvSpPr>
          <p:spPr>
            <a:xfrm>
              <a:off x="8190613" y="2439107"/>
              <a:ext cx="194224" cy="13716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47" name="Group 346"/>
          <p:cNvGrpSpPr/>
          <p:nvPr/>
        </p:nvGrpSpPr>
        <p:grpSpPr>
          <a:xfrm>
            <a:off x="3778101" y="1372598"/>
            <a:ext cx="594360" cy="714100"/>
            <a:chOff x="7794792" y="2244166"/>
            <a:chExt cx="594360" cy="714100"/>
          </a:xfrm>
        </p:grpSpPr>
        <p:sp>
          <p:nvSpPr>
            <p:cNvPr id="348" name="Oval 347"/>
            <p:cNvSpPr/>
            <p:nvPr/>
          </p:nvSpPr>
          <p:spPr>
            <a:xfrm>
              <a:off x="8065850" y="282110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9" name="Oval 348"/>
            <p:cNvSpPr/>
            <p:nvPr/>
          </p:nvSpPr>
          <p:spPr>
            <a:xfrm>
              <a:off x="8023392" y="2777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0" name="Oval 349"/>
            <p:cNvSpPr/>
            <p:nvPr/>
          </p:nvSpPr>
          <p:spPr>
            <a:xfrm>
              <a:off x="8175792" y="2777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1" name="Oval 350"/>
            <p:cNvSpPr/>
            <p:nvPr/>
          </p:nvSpPr>
          <p:spPr>
            <a:xfrm>
              <a:off x="7870992" y="25489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2" name="Oval 351"/>
            <p:cNvSpPr/>
            <p:nvPr/>
          </p:nvSpPr>
          <p:spPr>
            <a:xfrm>
              <a:off x="7870992" y="234976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3" name="Oval 352"/>
            <p:cNvSpPr/>
            <p:nvPr/>
          </p:nvSpPr>
          <p:spPr>
            <a:xfrm>
              <a:off x="8099592" y="22441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4" name="Oval 353"/>
            <p:cNvSpPr/>
            <p:nvPr/>
          </p:nvSpPr>
          <p:spPr>
            <a:xfrm>
              <a:off x="7794792" y="26251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5" name="Oval 354"/>
            <p:cNvSpPr/>
            <p:nvPr/>
          </p:nvSpPr>
          <p:spPr>
            <a:xfrm>
              <a:off x="8076730" y="2701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6" name="Oval 355"/>
            <p:cNvSpPr/>
            <p:nvPr/>
          </p:nvSpPr>
          <p:spPr>
            <a:xfrm>
              <a:off x="7870992" y="26251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7" name="Oval 356"/>
            <p:cNvSpPr/>
            <p:nvPr/>
          </p:nvSpPr>
          <p:spPr>
            <a:xfrm>
              <a:off x="7794792" y="24727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8" name="Oval 357"/>
            <p:cNvSpPr/>
            <p:nvPr/>
          </p:nvSpPr>
          <p:spPr>
            <a:xfrm>
              <a:off x="8235808" y="250372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9" name="Oval 358"/>
            <p:cNvSpPr/>
            <p:nvPr/>
          </p:nvSpPr>
          <p:spPr>
            <a:xfrm>
              <a:off x="7903652" y="27775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0" name="Oval 359"/>
            <p:cNvSpPr/>
            <p:nvPr/>
          </p:nvSpPr>
          <p:spPr>
            <a:xfrm>
              <a:off x="8251992" y="2701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1" name="Oval 360"/>
            <p:cNvSpPr/>
            <p:nvPr/>
          </p:nvSpPr>
          <p:spPr>
            <a:xfrm>
              <a:off x="7926692" y="25407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2" name="Oval 361"/>
            <p:cNvSpPr/>
            <p:nvPr/>
          </p:nvSpPr>
          <p:spPr>
            <a:xfrm>
              <a:off x="8089794" y="234431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3" name="Oval 362"/>
            <p:cNvSpPr/>
            <p:nvPr/>
          </p:nvSpPr>
          <p:spPr>
            <a:xfrm>
              <a:off x="8251992" y="26251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4" name="Oval 363"/>
            <p:cNvSpPr/>
            <p:nvPr/>
          </p:nvSpPr>
          <p:spPr>
            <a:xfrm>
              <a:off x="7870992" y="27013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5" name="Oval 364"/>
            <p:cNvSpPr/>
            <p:nvPr/>
          </p:nvSpPr>
          <p:spPr>
            <a:xfrm>
              <a:off x="7870992" y="24727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6" name="Oval 365"/>
            <p:cNvSpPr/>
            <p:nvPr/>
          </p:nvSpPr>
          <p:spPr>
            <a:xfrm>
              <a:off x="8175792" y="23965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7" name="Oval 366"/>
            <p:cNvSpPr/>
            <p:nvPr/>
          </p:nvSpPr>
          <p:spPr>
            <a:xfrm>
              <a:off x="8122032" y="243910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8" name="Oval 367"/>
            <p:cNvSpPr/>
            <p:nvPr/>
          </p:nvSpPr>
          <p:spPr>
            <a:xfrm>
              <a:off x="7973320" y="227356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9" name="Oval 368"/>
            <p:cNvSpPr/>
            <p:nvPr/>
          </p:nvSpPr>
          <p:spPr>
            <a:xfrm>
              <a:off x="8175792" y="2701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0" name="Oval 369"/>
            <p:cNvSpPr/>
            <p:nvPr/>
          </p:nvSpPr>
          <p:spPr>
            <a:xfrm>
              <a:off x="8175792" y="26251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1" name="Oval 370"/>
            <p:cNvSpPr/>
            <p:nvPr/>
          </p:nvSpPr>
          <p:spPr>
            <a:xfrm>
              <a:off x="7989732" y="2320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2" name="Oval 371"/>
            <p:cNvSpPr/>
            <p:nvPr/>
          </p:nvSpPr>
          <p:spPr>
            <a:xfrm>
              <a:off x="8023392" y="2396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3" name="Oval 372"/>
            <p:cNvSpPr/>
            <p:nvPr/>
          </p:nvSpPr>
          <p:spPr>
            <a:xfrm>
              <a:off x="8099592" y="2651294"/>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4" name="Oval 373"/>
            <p:cNvSpPr/>
            <p:nvPr/>
          </p:nvSpPr>
          <p:spPr>
            <a:xfrm>
              <a:off x="7976586" y="267089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5" name="Oval 374"/>
            <p:cNvSpPr/>
            <p:nvPr/>
          </p:nvSpPr>
          <p:spPr>
            <a:xfrm>
              <a:off x="8175792" y="25489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6" name="Oval 375"/>
            <p:cNvSpPr/>
            <p:nvPr/>
          </p:nvSpPr>
          <p:spPr>
            <a:xfrm>
              <a:off x="8099592" y="25489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7" name="Oval 376"/>
            <p:cNvSpPr/>
            <p:nvPr/>
          </p:nvSpPr>
          <p:spPr>
            <a:xfrm>
              <a:off x="7947192" y="2396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8" name="Oval 377"/>
            <p:cNvSpPr/>
            <p:nvPr/>
          </p:nvSpPr>
          <p:spPr>
            <a:xfrm>
              <a:off x="8023392" y="24727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9" name="Oval 378"/>
            <p:cNvSpPr/>
            <p:nvPr/>
          </p:nvSpPr>
          <p:spPr>
            <a:xfrm>
              <a:off x="8023392" y="259250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80" name="Group 106"/>
          <p:cNvGrpSpPr/>
          <p:nvPr/>
        </p:nvGrpSpPr>
        <p:grpSpPr>
          <a:xfrm>
            <a:off x="4169409" y="1448088"/>
            <a:ext cx="252366" cy="259222"/>
            <a:chOff x="4108370" y="868538"/>
            <a:chExt cx="252366" cy="259222"/>
          </a:xfrm>
        </p:grpSpPr>
        <p:sp>
          <p:nvSpPr>
            <p:cNvPr id="381" name="Oval 380"/>
            <p:cNvSpPr/>
            <p:nvPr/>
          </p:nvSpPr>
          <p:spPr>
            <a:xfrm>
              <a:off x="4223576" y="92964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382" name="Oval 381"/>
            <p:cNvSpPr/>
            <p:nvPr/>
          </p:nvSpPr>
          <p:spPr>
            <a:xfrm>
              <a:off x="4164996" y="86853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383" name="Oval 382"/>
            <p:cNvSpPr/>
            <p:nvPr/>
          </p:nvSpPr>
          <p:spPr>
            <a:xfrm>
              <a:off x="4221338" y="990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384" name="Oval 383"/>
            <p:cNvSpPr/>
            <p:nvPr/>
          </p:nvSpPr>
          <p:spPr>
            <a:xfrm>
              <a:off x="4108370" y="9841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grpSp>
      <p:grpSp>
        <p:nvGrpSpPr>
          <p:cNvPr id="385" name="Group 384"/>
          <p:cNvGrpSpPr/>
          <p:nvPr/>
        </p:nvGrpSpPr>
        <p:grpSpPr>
          <a:xfrm>
            <a:off x="4146481" y="1401305"/>
            <a:ext cx="208104" cy="249850"/>
            <a:chOff x="8197232" y="2261724"/>
            <a:chExt cx="208104" cy="249850"/>
          </a:xfrm>
        </p:grpSpPr>
        <p:grpSp>
          <p:nvGrpSpPr>
            <p:cNvPr id="386" name="Group 385"/>
            <p:cNvGrpSpPr/>
            <p:nvPr/>
          </p:nvGrpSpPr>
          <p:grpSpPr>
            <a:xfrm>
              <a:off x="8197232" y="2261724"/>
              <a:ext cx="208104" cy="139158"/>
              <a:chOff x="4013380" y="1295400"/>
              <a:chExt cx="208104" cy="139158"/>
            </a:xfrm>
          </p:grpSpPr>
          <p:sp>
            <p:nvSpPr>
              <p:cNvPr id="388" name="Oval 387"/>
              <p:cNvSpPr/>
              <p:nvPr/>
            </p:nvSpPr>
            <p:spPr>
              <a:xfrm>
                <a:off x="4084324" y="129739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9" name="Oval 388"/>
              <p:cNvSpPr/>
              <p:nvPr/>
            </p:nvSpPr>
            <p:spPr>
              <a:xfrm>
                <a:off x="4013380" y="1295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87" name="Oval 386"/>
            <p:cNvSpPr/>
            <p:nvPr/>
          </p:nvSpPr>
          <p:spPr>
            <a:xfrm>
              <a:off x="8268176" y="2388946"/>
              <a:ext cx="45719" cy="12262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90" name="Group 389"/>
          <p:cNvGrpSpPr/>
          <p:nvPr/>
        </p:nvGrpSpPr>
        <p:grpSpPr>
          <a:xfrm>
            <a:off x="4138482" y="1545174"/>
            <a:ext cx="331383" cy="287479"/>
            <a:chOff x="8190613" y="2439107"/>
            <a:chExt cx="331383" cy="287479"/>
          </a:xfrm>
        </p:grpSpPr>
        <p:grpSp>
          <p:nvGrpSpPr>
            <p:cNvPr id="391" name="Group 390"/>
            <p:cNvGrpSpPr/>
            <p:nvPr/>
          </p:nvGrpSpPr>
          <p:grpSpPr>
            <a:xfrm>
              <a:off x="8328192" y="2497042"/>
              <a:ext cx="193804" cy="229544"/>
              <a:chOff x="8328192" y="2497042"/>
              <a:chExt cx="193804" cy="229544"/>
            </a:xfrm>
          </p:grpSpPr>
          <p:sp>
            <p:nvSpPr>
              <p:cNvPr id="393" name="Oval 392"/>
              <p:cNvSpPr/>
              <p:nvPr/>
            </p:nvSpPr>
            <p:spPr>
              <a:xfrm>
                <a:off x="8384836" y="249704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4" name="Oval 393"/>
              <p:cNvSpPr/>
              <p:nvPr/>
            </p:nvSpPr>
            <p:spPr>
              <a:xfrm>
                <a:off x="8328192" y="258942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92" name="Oval 391"/>
            <p:cNvSpPr/>
            <p:nvPr/>
          </p:nvSpPr>
          <p:spPr>
            <a:xfrm>
              <a:off x="8190613" y="2439107"/>
              <a:ext cx="194224" cy="13716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0" name="Group 121"/>
          <p:cNvGrpSpPr/>
          <p:nvPr/>
        </p:nvGrpSpPr>
        <p:grpSpPr>
          <a:xfrm>
            <a:off x="5486400" y="641136"/>
            <a:ext cx="1447800" cy="707886"/>
            <a:chOff x="5903025" y="645500"/>
            <a:chExt cx="1447800" cy="707886"/>
          </a:xfrm>
        </p:grpSpPr>
        <p:sp>
          <p:nvSpPr>
            <p:cNvPr id="161" name="TextBox 160"/>
            <p:cNvSpPr txBox="1"/>
            <p:nvPr/>
          </p:nvSpPr>
          <p:spPr>
            <a:xfrm>
              <a:off x="5903025" y="645500"/>
              <a:ext cx="1447800" cy="707886"/>
            </a:xfrm>
            <a:prstGeom prst="rect">
              <a:avLst/>
            </a:prstGeom>
            <a:noFill/>
          </p:spPr>
          <p:txBody>
            <a:bodyPr wrap="square" rtlCol="0">
              <a:spAutoFit/>
            </a:bodyPr>
            <a:lstStyle/>
            <a:p>
              <a:r>
                <a:rPr lang="en-US" sz="4000" dirty="0" smtClean="0"/>
                <a:t>+   </a:t>
              </a:r>
              <a:r>
                <a:rPr lang="en-US" sz="4000" dirty="0" smtClean="0">
                  <a:latin typeface="Symbol" pitchFamily="18" charset="2"/>
                </a:rPr>
                <a:t>g</a:t>
              </a:r>
              <a:endParaRPr lang="en-US" sz="4000" dirty="0" smtClean="0">
                <a:latin typeface="Symbol" pitchFamily="18" charset="2"/>
                <a:sym typeface="Wingdings" pitchFamily="2" charset="2"/>
              </a:endParaRPr>
            </a:p>
          </p:txBody>
        </p:sp>
        <p:sp>
          <p:nvSpPr>
            <p:cNvPr id="162" name="TextBox 161"/>
            <p:cNvSpPr txBox="1"/>
            <p:nvPr/>
          </p:nvSpPr>
          <p:spPr>
            <a:xfrm>
              <a:off x="6033912" y="922430"/>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163" name="TextBox 162"/>
            <p:cNvSpPr txBox="1"/>
            <p:nvPr/>
          </p:nvSpPr>
          <p:spPr>
            <a:xfrm>
              <a:off x="6033912" y="685800"/>
              <a:ext cx="609600" cy="400110"/>
            </a:xfrm>
            <a:prstGeom prst="rect">
              <a:avLst/>
            </a:prstGeom>
            <a:noFill/>
          </p:spPr>
          <p:txBody>
            <a:bodyPr wrap="square" rtlCol="0">
              <a:spAutoFit/>
            </a:bodyPr>
            <a:lstStyle/>
            <a:p>
              <a:pPr algn="r"/>
              <a:r>
                <a:rPr lang="en-US" sz="2000" b="1" dirty="0" smtClean="0"/>
                <a:t>0</a:t>
              </a:r>
              <a:endParaRPr lang="en-US" sz="2000" b="1" dirty="0"/>
            </a:p>
          </p:txBody>
        </p:sp>
      </p:grpSp>
    </p:spTree>
    <p:extLst>
      <p:ext uri="{BB962C8B-B14F-4D97-AF65-F5344CB8AC3E}">
        <p14:creationId xmlns:p14="http://schemas.microsoft.com/office/powerpoint/2010/main" val="3852309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fill="hold" nodeType="clickEffect">
                                  <p:stCondLst>
                                    <p:cond delay="0"/>
                                  </p:stCondLst>
                                  <p:childTnLst>
                                    <p:animMotion origin="layout" path="M 0 0 L 0.24653 0.00023 " pathEditMode="relative" ptsTypes="AA">
                                      <p:cBhvr>
                                        <p:cTn id="6" dur="3000" fill="hold"/>
                                        <p:tgtEl>
                                          <p:spTgt spid="299"/>
                                        </p:tgtEl>
                                        <p:attrNameLst>
                                          <p:attrName>ppt_x</p:attrName>
                                          <p:attrName>ppt_y</p:attrName>
                                        </p:attrNameLst>
                                      </p:cBhvr>
                                    </p:animMotion>
                                  </p:childTnLst>
                                </p:cTn>
                              </p:par>
                              <p:par>
                                <p:cTn id="7" presetID="0" presetClass="path" presetSubtype="0" fill="hold" nodeType="withEffect">
                                  <p:stCondLst>
                                    <p:cond delay="0"/>
                                  </p:stCondLst>
                                  <p:childTnLst>
                                    <p:animMotion origin="layout" path="M 0 0 L 0.24653 0.00023 " pathEditMode="relative" ptsTypes="AA">
                                      <p:cBhvr>
                                        <p:cTn id="8" dur="3000" fill="hold"/>
                                        <p:tgtEl>
                                          <p:spTgt spid="332"/>
                                        </p:tgtEl>
                                        <p:attrNameLst>
                                          <p:attrName>ppt_x</p:attrName>
                                          <p:attrName>ppt_y</p:attrName>
                                        </p:attrNameLst>
                                      </p:cBhvr>
                                    </p:animMotion>
                                  </p:childTnLst>
                                </p:cTn>
                              </p:par>
                              <p:par>
                                <p:cTn id="9" presetID="0" presetClass="path" presetSubtype="0" fill="hold" nodeType="withEffect">
                                  <p:stCondLst>
                                    <p:cond delay="0"/>
                                  </p:stCondLst>
                                  <p:childTnLst>
                                    <p:animMotion origin="layout" path="M 0 0 L 0.24653 0.00023 " pathEditMode="relative" ptsTypes="AA">
                                      <p:cBhvr>
                                        <p:cTn id="10" dur="3000" fill="hold"/>
                                        <p:tgtEl>
                                          <p:spTgt spid="337"/>
                                        </p:tgtEl>
                                        <p:attrNameLst>
                                          <p:attrName>ppt_x</p:attrName>
                                          <p:attrName>ppt_y</p:attrName>
                                        </p:attrNameLst>
                                      </p:cBhvr>
                                    </p:animMotion>
                                  </p:childTnLst>
                                </p:cTn>
                              </p:par>
                              <p:par>
                                <p:cTn id="11" presetID="0" presetClass="path" presetSubtype="0" fill="hold" nodeType="withEffect">
                                  <p:stCondLst>
                                    <p:cond delay="0"/>
                                  </p:stCondLst>
                                  <p:childTnLst>
                                    <p:animMotion origin="layout" path="M 0 0 L 0.24653 0.00023 " pathEditMode="relative" ptsTypes="AA">
                                      <p:cBhvr>
                                        <p:cTn id="12" dur="3000" fill="hold"/>
                                        <p:tgtEl>
                                          <p:spTgt spid="342"/>
                                        </p:tgtEl>
                                        <p:attrNameLst>
                                          <p:attrName>ppt_x</p:attrName>
                                          <p:attrName>ppt_y</p:attrName>
                                        </p:attrNameLst>
                                      </p:cBhvr>
                                    </p:animMotion>
                                  </p:childTnLst>
                                </p:cTn>
                              </p:par>
                            </p:childTnLst>
                          </p:cTn>
                        </p:par>
                        <p:par>
                          <p:cTn id="13" fill="hold">
                            <p:stCondLst>
                              <p:cond delay="3000"/>
                            </p:stCondLst>
                            <p:childTnLst>
                              <p:par>
                                <p:cTn id="14" presetID="1" presetClass="exit" presetSubtype="0" fill="hold" nodeType="afterEffect">
                                  <p:stCondLst>
                                    <p:cond delay="0"/>
                                  </p:stCondLst>
                                  <p:childTnLst>
                                    <p:set>
                                      <p:cBhvr>
                                        <p:cTn id="15" dur="1" fill="hold">
                                          <p:stCondLst>
                                            <p:cond delay="0"/>
                                          </p:stCondLst>
                                        </p:cTn>
                                        <p:tgtEl>
                                          <p:spTgt spid="299"/>
                                        </p:tgtEl>
                                        <p:attrNameLst>
                                          <p:attrName>style.visibility</p:attrName>
                                        </p:attrNameLst>
                                      </p:cBhvr>
                                      <p:to>
                                        <p:strVal val="hidden"/>
                                      </p:to>
                                    </p:set>
                                  </p:childTnLst>
                                </p:cTn>
                              </p:par>
                            </p:childTnLst>
                          </p:cTn>
                        </p:par>
                        <p:par>
                          <p:cTn id="16" fill="hold">
                            <p:stCondLst>
                              <p:cond delay="3000"/>
                            </p:stCondLst>
                            <p:childTnLst>
                              <p:par>
                                <p:cTn id="17" presetID="1" presetClass="exit" presetSubtype="0" fill="hold" nodeType="afterEffect">
                                  <p:stCondLst>
                                    <p:cond delay="0"/>
                                  </p:stCondLst>
                                  <p:childTnLst>
                                    <p:set>
                                      <p:cBhvr>
                                        <p:cTn id="18" dur="1" fill="hold">
                                          <p:stCondLst>
                                            <p:cond delay="0"/>
                                          </p:stCondLst>
                                        </p:cTn>
                                        <p:tgtEl>
                                          <p:spTgt spid="332"/>
                                        </p:tgtEl>
                                        <p:attrNameLst>
                                          <p:attrName>style.visibility</p:attrName>
                                        </p:attrNameLst>
                                      </p:cBhvr>
                                      <p:to>
                                        <p:strVal val="hidden"/>
                                      </p:to>
                                    </p:set>
                                  </p:childTnLst>
                                </p:cTn>
                              </p:par>
                            </p:childTnLst>
                          </p:cTn>
                        </p:par>
                        <p:par>
                          <p:cTn id="19" fill="hold">
                            <p:stCondLst>
                              <p:cond delay="3000"/>
                            </p:stCondLst>
                            <p:childTnLst>
                              <p:par>
                                <p:cTn id="20" presetID="1" presetClass="exit" presetSubtype="0" fill="hold" nodeType="afterEffect">
                                  <p:stCondLst>
                                    <p:cond delay="0"/>
                                  </p:stCondLst>
                                  <p:childTnLst>
                                    <p:set>
                                      <p:cBhvr>
                                        <p:cTn id="21" dur="1" fill="hold">
                                          <p:stCondLst>
                                            <p:cond delay="0"/>
                                          </p:stCondLst>
                                        </p:cTn>
                                        <p:tgtEl>
                                          <p:spTgt spid="337"/>
                                        </p:tgtEl>
                                        <p:attrNameLst>
                                          <p:attrName>style.visibility</p:attrName>
                                        </p:attrNameLst>
                                      </p:cBhvr>
                                      <p:to>
                                        <p:strVal val="hidden"/>
                                      </p:to>
                                    </p:set>
                                  </p:childTnLst>
                                </p:cTn>
                              </p:par>
                            </p:childTnLst>
                          </p:cTn>
                        </p:par>
                        <p:par>
                          <p:cTn id="22" fill="hold">
                            <p:stCondLst>
                              <p:cond delay="3000"/>
                            </p:stCondLst>
                            <p:childTnLst>
                              <p:par>
                                <p:cTn id="23" presetID="1" presetClass="exit" presetSubtype="0" fill="hold" nodeType="afterEffect">
                                  <p:stCondLst>
                                    <p:cond delay="0"/>
                                  </p:stCondLst>
                                  <p:childTnLst>
                                    <p:set>
                                      <p:cBhvr>
                                        <p:cTn id="24" dur="1" fill="hold">
                                          <p:stCondLst>
                                            <p:cond delay="0"/>
                                          </p:stCondLst>
                                        </p:cTn>
                                        <p:tgtEl>
                                          <p:spTgt spid="342"/>
                                        </p:tgtEl>
                                        <p:attrNameLst>
                                          <p:attrName>style.visibility</p:attrName>
                                        </p:attrNameLst>
                                      </p:cBhvr>
                                      <p:to>
                                        <p:strVal val="hidden"/>
                                      </p:to>
                                    </p:set>
                                  </p:childTnLst>
                                </p:cTn>
                              </p:par>
                              <p:par>
                                <p:cTn id="25" presetID="1" presetClass="entr" presetSubtype="0" fill="hold" nodeType="withEffect">
                                  <p:stCondLst>
                                    <p:cond delay="0"/>
                                  </p:stCondLst>
                                  <p:childTnLst>
                                    <p:set>
                                      <p:cBhvr>
                                        <p:cTn id="26" dur="1" fill="hold">
                                          <p:stCondLst>
                                            <p:cond delay="0"/>
                                          </p:stCondLst>
                                        </p:cTn>
                                        <p:tgtEl>
                                          <p:spTgt spid="34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8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8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90"/>
                                        </p:tgtEl>
                                        <p:attrNameLst>
                                          <p:attrName>style.visibility</p:attrName>
                                        </p:attrNameLst>
                                      </p:cBhvr>
                                      <p:to>
                                        <p:strVal val="visible"/>
                                      </p:to>
                                    </p:set>
                                  </p:childTnLst>
                                </p:cTn>
                              </p:par>
                            </p:childTnLst>
                          </p:cTn>
                        </p:par>
                        <p:par>
                          <p:cTn id="33" fill="hold">
                            <p:stCondLst>
                              <p:cond delay="3000"/>
                            </p:stCondLst>
                            <p:childTnLst>
                              <p:par>
                                <p:cTn id="34" presetID="0" presetClass="path" presetSubtype="0" fill="hold" nodeType="afterEffect">
                                  <p:stCondLst>
                                    <p:cond delay="0"/>
                                  </p:stCondLst>
                                  <p:childTnLst>
                                    <p:animMotion origin="layout" path="M 0 0 L 0.28594 0.06666 " pathEditMode="relative" ptsTypes="AA">
                                      <p:cBhvr>
                                        <p:cTn id="35" dur="3000" fill="hold"/>
                                        <p:tgtEl>
                                          <p:spTgt spid="347"/>
                                        </p:tgtEl>
                                        <p:attrNameLst>
                                          <p:attrName>ppt_x</p:attrName>
                                          <p:attrName>ppt_y</p:attrName>
                                        </p:attrNameLst>
                                      </p:cBhvr>
                                    </p:animMotion>
                                  </p:childTnLst>
                                </p:cTn>
                              </p:par>
                              <p:par>
                                <p:cTn id="36" presetID="0" presetClass="path" presetSubtype="0" fill="hold" nodeType="withEffect">
                                  <p:stCondLst>
                                    <p:cond delay="0"/>
                                  </p:stCondLst>
                                  <p:childTnLst>
                                    <p:animMotion origin="layout" path="M 0.00139 0.00602 L 0.31563 -0.0794 " pathEditMode="relative" rAng="0" ptsTypes="AA">
                                      <p:cBhvr>
                                        <p:cTn id="37" dur="3000" fill="hold"/>
                                        <p:tgtEl>
                                          <p:spTgt spid="380"/>
                                        </p:tgtEl>
                                        <p:attrNameLst>
                                          <p:attrName>ppt_x</p:attrName>
                                          <p:attrName>ppt_y</p:attrName>
                                        </p:attrNameLst>
                                      </p:cBhvr>
                                      <p:rCtr x="15712" y="-4282"/>
                                    </p:animMotion>
                                  </p:childTnLst>
                                </p:cTn>
                              </p:par>
                              <p:par>
                                <p:cTn id="38" presetID="0" presetClass="path" presetSubtype="0" fill="hold" nodeType="withEffect">
                                  <p:stCondLst>
                                    <p:cond delay="0"/>
                                  </p:stCondLst>
                                  <p:childTnLst>
                                    <p:animMotion origin="layout" path="M 0 0 L 0.28594 0.06666 " pathEditMode="relative" ptsTypes="AA">
                                      <p:cBhvr>
                                        <p:cTn id="39" dur="3000" fill="hold"/>
                                        <p:tgtEl>
                                          <p:spTgt spid="385"/>
                                        </p:tgtEl>
                                        <p:attrNameLst>
                                          <p:attrName>ppt_x</p:attrName>
                                          <p:attrName>ppt_y</p:attrName>
                                        </p:attrNameLst>
                                      </p:cBhvr>
                                    </p:animMotion>
                                  </p:childTnLst>
                                </p:cTn>
                              </p:par>
                              <p:par>
                                <p:cTn id="40" presetID="0" presetClass="path" presetSubtype="0" fill="hold" nodeType="withEffect">
                                  <p:stCondLst>
                                    <p:cond delay="0"/>
                                  </p:stCondLst>
                                  <p:childTnLst>
                                    <p:animMotion origin="layout" path="M 0 0 L 0.28594 0.06666 " pathEditMode="relative" ptsTypes="AA">
                                      <p:cBhvr>
                                        <p:cTn id="41" dur="3000" fill="hold"/>
                                        <p:tgtEl>
                                          <p:spTgt spid="390"/>
                                        </p:tgtEl>
                                        <p:attrNameLst>
                                          <p:attrName>ppt_x</p:attrName>
                                          <p:attrName>ppt_y</p:attrName>
                                        </p:attrNameLst>
                                      </p:cBhvr>
                                    </p:animMotion>
                                  </p:childTnLst>
                                </p:cTn>
                              </p:par>
                              <p:par>
                                <p:cTn id="42" presetID="8" presetClass="emph" presetSubtype="0" fill="hold" nodeType="withEffect">
                                  <p:stCondLst>
                                    <p:cond delay="500"/>
                                  </p:stCondLst>
                                  <p:childTnLst>
                                    <p:animRot by="2400000">
                                      <p:cBhvr>
                                        <p:cTn id="43" dur="1000" fill="hold"/>
                                        <p:tgtEl>
                                          <p:spTgt spid="385"/>
                                        </p:tgtEl>
                                        <p:attrNameLst>
                                          <p:attrName>r</p:attrName>
                                        </p:attrNameLst>
                                      </p:cBhvr>
                                    </p:animRot>
                                  </p:childTnLst>
                                </p:cTn>
                              </p:par>
                              <p:par>
                                <p:cTn id="44" presetID="8" presetClass="emph" presetSubtype="0" fill="hold" nodeType="withEffect">
                                  <p:stCondLst>
                                    <p:cond delay="500"/>
                                  </p:stCondLst>
                                  <p:childTnLst>
                                    <p:animRot by="-2400000">
                                      <p:cBhvr>
                                        <p:cTn id="45" dur="1000" fill="hold"/>
                                        <p:tgtEl>
                                          <p:spTgt spid="390"/>
                                        </p:tgtEl>
                                        <p:attrNameLst>
                                          <p:attrName>r</p:attrName>
                                        </p:attrNameLst>
                                      </p:cBhvr>
                                    </p:animRot>
                                  </p:childTnLst>
                                </p:cTn>
                              </p:par>
                              <p:par>
                                <p:cTn id="46" presetID="1" presetClass="entr" presetSubtype="0" fill="hold" nodeType="withEffect">
                                  <p:stCondLst>
                                    <p:cond delay="1500"/>
                                  </p:stCondLst>
                                  <p:childTnLst>
                                    <p:set>
                                      <p:cBhvr>
                                        <p:cTn id="47" dur="1" fill="hold">
                                          <p:stCondLst>
                                            <p:cond delay="0"/>
                                          </p:stCondLst>
                                        </p:cTn>
                                        <p:tgtEl>
                                          <p:spTgt spid="395"/>
                                        </p:tgtEl>
                                        <p:attrNameLst>
                                          <p:attrName>style.visibility</p:attrName>
                                        </p:attrNameLst>
                                      </p:cBhvr>
                                      <p:to>
                                        <p:strVal val="visible"/>
                                      </p:to>
                                    </p:set>
                                  </p:childTnLst>
                                </p:cTn>
                              </p:par>
                              <p:par>
                                <p:cTn id="48" presetID="0" presetClass="path" presetSubtype="0" fill="hold" nodeType="withEffect">
                                  <p:stCondLst>
                                    <p:cond delay="1500"/>
                                  </p:stCondLst>
                                  <p:childTnLst>
                                    <p:animMotion origin="layout" path="M -1.38889E-6 1.57262E-7 L 0.32205 -0.00925 " pathEditMode="relative" rAng="0" ptsTypes="AA">
                                      <p:cBhvr>
                                        <p:cTn id="49" dur="1500" fill="hold"/>
                                        <p:tgtEl>
                                          <p:spTgt spid="395"/>
                                        </p:tgtEl>
                                        <p:attrNameLst>
                                          <p:attrName>ppt_x</p:attrName>
                                          <p:attrName>ppt_y</p:attrName>
                                        </p:attrNameLst>
                                      </p:cBhvr>
                                      <p:rCtr x="16094" y="-463"/>
                                    </p:animMotion>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nodeType="clickEffect">
                                  <p:stCondLst>
                                    <p:cond delay="0"/>
                                  </p:stCondLst>
                                  <p:childTnLst>
                                    <p:set>
                                      <p:cBhvr>
                                        <p:cTn id="53" dur="1" fill="hold">
                                          <p:stCondLst>
                                            <p:cond delay="0"/>
                                          </p:stCondLst>
                                        </p:cTn>
                                        <p:tgtEl>
                                          <p:spTgt spid="33">
                                            <p:txEl>
                                              <p:pRg st="0" end="0"/>
                                            </p:txEl>
                                          </p:spTgt>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nodeType="clickEffect">
                                  <p:stCondLst>
                                    <p:cond delay="0"/>
                                  </p:stCondLst>
                                  <p:childTnLst>
                                    <p:set>
                                      <p:cBhvr>
                                        <p:cTn id="57" dur="1" fill="hold">
                                          <p:stCondLst>
                                            <p:cond delay="0"/>
                                          </p:stCondLst>
                                        </p:cTn>
                                        <p:tgtEl>
                                          <p:spTgt spid="3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8" name="Group 177"/>
          <p:cNvGrpSpPr/>
          <p:nvPr/>
        </p:nvGrpSpPr>
        <p:grpSpPr>
          <a:xfrm>
            <a:off x="3810000" y="5630912"/>
            <a:ext cx="358483" cy="125421"/>
            <a:chOff x="6819900" y="4038600"/>
            <a:chExt cx="763926" cy="381000"/>
          </a:xfrm>
        </p:grpSpPr>
        <p:sp>
          <p:nvSpPr>
            <p:cNvPr id="179" name="Freeform 178"/>
            <p:cNvSpPr/>
            <p:nvPr/>
          </p:nvSpPr>
          <p:spPr>
            <a:xfrm>
              <a:off x="6819900" y="4038600"/>
              <a:ext cx="381000" cy="381000"/>
            </a:xfrm>
            <a:custGeom>
              <a:avLst/>
              <a:gdLst>
                <a:gd name="connsiteX0" fmla="*/ 0 w 1828800"/>
                <a:gd name="connsiteY0" fmla="*/ 266700 h 531812"/>
                <a:gd name="connsiteX1" fmla="*/ 161925 w 1828800"/>
                <a:gd name="connsiteY1" fmla="*/ 38100 h 531812"/>
                <a:gd name="connsiteX2" fmla="*/ 466725 w 1828800"/>
                <a:gd name="connsiteY2" fmla="*/ 495300 h 531812"/>
                <a:gd name="connsiteX3" fmla="*/ 771525 w 1828800"/>
                <a:gd name="connsiteY3" fmla="*/ 38100 h 531812"/>
                <a:gd name="connsiteX4" fmla="*/ 1076325 w 1828800"/>
                <a:gd name="connsiteY4" fmla="*/ 495300 h 531812"/>
                <a:gd name="connsiteX5" fmla="*/ 1381125 w 1828800"/>
                <a:gd name="connsiteY5" fmla="*/ 38100 h 531812"/>
                <a:gd name="connsiteX6" fmla="*/ 1685925 w 1828800"/>
                <a:gd name="connsiteY6" fmla="*/ 495300 h 531812"/>
                <a:gd name="connsiteX7" fmla="*/ 1828800 w 1828800"/>
                <a:gd name="connsiteY7" fmla="*/ 257175 h 531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28800" h="531812">
                  <a:moveTo>
                    <a:pt x="0" y="266700"/>
                  </a:moveTo>
                  <a:cubicBezTo>
                    <a:pt x="42069" y="133350"/>
                    <a:pt x="84138" y="0"/>
                    <a:pt x="161925" y="38100"/>
                  </a:cubicBezTo>
                  <a:cubicBezTo>
                    <a:pt x="239713" y="76200"/>
                    <a:pt x="365125" y="495300"/>
                    <a:pt x="466725" y="495300"/>
                  </a:cubicBezTo>
                  <a:cubicBezTo>
                    <a:pt x="568325" y="495300"/>
                    <a:pt x="669925" y="38100"/>
                    <a:pt x="771525" y="38100"/>
                  </a:cubicBezTo>
                  <a:cubicBezTo>
                    <a:pt x="873125" y="38100"/>
                    <a:pt x="974725" y="495300"/>
                    <a:pt x="1076325" y="495300"/>
                  </a:cubicBezTo>
                  <a:cubicBezTo>
                    <a:pt x="1177925" y="495300"/>
                    <a:pt x="1279525" y="38100"/>
                    <a:pt x="1381125" y="38100"/>
                  </a:cubicBezTo>
                  <a:cubicBezTo>
                    <a:pt x="1482725" y="38100"/>
                    <a:pt x="1611313" y="458788"/>
                    <a:pt x="1685925" y="495300"/>
                  </a:cubicBezTo>
                  <a:cubicBezTo>
                    <a:pt x="1760537" y="531812"/>
                    <a:pt x="1794668" y="394493"/>
                    <a:pt x="1828800" y="257175"/>
                  </a:cubicBezTo>
                </a:path>
              </a:pathLst>
            </a:custGeom>
            <a:ln w="1905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n>
                  <a:solidFill>
                    <a:srgbClr val="7030A0"/>
                  </a:solidFill>
                </a:ln>
              </a:endParaRPr>
            </a:p>
          </p:txBody>
        </p:sp>
        <p:sp>
          <p:nvSpPr>
            <p:cNvPr id="180" name="Freeform 179"/>
            <p:cNvSpPr/>
            <p:nvPr/>
          </p:nvSpPr>
          <p:spPr>
            <a:xfrm>
              <a:off x="7202826" y="4038600"/>
              <a:ext cx="381000" cy="381000"/>
            </a:xfrm>
            <a:custGeom>
              <a:avLst/>
              <a:gdLst>
                <a:gd name="connsiteX0" fmla="*/ 0 w 1828800"/>
                <a:gd name="connsiteY0" fmla="*/ 266700 h 531812"/>
                <a:gd name="connsiteX1" fmla="*/ 161925 w 1828800"/>
                <a:gd name="connsiteY1" fmla="*/ 38100 h 531812"/>
                <a:gd name="connsiteX2" fmla="*/ 466725 w 1828800"/>
                <a:gd name="connsiteY2" fmla="*/ 495300 h 531812"/>
                <a:gd name="connsiteX3" fmla="*/ 771525 w 1828800"/>
                <a:gd name="connsiteY3" fmla="*/ 38100 h 531812"/>
                <a:gd name="connsiteX4" fmla="*/ 1076325 w 1828800"/>
                <a:gd name="connsiteY4" fmla="*/ 495300 h 531812"/>
                <a:gd name="connsiteX5" fmla="*/ 1381125 w 1828800"/>
                <a:gd name="connsiteY5" fmla="*/ 38100 h 531812"/>
                <a:gd name="connsiteX6" fmla="*/ 1685925 w 1828800"/>
                <a:gd name="connsiteY6" fmla="*/ 495300 h 531812"/>
                <a:gd name="connsiteX7" fmla="*/ 1828800 w 1828800"/>
                <a:gd name="connsiteY7" fmla="*/ 257175 h 531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28800" h="531812">
                  <a:moveTo>
                    <a:pt x="0" y="266700"/>
                  </a:moveTo>
                  <a:cubicBezTo>
                    <a:pt x="42069" y="133350"/>
                    <a:pt x="84138" y="0"/>
                    <a:pt x="161925" y="38100"/>
                  </a:cubicBezTo>
                  <a:cubicBezTo>
                    <a:pt x="239713" y="76200"/>
                    <a:pt x="365125" y="495300"/>
                    <a:pt x="466725" y="495300"/>
                  </a:cubicBezTo>
                  <a:cubicBezTo>
                    <a:pt x="568325" y="495300"/>
                    <a:pt x="669925" y="38100"/>
                    <a:pt x="771525" y="38100"/>
                  </a:cubicBezTo>
                  <a:cubicBezTo>
                    <a:pt x="873125" y="38100"/>
                    <a:pt x="974725" y="495300"/>
                    <a:pt x="1076325" y="495300"/>
                  </a:cubicBezTo>
                  <a:cubicBezTo>
                    <a:pt x="1177925" y="495300"/>
                    <a:pt x="1279525" y="38100"/>
                    <a:pt x="1381125" y="38100"/>
                  </a:cubicBezTo>
                  <a:cubicBezTo>
                    <a:pt x="1482725" y="38100"/>
                    <a:pt x="1611313" y="458788"/>
                    <a:pt x="1685925" y="495300"/>
                  </a:cubicBezTo>
                  <a:cubicBezTo>
                    <a:pt x="1760537" y="531812"/>
                    <a:pt x="1794668" y="394493"/>
                    <a:pt x="1828800" y="257175"/>
                  </a:cubicBezTo>
                </a:path>
              </a:pathLst>
            </a:custGeom>
            <a:ln w="1905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n>
                  <a:solidFill>
                    <a:srgbClr val="7030A0"/>
                  </a:solidFill>
                </a:ln>
              </a:endParaRPr>
            </a:p>
          </p:txBody>
        </p:sp>
      </p:grpSp>
      <p:sp>
        <p:nvSpPr>
          <p:cNvPr id="159" name="TextBox 158"/>
          <p:cNvSpPr txBox="1"/>
          <p:nvPr/>
        </p:nvSpPr>
        <p:spPr>
          <a:xfrm>
            <a:off x="152400" y="649069"/>
            <a:ext cx="8915400" cy="707886"/>
          </a:xfrm>
          <a:prstGeom prst="rect">
            <a:avLst/>
          </a:prstGeom>
          <a:noFill/>
        </p:spPr>
        <p:txBody>
          <a:bodyPr wrap="square" rtlCol="0">
            <a:spAutoFit/>
          </a:bodyPr>
          <a:lstStyle/>
          <a:p>
            <a:r>
              <a:rPr lang="en-US" sz="4000" dirty="0" smtClean="0"/>
              <a:t>                </a:t>
            </a:r>
            <a:r>
              <a:rPr lang="en-US" sz="4000" dirty="0" err="1" smtClean="0"/>
              <a:t>Th</a:t>
            </a:r>
            <a:r>
              <a:rPr lang="en-US" sz="4000" dirty="0" smtClean="0"/>
              <a:t>   </a:t>
            </a:r>
            <a:r>
              <a:rPr lang="en-US" sz="4000" dirty="0" smtClean="0">
                <a:sym typeface="Wingdings" pitchFamily="2" charset="2"/>
              </a:rPr>
              <a:t>        Ra</a:t>
            </a:r>
          </a:p>
        </p:txBody>
      </p:sp>
      <p:sp>
        <p:nvSpPr>
          <p:cNvPr id="33" name="TextBox 32"/>
          <p:cNvSpPr txBox="1"/>
          <p:nvPr/>
        </p:nvSpPr>
        <p:spPr>
          <a:xfrm>
            <a:off x="228600" y="2133600"/>
            <a:ext cx="8915400" cy="2677656"/>
          </a:xfrm>
          <a:prstGeom prst="rect">
            <a:avLst/>
          </a:prstGeom>
          <a:noFill/>
        </p:spPr>
        <p:txBody>
          <a:bodyPr wrap="square" rtlCol="0">
            <a:spAutoFit/>
          </a:bodyPr>
          <a:lstStyle/>
          <a:p>
            <a:r>
              <a:rPr lang="en-US" sz="2800" dirty="0" smtClean="0"/>
              <a:t>Radium-215</a:t>
            </a:r>
            <a:r>
              <a:rPr lang="en-US" sz="2800" b="1" dirty="0" smtClean="0"/>
              <a:t>m</a:t>
            </a:r>
            <a:r>
              <a:rPr lang="en-US" sz="2800" dirty="0" smtClean="0"/>
              <a:t> is one such isotope.  </a:t>
            </a:r>
          </a:p>
          <a:p>
            <a:r>
              <a:rPr lang="en-US" sz="2800" dirty="0" smtClean="0"/>
              <a:t>It is created when a Th-219 nucleus undergoes alpha decay.</a:t>
            </a:r>
          </a:p>
          <a:p>
            <a:r>
              <a:rPr lang="en-US" sz="2800" dirty="0" smtClean="0"/>
              <a:t>Notice how the gap does not immediately close into a more stable arrangement.</a:t>
            </a:r>
          </a:p>
          <a:p>
            <a:r>
              <a:rPr lang="en-US" sz="2800" dirty="0" smtClean="0"/>
              <a:t>This closing of the gap happens later on as a second sort of decay event:</a:t>
            </a:r>
          </a:p>
        </p:txBody>
      </p:sp>
      <p:sp>
        <p:nvSpPr>
          <p:cNvPr id="4" name="TextBox 3"/>
          <p:cNvSpPr txBox="1"/>
          <p:nvPr/>
        </p:nvSpPr>
        <p:spPr>
          <a:xfrm>
            <a:off x="0" y="76200"/>
            <a:ext cx="9144000" cy="646331"/>
          </a:xfrm>
          <a:prstGeom prst="rect">
            <a:avLst/>
          </a:prstGeom>
          <a:noFill/>
        </p:spPr>
        <p:txBody>
          <a:bodyPr wrap="square" rtlCol="0">
            <a:spAutoFit/>
          </a:bodyPr>
          <a:lstStyle/>
          <a:p>
            <a:pPr algn="ctr"/>
            <a:r>
              <a:rPr lang="en-US" sz="3600" b="1" dirty="0" smtClean="0"/>
              <a:t>Nuclear Reactions</a:t>
            </a:r>
            <a:endParaRPr lang="en-US" sz="3600" b="1" dirty="0"/>
          </a:p>
        </p:txBody>
      </p:sp>
      <p:sp>
        <p:nvSpPr>
          <p:cNvPr id="113" name="TextBox 112"/>
          <p:cNvSpPr txBox="1"/>
          <p:nvPr/>
        </p:nvSpPr>
        <p:spPr>
          <a:xfrm>
            <a:off x="1529964" y="937460"/>
            <a:ext cx="609600" cy="400110"/>
          </a:xfrm>
          <a:prstGeom prst="rect">
            <a:avLst/>
          </a:prstGeom>
          <a:noFill/>
        </p:spPr>
        <p:txBody>
          <a:bodyPr wrap="square" rtlCol="0">
            <a:spAutoFit/>
          </a:bodyPr>
          <a:lstStyle/>
          <a:p>
            <a:pPr algn="r"/>
            <a:r>
              <a:rPr lang="en-US" sz="2000" b="1" dirty="0" smtClean="0"/>
              <a:t>90</a:t>
            </a:r>
            <a:endParaRPr lang="en-US" sz="2000" b="1" dirty="0"/>
          </a:p>
        </p:txBody>
      </p:sp>
      <p:sp>
        <p:nvSpPr>
          <p:cNvPr id="114" name="TextBox 113"/>
          <p:cNvSpPr txBox="1"/>
          <p:nvPr/>
        </p:nvSpPr>
        <p:spPr>
          <a:xfrm>
            <a:off x="3595512" y="935810"/>
            <a:ext cx="609600" cy="400110"/>
          </a:xfrm>
          <a:prstGeom prst="rect">
            <a:avLst/>
          </a:prstGeom>
          <a:noFill/>
        </p:spPr>
        <p:txBody>
          <a:bodyPr wrap="square" rtlCol="0">
            <a:spAutoFit/>
          </a:bodyPr>
          <a:lstStyle/>
          <a:p>
            <a:pPr algn="r"/>
            <a:r>
              <a:rPr lang="en-US" sz="2000" b="1" dirty="0" smtClean="0"/>
              <a:t>88</a:t>
            </a:r>
            <a:endParaRPr lang="en-US" sz="2000" b="1" dirty="0"/>
          </a:p>
        </p:txBody>
      </p:sp>
      <p:sp>
        <p:nvSpPr>
          <p:cNvPr id="115" name="TextBox 114"/>
          <p:cNvSpPr txBox="1"/>
          <p:nvPr/>
        </p:nvSpPr>
        <p:spPr>
          <a:xfrm>
            <a:off x="1529964" y="700830"/>
            <a:ext cx="609600" cy="400110"/>
          </a:xfrm>
          <a:prstGeom prst="rect">
            <a:avLst/>
          </a:prstGeom>
          <a:noFill/>
        </p:spPr>
        <p:txBody>
          <a:bodyPr wrap="square" rtlCol="0">
            <a:spAutoFit/>
          </a:bodyPr>
          <a:lstStyle/>
          <a:p>
            <a:pPr algn="r"/>
            <a:r>
              <a:rPr lang="en-US" sz="2000" b="1" dirty="0" smtClean="0"/>
              <a:t>219</a:t>
            </a:r>
            <a:endParaRPr lang="en-US" sz="2000" b="1" dirty="0"/>
          </a:p>
        </p:txBody>
      </p:sp>
      <p:sp>
        <p:nvSpPr>
          <p:cNvPr id="116" name="TextBox 115"/>
          <p:cNvSpPr txBox="1"/>
          <p:nvPr/>
        </p:nvSpPr>
        <p:spPr>
          <a:xfrm>
            <a:off x="3595512" y="699180"/>
            <a:ext cx="838200" cy="400110"/>
          </a:xfrm>
          <a:prstGeom prst="rect">
            <a:avLst/>
          </a:prstGeom>
          <a:noFill/>
        </p:spPr>
        <p:txBody>
          <a:bodyPr wrap="square" rtlCol="0">
            <a:spAutoFit/>
          </a:bodyPr>
          <a:lstStyle/>
          <a:p>
            <a:pPr algn="r"/>
            <a:r>
              <a:rPr lang="en-US" sz="2000" b="1" dirty="0" smtClean="0"/>
              <a:t>215m</a:t>
            </a:r>
            <a:endParaRPr lang="en-US" sz="2000" b="1" dirty="0"/>
          </a:p>
        </p:txBody>
      </p:sp>
      <p:grpSp>
        <p:nvGrpSpPr>
          <p:cNvPr id="3" name="Group 121"/>
          <p:cNvGrpSpPr/>
          <p:nvPr/>
        </p:nvGrpSpPr>
        <p:grpSpPr>
          <a:xfrm>
            <a:off x="4953000" y="656789"/>
            <a:ext cx="1447800" cy="707886"/>
            <a:chOff x="5903025" y="656789"/>
            <a:chExt cx="1447800" cy="707886"/>
          </a:xfrm>
        </p:grpSpPr>
        <p:sp>
          <p:nvSpPr>
            <p:cNvPr id="210" name="TextBox 209"/>
            <p:cNvSpPr txBox="1"/>
            <p:nvPr/>
          </p:nvSpPr>
          <p:spPr>
            <a:xfrm>
              <a:off x="5903025" y="656789"/>
              <a:ext cx="1447800" cy="707886"/>
            </a:xfrm>
            <a:prstGeom prst="rect">
              <a:avLst/>
            </a:prstGeom>
            <a:noFill/>
          </p:spPr>
          <p:txBody>
            <a:bodyPr wrap="square" rtlCol="0">
              <a:spAutoFit/>
            </a:bodyPr>
            <a:lstStyle/>
            <a:p>
              <a:r>
                <a:rPr lang="en-US" sz="4000" dirty="0" smtClean="0"/>
                <a:t>+  He</a:t>
              </a:r>
              <a:endParaRPr lang="en-US" sz="4000" dirty="0" smtClean="0">
                <a:sym typeface="Wingdings" pitchFamily="2" charset="2"/>
              </a:endParaRPr>
            </a:p>
          </p:txBody>
        </p:sp>
        <p:sp>
          <p:nvSpPr>
            <p:cNvPr id="211" name="TextBox 210"/>
            <p:cNvSpPr txBox="1"/>
            <p:nvPr/>
          </p:nvSpPr>
          <p:spPr>
            <a:xfrm>
              <a:off x="5943600" y="922430"/>
              <a:ext cx="609600" cy="400110"/>
            </a:xfrm>
            <a:prstGeom prst="rect">
              <a:avLst/>
            </a:prstGeom>
            <a:noFill/>
          </p:spPr>
          <p:txBody>
            <a:bodyPr wrap="square" rtlCol="0">
              <a:spAutoFit/>
            </a:bodyPr>
            <a:lstStyle/>
            <a:p>
              <a:pPr algn="r"/>
              <a:r>
                <a:rPr lang="en-US" sz="2000" b="1" dirty="0" smtClean="0"/>
                <a:t>2</a:t>
              </a:r>
              <a:endParaRPr lang="en-US" sz="2000" b="1" dirty="0"/>
            </a:p>
          </p:txBody>
        </p:sp>
        <p:sp>
          <p:nvSpPr>
            <p:cNvPr id="212" name="TextBox 211"/>
            <p:cNvSpPr txBox="1"/>
            <p:nvPr/>
          </p:nvSpPr>
          <p:spPr>
            <a:xfrm>
              <a:off x="5943600" y="685800"/>
              <a:ext cx="609600" cy="400110"/>
            </a:xfrm>
            <a:prstGeom prst="rect">
              <a:avLst/>
            </a:prstGeom>
            <a:noFill/>
          </p:spPr>
          <p:txBody>
            <a:bodyPr wrap="square" rtlCol="0">
              <a:spAutoFit/>
            </a:bodyPr>
            <a:lstStyle/>
            <a:p>
              <a:pPr algn="r"/>
              <a:r>
                <a:rPr lang="en-US" sz="2000" b="1" dirty="0" smtClean="0"/>
                <a:t>4</a:t>
              </a:r>
              <a:endParaRPr lang="en-US" sz="2000" b="1" dirty="0"/>
            </a:p>
          </p:txBody>
        </p:sp>
      </p:grpSp>
      <p:grpSp>
        <p:nvGrpSpPr>
          <p:cNvPr id="5" name="Group 298"/>
          <p:cNvGrpSpPr/>
          <p:nvPr/>
        </p:nvGrpSpPr>
        <p:grpSpPr>
          <a:xfrm>
            <a:off x="1524000" y="1370650"/>
            <a:ext cx="594360" cy="714100"/>
            <a:chOff x="7794792" y="2244166"/>
            <a:chExt cx="594360" cy="714100"/>
          </a:xfrm>
        </p:grpSpPr>
        <p:sp>
          <p:nvSpPr>
            <p:cNvPr id="300" name="Oval 299"/>
            <p:cNvSpPr/>
            <p:nvPr/>
          </p:nvSpPr>
          <p:spPr>
            <a:xfrm>
              <a:off x="8065850" y="282110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1" name="Oval 300"/>
            <p:cNvSpPr/>
            <p:nvPr/>
          </p:nvSpPr>
          <p:spPr>
            <a:xfrm>
              <a:off x="8023392" y="2777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2" name="Oval 301"/>
            <p:cNvSpPr/>
            <p:nvPr/>
          </p:nvSpPr>
          <p:spPr>
            <a:xfrm>
              <a:off x="8175792" y="2777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3" name="Oval 302"/>
            <p:cNvSpPr/>
            <p:nvPr/>
          </p:nvSpPr>
          <p:spPr>
            <a:xfrm>
              <a:off x="7870992" y="25489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4" name="Oval 303"/>
            <p:cNvSpPr/>
            <p:nvPr/>
          </p:nvSpPr>
          <p:spPr>
            <a:xfrm>
              <a:off x="7870992" y="234976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5" name="Oval 304"/>
            <p:cNvSpPr/>
            <p:nvPr/>
          </p:nvSpPr>
          <p:spPr>
            <a:xfrm>
              <a:off x="8099592" y="22441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6" name="Oval 305"/>
            <p:cNvSpPr/>
            <p:nvPr/>
          </p:nvSpPr>
          <p:spPr>
            <a:xfrm>
              <a:off x="7794792" y="26251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 name="Oval 306"/>
            <p:cNvSpPr/>
            <p:nvPr/>
          </p:nvSpPr>
          <p:spPr>
            <a:xfrm>
              <a:off x="8076730" y="2701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 name="Oval 307"/>
            <p:cNvSpPr/>
            <p:nvPr/>
          </p:nvSpPr>
          <p:spPr>
            <a:xfrm>
              <a:off x="7870992" y="26251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9" name="Oval 308"/>
            <p:cNvSpPr/>
            <p:nvPr/>
          </p:nvSpPr>
          <p:spPr>
            <a:xfrm>
              <a:off x="7794792" y="24727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0" name="Oval 309"/>
            <p:cNvSpPr/>
            <p:nvPr/>
          </p:nvSpPr>
          <p:spPr>
            <a:xfrm>
              <a:off x="8235808" y="250372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1" name="Oval 310"/>
            <p:cNvSpPr/>
            <p:nvPr/>
          </p:nvSpPr>
          <p:spPr>
            <a:xfrm>
              <a:off x="7903652" y="27775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2" name="Oval 311"/>
            <p:cNvSpPr/>
            <p:nvPr/>
          </p:nvSpPr>
          <p:spPr>
            <a:xfrm>
              <a:off x="8251992" y="2701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3" name="Oval 312"/>
            <p:cNvSpPr/>
            <p:nvPr/>
          </p:nvSpPr>
          <p:spPr>
            <a:xfrm>
              <a:off x="7926692" y="25407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4" name="Oval 313"/>
            <p:cNvSpPr/>
            <p:nvPr/>
          </p:nvSpPr>
          <p:spPr>
            <a:xfrm>
              <a:off x="8089794" y="234431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5" name="Oval 314"/>
            <p:cNvSpPr/>
            <p:nvPr/>
          </p:nvSpPr>
          <p:spPr>
            <a:xfrm>
              <a:off x="8251992" y="26251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6" name="Oval 315"/>
            <p:cNvSpPr/>
            <p:nvPr/>
          </p:nvSpPr>
          <p:spPr>
            <a:xfrm>
              <a:off x="7870992" y="27013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7" name="Oval 316"/>
            <p:cNvSpPr/>
            <p:nvPr/>
          </p:nvSpPr>
          <p:spPr>
            <a:xfrm>
              <a:off x="7870992" y="24727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8" name="Oval 317"/>
            <p:cNvSpPr/>
            <p:nvPr/>
          </p:nvSpPr>
          <p:spPr>
            <a:xfrm>
              <a:off x="8175792" y="23965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9" name="Oval 318"/>
            <p:cNvSpPr/>
            <p:nvPr/>
          </p:nvSpPr>
          <p:spPr>
            <a:xfrm>
              <a:off x="8122032" y="243910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0" name="Oval 319"/>
            <p:cNvSpPr/>
            <p:nvPr/>
          </p:nvSpPr>
          <p:spPr>
            <a:xfrm>
              <a:off x="7973320" y="227356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1" name="Oval 320"/>
            <p:cNvSpPr/>
            <p:nvPr/>
          </p:nvSpPr>
          <p:spPr>
            <a:xfrm>
              <a:off x="8175792" y="2701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2" name="Oval 321"/>
            <p:cNvSpPr/>
            <p:nvPr/>
          </p:nvSpPr>
          <p:spPr>
            <a:xfrm>
              <a:off x="8175792" y="26251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3" name="Oval 322"/>
            <p:cNvSpPr/>
            <p:nvPr/>
          </p:nvSpPr>
          <p:spPr>
            <a:xfrm>
              <a:off x="7989732" y="2320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4" name="Oval 323"/>
            <p:cNvSpPr/>
            <p:nvPr/>
          </p:nvSpPr>
          <p:spPr>
            <a:xfrm>
              <a:off x="8023392" y="2396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5" name="Oval 324"/>
            <p:cNvSpPr/>
            <p:nvPr/>
          </p:nvSpPr>
          <p:spPr>
            <a:xfrm>
              <a:off x="8099592" y="2651294"/>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6" name="Oval 325"/>
            <p:cNvSpPr/>
            <p:nvPr/>
          </p:nvSpPr>
          <p:spPr>
            <a:xfrm>
              <a:off x="7976586" y="267089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7" name="Oval 326"/>
            <p:cNvSpPr/>
            <p:nvPr/>
          </p:nvSpPr>
          <p:spPr>
            <a:xfrm>
              <a:off x="8175792" y="25489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8" name="Oval 327"/>
            <p:cNvSpPr/>
            <p:nvPr/>
          </p:nvSpPr>
          <p:spPr>
            <a:xfrm>
              <a:off x="8099592" y="25489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9" name="Oval 328"/>
            <p:cNvSpPr/>
            <p:nvPr/>
          </p:nvSpPr>
          <p:spPr>
            <a:xfrm>
              <a:off x="7947192" y="2396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0" name="Oval 329"/>
            <p:cNvSpPr/>
            <p:nvPr/>
          </p:nvSpPr>
          <p:spPr>
            <a:xfrm>
              <a:off x="8023392" y="24727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1" name="Oval 330"/>
            <p:cNvSpPr/>
            <p:nvPr/>
          </p:nvSpPr>
          <p:spPr>
            <a:xfrm>
              <a:off x="8023392" y="259250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 name="Group 106"/>
          <p:cNvGrpSpPr/>
          <p:nvPr/>
        </p:nvGrpSpPr>
        <p:grpSpPr>
          <a:xfrm>
            <a:off x="1915308" y="1446140"/>
            <a:ext cx="252366" cy="259222"/>
            <a:chOff x="4108370" y="868538"/>
            <a:chExt cx="252366" cy="259222"/>
          </a:xfrm>
        </p:grpSpPr>
        <p:sp>
          <p:nvSpPr>
            <p:cNvPr id="333" name="Oval 332"/>
            <p:cNvSpPr/>
            <p:nvPr/>
          </p:nvSpPr>
          <p:spPr>
            <a:xfrm>
              <a:off x="4223576" y="92964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334" name="Oval 333"/>
            <p:cNvSpPr/>
            <p:nvPr/>
          </p:nvSpPr>
          <p:spPr>
            <a:xfrm>
              <a:off x="4164996" y="86853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335" name="Oval 334"/>
            <p:cNvSpPr/>
            <p:nvPr/>
          </p:nvSpPr>
          <p:spPr>
            <a:xfrm>
              <a:off x="4221338" y="990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336" name="Oval 335"/>
            <p:cNvSpPr/>
            <p:nvPr/>
          </p:nvSpPr>
          <p:spPr>
            <a:xfrm>
              <a:off x="4108370" y="9841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grpSp>
      <p:grpSp>
        <p:nvGrpSpPr>
          <p:cNvPr id="7" name="Group 336"/>
          <p:cNvGrpSpPr/>
          <p:nvPr/>
        </p:nvGrpSpPr>
        <p:grpSpPr>
          <a:xfrm>
            <a:off x="1892380" y="1399357"/>
            <a:ext cx="208104" cy="249850"/>
            <a:chOff x="8197232" y="2261724"/>
            <a:chExt cx="208104" cy="249850"/>
          </a:xfrm>
        </p:grpSpPr>
        <p:grpSp>
          <p:nvGrpSpPr>
            <p:cNvPr id="8" name="Group 337"/>
            <p:cNvGrpSpPr/>
            <p:nvPr/>
          </p:nvGrpSpPr>
          <p:grpSpPr>
            <a:xfrm>
              <a:off x="8197232" y="2261724"/>
              <a:ext cx="208104" cy="139158"/>
              <a:chOff x="4013380" y="1295400"/>
              <a:chExt cx="208104" cy="139158"/>
            </a:xfrm>
          </p:grpSpPr>
          <p:sp>
            <p:nvSpPr>
              <p:cNvPr id="340" name="Oval 339"/>
              <p:cNvSpPr/>
              <p:nvPr/>
            </p:nvSpPr>
            <p:spPr>
              <a:xfrm>
                <a:off x="4084324" y="129739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1" name="Oval 340"/>
              <p:cNvSpPr/>
              <p:nvPr/>
            </p:nvSpPr>
            <p:spPr>
              <a:xfrm>
                <a:off x="4013380" y="1295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39" name="Oval 338"/>
            <p:cNvSpPr/>
            <p:nvPr/>
          </p:nvSpPr>
          <p:spPr>
            <a:xfrm>
              <a:off x="8268176" y="2388946"/>
              <a:ext cx="45719" cy="12262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341"/>
          <p:cNvGrpSpPr/>
          <p:nvPr/>
        </p:nvGrpSpPr>
        <p:grpSpPr>
          <a:xfrm>
            <a:off x="1884381" y="1543226"/>
            <a:ext cx="331383" cy="287479"/>
            <a:chOff x="8190613" y="2439107"/>
            <a:chExt cx="331383" cy="287479"/>
          </a:xfrm>
        </p:grpSpPr>
        <p:grpSp>
          <p:nvGrpSpPr>
            <p:cNvPr id="10" name="Group 342"/>
            <p:cNvGrpSpPr/>
            <p:nvPr/>
          </p:nvGrpSpPr>
          <p:grpSpPr>
            <a:xfrm>
              <a:off x="8328192" y="2497042"/>
              <a:ext cx="193804" cy="229544"/>
              <a:chOff x="8328192" y="2497042"/>
              <a:chExt cx="193804" cy="229544"/>
            </a:xfrm>
          </p:grpSpPr>
          <p:sp>
            <p:nvSpPr>
              <p:cNvPr id="345" name="Oval 344"/>
              <p:cNvSpPr/>
              <p:nvPr/>
            </p:nvSpPr>
            <p:spPr>
              <a:xfrm>
                <a:off x="8384836" y="249704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6" name="Oval 345"/>
              <p:cNvSpPr/>
              <p:nvPr/>
            </p:nvSpPr>
            <p:spPr>
              <a:xfrm>
                <a:off x="8328192" y="258942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44" name="Oval 343"/>
            <p:cNvSpPr/>
            <p:nvPr/>
          </p:nvSpPr>
          <p:spPr>
            <a:xfrm>
              <a:off x="8190613" y="2439107"/>
              <a:ext cx="194224" cy="13716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 name="Group 346"/>
          <p:cNvGrpSpPr/>
          <p:nvPr/>
        </p:nvGrpSpPr>
        <p:grpSpPr>
          <a:xfrm>
            <a:off x="3778101" y="1372598"/>
            <a:ext cx="594360" cy="714100"/>
            <a:chOff x="7794792" y="2244166"/>
            <a:chExt cx="594360" cy="714100"/>
          </a:xfrm>
        </p:grpSpPr>
        <p:sp>
          <p:nvSpPr>
            <p:cNvPr id="348" name="Oval 347"/>
            <p:cNvSpPr/>
            <p:nvPr/>
          </p:nvSpPr>
          <p:spPr>
            <a:xfrm>
              <a:off x="8065850" y="282110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9" name="Oval 348"/>
            <p:cNvSpPr/>
            <p:nvPr/>
          </p:nvSpPr>
          <p:spPr>
            <a:xfrm>
              <a:off x="8023392" y="2777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0" name="Oval 349"/>
            <p:cNvSpPr/>
            <p:nvPr/>
          </p:nvSpPr>
          <p:spPr>
            <a:xfrm>
              <a:off x="8175792" y="2777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1" name="Oval 350"/>
            <p:cNvSpPr/>
            <p:nvPr/>
          </p:nvSpPr>
          <p:spPr>
            <a:xfrm>
              <a:off x="7870992" y="25489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2" name="Oval 351"/>
            <p:cNvSpPr/>
            <p:nvPr/>
          </p:nvSpPr>
          <p:spPr>
            <a:xfrm>
              <a:off x="7870992" y="234976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3" name="Oval 352"/>
            <p:cNvSpPr/>
            <p:nvPr/>
          </p:nvSpPr>
          <p:spPr>
            <a:xfrm>
              <a:off x="8099592" y="22441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4" name="Oval 353"/>
            <p:cNvSpPr/>
            <p:nvPr/>
          </p:nvSpPr>
          <p:spPr>
            <a:xfrm>
              <a:off x="7794792" y="26251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5" name="Oval 354"/>
            <p:cNvSpPr/>
            <p:nvPr/>
          </p:nvSpPr>
          <p:spPr>
            <a:xfrm>
              <a:off x="8076730" y="2701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6" name="Oval 355"/>
            <p:cNvSpPr/>
            <p:nvPr/>
          </p:nvSpPr>
          <p:spPr>
            <a:xfrm>
              <a:off x="7870992" y="26251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7" name="Oval 356"/>
            <p:cNvSpPr/>
            <p:nvPr/>
          </p:nvSpPr>
          <p:spPr>
            <a:xfrm>
              <a:off x="7794792" y="24727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8" name="Oval 357"/>
            <p:cNvSpPr/>
            <p:nvPr/>
          </p:nvSpPr>
          <p:spPr>
            <a:xfrm>
              <a:off x="8235808" y="250372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9" name="Oval 358"/>
            <p:cNvSpPr/>
            <p:nvPr/>
          </p:nvSpPr>
          <p:spPr>
            <a:xfrm>
              <a:off x="7903652" y="27775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0" name="Oval 359"/>
            <p:cNvSpPr/>
            <p:nvPr/>
          </p:nvSpPr>
          <p:spPr>
            <a:xfrm>
              <a:off x="8251992" y="2701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1" name="Oval 360"/>
            <p:cNvSpPr/>
            <p:nvPr/>
          </p:nvSpPr>
          <p:spPr>
            <a:xfrm>
              <a:off x="7926692" y="25407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2" name="Oval 361"/>
            <p:cNvSpPr/>
            <p:nvPr/>
          </p:nvSpPr>
          <p:spPr>
            <a:xfrm>
              <a:off x="8089794" y="234431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3" name="Oval 362"/>
            <p:cNvSpPr/>
            <p:nvPr/>
          </p:nvSpPr>
          <p:spPr>
            <a:xfrm>
              <a:off x="8251992" y="26251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4" name="Oval 363"/>
            <p:cNvSpPr/>
            <p:nvPr/>
          </p:nvSpPr>
          <p:spPr>
            <a:xfrm>
              <a:off x="7870992" y="27013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5" name="Oval 364"/>
            <p:cNvSpPr/>
            <p:nvPr/>
          </p:nvSpPr>
          <p:spPr>
            <a:xfrm>
              <a:off x="7870992" y="24727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6" name="Oval 365"/>
            <p:cNvSpPr/>
            <p:nvPr/>
          </p:nvSpPr>
          <p:spPr>
            <a:xfrm>
              <a:off x="8175792" y="23965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7" name="Oval 366"/>
            <p:cNvSpPr/>
            <p:nvPr/>
          </p:nvSpPr>
          <p:spPr>
            <a:xfrm>
              <a:off x="8122032" y="243910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8" name="Oval 367"/>
            <p:cNvSpPr/>
            <p:nvPr/>
          </p:nvSpPr>
          <p:spPr>
            <a:xfrm>
              <a:off x="7973320" y="227356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9" name="Oval 368"/>
            <p:cNvSpPr/>
            <p:nvPr/>
          </p:nvSpPr>
          <p:spPr>
            <a:xfrm>
              <a:off x="8175792" y="2701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0" name="Oval 369"/>
            <p:cNvSpPr/>
            <p:nvPr/>
          </p:nvSpPr>
          <p:spPr>
            <a:xfrm>
              <a:off x="8175792" y="26251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1" name="Oval 370"/>
            <p:cNvSpPr/>
            <p:nvPr/>
          </p:nvSpPr>
          <p:spPr>
            <a:xfrm>
              <a:off x="7989732" y="2320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2" name="Oval 371"/>
            <p:cNvSpPr/>
            <p:nvPr/>
          </p:nvSpPr>
          <p:spPr>
            <a:xfrm>
              <a:off x="8023392" y="2396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3" name="Oval 372"/>
            <p:cNvSpPr/>
            <p:nvPr/>
          </p:nvSpPr>
          <p:spPr>
            <a:xfrm>
              <a:off x="8099592" y="2651294"/>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4" name="Oval 373"/>
            <p:cNvSpPr/>
            <p:nvPr/>
          </p:nvSpPr>
          <p:spPr>
            <a:xfrm>
              <a:off x="7976586" y="267089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5" name="Oval 374"/>
            <p:cNvSpPr/>
            <p:nvPr/>
          </p:nvSpPr>
          <p:spPr>
            <a:xfrm>
              <a:off x="8175792" y="25489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6" name="Oval 375"/>
            <p:cNvSpPr/>
            <p:nvPr/>
          </p:nvSpPr>
          <p:spPr>
            <a:xfrm>
              <a:off x="8099592" y="25489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7" name="Oval 376"/>
            <p:cNvSpPr/>
            <p:nvPr/>
          </p:nvSpPr>
          <p:spPr>
            <a:xfrm>
              <a:off x="7947192" y="2396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8" name="Oval 377"/>
            <p:cNvSpPr/>
            <p:nvPr/>
          </p:nvSpPr>
          <p:spPr>
            <a:xfrm>
              <a:off x="8023392" y="24727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9" name="Oval 378"/>
            <p:cNvSpPr/>
            <p:nvPr/>
          </p:nvSpPr>
          <p:spPr>
            <a:xfrm>
              <a:off x="8023392" y="259250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 name="Group 106"/>
          <p:cNvGrpSpPr/>
          <p:nvPr/>
        </p:nvGrpSpPr>
        <p:grpSpPr>
          <a:xfrm>
            <a:off x="4169409" y="1448088"/>
            <a:ext cx="252366" cy="259222"/>
            <a:chOff x="4108370" y="868538"/>
            <a:chExt cx="252366" cy="259222"/>
          </a:xfrm>
        </p:grpSpPr>
        <p:sp>
          <p:nvSpPr>
            <p:cNvPr id="381" name="Oval 380"/>
            <p:cNvSpPr/>
            <p:nvPr/>
          </p:nvSpPr>
          <p:spPr>
            <a:xfrm>
              <a:off x="4223576" y="92964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382" name="Oval 381"/>
            <p:cNvSpPr/>
            <p:nvPr/>
          </p:nvSpPr>
          <p:spPr>
            <a:xfrm>
              <a:off x="4164996" y="86853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383" name="Oval 382"/>
            <p:cNvSpPr/>
            <p:nvPr/>
          </p:nvSpPr>
          <p:spPr>
            <a:xfrm>
              <a:off x="4221338" y="990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384" name="Oval 383"/>
            <p:cNvSpPr/>
            <p:nvPr/>
          </p:nvSpPr>
          <p:spPr>
            <a:xfrm>
              <a:off x="4108370" y="9841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grpSp>
      <p:grpSp>
        <p:nvGrpSpPr>
          <p:cNvPr id="13" name="Group 384"/>
          <p:cNvGrpSpPr/>
          <p:nvPr/>
        </p:nvGrpSpPr>
        <p:grpSpPr>
          <a:xfrm>
            <a:off x="4146481" y="1401305"/>
            <a:ext cx="208104" cy="249850"/>
            <a:chOff x="8197232" y="2261724"/>
            <a:chExt cx="208104" cy="249850"/>
          </a:xfrm>
        </p:grpSpPr>
        <p:grpSp>
          <p:nvGrpSpPr>
            <p:cNvPr id="14" name="Group 385"/>
            <p:cNvGrpSpPr/>
            <p:nvPr/>
          </p:nvGrpSpPr>
          <p:grpSpPr>
            <a:xfrm>
              <a:off x="8197232" y="2261724"/>
              <a:ext cx="208104" cy="139158"/>
              <a:chOff x="4013380" y="1295400"/>
              <a:chExt cx="208104" cy="139158"/>
            </a:xfrm>
          </p:grpSpPr>
          <p:sp>
            <p:nvSpPr>
              <p:cNvPr id="388" name="Oval 387"/>
              <p:cNvSpPr/>
              <p:nvPr/>
            </p:nvSpPr>
            <p:spPr>
              <a:xfrm>
                <a:off x="4084324" y="129739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9" name="Oval 388"/>
              <p:cNvSpPr/>
              <p:nvPr/>
            </p:nvSpPr>
            <p:spPr>
              <a:xfrm>
                <a:off x="4013380" y="1295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87" name="Oval 386"/>
            <p:cNvSpPr/>
            <p:nvPr/>
          </p:nvSpPr>
          <p:spPr>
            <a:xfrm>
              <a:off x="8268176" y="2388946"/>
              <a:ext cx="45719" cy="12262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389"/>
          <p:cNvGrpSpPr/>
          <p:nvPr/>
        </p:nvGrpSpPr>
        <p:grpSpPr>
          <a:xfrm>
            <a:off x="4138482" y="1545174"/>
            <a:ext cx="331383" cy="287479"/>
            <a:chOff x="8190613" y="2439107"/>
            <a:chExt cx="331383" cy="287479"/>
          </a:xfrm>
        </p:grpSpPr>
        <p:grpSp>
          <p:nvGrpSpPr>
            <p:cNvPr id="16" name="Group 390"/>
            <p:cNvGrpSpPr/>
            <p:nvPr/>
          </p:nvGrpSpPr>
          <p:grpSpPr>
            <a:xfrm>
              <a:off x="8328192" y="2497042"/>
              <a:ext cx="193804" cy="229544"/>
              <a:chOff x="8328192" y="2497042"/>
              <a:chExt cx="193804" cy="229544"/>
            </a:xfrm>
          </p:grpSpPr>
          <p:sp>
            <p:nvSpPr>
              <p:cNvPr id="393" name="Oval 392"/>
              <p:cNvSpPr/>
              <p:nvPr/>
            </p:nvSpPr>
            <p:spPr>
              <a:xfrm>
                <a:off x="8384836" y="249704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4" name="Oval 393"/>
              <p:cNvSpPr/>
              <p:nvPr/>
            </p:nvSpPr>
            <p:spPr>
              <a:xfrm>
                <a:off x="8328192" y="258942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92" name="Oval 391"/>
            <p:cNvSpPr/>
            <p:nvPr/>
          </p:nvSpPr>
          <p:spPr>
            <a:xfrm>
              <a:off x="8190613" y="2439107"/>
              <a:ext cx="194224" cy="13716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7" name="TextBox 116"/>
          <p:cNvSpPr txBox="1"/>
          <p:nvPr/>
        </p:nvSpPr>
        <p:spPr>
          <a:xfrm>
            <a:off x="1371600" y="5021312"/>
            <a:ext cx="609600" cy="400110"/>
          </a:xfrm>
          <a:prstGeom prst="rect">
            <a:avLst/>
          </a:prstGeom>
          <a:noFill/>
        </p:spPr>
        <p:txBody>
          <a:bodyPr wrap="square" rtlCol="0">
            <a:spAutoFit/>
          </a:bodyPr>
          <a:lstStyle/>
          <a:p>
            <a:pPr algn="r"/>
            <a:r>
              <a:rPr lang="en-US" sz="2000" b="1" dirty="0" smtClean="0"/>
              <a:t>88</a:t>
            </a:r>
            <a:endParaRPr lang="en-US" sz="2000" b="1" dirty="0"/>
          </a:p>
        </p:txBody>
      </p:sp>
      <p:sp>
        <p:nvSpPr>
          <p:cNvPr id="118" name="TextBox 117"/>
          <p:cNvSpPr txBox="1"/>
          <p:nvPr/>
        </p:nvSpPr>
        <p:spPr>
          <a:xfrm>
            <a:off x="1371600" y="4784682"/>
            <a:ext cx="838200" cy="400110"/>
          </a:xfrm>
          <a:prstGeom prst="rect">
            <a:avLst/>
          </a:prstGeom>
          <a:noFill/>
        </p:spPr>
        <p:txBody>
          <a:bodyPr wrap="square" rtlCol="0">
            <a:spAutoFit/>
          </a:bodyPr>
          <a:lstStyle/>
          <a:p>
            <a:pPr algn="r"/>
            <a:r>
              <a:rPr lang="en-US" sz="2000" b="1" dirty="0" smtClean="0"/>
              <a:t>215m</a:t>
            </a:r>
            <a:endParaRPr lang="en-US" sz="2000" b="1" dirty="0"/>
          </a:p>
        </p:txBody>
      </p:sp>
      <p:grpSp>
        <p:nvGrpSpPr>
          <p:cNvPr id="119" name="Group 346"/>
          <p:cNvGrpSpPr/>
          <p:nvPr/>
        </p:nvGrpSpPr>
        <p:grpSpPr>
          <a:xfrm>
            <a:off x="1554189" y="5458100"/>
            <a:ext cx="594360" cy="714100"/>
            <a:chOff x="7794792" y="2244166"/>
            <a:chExt cx="594360" cy="714100"/>
          </a:xfrm>
        </p:grpSpPr>
        <p:sp>
          <p:nvSpPr>
            <p:cNvPr id="120" name="Oval 119"/>
            <p:cNvSpPr/>
            <p:nvPr/>
          </p:nvSpPr>
          <p:spPr>
            <a:xfrm>
              <a:off x="8065850" y="282110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8023392" y="2777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8175792" y="2777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7870992" y="25489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7870992" y="234976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8099592" y="22441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7794792" y="26251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8076730" y="2701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7870992" y="26251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7794792" y="24727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8235808" y="250372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7903652" y="27775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8251992" y="2701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7926692" y="25407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8089794" y="234431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8251992" y="26251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7870992" y="27013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7870992" y="24727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8175792" y="23965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8122032" y="243910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7973320" y="227356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8175792" y="2701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8175792" y="26251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7989732" y="2320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8023392" y="2396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8099592" y="2651294"/>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7976586" y="267089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8175792" y="25489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8099592" y="25489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7947192" y="2396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8023392" y="24727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8023392" y="259250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7" name="Group 384"/>
          <p:cNvGrpSpPr/>
          <p:nvPr/>
        </p:nvGrpSpPr>
        <p:grpSpPr>
          <a:xfrm>
            <a:off x="1922569" y="5486807"/>
            <a:ext cx="208104" cy="249850"/>
            <a:chOff x="8197232" y="2261724"/>
            <a:chExt cx="208104" cy="249850"/>
          </a:xfrm>
        </p:grpSpPr>
        <p:grpSp>
          <p:nvGrpSpPr>
            <p:cNvPr id="158" name="Group 385"/>
            <p:cNvGrpSpPr/>
            <p:nvPr/>
          </p:nvGrpSpPr>
          <p:grpSpPr>
            <a:xfrm>
              <a:off x="8197232" y="2261724"/>
              <a:ext cx="208104" cy="139158"/>
              <a:chOff x="4013380" y="1295400"/>
              <a:chExt cx="208104" cy="139158"/>
            </a:xfrm>
          </p:grpSpPr>
          <p:sp>
            <p:nvSpPr>
              <p:cNvPr id="164" name="Oval 163"/>
              <p:cNvSpPr/>
              <p:nvPr/>
            </p:nvSpPr>
            <p:spPr>
              <a:xfrm>
                <a:off x="4084324" y="129739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a:off x="4013380" y="1295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0" name="Oval 159"/>
            <p:cNvSpPr/>
            <p:nvPr/>
          </p:nvSpPr>
          <p:spPr>
            <a:xfrm>
              <a:off x="8268176" y="2388946"/>
              <a:ext cx="45719" cy="12262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6" name="Group 389"/>
          <p:cNvGrpSpPr/>
          <p:nvPr/>
        </p:nvGrpSpPr>
        <p:grpSpPr>
          <a:xfrm>
            <a:off x="1914570" y="5630676"/>
            <a:ext cx="331383" cy="287479"/>
            <a:chOff x="8190613" y="2439107"/>
            <a:chExt cx="331383" cy="287479"/>
          </a:xfrm>
        </p:grpSpPr>
        <p:grpSp>
          <p:nvGrpSpPr>
            <p:cNvPr id="167" name="Group 390"/>
            <p:cNvGrpSpPr/>
            <p:nvPr/>
          </p:nvGrpSpPr>
          <p:grpSpPr>
            <a:xfrm>
              <a:off x="8328192" y="2497042"/>
              <a:ext cx="193804" cy="229544"/>
              <a:chOff x="8328192" y="2497042"/>
              <a:chExt cx="193804" cy="229544"/>
            </a:xfrm>
          </p:grpSpPr>
          <p:sp>
            <p:nvSpPr>
              <p:cNvPr id="169" name="Oval 168"/>
              <p:cNvSpPr/>
              <p:nvPr/>
            </p:nvSpPr>
            <p:spPr>
              <a:xfrm>
                <a:off x="8384836" y="249704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8328192" y="258942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8" name="Oval 167"/>
            <p:cNvSpPr/>
            <p:nvPr/>
          </p:nvSpPr>
          <p:spPr>
            <a:xfrm>
              <a:off x="8190613" y="2439107"/>
              <a:ext cx="194224" cy="13716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1" name="TextBox 170"/>
          <p:cNvSpPr txBox="1"/>
          <p:nvPr/>
        </p:nvSpPr>
        <p:spPr>
          <a:xfrm>
            <a:off x="304800" y="4702314"/>
            <a:ext cx="8915400" cy="707886"/>
          </a:xfrm>
          <a:prstGeom prst="rect">
            <a:avLst/>
          </a:prstGeom>
          <a:noFill/>
        </p:spPr>
        <p:txBody>
          <a:bodyPr wrap="square" rtlCol="0">
            <a:spAutoFit/>
          </a:bodyPr>
          <a:lstStyle/>
          <a:p>
            <a:r>
              <a:rPr lang="en-US" sz="4000" dirty="0" smtClean="0"/>
              <a:t>                Ra   </a:t>
            </a:r>
            <a:r>
              <a:rPr lang="en-US" sz="4000" dirty="0" smtClean="0">
                <a:sym typeface="Wingdings" pitchFamily="2" charset="2"/>
              </a:rPr>
              <a:t>       Ra</a:t>
            </a:r>
          </a:p>
        </p:txBody>
      </p:sp>
      <p:sp>
        <p:nvSpPr>
          <p:cNvPr id="172" name="TextBox 171"/>
          <p:cNvSpPr txBox="1"/>
          <p:nvPr/>
        </p:nvSpPr>
        <p:spPr>
          <a:xfrm>
            <a:off x="3733800" y="5029342"/>
            <a:ext cx="609600" cy="400110"/>
          </a:xfrm>
          <a:prstGeom prst="rect">
            <a:avLst/>
          </a:prstGeom>
          <a:noFill/>
        </p:spPr>
        <p:txBody>
          <a:bodyPr wrap="square" rtlCol="0">
            <a:spAutoFit/>
          </a:bodyPr>
          <a:lstStyle/>
          <a:p>
            <a:pPr algn="r"/>
            <a:r>
              <a:rPr lang="en-US" sz="2000" b="1" dirty="0" smtClean="0"/>
              <a:t>88</a:t>
            </a:r>
            <a:endParaRPr lang="en-US" sz="2000" b="1" dirty="0"/>
          </a:p>
        </p:txBody>
      </p:sp>
      <p:sp>
        <p:nvSpPr>
          <p:cNvPr id="173" name="TextBox 172"/>
          <p:cNvSpPr txBox="1"/>
          <p:nvPr/>
        </p:nvSpPr>
        <p:spPr>
          <a:xfrm>
            <a:off x="3505200" y="4792712"/>
            <a:ext cx="838200" cy="400110"/>
          </a:xfrm>
          <a:prstGeom prst="rect">
            <a:avLst/>
          </a:prstGeom>
          <a:noFill/>
        </p:spPr>
        <p:txBody>
          <a:bodyPr wrap="square" rtlCol="0">
            <a:spAutoFit/>
          </a:bodyPr>
          <a:lstStyle/>
          <a:p>
            <a:pPr algn="r"/>
            <a:r>
              <a:rPr lang="en-US" sz="2000" b="1" dirty="0" smtClean="0"/>
              <a:t>215</a:t>
            </a:r>
            <a:endParaRPr lang="en-US" sz="2000" b="1" dirty="0"/>
          </a:p>
        </p:txBody>
      </p:sp>
      <p:grpSp>
        <p:nvGrpSpPr>
          <p:cNvPr id="174" name="Group 121"/>
          <p:cNvGrpSpPr/>
          <p:nvPr/>
        </p:nvGrpSpPr>
        <p:grpSpPr>
          <a:xfrm>
            <a:off x="4953000" y="4694426"/>
            <a:ext cx="1447800" cy="707886"/>
            <a:chOff x="5903025" y="656789"/>
            <a:chExt cx="1447800" cy="707886"/>
          </a:xfrm>
        </p:grpSpPr>
        <p:sp>
          <p:nvSpPr>
            <p:cNvPr id="175" name="TextBox 174"/>
            <p:cNvSpPr txBox="1"/>
            <p:nvPr/>
          </p:nvSpPr>
          <p:spPr>
            <a:xfrm>
              <a:off x="5903025" y="656789"/>
              <a:ext cx="1447800" cy="707886"/>
            </a:xfrm>
            <a:prstGeom prst="rect">
              <a:avLst/>
            </a:prstGeom>
            <a:noFill/>
          </p:spPr>
          <p:txBody>
            <a:bodyPr wrap="square" rtlCol="0">
              <a:spAutoFit/>
            </a:bodyPr>
            <a:lstStyle/>
            <a:p>
              <a:r>
                <a:rPr lang="en-US" sz="4000" dirty="0" smtClean="0"/>
                <a:t>+  </a:t>
              </a:r>
              <a:r>
                <a:rPr lang="en-US" sz="4000" dirty="0" smtClean="0">
                  <a:latin typeface="Symbol" pitchFamily="18" charset="2"/>
                </a:rPr>
                <a:t>g</a:t>
              </a:r>
              <a:endParaRPr lang="en-US" sz="4000" dirty="0" smtClean="0">
                <a:latin typeface="Symbol" pitchFamily="18" charset="2"/>
                <a:sym typeface="Wingdings" pitchFamily="2" charset="2"/>
              </a:endParaRPr>
            </a:p>
          </p:txBody>
        </p:sp>
        <p:sp>
          <p:nvSpPr>
            <p:cNvPr id="176" name="TextBox 175"/>
            <p:cNvSpPr txBox="1"/>
            <p:nvPr/>
          </p:nvSpPr>
          <p:spPr>
            <a:xfrm>
              <a:off x="5943600" y="922430"/>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177" name="TextBox 176"/>
            <p:cNvSpPr txBox="1"/>
            <p:nvPr/>
          </p:nvSpPr>
          <p:spPr>
            <a:xfrm>
              <a:off x="5943600" y="685800"/>
              <a:ext cx="609600" cy="400110"/>
            </a:xfrm>
            <a:prstGeom prst="rect">
              <a:avLst/>
            </a:prstGeom>
            <a:noFill/>
          </p:spPr>
          <p:txBody>
            <a:bodyPr wrap="square" rtlCol="0">
              <a:spAutoFit/>
            </a:bodyPr>
            <a:lstStyle/>
            <a:p>
              <a:pPr algn="r"/>
              <a:r>
                <a:rPr lang="en-US" sz="2000" b="1" dirty="0" smtClean="0"/>
                <a:t>0</a:t>
              </a:r>
              <a:endParaRPr lang="en-US" sz="2000" b="1" dirty="0"/>
            </a:p>
          </p:txBody>
        </p:sp>
      </p:grpSp>
      <p:sp>
        <p:nvSpPr>
          <p:cNvPr id="181" name="TextBox 180"/>
          <p:cNvSpPr txBox="1"/>
          <p:nvPr/>
        </p:nvSpPr>
        <p:spPr>
          <a:xfrm>
            <a:off x="152400" y="4267833"/>
            <a:ext cx="8915400" cy="523220"/>
          </a:xfrm>
          <a:prstGeom prst="rect">
            <a:avLst/>
          </a:prstGeom>
          <a:noFill/>
        </p:spPr>
        <p:txBody>
          <a:bodyPr wrap="square" rtlCol="0">
            <a:spAutoFit/>
          </a:bodyPr>
          <a:lstStyle/>
          <a:p>
            <a:r>
              <a:rPr lang="en-US" sz="2800" dirty="0" smtClean="0"/>
              <a:t>                         The equation for this event is written like this:</a:t>
            </a:r>
          </a:p>
        </p:txBody>
      </p:sp>
      <p:sp>
        <p:nvSpPr>
          <p:cNvPr id="182" name="TextBox 181"/>
          <p:cNvSpPr txBox="1"/>
          <p:nvPr/>
        </p:nvSpPr>
        <p:spPr>
          <a:xfrm>
            <a:off x="228600" y="5257800"/>
            <a:ext cx="5029200" cy="1569660"/>
          </a:xfrm>
          <a:prstGeom prst="rect">
            <a:avLst/>
          </a:prstGeom>
          <a:noFill/>
        </p:spPr>
        <p:txBody>
          <a:bodyPr wrap="square" rtlCol="0">
            <a:spAutoFit/>
          </a:bodyPr>
          <a:lstStyle/>
          <a:p>
            <a:r>
              <a:rPr lang="en-US" sz="2400" dirty="0" smtClean="0"/>
              <a:t>Notice how this decay does not involve any particles entering or leaving the nucleus. The nucleus simply goes from one arrangement to another.</a:t>
            </a:r>
          </a:p>
        </p:txBody>
      </p:sp>
      <p:grpSp>
        <p:nvGrpSpPr>
          <p:cNvPr id="188" name="Group 187"/>
          <p:cNvGrpSpPr/>
          <p:nvPr/>
        </p:nvGrpSpPr>
        <p:grpSpPr>
          <a:xfrm>
            <a:off x="2133600" y="2590800"/>
            <a:ext cx="6858000" cy="2362200"/>
            <a:chOff x="2133600" y="2590800"/>
            <a:chExt cx="6858000" cy="2362200"/>
          </a:xfrm>
        </p:grpSpPr>
        <p:sp>
          <p:nvSpPr>
            <p:cNvPr id="183" name="TextBox 182"/>
            <p:cNvSpPr txBox="1"/>
            <p:nvPr/>
          </p:nvSpPr>
          <p:spPr>
            <a:xfrm>
              <a:off x="3352800" y="3352800"/>
              <a:ext cx="5638800" cy="646331"/>
            </a:xfrm>
            <a:prstGeom prst="rect">
              <a:avLst/>
            </a:prstGeom>
            <a:noFill/>
          </p:spPr>
          <p:txBody>
            <a:bodyPr wrap="square" rtlCol="0">
              <a:spAutoFit/>
            </a:bodyPr>
            <a:lstStyle/>
            <a:p>
              <a:r>
                <a:rPr lang="en-US" b="1" dirty="0" smtClean="0"/>
                <a:t>The “m” stands for “</a:t>
              </a:r>
              <a:r>
                <a:rPr lang="en-US" b="1" dirty="0" err="1" smtClean="0"/>
                <a:t>metastable</a:t>
              </a:r>
              <a:r>
                <a:rPr lang="en-US" b="1" dirty="0" smtClean="0"/>
                <a:t>” – a term used to describe a nucleus that has an unstable n-p arrangement.</a:t>
              </a:r>
              <a:endParaRPr lang="en-US" b="1" dirty="0"/>
            </a:p>
          </p:txBody>
        </p:sp>
        <p:cxnSp>
          <p:nvCxnSpPr>
            <p:cNvPr id="185" name="Straight Connector 184"/>
            <p:cNvCxnSpPr>
              <a:endCxn id="183" idx="1"/>
            </p:cNvCxnSpPr>
            <p:nvPr/>
          </p:nvCxnSpPr>
          <p:spPr>
            <a:xfrm flipV="1">
              <a:off x="2133600" y="3675966"/>
              <a:ext cx="1219200" cy="127703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a:off x="2362200" y="2590800"/>
              <a:ext cx="990600" cy="9906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852309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0" presetClass="path" presetSubtype="0" fill="hold" nodeType="clickEffect">
                                  <p:stCondLst>
                                    <p:cond delay="0"/>
                                  </p:stCondLst>
                                  <p:childTnLst>
                                    <p:animMotion origin="layout" path="M 0 0 L 0.24653 0.00023 " pathEditMode="relative" ptsTypes="AA">
                                      <p:cBhvr>
                                        <p:cTn id="34" dur="3000" fill="hold"/>
                                        <p:tgtEl>
                                          <p:spTgt spid="5"/>
                                        </p:tgtEl>
                                        <p:attrNameLst>
                                          <p:attrName>ppt_x</p:attrName>
                                          <p:attrName>ppt_y</p:attrName>
                                        </p:attrNameLst>
                                      </p:cBhvr>
                                    </p:animMotion>
                                  </p:childTnLst>
                                </p:cTn>
                              </p:par>
                              <p:par>
                                <p:cTn id="35" presetID="0" presetClass="path" presetSubtype="0" fill="hold" nodeType="withEffect">
                                  <p:stCondLst>
                                    <p:cond delay="0"/>
                                  </p:stCondLst>
                                  <p:childTnLst>
                                    <p:animMotion origin="layout" path="M 0 0 L 0.24653 0.00023 " pathEditMode="relative" ptsTypes="AA">
                                      <p:cBhvr>
                                        <p:cTn id="36" dur="3000" fill="hold"/>
                                        <p:tgtEl>
                                          <p:spTgt spid="6"/>
                                        </p:tgtEl>
                                        <p:attrNameLst>
                                          <p:attrName>ppt_x</p:attrName>
                                          <p:attrName>ppt_y</p:attrName>
                                        </p:attrNameLst>
                                      </p:cBhvr>
                                    </p:animMotion>
                                  </p:childTnLst>
                                </p:cTn>
                              </p:par>
                              <p:par>
                                <p:cTn id="37" presetID="0" presetClass="path" presetSubtype="0" fill="hold" nodeType="withEffect">
                                  <p:stCondLst>
                                    <p:cond delay="0"/>
                                  </p:stCondLst>
                                  <p:childTnLst>
                                    <p:animMotion origin="layout" path="M 0 0 L 0.24653 0.00023 " pathEditMode="relative" ptsTypes="AA">
                                      <p:cBhvr>
                                        <p:cTn id="38" dur="3000" fill="hold"/>
                                        <p:tgtEl>
                                          <p:spTgt spid="7"/>
                                        </p:tgtEl>
                                        <p:attrNameLst>
                                          <p:attrName>ppt_x</p:attrName>
                                          <p:attrName>ppt_y</p:attrName>
                                        </p:attrNameLst>
                                      </p:cBhvr>
                                    </p:animMotion>
                                  </p:childTnLst>
                                </p:cTn>
                              </p:par>
                              <p:par>
                                <p:cTn id="39" presetID="0" presetClass="path" presetSubtype="0" fill="hold" nodeType="withEffect">
                                  <p:stCondLst>
                                    <p:cond delay="0"/>
                                  </p:stCondLst>
                                  <p:childTnLst>
                                    <p:animMotion origin="layout" path="M 0 0 L 0.24653 0.00023 " pathEditMode="relative" ptsTypes="AA">
                                      <p:cBhvr>
                                        <p:cTn id="40" dur="3000" fill="hold"/>
                                        <p:tgtEl>
                                          <p:spTgt spid="9"/>
                                        </p:tgtEl>
                                        <p:attrNameLst>
                                          <p:attrName>ppt_x</p:attrName>
                                          <p:attrName>ppt_y</p:attrName>
                                        </p:attrNameLst>
                                      </p:cBhvr>
                                    </p:animMotion>
                                  </p:childTnLst>
                                </p:cTn>
                              </p:par>
                            </p:childTnLst>
                          </p:cTn>
                        </p:par>
                        <p:par>
                          <p:cTn id="41" fill="hold">
                            <p:stCondLst>
                              <p:cond delay="3000"/>
                            </p:stCondLst>
                            <p:childTnLst>
                              <p:par>
                                <p:cTn id="42" presetID="1" presetClass="exit" presetSubtype="0" fill="hold" nodeType="afterEffect">
                                  <p:stCondLst>
                                    <p:cond delay="0"/>
                                  </p:stCondLst>
                                  <p:childTnLst>
                                    <p:set>
                                      <p:cBhvr>
                                        <p:cTn id="43" dur="1" fill="hold">
                                          <p:stCondLst>
                                            <p:cond delay="0"/>
                                          </p:stCondLst>
                                        </p:cTn>
                                        <p:tgtEl>
                                          <p:spTgt spid="5"/>
                                        </p:tgtEl>
                                        <p:attrNameLst>
                                          <p:attrName>style.visibility</p:attrName>
                                        </p:attrNameLst>
                                      </p:cBhvr>
                                      <p:to>
                                        <p:strVal val="hidden"/>
                                      </p:to>
                                    </p:set>
                                  </p:childTnLst>
                                </p:cTn>
                              </p:par>
                            </p:childTnLst>
                          </p:cTn>
                        </p:par>
                        <p:par>
                          <p:cTn id="44" fill="hold">
                            <p:stCondLst>
                              <p:cond delay="3000"/>
                            </p:stCondLst>
                            <p:childTnLst>
                              <p:par>
                                <p:cTn id="45" presetID="1" presetClass="exit" presetSubtype="0" fill="hold" nodeType="afterEffect">
                                  <p:stCondLst>
                                    <p:cond delay="0"/>
                                  </p:stCondLst>
                                  <p:childTnLst>
                                    <p:set>
                                      <p:cBhvr>
                                        <p:cTn id="46" dur="1" fill="hold">
                                          <p:stCondLst>
                                            <p:cond delay="0"/>
                                          </p:stCondLst>
                                        </p:cTn>
                                        <p:tgtEl>
                                          <p:spTgt spid="6"/>
                                        </p:tgtEl>
                                        <p:attrNameLst>
                                          <p:attrName>style.visibility</p:attrName>
                                        </p:attrNameLst>
                                      </p:cBhvr>
                                      <p:to>
                                        <p:strVal val="hidden"/>
                                      </p:to>
                                    </p:set>
                                  </p:childTnLst>
                                </p:cTn>
                              </p:par>
                            </p:childTnLst>
                          </p:cTn>
                        </p:par>
                        <p:par>
                          <p:cTn id="47" fill="hold">
                            <p:stCondLst>
                              <p:cond delay="3000"/>
                            </p:stCondLst>
                            <p:childTnLst>
                              <p:par>
                                <p:cTn id="48" presetID="1" presetClass="exit" presetSubtype="0" fill="hold" nodeType="afterEffect">
                                  <p:stCondLst>
                                    <p:cond delay="0"/>
                                  </p:stCondLst>
                                  <p:childTnLst>
                                    <p:set>
                                      <p:cBhvr>
                                        <p:cTn id="49" dur="1" fill="hold">
                                          <p:stCondLst>
                                            <p:cond delay="0"/>
                                          </p:stCondLst>
                                        </p:cTn>
                                        <p:tgtEl>
                                          <p:spTgt spid="7"/>
                                        </p:tgtEl>
                                        <p:attrNameLst>
                                          <p:attrName>style.visibility</p:attrName>
                                        </p:attrNameLst>
                                      </p:cBhvr>
                                      <p:to>
                                        <p:strVal val="hidden"/>
                                      </p:to>
                                    </p:set>
                                  </p:childTnLst>
                                </p:cTn>
                              </p:par>
                            </p:childTnLst>
                          </p:cTn>
                        </p:par>
                        <p:par>
                          <p:cTn id="50" fill="hold">
                            <p:stCondLst>
                              <p:cond delay="3000"/>
                            </p:stCondLst>
                            <p:childTnLst>
                              <p:par>
                                <p:cTn id="51" presetID="1" presetClass="exit" presetSubtype="0" fill="hold" nodeType="afterEffect">
                                  <p:stCondLst>
                                    <p:cond delay="0"/>
                                  </p:stCondLst>
                                  <p:childTnLst>
                                    <p:set>
                                      <p:cBhvr>
                                        <p:cTn id="52" dur="1" fill="hold">
                                          <p:stCondLst>
                                            <p:cond delay="0"/>
                                          </p:stCondLst>
                                        </p:cTn>
                                        <p:tgtEl>
                                          <p:spTgt spid="9"/>
                                        </p:tgtEl>
                                        <p:attrNameLst>
                                          <p:attrName>style.visibility</p:attrName>
                                        </p:attrNameLst>
                                      </p:cBhvr>
                                      <p:to>
                                        <p:strVal val="hidden"/>
                                      </p:to>
                                    </p:set>
                                  </p:childTnLst>
                                </p:cTn>
                              </p:par>
                              <p:par>
                                <p:cTn id="53" presetID="1" presetClass="entr" presetSubtype="0" fill="hold" nodeType="withEffect">
                                  <p:stCondLst>
                                    <p:cond delay="0"/>
                                  </p:stCondLst>
                                  <p:childTnLst>
                                    <p:set>
                                      <p:cBhvr>
                                        <p:cTn id="54" dur="1" fill="hold">
                                          <p:stCondLst>
                                            <p:cond delay="0"/>
                                          </p:stCondLst>
                                        </p:cTn>
                                        <p:tgtEl>
                                          <p:spTgt spid="11"/>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2"/>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13"/>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15"/>
                                        </p:tgtEl>
                                        <p:attrNameLst>
                                          <p:attrName>style.visibility</p:attrName>
                                        </p:attrNameLst>
                                      </p:cBhvr>
                                      <p:to>
                                        <p:strVal val="visible"/>
                                      </p:to>
                                    </p:set>
                                  </p:childTnLst>
                                </p:cTn>
                              </p:par>
                            </p:childTnLst>
                          </p:cTn>
                        </p:par>
                        <p:par>
                          <p:cTn id="61" fill="hold">
                            <p:stCondLst>
                              <p:cond delay="3000"/>
                            </p:stCondLst>
                            <p:childTnLst>
                              <p:par>
                                <p:cTn id="62" presetID="0" presetClass="path" presetSubtype="0" fill="hold" nodeType="afterEffect">
                                  <p:stCondLst>
                                    <p:cond delay="0"/>
                                  </p:stCondLst>
                                  <p:childTnLst>
                                    <p:animMotion origin="layout" path="M 0 0 L 0.28594 0.06666 " pathEditMode="relative" ptsTypes="AA">
                                      <p:cBhvr>
                                        <p:cTn id="63" dur="3000" fill="hold"/>
                                        <p:tgtEl>
                                          <p:spTgt spid="11"/>
                                        </p:tgtEl>
                                        <p:attrNameLst>
                                          <p:attrName>ppt_x</p:attrName>
                                          <p:attrName>ppt_y</p:attrName>
                                        </p:attrNameLst>
                                      </p:cBhvr>
                                    </p:animMotion>
                                  </p:childTnLst>
                                </p:cTn>
                              </p:par>
                              <p:par>
                                <p:cTn id="64" presetID="0" presetClass="path" presetSubtype="0" fill="hold" nodeType="withEffect">
                                  <p:stCondLst>
                                    <p:cond delay="0"/>
                                  </p:stCondLst>
                                  <p:childTnLst>
                                    <p:animMotion origin="layout" path="M 0.00139 0.00602 L 0.31563 -0.0794 " pathEditMode="relative" rAng="0" ptsTypes="AA">
                                      <p:cBhvr>
                                        <p:cTn id="65" dur="3000" fill="hold"/>
                                        <p:tgtEl>
                                          <p:spTgt spid="12"/>
                                        </p:tgtEl>
                                        <p:attrNameLst>
                                          <p:attrName>ppt_x</p:attrName>
                                          <p:attrName>ppt_y</p:attrName>
                                        </p:attrNameLst>
                                      </p:cBhvr>
                                      <p:rCtr x="15712" y="-4282"/>
                                    </p:animMotion>
                                  </p:childTnLst>
                                </p:cTn>
                              </p:par>
                              <p:par>
                                <p:cTn id="66" presetID="0" presetClass="path" presetSubtype="0" fill="hold" nodeType="withEffect">
                                  <p:stCondLst>
                                    <p:cond delay="0"/>
                                  </p:stCondLst>
                                  <p:childTnLst>
                                    <p:animMotion origin="layout" path="M 0 0 L 0.28594 0.06666 " pathEditMode="relative" ptsTypes="AA">
                                      <p:cBhvr>
                                        <p:cTn id="67" dur="3000" fill="hold"/>
                                        <p:tgtEl>
                                          <p:spTgt spid="13"/>
                                        </p:tgtEl>
                                        <p:attrNameLst>
                                          <p:attrName>ppt_x</p:attrName>
                                          <p:attrName>ppt_y</p:attrName>
                                        </p:attrNameLst>
                                      </p:cBhvr>
                                    </p:animMotion>
                                  </p:childTnLst>
                                </p:cTn>
                              </p:par>
                              <p:par>
                                <p:cTn id="68" presetID="0" presetClass="path" presetSubtype="0" fill="hold" nodeType="withEffect">
                                  <p:stCondLst>
                                    <p:cond delay="0"/>
                                  </p:stCondLst>
                                  <p:childTnLst>
                                    <p:animMotion origin="layout" path="M 0 0 L 0.28594 0.06666 " pathEditMode="relative" ptsTypes="AA">
                                      <p:cBhvr>
                                        <p:cTn id="69" dur="3000" fill="hold"/>
                                        <p:tgtEl>
                                          <p:spTgt spid="15"/>
                                        </p:tgtEl>
                                        <p:attrNameLst>
                                          <p:attrName>ppt_x</p:attrName>
                                          <p:attrName>ppt_y</p:attrName>
                                        </p:attrNameLst>
                                      </p:cBhvr>
                                    </p:animMotion>
                                  </p:childTnLst>
                                </p:cTn>
                              </p:par>
                            </p:childTnLst>
                          </p:cTn>
                        </p:par>
                      </p:childTnLst>
                    </p:cTn>
                  </p:par>
                  <p:par>
                    <p:cTn id="70" fill="hold">
                      <p:stCondLst>
                        <p:cond delay="indefinite"/>
                      </p:stCondLst>
                      <p:childTnLst>
                        <p:par>
                          <p:cTn id="71" fill="hold">
                            <p:stCondLst>
                              <p:cond delay="0"/>
                            </p:stCondLst>
                            <p:childTnLst>
                              <p:par>
                                <p:cTn id="72" presetID="1" presetClass="entr" presetSubtype="0" fill="hold" nodeType="clickEffect">
                                  <p:stCondLst>
                                    <p:cond delay="0"/>
                                  </p:stCondLst>
                                  <p:childTnLst>
                                    <p:set>
                                      <p:cBhvr>
                                        <p:cTn id="73" dur="1" fill="hold">
                                          <p:stCondLst>
                                            <p:cond delay="0"/>
                                          </p:stCondLst>
                                        </p:cTn>
                                        <p:tgtEl>
                                          <p:spTgt spid="33">
                                            <p:txEl>
                                              <p:pRg st="2" end="2"/>
                                            </p:txEl>
                                          </p:spTgt>
                                        </p:tgtEl>
                                        <p:attrNameLst>
                                          <p:attrName>style.visibility</p:attrName>
                                        </p:attrNameLst>
                                      </p:cBhvr>
                                      <p:to>
                                        <p:strVal val="visible"/>
                                      </p:to>
                                    </p:set>
                                  </p:childTnLst>
                                </p:cTn>
                              </p:par>
                            </p:childTnLst>
                          </p:cTn>
                        </p:par>
                      </p:childTnLst>
                    </p:cTn>
                  </p:par>
                  <p:par>
                    <p:cTn id="74" fill="hold">
                      <p:stCondLst>
                        <p:cond delay="indefinite"/>
                      </p:stCondLst>
                      <p:childTnLst>
                        <p:par>
                          <p:cTn id="75" fill="hold">
                            <p:stCondLst>
                              <p:cond delay="0"/>
                            </p:stCondLst>
                            <p:childTnLst>
                              <p:par>
                                <p:cTn id="76" presetID="1" presetClass="entr" presetSubtype="0" fill="hold" nodeType="clickEffect">
                                  <p:stCondLst>
                                    <p:cond delay="0"/>
                                  </p:stCondLst>
                                  <p:childTnLst>
                                    <p:set>
                                      <p:cBhvr>
                                        <p:cTn id="77" dur="1" fill="hold">
                                          <p:stCondLst>
                                            <p:cond delay="0"/>
                                          </p:stCondLst>
                                        </p:cTn>
                                        <p:tgtEl>
                                          <p:spTgt spid="33">
                                            <p:txEl>
                                              <p:pRg st="3" end="3"/>
                                            </p:txEl>
                                          </p:spTgt>
                                        </p:tgtEl>
                                        <p:attrNameLst>
                                          <p:attrName>style.visibility</p:attrName>
                                        </p:attrNameLst>
                                      </p:cBhvr>
                                      <p:to>
                                        <p:strVal val="visible"/>
                                      </p:to>
                                    </p:set>
                                  </p:childTnLst>
                                </p:cTn>
                              </p:par>
                            </p:childTnLst>
                          </p:cTn>
                        </p:par>
                      </p:childTnLst>
                    </p:cTn>
                  </p:par>
                  <p:par>
                    <p:cTn id="78" fill="hold">
                      <p:stCondLst>
                        <p:cond delay="indefinite"/>
                      </p:stCondLst>
                      <p:childTnLst>
                        <p:par>
                          <p:cTn id="79" fill="hold">
                            <p:stCondLst>
                              <p:cond delay="0"/>
                            </p:stCondLst>
                            <p:childTnLst>
                              <p:par>
                                <p:cTn id="80" presetID="1" presetClass="entr" presetSubtype="0" fill="hold" nodeType="clickEffect">
                                  <p:stCondLst>
                                    <p:cond delay="0"/>
                                  </p:stCondLst>
                                  <p:childTnLst>
                                    <p:set>
                                      <p:cBhvr>
                                        <p:cTn id="81" dur="1" fill="hold">
                                          <p:stCondLst>
                                            <p:cond delay="0"/>
                                          </p:stCondLst>
                                        </p:cTn>
                                        <p:tgtEl>
                                          <p:spTgt spid="119"/>
                                        </p:tgtEl>
                                        <p:attrNameLst>
                                          <p:attrName>style.visibility</p:attrName>
                                        </p:attrNameLst>
                                      </p:cBhvr>
                                      <p:to>
                                        <p:strVal val="visible"/>
                                      </p:to>
                                    </p:set>
                                  </p:childTnLst>
                                </p:cTn>
                              </p:par>
                              <p:par>
                                <p:cTn id="82" presetID="1" presetClass="entr" presetSubtype="0" fill="hold" nodeType="withEffect">
                                  <p:stCondLst>
                                    <p:cond delay="0"/>
                                  </p:stCondLst>
                                  <p:childTnLst>
                                    <p:set>
                                      <p:cBhvr>
                                        <p:cTn id="83" dur="1" fill="hold">
                                          <p:stCondLst>
                                            <p:cond delay="0"/>
                                          </p:stCondLst>
                                        </p:cTn>
                                        <p:tgtEl>
                                          <p:spTgt spid="157"/>
                                        </p:tgtEl>
                                        <p:attrNameLst>
                                          <p:attrName>style.visibility</p:attrName>
                                        </p:attrNameLst>
                                      </p:cBhvr>
                                      <p:to>
                                        <p:strVal val="visible"/>
                                      </p:to>
                                    </p:set>
                                  </p:childTnLst>
                                </p:cTn>
                              </p:par>
                              <p:par>
                                <p:cTn id="84" presetID="1" presetClass="entr" presetSubtype="0" fill="hold" nodeType="withEffect">
                                  <p:stCondLst>
                                    <p:cond delay="0"/>
                                  </p:stCondLst>
                                  <p:childTnLst>
                                    <p:set>
                                      <p:cBhvr>
                                        <p:cTn id="85" dur="1" fill="hold">
                                          <p:stCondLst>
                                            <p:cond delay="0"/>
                                          </p:stCondLst>
                                        </p:cTn>
                                        <p:tgtEl>
                                          <p:spTgt spid="166"/>
                                        </p:tgtEl>
                                        <p:attrNameLst>
                                          <p:attrName>style.visibility</p:attrName>
                                        </p:attrNameLst>
                                      </p:cBhvr>
                                      <p:to>
                                        <p:strVal val="visible"/>
                                      </p:to>
                                    </p:set>
                                  </p:childTnLst>
                                </p:cTn>
                              </p:par>
                            </p:childTnLst>
                          </p:cTn>
                        </p:par>
                      </p:childTnLst>
                    </p:cTn>
                  </p:par>
                  <p:par>
                    <p:cTn id="86" fill="hold">
                      <p:stCondLst>
                        <p:cond delay="indefinite"/>
                      </p:stCondLst>
                      <p:childTnLst>
                        <p:par>
                          <p:cTn id="87" fill="hold">
                            <p:stCondLst>
                              <p:cond delay="0"/>
                            </p:stCondLst>
                            <p:childTnLst>
                              <p:par>
                                <p:cTn id="88" presetID="0" presetClass="path" presetSubtype="0" fill="hold" nodeType="clickEffect">
                                  <p:stCondLst>
                                    <p:cond delay="0"/>
                                  </p:stCondLst>
                                  <p:childTnLst>
                                    <p:animMotion origin="layout" path="M 0 0 L 0.45834 0 " pathEditMode="relative" ptsTypes="AA">
                                      <p:cBhvr>
                                        <p:cTn id="89" dur="3000" fill="hold"/>
                                        <p:tgtEl>
                                          <p:spTgt spid="119"/>
                                        </p:tgtEl>
                                        <p:attrNameLst>
                                          <p:attrName>ppt_x</p:attrName>
                                          <p:attrName>ppt_y</p:attrName>
                                        </p:attrNameLst>
                                      </p:cBhvr>
                                    </p:animMotion>
                                  </p:childTnLst>
                                </p:cTn>
                              </p:par>
                              <p:par>
                                <p:cTn id="90" presetID="0" presetClass="path" presetSubtype="0" fill="hold" nodeType="withEffect">
                                  <p:stCondLst>
                                    <p:cond delay="0"/>
                                  </p:stCondLst>
                                  <p:childTnLst>
                                    <p:animMotion origin="layout" path="M 0 0 L 0.45834 0 " pathEditMode="relative" ptsTypes="AA">
                                      <p:cBhvr>
                                        <p:cTn id="91" dur="3000" fill="hold"/>
                                        <p:tgtEl>
                                          <p:spTgt spid="157"/>
                                        </p:tgtEl>
                                        <p:attrNameLst>
                                          <p:attrName>ppt_x</p:attrName>
                                          <p:attrName>ppt_y</p:attrName>
                                        </p:attrNameLst>
                                      </p:cBhvr>
                                    </p:animMotion>
                                  </p:childTnLst>
                                </p:cTn>
                              </p:par>
                              <p:par>
                                <p:cTn id="92" presetID="0" presetClass="path" presetSubtype="0" fill="hold" nodeType="withEffect">
                                  <p:stCondLst>
                                    <p:cond delay="0"/>
                                  </p:stCondLst>
                                  <p:childTnLst>
                                    <p:animMotion origin="layout" path="M 0 0 L 0.45834 0 " pathEditMode="relative" ptsTypes="AA">
                                      <p:cBhvr>
                                        <p:cTn id="93" dur="3000" fill="hold"/>
                                        <p:tgtEl>
                                          <p:spTgt spid="166"/>
                                        </p:tgtEl>
                                        <p:attrNameLst>
                                          <p:attrName>ppt_x</p:attrName>
                                          <p:attrName>ppt_y</p:attrName>
                                        </p:attrNameLst>
                                      </p:cBhvr>
                                    </p:animMotion>
                                  </p:childTnLst>
                                </p:cTn>
                              </p:par>
                              <p:par>
                                <p:cTn id="94" presetID="8" presetClass="emph" presetSubtype="0" fill="hold" nodeType="withEffect">
                                  <p:stCondLst>
                                    <p:cond delay="1500"/>
                                  </p:stCondLst>
                                  <p:childTnLst>
                                    <p:animRot by="2400000">
                                      <p:cBhvr>
                                        <p:cTn id="95" dur="500" fill="hold"/>
                                        <p:tgtEl>
                                          <p:spTgt spid="157"/>
                                        </p:tgtEl>
                                        <p:attrNameLst>
                                          <p:attrName>r</p:attrName>
                                        </p:attrNameLst>
                                      </p:cBhvr>
                                    </p:animRot>
                                  </p:childTnLst>
                                </p:cTn>
                              </p:par>
                              <p:par>
                                <p:cTn id="96" presetID="8" presetClass="emph" presetSubtype="0" fill="hold" nodeType="withEffect">
                                  <p:stCondLst>
                                    <p:cond delay="1500"/>
                                  </p:stCondLst>
                                  <p:childTnLst>
                                    <p:animRot by="-2400000">
                                      <p:cBhvr>
                                        <p:cTn id="97" dur="500" fill="hold"/>
                                        <p:tgtEl>
                                          <p:spTgt spid="166"/>
                                        </p:tgtEl>
                                        <p:attrNameLst>
                                          <p:attrName>r</p:attrName>
                                        </p:attrNameLst>
                                      </p:cBhvr>
                                    </p:animRot>
                                  </p:childTnLst>
                                </p:cTn>
                              </p:par>
                              <p:par>
                                <p:cTn id="98" presetID="1" presetClass="entr" presetSubtype="0" fill="hold" nodeType="withEffect">
                                  <p:stCondLst>
                                    <p:cond delay="1500"/>
                                  </p:stCondLst>
                                  <p:childTnLst>
                                    <p:set>
                                      <p:cBhvr>
                                        <p:cTn id="99" dur="1" fill="hold">
                                          <p:stCondLst>
                                            <p:cond delay="0"/>
                                          </p:stCondLst>
                                        </p:cTn>
                                        <p:tgtEl>
                                          <p:spTgt spid="178"/>
                                        </p:tgtEl>
                                        <p:attrNameLst>
                                          <p:attrName>style.visibility</p:attrName>
                                        </p:attrNameLst>
                                      </p:cBhvr>
                                      <p:to>
                                        <p:strVal val="visible"/>
                                      </p:to>
                                    </p:set>
                                  </p:childTnLst>
                                </p:cTn>
                              </p:par>
                              <p:par>
                                <p:cTn id="100" presetID="0" presetClass="path" presetSubtype="0" fill="hold" nodeType="withEffect">
                                  <p:stCondLst>
                                    <p:cond delay="1500"/>
                                  </p:stCondLst>
                                  <p:childTnLst>
                                    <p:animMotion origin="layout" path="M -1.38889E-6 2.29417E-6 L 0.48872 -0.02012 " pathEditMode="relative" rAng="0" ptsTypes="AA">
                                      <p:cBhvr>
                                        <p:cTn id="101" dur="1500" fill="hold"/>
                                        <p:tgtEl>
                                          <p:spTgt spid="178"/>
                                        </p:tgtEl>
                                        <p:attrNameLst>
                                          <p:attrName>ppt_x</p:attrName>
                                          <p:attrName>ppt_y</p:attrName>
                                        </p:attrNameLst>
                                      </p:cBhvr>
                                      <p:rCtr x="244" y="-10"/>
                                    </p:animMotion>
                                  </p:childTnLst>
                                </p:cTn>
                              </p:par>
                            </p:childTnLst>
                          </p:cTn>
                        </p:par>
                      </p:childTnLst>
                    </p:cTn>
                  </p:par>
                  <p:par>
                    <p:cTn id="102" fill="hold">
                      <p:stCondLst>
                        <p:cond delay="indefinite"/>
                      </p:stCondLst>
                      <p:childTnLst>
                        <p:par>
                          <p:cTn id="103" fill="hold">
                            <p:stCondLst>
                              <p:cond delay="0"/>
                            </p:stCondLst>
                            <p:childTnLst>
                              <p:par>
                                <p:cTn id="104" presetID="1" presetClass="entr" presetSubtype="0" fill="hold" grpId="0" nodeType="clickEffect">
                                  <p:stCondLst>
                                    <p:cond delay="0"/>
                                  </p:stCondLst>
                                  <p:childTnLst>
                                    <p:set>
                                      <p:cBhvr>
                                        <p:cTn id="105" dur="1" fill="hold">
                                          <p:stCondLst>
                                            <p:cond delay="0"/>
                                          </p:stCondLst>
                                        </p:cTn>
                                        <p:tgtEl>
                                          <p:spTgt spid="181"/>
                                        </p:tgtEl>
                                        <p:attrNameLst>
                                          <p:attrName>style.visibility</p:attrName>
                                        </p:attrNameLst>
                                      </p:cBhvr>
                                      <p:to>
                                        <p:strVal val="visible"/>
                                      </p:to>
                                    </p:set>
                                  </p:childTnLst>
                                </p:cTn>
                              </p:par>
                            </p:childTnLst>
                          </p:cTn>
                        </p:par>
                      </p:childTnLst>
                    </p:cTn>
                  </p:par>
                  <p:par>
                    <p:cTn id="106" fill="hold">
                      <p:stCondLst>
                        <p:cond delay="indefinite"/>
                      </p:stCondLst>
                      <p:childTnLst>
                        <p:par>
                          <p:cTn id="107" fill="hold">
                            <p:stCondLst>
                              <p:cond delay="0"/>
                            </p:stCondLst>
                            <p:childTnLst>
                              <p:par>
                                <p:cTn id="108" presetID="1" presetClass="entr" presetSubtype="0" fill="hold" grpId="0" nodeType="clickEffect">
                                  <p:stCondLst>
                                    <p:cond delay="0"/>
                                  </p:stCondLst>
                                  <p:childTnLst>
                                    <p:set>
                                      <p:cBhvr>
                                        <p:cTn id="109" dur="1" fill="hold">
                                          <p:stCondLst>
                                            <p:cond delay="0"/>
                                          </p:stCondLst>
                                        </p:cTn>
                                        <p:tgtEl>
                                          <p:spTgt spid="117"/>
                                        </p:tgtEl>
                                        <p:attrNameLst>
                                          <p:attrName>style.visibility</p:attrName>
                                        </p:attrNameLst>
                                      </p:cBhvr>
                                      <p:to>
                                        <p:strVal val="visible"/>
                                      </p:to>
                                    </p:set>
                                  </p:childTnLst>
                                </p:cTn>
                              </p:par>
                              <p:par>
                                <p:cTn id="110" presetID="1" presetClass="entr" presetSubtype="0" fill="hold" grpId="0" nodeType="withEffect">
                                  <p:stCondLst>
                                    <p:cond delay="0"/>
                                  </p:stCondLst>
                                  <p:childTnLst>
                                    <p:set>
                                      <p:cBhvr>
                                        <p:cTn id="111" dur="1" fill="hold">
                                          <p:stCondLst>
                                            <p:cond delay="0"/>
                                          </p:stCondLst>
                                        </p:cTn>
                                        <p:tgtEl>
                                          <p:spTgt spid="118"/>
                                        </p:tgtEl>
                                        <p:attrNameLst>
                                          <p:attrName>style.visibility</p:attrName>
                                        </p:attrNameLst>
                                      </p:cBhvr>
                                      <p:to>
                                        <p:strVal val="visible"/>
                                      </p:to>
                                    </p:set>
                                  </p:childTnLst>
                                </p:cTn>
                              </p:par>
                              <p:par>
                                <p:cTn id="112" presetID="1" presetClass="entr" presetSubtype="0" fill="hold" grpId="0" nodeType="withEffect">
                                  <p:stCondLst>
                                    <p:cond delay="0"/>
                                  </p:stCondLst>
                                  <p:childTnLst>
                                    <p:set>
                                      <p:cBhvr>
                                        <p:cTn id="113" dur="1" fill="hold">
                                          <p:stCondLst>
                                            <p:cond delay="0"/>
                                          </p:stCondLst>
                                        </p:cTn>
                                        <p:tgtEl>
                                          <p:spTgt spid="171"/>
                                        </p:tgtEl>
                                        <p:attrNameLst>
                                          <p:attrName>style.visibility</p:attrName>
                                        </p:attrNameLst>
                                      </p:cBhvr>
                                      <p:to>
                                        <p:strVal val="visible"/>
                                      </p:to>
                                    </p:set>
                                  </p:childTnLst>
                                </p:cTn>
                              </p:par>
                              <p:par>
                                <p:cTn id="114" presetID="1" presetClass="entr" presetSubtype="0" fill="hold" grpId="0" nodeType="withEffect">
                                  <p:stCondLst>
                                    <p:cond delay="0"/>
                                  </p:stCondLst>
                                  <p:childTnLst>
                                    <p:set>
                                      <p:cBhvr>
                                        <p:cTn id="115" dur="1" fill="hold">
                                          <p:stCondLst>
                                            <p:cond delay="0"/>
                                          </p:stCondLst>
                                        </p:cTn>
                                        <p:tgtEl>
                                          <p:spTgt spid="172"/>
                                        </p:tgtEl>
                                        <p:attrNameLst>
                                          <p:attrName>style.visibility</p:attrName>
                                        </p:attrNameLst>
                                      </p:cBhvr>
                                      <p:to>
                                        <p:strVal val="visible"/>
                                      </p:to>
                                    </p:set>
                                  </p:childTnLst>
                                </p:cTn>
                              </p:par>
                              <p:par>
                                <p:cTn id="116" presetID="1" presetClass="entr" presetSubtype="0" fill="hold" grpId="0" nodeType="withEffect">
                                  <p:stCondLst>
                                    <p:cond delay="0"/>
                                  </p:stCondLst>
                                  <p:childTnLst>
                                    <p:set>
                                      <p:cBhvr>
                                        <p:cTn id="117" dur="1" fill="hold">
                                          <p:stCondLst>
                                            <p:cond delay="0"/>
                                          </p:stCondLst>
                                        </p:cTn>
                                        <p:tgtEl>
                                          <p:spTgt spid="173"/>
                                        </p:tgtEl>
                                        <p:attrNameLst>
                                          <p:attrName>style.visibility</p:attrName>
                                        </p:attrNameLst>
                                      </p:cBhvr>
                                      <p:to>
                                        <p:strVal val="visible"/>
                                      </p:to>
                                    </p:set>
                                  </p:childTnLst>
                                </p:cTn>
                              </p:par>
                              <p:par>
                                <p:cTn id="118" presetID="1" presetClass="entr" presetSubtype="0" fill="hold" nodeType="withEffect">
                                  <p:stCondLst>
                                    <p:cond delay="0"/>
                                  </p:stCondLst>
                                  <p:childTnLst>
                                    <p:set>
                                      <p:cBhvr>
                                        <p:cTn id="119" dur="1" fill="hold">
                                          <p:stCondLst>
                                            <p:cond delay="0"/>
                                          </p:stCondLst>
                                        </p:cTn>
                                        <p:tgtEl>
                                          <p:spTgt spid="174"/>
                                        </p:tgtEl>
                                        <p:attrNameLst>
                                          <p:attrName>style.visibility</p:attrName>
                                        </p:attrNameLst>
                                      </p:cBhvr>
                                      <p:to>
                                        <p:strVal val="visible"/>
                                      </p:to>
                                    </p:set>
                                  </p:childTnLst>
                                </p:cTn>
                              </p:par>
                            </p:childTnLst>
                          </p:cTn>
                        </p:par>
                      </p:childTnLst>
                    </p:cTn>
                  </p:par>
                  <p:par>
                    <p:cTn id="120" fill="hold">
                      <p:stCondLst>
                        <p:cond delay="indefinite"/>
                      </p:stCondLst>
                      <p:childTnLst>
                        <p:par>
                          <p:cTn id="121" fill="hold">
                            <p:stCondLst>
                              <p:cond delay="0"/>
                            </p:stCondLst>
                            <p:childTnLst>
                              <p:par>
                                <p:cTn id="122" presetID="22" presetClass="entr" presetSubtype="8" fill="hold" nodeType="clickEffect">
                                  <p:stCondLst>
                                    <p:cond delay="0"/>
                                  </p:stCondLst>
                                  <p:childTnLst>
                                    <p:set>
                                      <p:cBhvr>
                                        <p:cTn id="123" dur="1" fill="hold">
                                          <p:stCondLst>
                                            <p:cond delay="0"/>
                                          </p:stCondLst>
                                        </p:cTn>
                                        <p:tgtEl>
                                          <p:spTgt spid="188"/>
                                        </p:tgtEl>
                                        <p:attrNameLst>
                                          <p:attrName>style.visibility</p:attrName>
                                        </p:attrNameLst>
                                      </p:cBhvr>
                                      <p:to>
                                        <p:strVal val="visible"/>
                                      </p:to>
                                    </p:set>
                                    <p:animEffect transition="in" filter="wipe(left)">
                                      <p:cBhvr>
                                        <p:cTn id="124" dur="1000"/>
                                        <p:tgtEl>
                                          <p:spTgt spid="188"/>
                                        </p:tgtEl>
                                      </p:cBhvr>
                                    </p:animEffect>
                                  </p:childTnLst>
                                </p:cTn>
                              </p:par>
                            </p:childTnLst>
                          </p:cTn>
                        </p:par>
                      </p:childTnLst>
                    </p:cTn>
                  </p:par>
                  <p:par>
                    <p:cTn id="125" fill="hold">
                      <p:stCondLst>
                        <p:cond delay="indefinite"/>
                      </p:stCondLst>
                      <p:childTnLst>
                        <p:par>
                          <p:cTn id="126" fill="hold">
                            <p:stCondLst>
                              <p:cond delay="0"/>
                            </p:stCondLst>
                            <p:childTnLst>
                              <p:par>
                                <p:cTn id="127" presetID="1" presetClass="entr" presetSubtype="0" fill="hold" grpId="0" nodeType="clickEffect">
                                  <p:stCondLst>
                                    <p:cond delay="0"/>
                                  </p:stCondLst>
                                  <p:childTnLst>
                                    <p:set>
                                      <p:cBhvr>
                                        <p:cTn id="128" dur="1" fill="hold">
                                          <p:stCondLst>
                                            <p:cond delay="0"/>
                                          </p:stCondLst>
                                        </p:cTn>
                                        <p:tgtEl>
                                          <p:spTgt spid="1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 grpId="0"/>
      <p:bldP spid="113" grpId="0"/>
      <p:bldP spid="114" grpId="0"/>
      <p:bldP spid="115" grpId="0"/>
      <p:bldP spid="116" grpId="0"/>
      <p:bldP spid="117" grpId="0"/>
      <p:bldP spid="118" grpId="0"/>
      <p:bldP spid="171" grpId="0"/>
      <p:bldP spid="172" grpId="0"/>
      <p:bldP spid="173" grpId="0"/>
      <p:bldP spid="181" grpId="0"/>
      <p:bldP spid="18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77"/>
          <p:cNvGrpSpPr/>
          <p:nvPr/>
        </p:nvGrpSpPr>
        <p:grpSpPr>
          <a:xfrm>
            <a:off x="4267200" y="1614398"/>
            <a:ext cx="358483" cy="125421"/>
            <a:chOff x="6819900" y="4038600"/>
            <a:chExt cx="763926" cy="381000"/>
          </a:xfrm>
        </p:grpSpPr>
        <p:sp>
          <p:nvSpPr>
            <p:cNvPr id="179" name="Freeform 178"/>
            <p:cNvSpPr/>
            <p:nvPr/>
          </p:nvSpPr>
          <p:spPr>
            <a:xfrm>
              <a:off x="6819900" y="4038600"/>
              <a:ext cx="381000" cy="381000"/>
            </a:xfrm>
            <a:custGeom>
              <a:avLst/>
              <a:gdLst>
                <a:gd name="connsiteX0" fmla="*/ 0 w 1828800"/>
                <a:gd name="connsiteY0" fmla="*/ 266700 h 531812"/>
                <a:gd name="connsiteX1" fmla="*/ 161925 w 1828800"/>
                <a:gd name="connsiteY1" fmla="*/ 38100 h 531812"/>
                <a:gd name="connsiteX2" fmla="*/ 466725 w 1828800"/>
                <a:gd name="connsiteY2" fmla="*/ 495300 h 531812"/>
                <a:gd name="connsiteX3" fmla="*/ 771525 w 1828800"/>
                <a:gd name="connsiteY3" fmla="*/ 38100 h 531812"/>
                <a:gd name="connsiteX4" fmla="*/ 1076325 w 1828800"/>
                <a:gd name="connsiteY4" fmla="*/ 495300 h 531812"/>
                <a:gd name="connsiteX5" fmla="*/ 1381125 w 1828800"/>
                <a:gd name="connsiteY5" fmla="*/ 38100 h 531812"/>
                <a:gd name="connsiteX6" fmla="*/ 1685925 w 1828800"/>
                <a:gd name="connsiteY6" fmla="*/ 495300 h 531812"/>
                <a:gd name="connsiteX7" fmla="*/ 1828800 w 1828800"/>
                <a:gd name="connsiteY7" fmla="*/ 257175 h 531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28800" h="531812">
                  <a:moveTo>
                    <a:pt x="0" y="266700"/>
                  </a:moveTo>
                  <a:cubicBezTo>
                    <a:pt x="42069" y="133350"/>
                    <a:pt x="84138" y="0"/>
                    <a:pt x="161925" y="38100"/>
                  </a:cubicBezTo>
                  <a:cubicBezTo>
                    <a:pt x="239713" y="76200"/>
                    <a:pt x="365125" y="495300"/>
                    <a:pt x="466725" y="495300"/>
                  </a:cubicBezTo>
                  <a:cubicBezTo>
                    <a:pt x="568325" y="495300"/>
                    <a:pt x="669925" y="38100"/>
                    <a:pt x="771525" y="38100"/>
                  </a:cubicBezTo>
                  <a:cubicBezTo>
                    <a:pt x="873125" y="38100"/>
                    <a:pt x="974725" y="495300"/>
                    <a:pt x="1076325" y="495300"/>
                  </a:cubicBezTo>
                  <a:cubicBezTo>
                    <a:pt x="1177925" y="495300"/>
                    <a:pt x="1279525" y="38100"/>
                    <a:pt x="1381125" y="38100"/>
                  </a:cubicBezTo>
                  <a:cubicBezTo>
                    <a:pt x="1482725" y="38100"/>
                    <a:pt x="1611313" y="458788"/>
                    <a:pt x="1685925" y="495300"/>
                  </a:cubicBezTo>
                  <a:cubicBezTo>
                    <a:pt x="1760537" y="531812"/>
                    <a:pt x="1794668" y="394493"/>
                    <a:pt x="1828800" y="257175"/>
                  </a:cubicBezTo>
                </a:path>
              </a:pathLst>
            </a:custGeom>
            <a:ln w="1905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n>
                  <a:solidFill>
                    <a:srgbClr val="7030A0"/>
                  </a:solidFill>
                </a:ln>
              </a:endParaRPr>
            </a:p>
          </p:txBody>
        </p:sp>
        <p:sp>
          <p:nvSpPr>
            <p:cNvPr id="180" name="Freeform 179"/>
            <p:cNvSpPr/>
            <p:nvPr/>
          </p:nvSpPr>
          <p:spPr>
            <a:xfrm>
              <a:off x="7202826" y="4038600"/>
              <a:ext cx="381000" cy="381000"/>
            </a:xfrm>
            <a:custGeom>
              <a:avLst/>
              <a:gdLst>
                <a:gd name="connsiteX0" fmla="*/ 0 w 1828800"/>
                <a:gd name="connsiteY0" fmla="*/ 266700 h 531812"/>
                <a:gd name="connsiteX1" fmla="*/ 161925 w 1828800"/>
                <a:gd name="connsiteY1" fmla="*/ 38100 h 531812"/>
                <a:gd name="connsiteX2" fmla="*/ 466725 w 1828800"/>
                <a:gd name="connsiteY2" fmla="*/ 495300 h 531812"/>
                <a:gd name="connsiteX3" fmla="*/ 771525 w 1828800"/>
                <a:gd name="connsiteY3" fmla="*/ 38100 h 531812"/>
                <a:gd name="connsiteX4" fmla="*/ 1076325 w 1828800"/>
                <a:gd name="connsiteY4" fmla="*/ 495300 h 531812"/>
                <a:gd name="connsiteX5" fmla="*/ 1381125 w 1828800"/>
                <a:gd name="connsiteY5" fmla="*/ 38100 h 531812"/>
                <a:gd name="connsiteX6" fmla="*/ 1685925 w 1828800"/>
                <a:gd name="connsiteY6" fmla="*/ 495300 h 531812"/>
                <a:gd name="connsiteX7" fmla="*/ 1828800 w 1828800"/>
                <a:gd name="connsiteY7" fmla="*/ 257175 h 531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28800" h="531812">
                  <a:moveTo>
                    <a:pt x="0" y="266700"/>
                  </a:moveTo>
                  <a:cubicBezTo>
                    <a:pt x="42069" y="133350"/>
                    <a:pt x="84138" y="0"/>
                    <a:pt x="161925" y="38100"/>
                  </a:cubicBezTo>
                  <a:cubicBezTo>
                    <a:pt x="239713" y="76200"/>
                    <a:pt x="365125" y="495300"/>
                    <a:pt x="466725" y="495300"/>
                  </a:cubicBezTo>
                  <a:cubicBezTo>
                    <a:pt x="568325" y="495300"/>
                    <a:pt x="669925" y="38100"/>
                    <a:pt x="771525" y="38100"/>
                  </a:cubicBezTo>
                  <a:cubicBezTo>
                    <a:pt x="873125" y="38100"/>
                    <a:pt x="974725" y="495300"/>
                    <a:pt x="1076325" y="495300"/>
                  </a:cubicBezTo>
                  <a:cubicBezTo>
                    <a:pt x="1177925" y="495300"/>
                    <a:pt x="1279525" y="38100"/>
                    <a:pt x="1381125" y="38100"/>
                  </a:cubicBezTo>
                  <a:cubicBezTo>
                    <a:pt x="1482725" y="38100"/>
                    <a:pt x="1611313" y="458788"/>
                    <a:pt x="1685925" y="495300"/>
                  </a:cubicBezTo>
                  <a:cubicBezTo>
                    <a:pt x="1760537" y="531812"/>
                    <a:pt x="1794668" y="394493"/>
                    <a:pt x="1828800" y="257175"/>
                  </a:cubicBezTo>
                </a:path>
              </a:pathLst>
            </a:custGeom>
            <a:ln w="1905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n>
                  <a:solidFill>
                    <a:srgbClr val="7030A0"/>
                  </a:solidFill>
                </a:ln>
              </a:endParaRPr>
            </a:p>
          </p:txBody>
        </p:sp>
      </p:grpSp>
      <p:sp>
        <p:nvSpPr>
          <p:cNvPr id="33" name="TextBox 32"/>
          <p:cNvSpPr txBox="1"/>
          <p:nvPr/>
        </p:nvSpPr>
        <p:spPr>
          <a:xfrm>
            <a:off x="228600" y="2133600"/>
            <a:ext cx="6705600" cy="4401205"/>
          </a:xfrm>
          <a:prstGeom prst="rect">
            <a:avLst/>
          </a:prstGeom>
          <a:noFill/>
        </p:spPr>
        <p:txBody>
          <a:bodyPr wrap="square" rtlCol="0">
            <a:spAutoFit/>
          </a:bodyPr>
          <a:lstStyle/>
          <a:p>
            <a:r>
              <a:rPr lang="en-US" sz="2800" dirty="0" smtClean="0"/>
              <a:t>This sort of decay is often referred to as an IT: an </a:t>
            </a:r>
            <a:r>
              <a:rPr lang="en-US" sz="2800" b="1" dirty="0" smtClean="0"/>
              <a:t>isomeric transition.  </a:t>
            </a:r>
          </a:p>
          <a:p>
            <a:r>
              <a:rPr lang="en-US" sz="2800" dirty="0" smtClean="0"/>
              <a:t>“Isomer” is a term generally used to describe two compounds with the same atomic composition, just with the atoms arranged differently.</a:t>
            </a:r>
          </a:p>
          <a:p>
            <a:endParaRPr lang="en-US" sz="2800" dirty="0" smtClean="0"/>
          </a:p>
          <a:p>
            <a:r>
              <a:rPr lang="en-US" sz="2800" dirty="0" smtClean="0"/>
              <a:t>Here the term refers to </a:t>
            </a:r>
            <a:r>
              <a:rPr lang="en-US" sz="2800" i="1" dirty="0" smtClean="0"/>
              <a:t>nuclear isomers</a:t>
            </a:r>
            <a:r>
              <a:rPr lang="en-US" sz="2800" dirty="0" smtClean="0"/>
              <a:t>: that is, two nuclei with the same neutron-proton composition, but different arrangements. </a:t>
            </a:r>
          </a:p>
        </p:txBody>
      </p:sp>
      <p:sp>
        <p:nvSpPr>
          <p:cNvPr id="4" name="TextBox 3"/>
          <p:cNvSpPr txBox="1"/>
          <p:nvPr/>
        </p:nvSpPr>
        <p:spPr>
          <a:xfrm>
            <a:off x="0" y="76200"/>
            <a:ext cx="9144000" cy="646331"/>
          </a:xfrm>
          <a:prstGeom prst="rect">
            <a:avLst/>
          </a:prstGeom>
          <a:noFill/>
        </p:spPr>
        <p:txBody>
          <a:bodyPr wrap="square" rtlCol="0">
            <a:spAutoFit/>
          </a:bodyPr>
          <a:lstStyle/>
          <a:p>
            <a:pPr algn="ctr"/>
            <a:r>
              <a:rPr lang="en-US" sz="3600" b="1" dirty="0" smtClean="0"/>
              <a:t>Nuclear Reactions</a:t>
            </a:r>
            <a:endParaRPr lang="en-US" sz="3600" b="1" dirty="0"/>
          </a:p>
        </p:txBody>
      </p:sp>
      <p:sp>
        <p:nvSpPr>
          <p:cNvPr id="117" name="TextBox 116"/>
          <p:cNvSpPr txBox="1"/>
          <p:nvPr/>
        </p:nvSpPr>
        <p:spPr>
          <a:xfrm>
            <a:off x="1828800" y="1004798"/>
            <a:ext cx="609600" cy="400110"/>
          </a:xfrm>
          <a:prstGeom prst="rect">
            <a:avLst/>
          </a:prstGeom>
          <a:noFill/>
        </p:spPr>
        <p:txBody>
          <a:bodyPr wrap="square" rtlCol="0">
            <a:spAutoFit/>
          </a:bodyPr>
          <a:lstStyle/>
          <a:p>
            <a:pPr algn="r"/>
            <a:r>
              <a:rPr lang="en-US" sz="2000" b="1" dirty="0" smtClean="0"/>
              <a:t>88</a:t>
            </a:r>
            <a:endParaRPr lang="en-US" sz="2000" b="1" dirty="0"/>
          </a:p>
        </p:txBody>
      </p:sp>
      <p:sp>
        <p:nvSpPr>
          <p:cNvPr id="118" name="TextBox 117"/>
          <p:cNvSpPr txBox="1"/>
          <p:nvPr/>
        </p:nvSpPr>
        <p:spPr>
          <a:xfrm>
            <a:off x="1828800" y="768168"/>
            <a:ext cx="838200" cy="400110"/>
          </a:xfrm>
          <a:prstGeom prst="rect">
            <a:avLst/>
          </a:prstGeom>
          <a:noFill/>
        </p:spPr>
        <p:txBody>
          <a:bodyPr wrap="square" rtlCol="0">
            <a:spAutoFit/>
          </a:bodyPr>
          <a:lstStyle/>
          <a:p>
            <a:pPr algn="r"/>
            <a:r>
              <a:rPr lang="en-US" sz="2000" b="1" dirty="0" smtClean="0"/>
              <a:t>215m</a:t>
            </a:r>
            <a:endParaRPr lang="en-US" sz="2000" b="1" dirty="0"/>
          </a:p>
        </p:txBody>
      </p:sp>
      <p:grpSp>
        <p:nvGrpSpPr>
          <p:cNvPr id="17" name="Group 346"/>
          <p:cNvGrpSpPr/>
          <p:nvPr/>
        </p:nvGrpSpPr>
        <p:grpSpPr>
          <a:xfrm>
            <a:off x="2011389" y="1441586"/>
            <a:ext cx="594360" cy="714100"/>
            <a:chOff x="7794792" y="2244166"/>
            <a:chExt cx="594360" cy="714100"/>
          </a:xfrm>
        </p:grpSpPr>
        <p:sp>
          <p:nvSpPr>
            <p:cNvPr id="120" name="Oval 119"/>
            <p:cNvSpPr/>
            <p:nvPr/>
          </p:nvSpPr>
          <p:spPr>
            <a:xfrm>
              <a:off x="8065850" y="282110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8023392" y="2777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8175792" y="2777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7870992" y="25489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7870992" y="234976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8099592" y="22441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7794792" y="26251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8076730" y="2701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7870992" y="26251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7794792" y="24727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8235808" y="250372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7903652" y="27775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8251992" y="2701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7926692" y="25407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8089794" y="234431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8251992" y="26251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7870992" y="27013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7870992" y="24727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8175792" y="23965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8122032" y="243910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7973320" y="227356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8175792" y="2701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8175792" y="26251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7989732" y="2320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8023392" y="2396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8099592" y="2651294"/>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7976586" y="267089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8175792" y="25489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8099592" y="25489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7947192" y="2396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8023392" y="24727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8023392" y="259250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384"/>
          <p:cNvGrpSpPr/>
          <p:nvPr/>
        </p:nvGrpSpPr>
        <p:grpSpPr>
          <a:xfrm>
            <a:off x="2379769" y="1470293"/>
            <a:ext cx="208104" cy="249850"/>
            <a:chOff x="8197232" y="2261724"/>
            <a:chExt cx="208104" cy="249850"/>
          </a:xfrm>
        </p:grpSpPr>
        <p:grpSp>
          <p:nvGrpSpPr>
            <p:cNvPr id="19" name="Group 385"/>
            <p:cNvGrpSpPr/>
            <p:nvPr/>
          </p:nvGrpSpPr>
          <p:grpSpPr>
            <a:xfrm>
              <a:off x="8197232" y="2261724"/>
              <a:ext cx="208104" cy="139158"/>
              <a:chOff x="4013380" y="1295400"/>
              <a:chExt cx="208104" cy="139158"/>
            </a:xfrm>
          </p:grpSpPr>
          <p:sp>
            <p:nvSpPr>
              <p:cNvPr id="164" name="Oval 163"/>
              <p:cNvSpPr/>
              <p:nvPr/>
            </p:nvSpPr>
            <p:spPr>
              <a:xfrm>
                <a:off x="4084324" y="129739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a:off x="4013380" y="1295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0" name="Oval 159"/>
            <p:cNvSpPr/>
            <p:nvPr/>
          </p:nvSpPr>
          <p:spPr>
            <a:xfrm>
              <a:off x="8268176" y="2388946"/>
              <a:ext cx="45719" cy="12262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389"/>
          <p:cNvGrpSpPr/>
          <p:nvPr/>
        </p:nvGrpSpPr>
        <p:grpSpPr>
          <a:xfrm>
            <a:off x="2371770" y="1614162"/>
            <a:ext cx="331383" cy="287479"/>
            <a:chOff x="8190613" y="2439107"/>
            <a:chExt cx="331383" cy="287479"/>
          </a:xfrm>
        </p:grpSpPr>
        <p:grpSp>
          <p:nvGrpSpPr>
            <p:cNvPr id="21" name="Group 390"/>
            <p:cNvGrpSpPr/>
            <p:nvPr/>
          </p:nvGrpSpPr>
          <p:grpSpPr>
            <a:xfrm>
              <a:off x="8328192" y="2497042"/>
              <a:ext cx="193804" cy="229544"/>
              <a:chOff x="8328192" y="2497042"/>
              <a:chExt cx="193804" cy="229544"/>
            </a:xfrm>
          </p:grpSpPr>
          <p:sp>
            <p:nvSpPr>
              <p:cNvPr id="169" name="Oval 168"/>
              <p:cNvSpPr/>
              <p:nvPr/>
            </p:nvSpPr>
            <p:spPr>
              <a:xfrm>
                <a:off x="8384836" y="249704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8328192" y="258942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8" name="Oval 167"/>
            <p:cNvSpPr/>
            <p:nvPr/>
          </p:nvSpPr>
          <p:spPr>
            <a:xfrm>
              <a:off x="8190613" y="2439107"/>
              <a:ext cx="194224" cy="13716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1" name="TextBox 170"/>
          <p:cNvSpPr txBox="1"/>
          <p:nvPr/>
        </p:nvSpPr>
        <p:spPr>
          <a:xfrm>
            <a:off x="762000" y="685800"/>
            <a:ext cx="8915400" cy="707886"/>
          </a:xfrm>
          <a:prstGeom prst="rect">
            <a:avLst/>
          </a:prstGeom>
          <a:noFill/>
        </p:spPr>
        <p:txBody>
          <a:bodyPr wrap="square" rtlCol="0">
            <a:spAutoFit/>
          </a:bodyPr>
          <a:lstStyle/>
          <a:p>
            <a:r>
              <a:rPr lang="en-US" sz="4000" dirty="0" smtClean="0"/>
              <a:t>                Ra   </a:t>
            </a:r>
            <a:r>
              <a:rPr lang="en-US" sz="4000" dirty="0" smtClean="0">
                <a:sym typeface="Wingdings" pitchFamily="2" charset="2"/>
              </a:rPr>
              <a:t>       Ra</a:t>
            </a:r>
          </a:p>
        </p:txBody>
      </p:sp>
      <p:sp>
        <p:nvSpPr>
          <p:cNvPr id="172" name="TextBox 171"/>
          <p:cNvSpPr txBox="1"/>
          <p:nvPr/>
        </p:nvSpPr>
        <p:spPr>
          <a:xfrm>
            <a:off x="4191000" y="1012828"/>
            <a:ext cx="609600" cy="400110"/>
          </a:xfrm>
          <a:prstGeom prst="rect">
            <a:avLst/>
          </a:prstGeom>
          <a:noFill/>
        </p:spPr>
        <p:txBody>
          <a:bodyPr wrap="square" rtlCol="0">
            <a:spAutoFit/>
          </a:bodyPr>
          <a:lstStyle/>
          <a:p>
            <a:pPr algn="r"/>
            <a:r>
              <a:rPr lang="en-US" sz="2000" b="1" dirty="0" smtClean="0"/>
              <a:t>88</a:t>
            </a:r>
            <a:endParaRPr lang="en-US" sz="2000" b="1" dirty="0"/>
          </a:p>
        </p:txBody>
      </p:sp>
      <p:sp>
        <p:nvSpPr>
          <p:cNvPr id="173" name="TextBox 172"/>
          <p:cNvSpPr txBox="1"/>
          <p:nvPr/>
        </p:nvSpPr>
        <p:spPr>
          <a:xfrm>
            <a:off x="3962400" y="776198"/>
            <a:ext cx="838200" cy="400110"/>
          </a:xfrm>
          <a:prstGeom prst="rect">
            <a:avLst/>
          </a:prstGeom>
          <a:noFill/>
        </p:spPr>
        <p:txBody>
          <a:bodyPr wrap="square" rtlCol="0">
            <a:spAutoFit/>
          </a:bodyPr>
          <a:lstStyle/>
          <a:p>
            <a:pPr algn="r"/>
            <a:r>
              <a:rPr lang="en-US" sz="2000" b="1" dirty="0" smtClean="0"/>
              <a:t>215</a:t>
            </a:r>
            <a:endParaRPr lang="en-US" sz="2000" b="1" dirty="0"/>
          </a:p>
        </p:txBody>
      </p:sp>
      <p:grpSp>
        <p:nvGrpSpPr>
          <p:cNvPr id="22" name="Group 121"/>
          <p:cNvGrpSpPr/>
          <p:nvPr/>
        </p:nvGrpSpPr>
        <p:grpSpPr>
          <a:xfrm>
            <a:off x="5410200" y="677912"/>
            <a:ext cx="1447800" cy="707886"/>
            <a:chOff x="5903025" y="656789"/>
            <a:chExt cx="1447800" cy="707886"/>
          </a:xfrm>
        </p:grpSpPr>
        <p:sp>
          <p:nvSpPr>
            <p:cNvPr id="175" name="TextBox 174"/>
            <p:cNvSpPr txBox="1"/>
            <p:nvPr/>
          </p:nvSpPr>
          <p:spPr>
            <a:xfrm>
              <a:off x="5903025" y="656789"/>
              <a:ext cx="1447800" cy="707886"/>
            </a:xfrm>
            <a:prstGeom prst="rect">
              <a:avLst/>
            </a:prstGeom>
            <a:noFill/>
          </p:spPr>
          <p:txBody>
            <a:bodyPr wrap="square" rtlCol="0">
              <a:spAutoFit/>
            </a:bodyPr>
            <a:lstStyle/>
            <a:p>
              <a:r>
                <a:rPr lang="en-US" sz="4000" dirty="0" smtClean="0"/>
                <a:t>+  </a:t>
              </a:r>
              <a:r>
                <a:rPr lang="en-US" sz="4000" dirty="0" smtClean="0">
                  <a:latin typeface="Symbol" pitchFamily="18" charset="2"/>
                </a:rPr>
                <a:t>g</a:t>
              </a:r>
              <a:endParaRPr lang="en-US" sz="4000" dirty="0" smtClean="0">
                <a:latin typeface="Symbol" pitchFamily="18" charset="2"/>
                <a:sym typeface="Wingdings" pitchFamily="2" charset="2"/>
              </a:endParaRPr>
            </a:p>
          </p:txBody>
        </p:sp>
        <p:sp>
          <p:nvSpPr>
            <p:cNvPr id="176" name="TextBox 175"/>
            <p:cNvSpPr txBox="1"/>
            <p:nvPr/>
          </p:nvSpPr>
          <p:spPr>
            <a:xfrm>
              <a:off x="5943600" y="922430"/>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177" name="TextBox 176"/>
            <p:cNvSpPr txBox="1"/>
            <p:nvPr/>
          </p:nvSpPr>
          <p:spPr>
            <a:xfrm>
              <a:off x="5943600" y="685800"/>
              <a:ext cx="609600" cy="400110"/>
            </a:xfrm>
            <a:prstGeom prst="rect">
              <a:avLst/>
            </a:prstGeom>
            <a:noFill/>
          </p:spPr>
          <p:txBody>
            <a:bodyPr wrap="square" rtlCol="0">
              <a:spAutoFit/>
            </a:bodyPr>
            <a:lstStyle/>
            <a:p>
              <a:pPr algn="r"/>
              <a:r>
                <a:rPr lang="en-US" sz="2000" b="1" dirty="0" smtClean="0"/>
                <a:t>0</a:t>
              </a:r>
              <a:endParaRPr lang="en-US" sz="2000" b="1" dirty="0"/>
            </a:p>
          </p:txBody>
        </p:sp>
      </p:grpSp>
      <p:grpSp>
        <p:nvGrpSpPr>
          <p:cNvPr id="202" name="Group 201"/>
          <p:cNvGrpSpPr/>
          <p:nvPr/>
        </p:nvGrpSpPr>
        <p:grpSpPr>
          <a:xfrm>
            <a:off x="7391400" y="1981200"/>
            <a:ext cx="1315719" cy="1036320"/>
            <a:chOff x="5302956" y="3657600"/>
            <a:chExt cx="1315719" cy="1036320"/>
          </a:xfrm>
        </p:grpSpPr>
        <p:sp>
          <p:nvSpPr>
            <p:cNvPr id="185" name="Oval 184"/>
            <p:cNvSpPr/>
            <p:nvPr/>
          </p:nvSpPr>
          <p:spPr>
            <a:xfrm>
              <a:off x="6279444" y="4114800"/>
              <a:ext cx="274320" cy="274320"/>
            </a:xfrm>
            <a:prstGeom prst="ellipse">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Oval 187"/>
            <p:cNvSpPr/>
            <p:nvPr/>
          </p:nvSpPr>
          <p:spPr>
            <a:xfrm>
              <a:off x="5302956" y="4191000"/>
              <a:ext cx="274320" cy="274320"/>
            </a:xfrm>
            <a:prstGeom prst="ellipse">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5486400" y="4038600"/>
              <a:ext cx="457200" cy="457200"/>
            </a:xfrm>
            <a:prstGeom prst="ellipse">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5926668" y="4038600"/>
              <a:ext cx="457200" cy="457200"/>
            </a:xfrm>
            <a:prstGeom prst="ellipse">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Oval 185"/>
            <p:cNvSpPr/>
            <p:nvPr/>
          </p:nvSpPr>
          <p:spPr>
            <a:xfrm>
              <a:off x="6172200" y="4419600"/>
              <a:ext cx="274320" cy="274320"/>
            </a:xfrm>
            <a:prstGeom prst="ellipse">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5463822" y="3810000"/>
              <a:ext cx="274320" cy="274320"/>
            </a:xfrm>
            <a:prstGeom prst="ellipse">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p:cNvSpPr/>
            <p:nvPr/>
          </p:nvSpPr>
          <p:spPr>
            <a:xfrm>
              <a:off x="5449710" y="4354689"/>
              <a:ext cx="274320" cy="274320"/>
            </a:xfrm>
            <a:prstGeom prst="ellipse">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6344355" y="3657600"/>
              <a:ext cx="274320" cy="274320"/>
            </a:xfrm>
            <a:prstGeom prst="ellipse">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6019800" y="3733800"/>
              <a:ext cx="365760" cy="36576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1" name="Group 200"/>
          <p:cNvGrpSpPr/>
          <p:nvPr/>
        </p:nvGrpSpPr>
        <p:grpSpPr>
          <a:xfrm>
            <a:off x="7391400" y="3364468"/>
            <a:ext cx="1310640" cy="739986"/>
            <a:chOff x="7269480" y="4030134"/>
            <a:chExt cx="1310640" cy="739986"/>
          </a:xfrm>
        </p:grpSpPr>
        <p:sp>
          <p:nvSpPr>
            <p:cNvPr id="193" name="Oval 192"/>
            <p:cNvSpPr/>
            <p:nvPr/>
          </p:nvSpPr>
          <p:spPr>
            <a:xfrm>
              <a:off x="7269480" y="4343400"/>
              <a:ext cx="274320" cy="274320"/>
            </a:xfrm>
            <a:prstGeom prst="ellipse">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7408332" y="4191000"/>
              <a:ext cx="457200" cy="457200"/>
            </a:xfrm>
            <a:prstGeom prst="ellipse">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Oval 196"/>
            <p:cNvSpPr/>
            <p:nvPr/>
          </p:nvSpPr>
          <p:spPr>
            <a:xfrm>
              <a:off x="7303911" y="4030134"/>
              <a:ext cx="274320" cy="274320"/>
            </a:xfrm>
            <a:prstGeom prst="ellipse">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Oval 197"/>
            <p:cNvSpPr/>
            <p:nvPr/>
          </p:nvSpPr>
          <p:spPr>
            <a:xfrm>
              <a:off x="7543800" y="4495800"/>
              <a:ext cx="274320" cy="274320"/>
            </a:xfrm>
            <a:prstGeom prst="ellipse">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Oval 199"/>
            <p:cNvSpPr/>
            <p:nvPr/>
          </p:nvSpPr>
          <p:spPr>
            <a:xfrm>
              <a:off x="7772400" y="4038600"/>
              <a:ext cx="365760" cy="36576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8305800" y="4495800"/>
              <a:ext cx="274320" cy="274320"/>
            </a:xfrm>
            <a:prstGeom prst="ellipse">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Oval 194"/>
            <p:cNvSpPr/>
            <p:nvPr/>
          </p:nvSpPr>
          <p:spPr>
            <a:xfrm>
              <a:off x="8001000" y="4191000"/>
              <a:ext cx="457200" cy="457200"/>
            </a:xfrm>
            <a:prstGeom prst="ellipse">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8031480" y="4495800"/>
              <a:ext cx="274320" cy="274320"/>
            </a:xfrm>
            <a:prstGeom prst="ellipse">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Oval 198"/>
            <p:cNvSpPr/>
            <p:nvPr/>
          </p:nvSpPr>
          <p:spPr>
            <a:xfrm>
              <a:off x="8305800" y="4191000"/>
              <a:ext cx="274320" cy="274320"/>
            </a:xfrm>
            <a:prstGeom prst="ellipse">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3" name="TextBox 202"/>
          <p:cNvSpPr txBox="1"/>
          <p:nvPr/>
        </p:nvSpPr>
        <p:spPr>
          <a:xfrm>
            <a:off x="7162800" y="2895600"/>
            <a:ext cx="2057400" cy="381000"/>
          </a:xfrm>
          <a:prstGeom prst="rect">
            <a:avLst/>
          </a:prstGeom>
          <a:noFill/>
        </p:spPr>
        <p:txBody>
          <a:bodyPr wrap="square" rtlCol="0">
            <a:spAutoFit/>
          </a:bodyPr>
          <a:lstStyle/>
          <a:p>
            <a:r>
              <a:rPr lang="en-US" dirty="0" smtClean="0"/>
              <a:t>C</a:t>
            </a:r>
            <a:r>
              <a:rPr lang="en-US" baseline="-25000" dirty="0" smtClean="0"/>
              <a:t>2</a:t>
            </a:r>
            <a:r>
              <a:rPr lang="en-US" dirty="0" smtClean="0"/>
              <a:t>H</a:t>
            </a:r>
            <a:r>
              <a:rPr lang="en-US" baseline="-25000" dirty="0" smtClean="0"/>
              <a:t>6</a:t>
            </a:r>
            <a:r>
              <a:rPr lang="en-US" dirty="0" smtClean="0"/>
              <a:t>O, ethanol</a:t>
            </a:r>
            <a:endParaRPr lang="en-US" dirty="0"/>
          </a:p>
        </p:txBody>
      </p:sp>
      <p:sp>
        <p:nvSpPr>
          <p:cNvPr id="204" name="TextBox 203"/>
          <p:cNvSpPr txBox="1"/>
          <p:nvPr/>
        </p:nvSpPr>
        <p:spPr>
          <a:xfrm>
            <a:off x="6934200" y="4050268"/>
            <a:ext cx="2438400" cy="369332"/>
          </a:xfrm>
          <a:prstGeom prst="rect">
            <a:avLst/>
          </a:prstGeom>
          <a:noFill/>
        </p:spPr>
        <p:txBody>
          <a:bodyPr wrap="square" rtlCol="0">
            <a:spAutoFit/>
          </a:bodyPr>
          <a:lstStyle/>
          <a:p>
            <a:r>
              <a:rPr lang="en-US" dirty="0" smtClean="0"/>
              <a:t>C</a:t>
            </a:r>
            <a:r>
              <a:rPr lang="en-US" baseline="-25000" dirty="0" smtClean="0"/>
              <a:t>2</a:t>
            </a:r>
            <a:r>
              <a:rPr lang="en-US" dirty="0" smtClean="0"/>
              <a:t>H</a:t>
            </a:r>
            <a:r>
              <a:rPr lang="en-US" baseline="-25000" dirty="0" smtClean="0"/>
              <a:t>6</a:t>
            </a:r>
            <a:r>
              <a:rPr lang="en-US" dirty="0" smtClean="0"/>
              <a:t>O, </a:t>
            </a:r>
            <a:r>
              <a:rPr lang="en-US" dirty="0" err="1" smtClean="0"/>
              <a:t>dimethyl</a:t>
            </a:r>
            <a:r>
              <a:rPr lang="en-US" dirty="0" smtClean="0"/>
              <a:t> ether</a:t>
            </a:r>
            <a:endParaRPr lang="en-US" dirty="0"/>
          </a:p>
        </p:txBody>
      </p:sp>
      <p:grpSp>
        <p:nvGrpSpPr>
          <p:cNvPr id="205" name="Group 346"/>
          <p:cNvGrpSpPr/>
          <p:nvPr/>
        </p:nvGrpSpPr>
        <p:grpSpPr>
          <a:xfrm>
            <a:off x="7614036" y="4572000"/>
            <a:ext cx="594360" cy="714100"/>
            <a:chOff x="7794792" y="2244166"/>
            <a:chExt cx="594360" cy="714100"/>
          </a:xfrm>
        </p:grpSpPr>
        <p:sp>
          <p:nvSpPr>
            <p:cNvPr id="206" name="Oval 205"/>
            <p:cNvSpPr/>
            <p:nvPr/>
          </p:nvSpPr>
          <p:spPr>
            <a:xfrm>
              <a:off x="8065850" y="282110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Oval 206"/>
            <p:cNvSpPr/>
            <p:nvPr/>
          </p:nvSpPr>
          <p:spPr>
            <a:xfrm>
              <a:off x="8023392" y="2777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 name="Oval 207"/>
            <p:cNvSpPr/>
            <p:nvPr/>
          </p:nvSpPr>
          <p:spPr>
            <a:xfrm>
              <a:off x="8175792" y="2777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9" name="Oval 208"/>
            <p:cNvSpPr/>
            <p:nvPr/>
          </p:nvSpPr>
          <p:spPr>
            <a:xfrm>
              <a:off x="7870992" y="25489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3" name="Oval 212"/>
            <p:cNvSpPr/>
            <p:nvPr/>
          </p:nvSpPr>
          <p:spPr>
            <a:xfrm>
              <a:off x="7870992" y="234976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Oval 213"/>
            <p:cNvSpPr/>
            <p:nvPr/>
          </p:nvSpPr>
          <p:spPr>
            <a:xfrm>
              <a:off x="8099592" y="22441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Oval 214"/>
            <p:cNvSpPr/>
            <p:nvPr/>
          </p:nvSpPr>
          <p:spPr>
            <a:xfrm>
              <a:off x="7794792" y="26251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 name="Oval 215"/>
            <p:cNvSpPr/>
            <p:nvPr/>
          </p:nvSpPr>
          <p:spPr>
            <a:xfrm>
              <a:off x="8076730" y="2701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 name="Oval 216"/>
            <p:cNvSpPr/>
            <p:nvPr/>
          </p:nvSpPr>
          <p:spPr>
            <a:xfrm>
              <a:off x="7870992" y="26251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Oval 217"/>
            <p:cNvSpPr/>
            <p:nvPr/>
          </p:nvSpPr>
          <p:spPr>
            <a:xfrm>
              <a:off x="7794792" y="24727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9" name="Oval 218"/>
            <p:cNvSpPr/>
            <p:nvPr/>
          </p:nvSpPr>
          <p:spPr>
            <a:xfrm>
              <a:off x="8235808" y="250372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0" name="Oval 219"/>
            <p:cNvSpPr/>
            <p:nvPr/>
          </p:nvSpPr>
          <p:spPr>
            <a:xfrm>
              <a:off x="7903652" y="27775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Oval 220"/>
            <p:cNvSpPr/>
            <p:nvPr/>
          </p:nvSpPr>
          <p:spPr>
            <a:xfrm>
              <a:off x="8251992" y="2701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2" name="Oval 221"/>
            <p:cNvSpPr/>
            <p:nvPr/>
          </p:nvSpPr>
          <p:spPr>
            <a:xfrm>
              <a:off x="7926692" y="25407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3" name="Oval 222"/>
            <p:cNvSpPr/>
            <p:nvPr/>
          </p:nvSpPr>
          <p:spPr>
            <a:xfrm>
              <a:off x="8089794" y="234431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4" name="Oval 223"/>
            <p:cNvSpPr/>
            <p:nvPr/>
          </p:nvSpPr>
          <p:spPr>
            <a:xfrm>
              <a:off x="8251992" y="26251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5" name="Oval 224"/>
            <p:cNvSpPr/>
            <p:nvPr/>
          </p:nvSpPr>
          <p:spPr>
            <a:xfrm>
              <a:off x="7870992" y="27013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6" name="Oval 225"/>
            <p:cNvSpPr/>
            <p:nvPr/>
          </p:nvSpPr>
          <p:spPr>
            <a:xfrm>
              <a:off x="7870992" y="24727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7" name="Oval 226"/>
            <p:cNvSpPr/>
            <p:nvPr/>
          </p:nvSpPr>
          <p:spPr>
            <a:xfrm>
              <a:off x="8175792" y="23965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8" name="Oval 227"/>
            <p:cNvSpPr/>
            <p:nvPr/>
          </p:nvSpPr>
          <p:spPr>
            <a:xfrm>
              <a:off x="8122032" y="243910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Oval 228"/>
            <p:cNvSpPr/>
            <p:nvPr/>
          </p:nvSpPr>
          <p:spPr>
            <a:xfrm>
              <a:off x="7973320" y="227356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0" name="Oval 229"/>
            <p:cNvSpPr/>
            <p:nvPr/>
          </p:nvSpPr>
          <p:spPr>
            <a:xfrm>
              <a:off x="8175792" y="2701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1" name="Oval 230"/>
            <p:cNvSpPr/>
            <p:nvPr/>
          </p:nvSpPr>
          <p:spPr>
            <a:xfrm>
              <a:off x="8175792" y="26251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2" name="Oval 231"/>
            <p:cNvSpPr/>
            <p:nvPr/>
          </p:nvSpPr>
          <p:spPr>
            <a:xfrm>
              <a:off x="7989732" y="2320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3" name="Oval 232"/>
            <p:cNvSpPr/>
            <p:nvPr/>
          </p:nvSpPr>
          <p:spPr>
            <a:xfrm>
              <a:off x="8023392" y="2396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4" name="Oval 233"/>
            <p:cNvSpPr/>
            <p:nvPr/>
          </p:nvSpPr>
          <p:spPr>
            <a:xfrm>
              <a:off x="8099592" y="2651294"/>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5" name="Oval 234"/>
            <p:cNvSpPr/>
            <p:nvPr/>
          </p:nvSpPr>
          <p:spPr>
            <a:xfrm>
              <a:off x="7976586" y="267089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6" name="Oval 235"/>
            <p:cNvSpPr/>
            <p:nvPr/>
          </p:nvSpPr>
          <p:spPr>
            <a:xfrm>
              <a:off x="8175792" y="25489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7" name="Oval 236"/>
            <p:cNvSpPr/>
            <p:nvPr/>
          </p:nvSpPr>
          <p:spPr>
            <a:xfrm>
              <a:off x="8099592" y="25489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8" name="Oval 237"/>
            <p:cNvSpPr/>
            <p:nvPr/>
          </p:nvSpPr>
          <p:spPr>
            <a:xfrm>
              <a:off x="7947192" y="2396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9" name="Oval 238"/>
            <p:cNvSpPr/>
            <p:nvPr/>
          </p:nvSpPr>
          <p:spPr>
            <a:xfrm>
              <a:off x="8023392" y="24727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0" name="Oval 239"/>
            <p:cNvSpPr/>
            <p:nvPr/>
          </p:nvSpPr>
          <p:spPr>
            <a:xfrm>
              <a:off x="8023392" y="259250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1" name="Group 384"/>
          <p:cNvGrpSpPr/>
          <p:nvPr/>
        </p:nvGrpSpPr>
        <p:grpSpPr>
          <a:xfrm>
            <a:off x="7982416" y="4600707"/>
            <a:ext cx="208104" cy="249850"/>
            <a:chOff x="8197232" y="2261724"/>
            <a:chExt cx="208104" cy="249850"/>
          </a:xfrm>
        </p:grpSpPr>
        <p:grpSp>
          <p:nvGrpSpPr>
            <p:cNvPr id="242" name="Group 385"/>
            <p:cNvGrpSpPr/>
            <p:nvPr/>
          </p:nvGrpSpPr>
          <p:grpSpPr>
            <a:xfrm>
              <a:off x="8197232" y="2261724"/>
              <a:ext cx="208104" cy="139158"/>
              <a:chOff x="4013380" y="1295400"/>
              <a:chExt cx="208104" cy="139158"/>
            </a:xfrm>
          </p:grpSpPr>
          <p:sp>
            <p:nvSpPr>
              <p:cNvPr id="244" name="Oval 243"/>
              <p:cNvSpPr/>
              <p:nvPr/>
            </p:nvSpPr>
            <p:spPr>
              <a:xfrm>
                <a:off x="4084324" y="129739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5" name="Oval 244"/>
              <p:cNvSpPr/>
              <p:nvPr/>
            </p:nvSpPr>
            <p:spPr>
              <a:xfrm>
                <a:off x="4013380" y="1295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43" name="Oval 242"/>
            <p:cNvSpPr/>
            <p:nvPr/>
          </p:nvSpPr>
          <p:spPr>
            <a:xfrm>
              <a:off x="8268176" y="2388946"/>
              <a:ext cx="45719" cy="12262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6" name="Group 389"/>
          <p:cNvGrpSpPr/>
          <p:nvPr/>
        </p:nvGrpSpPr>
        <p:grpSpPr>
          <a:xfrm>
            <a:off x="7974417" y="4744576"/>
            <a:ext cx="331383" cy="287479"/>
            <a:chOff x="8190613" y="2439107"/>
            <a:chExt cx="331383" cy="287479"/>
          </a:xfrm>
        </p:grpSpPr>
        <p:grpSp>
          <p:nvGrpSpPr>
            <p:cNvPr id="247" name="Group 390"/>
            <p:cNvGrpSpPr/>
            <p:nvPr/>
          </p:nvGrpSpPr>
          <p:grpSpPr>
            <a:xfrm>
              <a:off x="8328192" y="2497042"/>
              <a:ext cx="193804" cy="229544"/>
              <a:chOff x="8328192" y="2497042"/>
              <a:chExt cx="193804" cy="229544"/>
            </a:xfrm>
          </p:grpSpPr>
          <p:sp>
            <p:nvSpPr>
              <p:cNvPr id="249" name="Oval 248"/>
              <p:cNvSpPr/>
              <p:nvPr/>
            </p:nvSpPr>
            <p:spPr>
              <a:xfrm>
                <a:off x="8384836" y="249704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0" name="Oval 249"/>
              <p:cNvSpPr/>
              <p:nvPr/>
            </p:nvSpPr>
            <p:spPr>
              <a:xfrm>
                <a:off x="8328192" y="258942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48" name="Oval 247"/>
            <p:cNvSpPr/>
            <p:nvPr/>
          </p:nvSpPr>
          <p:spPr>
            <a:xfrm>
              <a:off x="8190613" y="2439107"/>
              <a:ext cx="194224" cy="13716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1" name="Group 346"/>
          <p:cNvGrpSpPr/>
          <p:nvPr/>
        </p:nvGrpSpPr>
        <p:grpSpPr>
          <a:xfrm>
            <a:off x="7620000" y="5721951"/>
            <a:ext cx="594360" cy="714100"/>
            <a:chOff x="7794792" y="2244166"/>
            <a:chExt cx="594360" cy="714100"/>
          </a:xfrm>
        </p:grpSpPr>
        <p:sp>
          <p:nvSpPr>
            <p:cNvPr id="252" name="Oval 251"/>
            <p:cNvSpPr/>
            <p:nvPr/>
          </p:nvSpPr>
          <p:spPr>
            <a:xfrm>
              <a:off x="8065850" y="282110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3" name="Oval 252"/>
            <p:cNvSpPr/>
            <p:nvPr/>
          </p:nvSpPr>
          <p:spPr>
            <a:xfrm>
              <a:off x="8023392" y="2777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4" name="Oval 253"/>
            <p:cNvSpPr/>
            <p:nvPr/>
          </p:nvSpPr>
          <p:spPr>
            <a:xfrm>
              <a:off x="8175792" y="2777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5" name="Oval 254"/>
            <p:cNvSpPr/>
            <p:nvPr/>
          </p:nvSpPr>
          <p:spPr>
            <a:xfrm>
              <a:off x="7870992" y="25489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6" name="Oval 255"/>
            <p:cNvSpPr/>
            <p:nvPr/>
          </p:nvSpPr>
          <p:spPr>
            <a:xfrm>
              <a:off x="7870992" y="234976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7" name="Oval 256"/>
            <p:cNvSpPr/>
            <p:nvPr/>
          </p:nvSpPr>
          <p:spPr>
            <a:xfrm>
              <a:off x="8099592" y="22441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8" name="Oval 257"/>
            <p:cNvSpPr/>
            <p:nvPr/>
          </p:nvSpPr>
          <p:spPr>
            <a:xfrm>
              <a:off x="7794792" y="26251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9" name="Oval 258"/>
            <p:cNvSpPr/>
            <p:nvPr/>
          </p:nvSpPr>
          <p:spPr>
            <a:xfrm>
              <a:off x="8076730" y="2701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0" name="Oval 259"/>
            <p:cNvSpPr/>
            <p:nvPr/>
          </p:nvSpPr>
          <p:spPr>
            <a:xfrm>
              <a:off x="7870992" y="26251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1" name="Oval 260"/>
            <p:cNvSpPr/>
            <p:nvPr/>
          </p:nvSpPr>
          <p:spPr>
            <a:xfrm>
              <a:off x="7794792" y="24727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2" name="Oval 261"/>
            <p:cNvSpPr/>
            <p:nvPr/>
          </p:nvSpPr>
          <p:spPr>
            <a:xfrm>
              <a:off x="8235808" y="250372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3" name="Oval 262"/>
            <p:cNvSpPr/>
            <p:nvPr/>
          </p:nvSpPr>
          <p:spPr>
            <a:xfrm>
              <a:off x="7903652" y="27775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4" name="Oval 263"/>
            <p:cNvSpPr/>
            <p:nvPr/>
          </p:nvSpPr>
          <p:spPr>
            <a:xfrm>
              <a:off x="8251992" y="2701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5" name="Oval 264"/>
            <p:cNvSpPr/>
            <p:nvPr/>
          </p:nvSpPr>
          <p:spPr>
            <a:xfrm>
              <a:off x="7926692" y="25407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6" name="Oval 265"/>
            <p:cNvSpPr/>
            <p:nvPr/>
          </p:nvSpPr>
          <p:spPr>
            <a:xfrm>
              <a:off x="8089794" y="234431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7" name="Oval 266"/>
            <p:cNvSpPr/>
            <p:nvPr/>
          </p:nvSpPr>
          <p:spPr>
            <a:xfrm>
              <a:off x="8251992" y="26251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8" name="Oval 267"/>
            <p:cNvSpPr/>
            <p:nvPr/>
          </p:nvSpPr>
          <p:spPr>
            <a:xfrm>
              <a:off x="7870992" y="27013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9" name="Oval 268"/>
            <p:cNvSpPr/>
            <p:nvPr/>
          </p:nvSpPr>
          <p:spPr>
            <a:xfrm>
              <a:off x="7870992" y="24727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0" name="Oval 269"/>
            <p:cNvSpPr/>
            <p:nvPr/>
          </p:nvSpPr>
          <p:spPr>
            <a:xfrm>
              <a:off x="8175792" y="23965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1" name="Oval 270"/>
            <p:cNvSpPr/>
            <p:nvPr/>
          </p:nvSpPr>
          <p:spPr>
            <a:xfrm>
              <a:off x="8122032" y="243910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2" name="Oval 271"/>
            <p:cNvSpPr/>
            <p:nvPr/>
          </p:nvSpPr>
          <p:spPr>
            <a:xfrm>
              <a:off x="7973320" y="227356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3" name="Oval 272"/>
            <p:cNvSpPr/>
            <p:nvPr/>
          </p:nvSpPr>
          <p:spPr>
            <a:xfrm>
              <a:off x="8175792" y="2701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4" name="Oval 273"/>
            <p:cNvSpPr/>
            <p:nvPr/>
          </p:nvSpPr>
          <p:spPr>
            <a:xfrm>
              <a:off x="8175792" y="26251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5" name="Oval 274"/>
            <p:cNvSpPr/>
            <p:nvPr/>
          </p:nvSpPr>
          <p:spPr>
            <a:xfrm>
              <a:off x="7989732" y="23203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6" name="Oval 275"/>
            <p:cNvSpPr/>
            <p:nvPr/>
          </p:nvSpPr>
          <p:spPr>
            <a:xfrm>
              <a:off x="8023392" y="2396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7" name="Oval 276"/>
            <p:cNvSpPr/>
            <p:nvPr/>
          </p:nvSpPr>
          <p:spPr>
            <a:xfrm>
              <a:off x="8099592" y="2651294"/>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8" name="Oval 277"/>
            <p:cNvSpPr/>
            <p:nvPr/>
          </p:nvSpPr>
          <p:spPr>
            <a:xfrm>
              <a:off x="7976586" y="267089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9" name="Oval 278"/>
            <p:cNvSpPr/>
            <p:nvPr/>
          </p:nvSpPr>
          <p:spPr>
            <a:xfrm>
              <a:off x="8175792" y="25489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0" name="Oval 279"/>
            <p:cNvSpPr/>
            <p:nvPr/>
          </p:nvSpPr>
          <p:spPr>
            <a:xfrm>
              <a:off x="8099592" y="25489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1" name="Oval 280"/>
            <p:cNvSpPr/>
            <p:nvPr/>
          </p:nvSpPr>
          <p:spPr>
            <a:xfrm>
              <a:off x="7947192" y="23965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2" name="Oval 281"/>
            <p:cNvSpPr/>
            <p:nvPr/>
          </p:nvSpPr>
          <p:spPr>
            <a:xfrm>
              <a:off x="8023392" y="247276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3" name="Oval 282"/>
            <p:cNvSpPr/>
            <p:nvPr/>
          </p:nvSpPr>
          <p:spPr>
            <a:xfrm>
              <a:off x="8023392" y="259250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4" name="Group 384"/>
          <p:cNvGrpSpPr/>
          <p:nvPr/>
        </p:nvGrpSpPr>
        <p:grpSpPr>
          <a:xfrm rot="2927328">
            <a:off x="7988380" y="5757609"/>
            <a:ext cx="208104" cy="249850"/>
            <a:chOff x="8197232" y="2261724"/>
            <a:chExt cx="208104" cy="249850"/>
          </a:xfrm>
        </p:grpSpPr>
        <p:grpSp>
          <p:nvGrpSpPr>
            <p:cNvPr id="285" name="Group 385"/>
            <p:cNvGrpSpPr/>
            <p:nvPr/>
          </p:nvGrpSpPr>
          <p:grpSpPr>
            <a:xfrm>
              <a:off x="8197232" y="2261724"/>
              <a:ext cx="208104" cy="139158"/>
              <a:chOff x="4013380" y="1295400"/>
              <a:chExt cx="208104" cy="139158"/>
            </a:xfrm>
          </p:grpSpPr>
          <p:sp>
            <p:nvSpPr>
              <p:cNvPr id="287" name="Oval 286"/>
              <p:cNvSpPr/>
              <p:nvPr/>
            </p:nvSpPr>
            <p:spPr>
              <a:xfrm>
                <a:off x="4084324" y="129739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8" name="Oval 287"/>
              <p:cNvSpPr/>
              <p:nvPr/>
            </p:nvSpPr>
            <p:spPr>
              <a:xfrm>
                <a:off x="4013380" y="1295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86" name="Oval 285"/>
            <p:cNvSpPr/>
            <p:nvPr/>
          </p:nvSpPr>
          <p:spPr>
            <a:xfrm>
              <a:off x="8268176" y="2388946"/>
              <a:ext cx="45719" cy="12262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9" name="Group 389"/>
          <p:cNvGrpSpPr/>
          <p:nvPr/>
        </p:nvGrpSpPr>
        <p:grpSpPr>
          <a:xfrm rot="19477605">
            <a:off x="7980381" y="5901478"/>
            <a:ext cx="331383" cy="287479"/>
            <a:chOff x="8190613" y="2439107"/>
            <a:chExt cx="331383" cy="287479"/>
          </a:xfrm>
        </p:grpSpPr>
        <p:grpSp>
          <p:nvGrpSpPr>
            <p:cNvPr id="290" name="Group 390"/>
            <p:cNvGrpSpPr/>
            <p:nvPr/>
          </p:nvGrpSpPr>
          <p:grpSpPr>
            <a:xfrm>
              <a:off x="8328192" y="2497042"/>
              <a:ext cx="193804" cy="229544"/>
              <a:chOff x="8328192" y="2497042"/>
              <a:chExt cx="193804" cy="229544"/>
            </a:xfrm>
          </p:grpSpPr>
          <p:sp>
            <p:nvSpPr>
              <p:cNvPr id="292" name="Oval 291"/>
              <p:cNvSpPr/>
              <p:nvPr/>
            </p:nvSpPr>
            <p:spPr>
              <a:xfrm>
                <a:off x="8384836" y="249704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3" name="Oval 292"/>
              <p:cNvSpPr/>
              <p:nvPr/>
            </p:nvSpPr>
            <p:spPr>
              <a:xfrm>
                <a:off x="8328192" y="258942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91" name="Oval 290"/>
            <p:cNvSpPr/>
            <p:nvPr/>
          </p:nvSpPr>
          <p:spPr>
            <a:xfrm>
              <a:off x="8190613" y="2439107"/>
              <a:ext cx="194224" cy="13716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94" name="TextBox 293"/>
          <p:cNvSpPr txBox="1"/>
          <p:nvPr/>
        </p:nvSpPr>
        <p:spPr>
          <a:xfrm>
            <a:off x="7086600" y="5257800"/>
            <a:ext cx="2590800" cy="369332"/>
          </a:xfrm>
          <a:prstGeom prst="rect">
            <a:avLst/>
          </a:prstGeom>
          <a:noFill/>
        </p:spPr>
        <p:txBody>
          <a:bodyPr wrap="square" rtlCol="0">
            <a:spAutoFit/>
          </a:bodyPr>
          <a:lstStyle/>
          <a:p>
            <a:r>
              <a:rPr lang="en-US" dirty="0" smtClean="0"/>
              <a:t>88p,127n   Ra-215m</a:t>
            </a:r>
            <a:endParaRPr lang="en-US" dirty="0"/>
          </a:p>
        </p:txBody>
      </p:sp>
      <p:sp>
        <p:nvSpPr>
          <p:cNvPr id="295" name="TextBox 294"/>
          <p:cNvSpPr txBox="1"/>
          <p:nvPr/>
        </p:nvSpPr>
        <p:spPr>
          <a:xfrm>
            <a:off x="7086600" y="6412468"/>
            <a:ext cx="1905000" cy="369332"/>
          </a:xfrm>
          <a:prstGeom prst="rect">
            <a:avLst/>
          </a:prstGeom>
          <a:noFill/>
        </p:spPr>
        <p:txBody>
          <a:bodyPr wrap="square" rtlCol="0">
            <a:spAutoFit/>
          </a:bodyPr>
          <a:lstStyle/>
          <a:p>
            <a:r>
              <a:rPr lang="en-US" dirty="0" smtClean="0"/>
              <a:t>88p,127n  Ra-215</a:t>
            </a:r>
            <a:endParaRPr lang="en-US" dirty="0"/>
          </a:p>
        </p:txBody>
      </p:sp>
    </p:spTree>
    <p:extLst>
      <p:ext uri="{BB962C8B-B14F-4D97-AF65-F5344CB8AC3E}">
        <p14:creationId xmlns:p14="http://schemas.microsoft.com/office/powerpoint/2010/main" val="3852309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0" presetClass="path" presetSubtype="0" fill="hold" nodeType="clickEffect">
                                  <p:stCondLst>
                                    <p:cond delay="0"/>
                                  </p:stCondLst>
                                  <p:childTnLst>
                                    <p:animMotion origin="layout" path="M 0 0 L 0.45834 0 " pathEditMode="relative" ptsTypes="AA">
                                      <p:cBhvr>
                                        <p:cTn id="14" dur="3000" fill="hold"/>
                                        <p:tgtEl>
                                          <p:spTgt spid="17"/>
                                        </p:tgtEl>
                                        <p:attrNameLst>
                                          <p:attrName>ppt_x</p:attrName>
                                          <p:attrName>ppt_y</p:attrName>
                                        </p:attrNameLst>
                                      </p:cBhvr>
                                    </p:animMotion>
                                  </p:childTnLst>
                                </p:cTn>
                              </p:par>
                              <p:par>
                                <p:cTn id="15" presetID="0" presetClass="path" presetSubtype="0" fill="hold" nodeType="withEffect">
                                  <p:stCondLst>
                                    <p:cond delay="0"/>
                                  </p:stCondLst>
                                  <p:childTnLst>
                                    <p:animMotion origin="layout" path="M 0 0 L 0.45834 0 " pathEditMode="relative" ptsTypes="AA">
                                      <p:cBhvr>
                                        <p:cTn id="16" dur="3000" fill="hold"/>
                                        <p:tgtEl>
                                          <p:spTgt spid="18"/>
                                        </p:tgtEl>
                                        <p:attrNameLst>
                                          <p:attrName>ppt_x</p:attrName>
                                          <p:attrName>ppt_y</p:attrName>
                                        </p:attrNameLst>
                                      </p:cBhvr>
                                    </p:animMotion>
                                  </p:childTnLst>
                                </p:cTn>
                              </p:par>
                              <p:par>
                                <p:cTn id="17" presetID="0" presetClass="path" presetSubtype="0" fill="hold" nodeType="withEffect">
                                  <p:stCondLst>
                                    <p:cond delay="0"/>
                                  </p:stCondLst>
                                  <p:childTnLst>
                                    <p:animMotion origin="layout" path="M 0 0 L 0.45834 0 " pathEditMode="relative" ptsTypes="AA">
                                      <p:cBhvr>
                                        <p:cTn id="18" dur="3000" fill="hold"/>
                                        <p:tgtEl>
                                          <p:spTgt spid="20"/>
                                        </p:tgtEl>
                                        <p:attrNameLst>
                                          <p:attrName>ppt_x</p:attrName>
                                          <p:attrName>ppt_y</p:attrName>
                                        </p:attrNameLst>
                                      </p:cBhvr>
                                    </p:animMotion>
                                  </p:childTnLst>
                                </p:cTn>
                              </p:par>
                              <p:par>
                                <p:cTn id="19" presetID="8" presetClass="emph" presetSubtype="0" fill="hold" nodeType="withEffect">
                                  <p:stCondLst>
                                    <p:cond delay="1500"/>
                                  </p:stCondLst>
                                  <p:childTnLst>
                                    <p:animRot by="2400000">
                                      <p:cBhvr>
                                        <p:cTn id="20" dur="500" fill="hold"/>
                                        <p:tgtEl>
                                          <p:spTgt spid="18"/>
                                        </p:tgtEl>
                                        <p:attrNameLst>
                                          <p:attrName>r</p:attrName>
                                        </p:attrNameLst>
                                      </p:cBhvr>
                                    </p:animRot>
                                  </p:childTnLst>
                                </p:cTn>
                              </p:par>
                              <p:par>
                                <p:cTn id="21" presetID="8" presetClass="emph" presetSubtype="0" fill="hold" nodeType="withEffect">
                                  <p:stCondLst>
                                    <p:cond delay="1500"/>
                                  </p:stCondLst>
                                  <p:childTnLst>
                                    <p:animRot by="-2400000">
                                      <p:cBhvr>
                                        <p:cTn id="22" dur="500" fill="hold"/>
                                        <p:tgtEl>
                                          <p:spTgt spid="20"/>
                                        </p:tgtEl>
                                        <p:attrNameLst>
                                          <p:attrName>r</p:attrName>
                                        </p:attrNameLst>
                                      </p:cBhvr>
                                    </p:animRot>
                                  </p:childTnLst>
                                </p:cTn>
                              </p:par>
                              <p:par>
                                <p:cTn id="23" presetID="1" presetClass="entr" presetSubtype="0" fill="hold" nodeType="withEffect">
                                  <p:stCondLst>
                                    <p:cond delay="1500"/>
                                  </p:stCondLst>
                                  <p:childTnLst>
                                    <p:set>
                                      <p:cBhvr>
                                        <p:cTn id="24" dur="1" fill="hold">
                                          <p:stCondLst>
                                            <p:cond delay="0"/>
                                          </p:stCondLst>
                                        </p:cTn>
                                        <p:tgtEl>
                                          <p:spTgt spid="2"/>
                                        </p:tgtEl>
                                        <p:attrNameLst>
                                          <p:attrName>style.visibility</p:attrName>
                                        </p:attrNameLst>
                                      </p:cBhvr>
                                      <p:to>
                                        <p:strVal val="visible"/>
                                      </p:to>
                                    </p:set>
                                  </p:childTnLst>
                                </p:cTn>
                              </p:par>
                              <p:par>
                                <p:cTn id="25" presetID="0" presetClass="path" presetSubtype="0" fill="hold" nodeType="withEffect">
                                  <p:stCondLst>
                                    <p:cond delay="1500"/>
                                  </p:stCondLst>
                                  <p:childTnLst>
                                    <p:animMotion origin="layout" path="M -1.38889E-6 2.29417E-6 L 0.48872 -0.02012 " pathEditMode="relative" rAng="0" ptsTypes="AA">
                                      <p:cBhvr>
                                        <p:cTn id="26" dur="1500" fill="hold"/>
                                        <p:tgtEl>
                                          <p:spTgt spid="2"/>
                                        </p:tgtEl>
                                        <p:attrNameLst>
                                          <p:attrName>ppt_x</p:attrName>
                                          <p:attrName>ppt_y</p:attrName>
                                        </p:attrNameLst>
                                      </p:cBhvr>
                                      <p:rCtr x="24400" y="-1000"/>
                                    </p:animMotion>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3">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3">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3"/>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02"/>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0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0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3">
                                            <p:txEl>
                                              <p:pRg st="3" end="3"/>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94"/>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95"/>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205"/>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241"/>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46"/>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251"/>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284"/>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2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 grpId="0"/>
      <p:bldP spid="204" grpId="0"/>
      <p:bldP spid="294" grpId="0"/>
      <p:bldP spid="29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143000" y="102472"/>
            <a:ext cx="7391400" cy="6019800"/>
            <a:chOff x="157655" y="804041"/>
            <a:chExt cx="4099035" cy="3389587"/>
          </a:xfrm>
        </p:grpSpPr>
        <p:sp>
          <p:nvSpPr>
            <p:cNvPr id="5" name="Freeform 4"/>
            <p:cNvSpPr/>
            <p:nvPr/>
          </p:nvSpPr>
          <p:spPr>
            <a:xfrm>
              <a:off x="157655" y="804041"/>
              <a:ext cx="4099035" cy="3389587"/>
            </a:xfrm>
            <a:custGeom>
              <a:avLst/>
              <a:gdLst>
                <a:gd name="connsiteX0" fmla="*/ 1481959 w 4099035"/>
                <a:gd name="connsiteY0" fmla="*/ 1166649 h 3389587"/>
                <a:gd name="connsiteX1" fmla="*/ 1466193 w 4099035"/>
                <a:gd name="connsiteY1" fmla="*/ 0 h 3389587"/>
                <a:gd name="connsiteX2" fmla="*/ 1734207 w 4099035"/>
                <a:gd name="connsiteY2" fmla="*/ 1056290 h 3389587"/>
                <a:gd name="connsiteX3" fmla="*/ 2443655 w 4099035"/>
                <a:gd name="connsiteY3" fmla="*/ 15766 h 3389587"/>
                <a:gd name="connsiteX4" fmla="*/ 2191407 w 4099035"/>
                <a:gd name="connsiteY4" fmla="*/ 1072056 h 3389587"/>
                <a:gd name="connsiteX5" fmla="*/ 3704897 w 4099035"/>
                <a:gd name="connsiteY5" fmla="*/ 693683 h 3389587"/>
                <a:gd name="connsiteX6" fmla="*/ 2475186 w 4099035"/>
                <a:gd name="connsiteY6" fmla="*/ 1387366 h 3389587"/>
                <a:gd name="connsiteX7" fmla="*/ 4099035 w 4099035"/>
                <a:gd name="connsiteY7" fmla="*/ 1734207 h 3389587"/>
                <a:gd name="connsiteX8" fmla="*/ 2427890 w 4099035"/>
                <a:gd name="connsiteY8" fmla="*/ 1828800 h 3389587"/>
                <a:gd name="connsiteX9" fmla="*/ 2554014 w 4099035"/>
                <a:gd name="connsiteY9" fmla="*/ 3389587 h 3389587"/>
                <a:gd name="connsiteX10" fmla="*/ 2175642 w 4099035"/>
                <a:gd name="connsiteY10" fmla="*/ 2049518 h 3389587"/>
                <a:gd name="connsiteX11" fmla="*/ 1939159 w 4099035"/>
                <a:gd name="connsiteY11" fmla="*/ 3326525 h 3389587"/>
                <a:gd name="connsiteX12" fmla="*/ 1749973 w 4099035"/>
                <a:gd name="connsiteY12" fmla="*/ 2128345 h 3389587"/>
                <a:gd name="connsiteX13" fmla="*/ 504497 w 4099035"/>
                <a:gd name="connsiteY13" fmla="*/ 3294993 h 3389587"/>
                <a:gd name="connsiteX14" fmla="*/ 1340069 w 4099035"/>
                <a:gd name="connsiteY14" fmla="*/ 2128345 h 3389587"/>
                <a:gd name="connsiteX15" fmla="*/ 0 w 4099035"/>
                <a:gd name="connsiteY15" fmla="*/ 1749973 h 3389587"/>
                <a:gd name="connsiteX16" fmla="*/ 1340069 w 4099035"/>
                <a:gd name="connsiteY16" fmla="*/ 1623849 h 3389587"/>
                <a:gd name="connsiteX17" fmla="*/ 236483 w 4099035"/>
                <a:gd name="connsiteY17" fmla="*/ 867104 h 3389587"/>
                <a:gd name="connsiteX18" fmla="*/ 930166 w 4099035"/>
                <a:gd name="connsiteY18" fmla="*/ 1087821 h 3389587"/>
                <a:gd name="connsiteX19" fmla="*/ 630621 w 4099035"/>
                <a:gd name="connsiteY19" fmla="*/ 268014 h 3389587"/>
                <a:gd name="connsiteX20" fmla="*/ 1529255 w 4099035"/>
                <a:gd name="connsiteY20" fmla="*/ 1198180 h 3389587"/>
                <a:gd name="connsiteX21" fmla="*/ 1529255 w 4099035"/>
                <a:gd name="connsiteY21" fmla="*/ 1198180 h 3389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099035" h="3389587">
                  <a:moveTo>
                    <a:pt x="1481959" y="1166649"/>
                  </a:moveTo>
                  <a:lnTo>
                    <a:pt x="1466193" y="0"/>
                  </a:lnTo>
                  <a:lnTo>
                    <a:pt x="1734207" y="1056290"/>
                  </a:lnTo>
                  <a:lnTo>
                    <a:pt x="2443655" y="15766"/>
                  </a:lnTo>
                  <a:lnTo>
                    <a:pt x="2191407" y="1072056"/>
                  </a:lnTo>
                  <a:lnTo>
                    <a:pt x="3704897" y="693683"/>
                  </a:lnTo>
                  <a:lnTo>
                    <a:pt x="2475186" y="1387366"/>
                  </a:lnTo>
                  <a:lnTo>
                    <a:pt x="4099035" y="1734207"/>
                  </a:lnTo>
                  <a:lnTo>
                    <a:pt x="2427890" y="1828800"/>
                  </a:lnTo>
                  <a:lnTo>
                    <a:pt x="2554014" y="3389587"/>
                  </a:lnTo>
                  <a:lnTo>
                    <a:pt x="2175642" y="2049518"/>
                  </a:lnTo>
                  <a:lnTo>
                    <a:pt x="1939159" y="3326525"/>
                  </a:lnTo>
                  <a:lnTo>
                    <a:pt x="1749973" y="2128345"/>
                  </a:lnTo>
                  <a:lnTo>
                    <a:pt x="504497" y="3294993"/>
                  </a:lnTo>
                  <a:lnTo>
                    <a:pt x="1340069" y="2128345"/>
                  </a:lnTo>
                  <a:lnTo>
                    <a:pt x="0" y="1749973"/>
                  </a:lnTo>
                  <a:lnTo>
                    <a:pt x="1340069" y="1623849"/>
                  </a:lnTo>
                  <a:lnTo>
                    <a:pt x="236483" y="867104"/>
                  </a:lnTo>
                  <a:lnTo>
                    <a:pt x="930166" y="1087821"/>
                  </a:lnTo>
                  <a:lnTo>
                    <a:pt x="630621" y="268014"/>
                  </a:lnTo>
                  <a:lnTo>
                    <a:pt x="1529255" y="1198180"/>
                  </a:lnTo>
                  <a:lnTo>
                    <a:pt x="1529255" y="1198180"/>
                  </a:lnTo>
                </a:path>
              </a:pathLst>
            </a:custGeom>
            <a:solidFill>
              <a:srgbClr val="FFFF00"/>
            </a:solidFill>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Freeform 5"/>
            <p:cNvSpPr/>
            <p:nvPr/>
          </p:nvSpPr>
          <p:spPr>
            <a:xfrm>
              <a:off x="914400" y="1371600"/>
              <a:ext cx="2540872" cy="2057400"/>
            </a:xfrm>
            <a:custGeom>
              <a:avLst/>
              <a:gdLst>
                <a:gd name="connsiteX0" fmla="*/ 1481959 w 4099035"/>
                <a:gd name="connsiteY0" fmla="*/ 1166649 h 3389587"/>
                <a:gd name="connsiteX1" fmla="*/ 1466193 w 4099035"/>
                <a:gd name="connsiteY1" fmla="*/ 0 h 3389587"/>
                <a:gd name="connsiteX2" fmla="*/ 1734207 w 4099035"/>
                <a:gd name="connsiteY2" fmla="*/ 1056290 h 3389587"/>
                <a:gd name="connsiteX3" fmla="*/ 2443655 w 4099035"/>
                <a:gd name="connsiteY3" fmla="*/ 15766 h 3389587"/>
                <a:gd name="connsiteX4" fmla="*/ 2191407 w 4099035"/>
                <a:gd name="connsiteY4" fmla="*/ 1072056 h 3389587"/>
                <a:gd name="connsiteX5" fmla="*/ 3704897 w 4099035"/>
                <a:gd name="connsiteY5" fmla="*/ 693683 h 3389587"/>
                <a:gd name="connsiteX6" fmla="*/ 2475186 w 4099035"/>
                <a:gd name="connsiteY6" fmla="*/ 1387366 h 3389587"/>
                <a:gd name="connsiteX7" fmla="*/ 4099035 w 4099035"/>
                <a:gd name="connsiteY7" fmla="*/ 1734207 h 3389587"/>
                <a:gd name="connsiteX8" fmla="*/ 2427890 w 4099035"/>
                <a:gd name="connsiteY8" fmla="*/ 1828800 h 3389587"/>
                <a:gd name="connsiteX9" fmla="*/ 2554014 w 4099035"/>
                <a:gd name="connsiteY9" fmla="*/ 3389587 h 3389587"/>
                <a:gd name="connsiteX10" fmla="*/ 2175642 w 4099035"/>
                <a:gd name="connsiteY10" fmla="*/ 2049518 h 3389587"/>
                <a:gd name="connsiteX11" fmla="*/ 1939159 w 4099035"/>
                <a:gd name="connsiteY11" fmla="*/ 3326525 h 3389587"/>
                <a:gd name="connsiteX12" fmla="*/ 1749973 w 4099035"/>
                <a:gd name="connsiteY12" fmla="*/ 2128345 h 3389587"/>
                <a:gd name="connsiteX13" fmla="*/ 504497 w 4099035"/>
                <a:gd name="connsiteY13" fmla="*/ 3294993 h 3389587"/>
                <a:gd name="connsiteX14" fmla="*/ 1340069 w 4099035"/>
                <a:gd name="connsiteY14" fmla="*/ 2128345 h 3389587"/>
                <a:gd name="connsiteX15" fmla="*/ 0 w 4099035"/>
                <a:gd name="connsiteY15" fmla="*/ 1749973 h 3389587"/>
                <a:gd name="connsiteX16" fmla="*/ 1340069 w 4099035"/>
                <a:gd name="connsiteY16" fmla="*/ 1623849 h 3389587"/>
                <a:gd name="connsiteX17" fmla="*/ 236483 w 4099035"/>
                <a:gd name="connsiteY17" fmla="*/ 867104 h 3389587"/>
                <a:gd name="connsiteX18" fmla="*/ 930166 w 4099035"/>
                <a:gd name="connsiteY18" fmla="*/ 1087821 h 3389587"/>
                <a:gd name="connsiteX19" fmla="*/ 630621 w 4099035"/>
                <a:gd name="connsiteY19" fmla="*/ 268014 h 3389587"/>
                <a:gd name="connsiteX20" fmla="*/ 1529255 w 4099035"/>
                <a:gd name="connsiteY20" fmla="*/ 1198180 h 3389587"/>
                <a:gd name="connsiteX21" fmla="*/ 1529255 w 4099035"/>
                <a:gd name="connsiteY21" fmla="*/ 1198180 h 3389587"/>
                <a:gd name="connsiteX0" fmla="*/ 1481959 w 4099035"/>
                <a:gd name="connsiteY0" fmla="*/ 1166649 h 3380740"/>
                <a:gd name="connsiteX1" fmla="*/ 1466193 w 4099035"/>
                <a:gd name="connsiteY1" fmla="*/ 0 h 3380740"/>
                <a:gd name="connsiteX2" fmla="*/ 1734207 w 4099035"/>
                <a:gd name="connsiteY2" fmla="*/ 1056290 h 3380740"/>
                <a:gd name="connsiteX3" fmla="*/ 2443655 w 4099035"/>
                <a:gd name="connsiteY3" fmla="*/ 15766 h 3380740"/>
                <a:gd name="connsiteX4" fmla="*/ 2191407 w 4099035"/>
                <a:gd name="connsiteY4" fmla="*/ 1072056 h 3380740"/>
                <a:gd name="connsiteX5" fmla="*/ 3704897 w 4099035"/>
                <a:gd name="connsiteY5" fmla="*/ 693683 h 3380740"/>
                <a:gd name="connsiteX6" fmla="*/ 2475186 w 4099035"/>
                <a:gd name="connsiteY6" fmla="*/ 1387366 h 3380740"/>
                <a:gd name="connsiteX7" fmla="*/ 4099035 w 4099035"/>
                <a:gd name="connsiteY7" fmla="*/ 1734207 h 3380740"/>
                <a:gd name="connsiteX8" fmla="*/ 2427890 w 4099035"/>
                <a:gd name="connsiteY8" fmla="*/ 1828800 h 3380740"/>
                <a:gd name="connsiteX9" fmla="*/ 2731310 w 4099035"/>
                <a:gd name="connsiteY9" fmla="*/ 3380740 h 3380740"/>
                <a:gd name="connsiteX10" fmla="*/ 2175642 w 4099035"/>
                <a:gd name="connsiteY10" fmla="*/ 2049518 h 3380740"/>
                <a:gd name="connsiteX11" fmla="*/ 1939159 w 4099035"/>
                <a:gd name="connsiteY11" fmla="*/ 3326525 h 3380740"/>
                <a:gd name="connsiteX12" fmla="*/ 1749973 w 4099035"/>
                <a:gd name="connsiteY12" fmla="*/ 2128345 h 3380740"/>
                <a:gd name="connsiteX13" fmla="*/ 504497 w 4099035"/>
                <a:gd name="connsiteY13" fmla="*/ 3294993 h 3380740"/>
                <a:gd name="connsiteX14" fmla="*/ 1340069 w 4099035"/>
                <a:gd name="connsiteY14" fmla="*/ 2128345 h 3380740"/>
                <a:gd name="connsiteX15" fmla="*/ 0 w 4099035"/>
                <a:gd name="connsiteY15" fmla="*/ 1749973 h 3380740"/>
                <a:gd name="connsiteX16" fmla="*/ 1340069 w 4099035"/>
                <a:gd name="connsiteY16" fmla="*/ 1623849 h 3380740"/>
                <a:gd name="connsiteX17" fmla="*/ 236483 w 4099035"/>
                <a:gd name="connsiteY17" fmla="*/ 867104 h 3380740"/>
                <a:gd name="connsiteX18" fmla="*/ 930166 w 4099035"/>
                <a:gd name="connsiteY18" fmla="*/ 1087821 h 3380740"/>
                <a:gd name="connsiteX19" fmla="*/ 630621 w 4099035"/>
                <a:gd name="connsiteY19" fmla="*/ 268014 h 3380740"/>
                <a:gd name="connsiteX20" fmla="*/ 1529255 w 4099035"/>
                <a:gd name="connsiteY20" fmla="*/ 1198180 h 3380740"/>
                <a:gd name="connsiteX21" fmla="*/ 1529255 w 4099035"/>
                <a:gd name="connsiteY21" fmla="*/ 1198180 h 3380740"/>
                <a:gd name="connsiteX0" fmla="*/ 1481959 w 4099035"/>
                <a:gd name="connsiteY0" fmla="*/ 1166649 h 3380740"/>
                <a:gd name="connsiteX1" fmla="*/ 1466193 w 4099035"/>
                <a:gd name="connsiteY1" fmla="*/ 0 h 3380740"/>
                <a:gd name="connsiteX2" fmla="*/ 1734207 w 4099035"/>
                <a:gd name="connsiteY2" fmla="*/ 1056290 h 3380740"/>
                <a:gd name="connsiteX3" fmla="*/ 2443655 w 4099035"/>
                <a:gd name="connsiteY3" fmla="*/ 15766 h 3380740"/>
                <a:gd name="connsiteX4" fmla="*/ 2191407 w 4099035"/>
                <a:gd name="connsiteY4" fmla="*/ 1072056 h 3380740"/>
                <a:gd name="connsiteX5" fmla="*/ 3704897 w 4099035"/>
                <a:gd name="connsiteY5" fmla="*/ 693683 h 3380740"/>
                <a:gd name="connsiteX6" fmla="*/ 2475186 w 4099035"/>
                <a:gd name="connsiteY6" fmla="*/ 1387366 h 3380740"/>
                <a:gd name="connsiteX7" fmla="*/ 4099035 w 4099035"/>
                <a:gd name="connsiteY7" fmla="*/ 1734207 h 3380740"/>
                <a:gd name="connsiteX8" fmla="*/ 2427890 w 4099035"/>
                <a:gd name="connsiteY8" fmla="*/ 1828800 h 3380740"/>
                <a:gd name="connsiteX9" fmla="*/ 2731310 w 4099035"/>
                <a:gd name="connsiteY9" fmla="*/ 3380740 h 3380740"/>
                <a:gd name="connsiteX10" fmla="*/ 2175642 w 4099035"/>
                <a:gd name="connsiteY10" fmla="*/ 2049518 h 3380740"/>
                <a:gd name="connsiteX11" fmla="*/ 1939159 w 4099035"/>
                <a:gd name="connsiteY11" fmla="*/ 3326525 h 3380740"/>
                <a:gd name="connsiteX12" fmla="*/ 1749973 w 4099035"/>
                <a:gd name="connsiteY12" fmla="*/ 2128345 h 3380740"/>
                <a:gd name="connsiteX13" fmla="*/ 681793 w 4099035"/>
                <a:gd name="connsiteY13" fmla="*/ 3380740 h 3380740"/>
                <a:gd name="connsiteX14" fmla="*/ 1340069 w 4099035"/>
                <a:gd name="connsiteY14" fmla="*/ 2128345 h 3380740"/>
                <a:gd name="connsiteX15" fmla="*/ 0 w 4099035"/>
                <a:gd name="connsiteY15" fmla="*/ 1749973 h 3380740"/>
                <a:gd name="connsiteX16" fmla="*/ 1340069 w 4099035"/>
                <a:gd name="connsiteY16" fmla="*/ 1623849 h 3380740"/>
                <a:gd name="connsiteX17" fmla="*/ 236483 w 4099035"/>
                <a:gd name="connsiteY17" fmla="*/ 867104 h 3380740"/>
                <a:gd name="connsiteX18" fmla="*/ 930166 w 4099035"/>
                <a:gd name="connsiteY18" fmla="*/ 1087821 h 3380740"/>
                <a:gd name="connsiteX19" fmla="*/ 630621 w 4099035"/>
                <a:gd name="connsiteY19" fmla="*/ 268014 h 3380740"/>
                <a:gd name="connsiteX20" fmla="*/ 1529255 w 4099035"/>
                <a:gd name="connsiteY20" fmla="*/ 1198180 h 3380740"/>
                <a:gd name="connsiteX21" fmla="*/ 1529255 w 4099035"/>
                <a:gd name="connsiteY21" fmla="*/ 1198180 h 3380740"/>
                <a:gd name="connsiteX0" fmla="*/ 1402965 w 4020041"/>
                <a:gd name="connsiteY0" fmla="*/ 1166649 h 3380740"/>
                <a:gd name="connsiteX1" fmla="*/ 1387199 w 4020041"/>
                <a:gd name="connsiteY1" fmla="*/ 0 h 3380740"/>
                <a:gd name="connsiteX2" fmla="*/ 1655213 w 4020041"/>
                <a:gd name="connsiteY2" fmla="*/ 1056290 h 3380740"/>
                <a:gd name="connsiteX3" fmla="*/ 2364661 w 4020041"/>
                <a:gd name="connsiteY3" fmla="*/ 15766 h 3380740"/>
                <a:gd name="connsiteX4" fmla="*/ 2112413 w 4020041"/>
                <a:gd name="connsiteY4" fmla="*/ 1072056 h 3380740"/>
                <a:gd name="connsiteX5" fmla="*/ 3625903 w 4020041"/>
                <a:gd name="connsiteY5" fmla="*/ 693683 h 3380740"/>
                <a:gd name="connsiteX6" fmla="*/ 2396192 w 4020041"/>
                <a:gd name="connsiteY6" fmla="*/ 1387366 h 3380740"/>
                <a:gd name="connsiteX7" fmla="*/ 4020041 w 4020041"/>
                <a:gd name="connsiteY7" fmla="*/ 1734207 h 3380740"/>
                <a:gd name="connsiteX8" fmla="*/ 2348896 w 4020041"/>
                <a:gd name="connsiteY8" fmla="*/ 1828800 h 3380740"/>
                <a:gd name="connsiteX9" fmla="*/ 2652316 w 4020041"/>
                <a:gd name="connsiteY9" fmla="*/ 3380740 h 3380740"/>
                <a:gd name="connsiteX10" fmla="*/ 2096648 w 4020041"/>
                <a:gd name="connsiteY10" fmla="*/ 2049518 h 3380740"/>
                <a:gd name="connsiteX11" fmla="*/ 1860165 w 4020041"/>
                <a:gd name="connsiteY11" fmla="*/ 3326525 h 3380740"/>
                <a:gd name="connsiteX12" fmla="*/ 1670979 w 4020041"/>
                <a:gd name="connsiteY12" fmla="*/ 2128345 h 3380740"/>
                <a:gd name="connsiteX13" fmla="*/ 602799 w 4020041"/>
                <a:gd name="connsiteY13" fmla="*/ 3380740 h 3380740"/>
                <a:gd name="connsiteX14" fmla="*/ 1261075 w 4020041"/>
                <a:gd name="connsiteY14" fmla="*/ 2128345 h 3380740"/>
                <a:gd name="connsiteX15" fmla="*/ 0 w 4020041"/>
                <a:gd name="connsiteY15" fmla="*/ 1970993 h 3380740"/>
                <a:gd name="connsiteX16" fmla="*/ 1261075 w 4020041"/>
                <a:gd name="connsiteY16" fmla="*/ 1623849 h 3380740"/>
                <a:gd name="connsiteX17" fmla="*/ 157489 w 4020041"/>
                <a:gd name="connsiteY17" fmla="*/ 867104 h 3380740"/>
                <a:gd name="connsiteX18" fmla="*/ 851172 w 4020041"/>
                <a:gd name="connsiteY18" fmla="*/ 1087821 h 3380740"/>
                <a:gd name="connsiteX19" fmla="*/ 551627 w 4020041"/>
                <a:gd name="connsiteY19" fmla="*/ 268014 h 3380740"/>
                <a:gd name="connsiteX20" fmla="*/ 1450261 w 4020041"/>
                <a:gd name="connsiteY20" fmla="*/ 1198180 h 3380740"/>
                <a:gd name="connsiteX21" fmla="*/ 1450261 w 4020041"/>
                <a:gd name="connsiteY21" fmla="*/ 1198180 h 3380740"/>
                <a:gd name="connsiteX0" fmla="*/ 1402965 w 4020041"/>
                <a:gd name="connsiteY0" fmla="*/ 1166649 h 3380740"/>
                <a:gd name="connsiteX1" fmla="*/ 1387199 w 4020041"/>
                <a:gd name="connsiteY1" fmla="*/ 0 h 3380740"/>
                <a:gd name="connsiteX2" fmla="*/ 1655213 w 4020041"/>
                <a:gd name="connsiteY2" fmla="*/ 1056290 h 3380740"/>
                <a:gd name="connsiteX3" fmla="*/ 2364661 w 4020041"/>
                <a:gd name="connsiteY3" fmla="*/ 15766 h 3380740"/>
                <a:gd name="connsiteX4" fmla="*/ 2112413 w 4020041"/>
                <a:gd name="connsiteY4" fmla="*/ 1072056 h 3380740"/>
                <a:gd name="connsiteX5" fmla="*/ 3625903 w 4020041"/>
                <a:gd name="connsiteY5" fmla="*/ 693683 h 3380740"/>
                <a:gd name="connsiteX6" fmla="*/ 2396192 w 4020041"/>
                <a:gd name="connsiteY6" fmla="*/ 1387366 h 3380740"/>
                <a:gd name="connsiteX7" fmla="*/ 4020041 w 4020041"/>
                <a:gd name="connsiteY7" fmla="*/ 1734207 h 3380740"/>
                <a:gd name="connsiteX8" fmla="*/ 2348896 w 4020041"/>
                <a:gd name="connsiteY8" fmla="*/ 1828800 h 3380740"/>
                <a:gd name="connsiteX9" fmla="*/ 2652316 w 4020041"/>
                <a:gd name="connsiteY9" fmla="*/ 3380740 h 3380740"/>
                <a:gd name="connsiteX10" fmla="*/ 2096648 w 4020041"/>
                <a:gd name="connsiteY10" fmla="*/ 2049518 h 3380740"/>
                <a:gd name="connsiteX11" fmla="*/ 1860165 w 4020041"/>
                <a:gd name="connsiteY11" fmla="*/ 3326525 h 3380740"/>
                <a:gd name="connsiteX12" fmla="*/ 1670979 w 4020041"/>
                <a:gd name="connsiteY12" fmla="*/ 2128345 h 3380740"/>
                <a:gd name="connsiteX13" fmla="*/ 602799 w 4020041"/>
                <a:gd name="connsiteY13" fmla="*/ 3380740 h 3380740"/>
                <a:gd name="connsiteX14" fmla="*/ 1261075 w 4020041"/>
                <a:gd name="connsiteY14" fmla="*/ 2128345 h 3380740"/>
                <a:gd name="connsiteX15" fmla="*/ 0 w 4020041"/>
                <a:gd name="connsiteY15" fmla="*/ 1970993 h 3380740"/>
                <a:gd name="connsiteX16" fmla="*/ 1205598 w 4020041"/>
                <a:gd name="connsiteY16" fmla="*/ 1842834 h 3380740"/>
                <a:gd name="connsiteX17" fmla="*/ 157489 w 4020041"/>
                <a:gd name="connsiteY17" fmla="*/ 867104 h 3380740"/>
                <a:gd name="connsiteX18" fmla="*/ 851172 w 4020041"/>
                <a:gd name="connsiteY18" fmla="*/ 1087821 h 3380740"/>
                <a:gd name="connsiteX19" fmla="*/ 551627 w 4020041"/>
                <a:gd name="connsiteY19" fmla="*/ 268014 h 3380740"/>
                <a:gd name="connsiteX20" fmla="*/ 1450261 w 4020041"/>
                <a:gd name="connsiteY20" fmla="*/ 1198180 h 3380740"/>
                <a:gd name="connsiteX21" fmla="*/ 1450261 w 4020041"/>
                <a:gd name="connsiteY21" fmla="*/ 1198180 h 3380740"/>
                <a:gd name="connsiteX0" fmla="*/ 1402965 w 4020041"/>
                <a:gd name="connsiteY0" fmla="*/ 1166649 h 3380740"/>
                <a:gd name="connsiteX1" fmla="*/ 1387199 w 4020041"/>
                <a:gd name="connsiteY1" fmla="*/ 0 h 3380740"/>
                <a:gd name="connsiteX2" fmla="*/ 1655213 w 4020041"/>
                <a:gd name="connsiteY2" fmla="*/ 1056290 h 3380740"/>
                <a:gd name="connsiteX3" fmla="*/ 2364661 w 4020041"/>
                <a:gd name="connsiteY3" fmla="*/ 15766 h 3380740"/>
                <a:gd name="connsiteX4" fmla="*/ 2112413 w 4020041"/>
                <a:gd name="connsiteY4" fmla="*/ 1072056 h 3380740"/>
                <a:gd name="connsiteX5" fmla="*/ 3625903 w 4020041"/>
                <a:gd name="connsiteY5" fmla="*/ 693683 h 3380740"/>
                <a:gd name="connsiteX6" fmla="*/ 2396192 w 4020041"/>
                <a:gd name="connsiteY6" fmla="*/ 1387366 h 3380740"/>
                <a:gd name="connsiteX7" fmla="*/ 4020041 w 4020041"/>
                <a:gd name="connsiteY7" fmla="*/ 1734207 h 3380740"/>
                <a:gd name="connsiteX8" fmla="*/ 2348896 w 4020041"/>
                <a:gd name="connsiteY8" fmla="*/ 1828800 h 3380740"/>
                <a:gd name="connsiteX9" fmla="*/ 2652316 w 4020041"/>
                <a:gd name="connsiteY9" fmla="*/ 3380740 h 3380740"/>
                <a:gd name="connsiteX10" fmla="*/ 2096648 w 4020041"/>
                <a:gd name="connsiteY10" fmla="*/ 2049518 h 3380740"/>
                <a:gd name="connsiteX11" fmla="*/ 1860165 w 4020041"/>
                <a:gd name="connsiteY11" fmla="*/ 3326525 h 3380740"/>
                <a:gd name="connsiteX12" fmla="*/ 1670979 w 4020041"/>
                <a:gd name="connsiteY12" fmla="*/ 2128345 h 3380740"/>
                <a:gd name="connsiteX13" fmla="*/ 602799 w 4020041"/>
                <a:gd name="connsiteY13" fmla="*/ 3380740 h 3380740"/>
                <a:gd name="connsiteX14" fmla="*/ 1261075 w 4020041"/>
                <a:gd name="connsiteY14" fmla="*/ 2128345 h 3380740"/>
                <a:gd name="connsiteX15" fmla="*/ 0 w 4020041"/>
                <a:gd name="connsiteY15" fmla="*/ 1970993 h 3380740"/>
                <a:gd name="connsiteX16" fmla="*/ 1205598 w 4020041"/>
                <a:gd name="connsiteY16" fmla="*/ 1842834 h 3380740"/>
                <a:gd name="connsiteX17" fmla="*/ 120560 w 4020041"/>
                <a:gd name="connsiteY17" fmla="*/ 945722 h 3380740"/>
                <a:gd name="connsiteX18" fmla="*/ 851172 w 4020041"/>
                <a:gd name="connsiteY18" fmla="*/ 1087821 h 3380740"/>
                <a:gd name="connsiteX19" fmla="*/ 551627 w 4020041"/>
                <a:gd name="connsiteY19" fmla="*/ 268014 h 3380740"/>
                <a:gd name="connsiteX20" fmla="*/ 1450261 w 4020041"/>
                <a:gd name="connsiteY20" fmla="*/ 1198180 h 3380740"/>
                <a:gd name="connsiteX21" fmla="*/ 1450261 w 4020041"/>
                <a:gd name="connsiteY21" fmla="*/ 1198180 h 3380740"/>
                <a:gd name="connsiteX0" fmla="*/ 1402965 w 4020041"/>
                <a:gd name="connsiteY0" fmla="*/ 1166649 h 3380740"/>
                <a:gd name="connsiteX1" fmla="*/ 1387199 w 4020041"/>
                <a:gd name="connsiteY1" fmla="*/ 0 h 3380740"/>
                <a:gd name="connsiteX2" fmla="*/ 1655213 w 4020041"/>
                <a:gd name="connsiteY2" fmla="*/ 1056290 h 3380740"/>
                <a:gd name="connsiteX3" fmla="*/ 2364661 w 4020041"/>
                <a:gd name="connsiteY3" fmla="*/ 15766 h 3380740"/>
                <a:gd name="connsiteX4" fmla="*/ 2112413 w 4020041"/>
                <a:gd name="connsiteY4" fmla="*/ 1072056 h 3380740"/>
                <a:gd name="connsiteX5" fmla="*/ 3625903 w 4020041"/>
                <a:gd name="connsiteY5" fmla="*/ 693683 h 3380740"/>
                <a:gd name="connsiteX6" fmla="*/ 2396192 w 4020041"/>
                <a:gd name="connsiteY6" fmla="*/ 1387366 h 3380740"/>
                <a:gd name="connsiteX7" fmla="*/ 4020041 w 4020041"/>
                <a:gd name="connsiteY7" fmla="*/ 1734207 h 3380740"/>
                <a:gd name="connsiteX8" fmla="*/ 2348896 w 4020041"/>
                <a:gd name="connsiteY8" fmla="*/ 1828800 h 3380740"/>
                <a:gd name="connsiteX9" fmla="*/ 2652316 w 4020041"/>
                <a:gd name="connsiteY9" fmla="*/ 3380740 h 3380740"/>
                <a:gd name="connsiteX10" fmla="*/ 2096648 w 4020041"/>
                <a:gd name="connsiteY10" fmla="*/ 2049518 h 3380740"/>
                <a:gd name="connsiteX11" fmla="*/ 1860165 w 4020041"/>
                <a:gd name="connsiteY11" fmla="*/ 3326525 h 3380740"/>
                <a:gd name="connsiteX12" fmla="*/ 1670979 w 4020041"/>
                <a:gd name="connsiteY12" fmla="*/ 2128345 h 3380740"/>
                <a:gd name="connsiteX13" fmla="*/ 602799 w 4020041"/>
                <a:gd name="connsiteY13" fmla="*/ 3380740 h 3380740"/>
                <a:gd name="connsiteX14" fmla="*/ 1261075 w 4020041"/>
                <a:gd name="connsiteY14" fmla="*/ 2128345 h 3380740"/>
                <a:gd name="connsiteX15" fmla="*/ 0 w 4020041"/>
                <a:gd name="connsiteY15" fmla="*/ 1970993 h 3380740"/>
                <a:gd name="connsiteX16" fmla="*/ 1205598 w 4020041"/>
                <a:gd name="connsiteY16" fmla="*/ 1842834 h 3380740"/>
                <a:gd name="connsiteX17" fmla="*/ 120560 w 4020041"/>
                <a:gd name="connsiteY17" fmla="*/ 945722 h 3380740"/>
                <a:gd name="connsiteX18" fmla="*/ 851172 w 4020041"/>
                <a:gd name="connsiteY18" fmla="*/ 1087821 h 3380740"/>
                <a:gd name="connsiteX19" fmla="*/ 241120 w 4020041"/>
                <a:gd name="connsiteY19" fmla="*/ 176768 h 3380740"/>
                <a:gd name="connsiteX20" fmla="*/ 1450261 w 4020041"/>
                <a:gd name="connsiteY20" fmla="*/ 1198180 h 3380740"/>
                <a:gd name="connsiteX21" fmla="*/ 1450261 w 4020041"/>
                <a:gd name="connsiteY21" fmla="*/ 1198180 h 3380740"/>
                <a:gd name="connsiteX0" fmla="*/ 1402965 w 4020041"/>
                <a:gd name="connsiteY0" fmla="*/ 1166649 h 3380740"/>
                <a:gd name="connsiteX1" fmla="*/ 1387199 w 4020041"/>
                <a:gd name="connsiteY1" fmla="*/ 0 h 3380740"/>
                <a:gd name="connsiteX2" fmla="*/ 1655213 w 4020041"/>
                <a:gd name="connsiteY2" fmla="*/ 1056290 h 3380740"/>
                <a:gd name="connsiteX3" fmla="*/ 2364661 w 4020041"/>
                <a:gd name="connsiteY3" fmla="*/ 15766 h 3380740"/>
                <a:gd name="connsiteX4" fmla="*/ 2112413 w 4020041"/>
                <a:gd name="connsiteY4" fmla="*/ 1072056 h 3380740"/>
                <a:gd name="connsiteX5" fmla="*/ 3625903 w 4020041"/>
                <a:gd name="connsiteY5" fmla="*/ 693683 h 3380740"/>
                <a:gd name="connsiteX6" fmla="*/ 2396192 w 4020041"/>
                <a:gd name="connsiteY6" fmla="*/ 1387366 h 3380740"/>
                <a:gd name="connsiteX7" fmla="*/ 4020041 w 4020041"/>
                <a:gd name="connsiteY7" fmla="*/ 1734207 h 3380740"/>
                <a:gd name="connsiteX8" fmla="*/ 2348896 w 4020041"/>
                <a:gd name="connsiteY8" fmla="*/ 1828800 h 3380740"/>
                <a:gd name="connsiteX9" fmla="*/ 2652316 w 4020041"/>
                <a:gd name="connsiteY9" fmla="*/ 3380740 h 3380740"/>
                <a:gd name="connsiteX10" fmla="*/ 2096648 w 4020041"/>
                <a:gd name="connsiteY10" fmla="*/ 2049518 h 3380740"/>
                <a:gd name="connsiteX11" fmla="*/ 1860165 w 4020041"/>
                <a:gd name="connsiteY11" fmla="*/ 3326525 h 3380740"/>
                <a:gd name="connsiteX12" fmla="*/ 1670979 w 4020041"/>
                <a:gd name="connsiteY12" fmla="*/ 2128345 h 3380740"/>
                <a:gd name="connsiteX13" fmla="*/ 602799 w 4020041"/>
                <a:gd name="connsiteY13" fmla="*/ 3380740 h 3380740"/>
                <a:gd name="connsiteX14" fmla="*/ 1261075 w 4020041"/>
                <a:gd name="connsiteY14" fmla="*/ 2128345 h 3380740"/>
                <a:gd name="connsiteX15" fmla="*/ 0 w 4020041"/>
                <a:gd name="connsiteY15" fmla="*/ 1970993 h 3380740"/>
                <a:gd name="connsiteX16" fmla="*/ 1205598 w 4020041"/>
                <a:gd name="connsiteY16" fmla="*/ 1842834 h 3380740"/>
                <a:gd name="connsiteX17" fmla="*/ 120560 w 4020041"/>
                <a:gd name="connsiteY17" fmla="*/ 945722 h 3380740"/>
                <a:gd name="connsiteX18" fmla="*/ 851172 w 4020041"/>
                <a:gd name="connsiteY18" fmla="*/ 1087821 h 3380740"/>
                <a:gd name="connsiteX19" fmla="*/ 241120 w 4020041"/>
                <a:gd name="connsiteY19" fmla="*/ 176768 h 3380740"/>
                <a:gd name="connsiteX20" fmla="*/ 1450261 w 4020041"/>
                <a:gd name="connsiteY20" fmla="*/ 1198180 h 3380740"/>
                <a:gd name="connsiteX21" fmla="*/ 1446718 w 4020041"/>
                <a:gd name="connsiteY21" fmla="*/ 1458357 h 3380740"/>
                <a:gd name="connsiteX0" fmla="*/ 1402965 w 4020041"/>
                <a:gd name="connsiteY0" fmla="*/ 1166649 h 3380740"/>
                <a:gd name="connsiteX1" fmla="*/ 1387199 w 4020041"/>
                <a:gd name="connsiteY1" fmla="*/ 0 h 3380740"/>
                <a:gd name="connsiteX2" fmla="*/ 1655213 w 4020041"/>
                <a:gd name="connsiteY2" fmla="*/ 1056290 h 3380740"/>
                <a:gd name="connsiteX3" fmla="*/ 2364661 w 4020041"/>
                <a:gd name="connsiteY3" fmla="*/ 15766 h 3380740"/>
                <a:gd name="connsiteX4" fmla="*/ 2112413 w 4020041"/>
                <a:gd name="connsiteY4" fmla="*/ 1072056 h 3380740"/>
                <a:gd name="connsiteX5" fmla="*/ 3625903 w 4020041"/>
                <a:gd name="connsiteY5" fmla="*/ 693683 h 3380740"/>
                <a:gd name="connsiteX6" fmla="*/ 2396192 w 4020041"/>
                <a:gd name="connsiteY6" fmla="*/ 1387366 h 3380740"/>
                <a:gd name="connsiteX7" fmla="*/ 4020041 w 4020041"/>
                <a:gd name="connsiteY7" fmla="*/ 1734207 h 3380740"/>
                <a:gd name="connsiteX8" fmla="*/ 2348896 w 4020041"/>
                <a:gd name="connsiteY8" fmla="*/ 1828800 h 3380740"/>
                <a:gd name="connsiteX9" fmla="*/ 2652316 w 4020041"/>
                <a:gd name="connsiteY9" fmla="*/ 3380740 h 3380740"/>
                <a:gd name="connsiteX10" fmla="*/ 2096648 w 4020041"/>
                <a:gd name="connsiteY10" fmla="*/ 2049518 h 3380740"/>
                <a:gd name="connsiteX11" fmla="*/ 1860165 w 4020041"/>
                <a:gd name="connsiteY11" fmla="*/ 3326525 h 3380740"/>
                <a:gd name="connsiteX12" fmla="*/ 1670979 w 4020041"/>
                <a:gd name="connsiteY12" fmla="*/ 2128345 h 3380740"/>
                <a:gd name="connsiteX13" fmla="*/ 602799 w 4020041"/>
                <a:gd name="connsiteY13" fmla="*/ 3380740 h 3380740"/>
                <a:gd name="connsiteX14" fmla="*/ 1261075 w 4020041"/>
                <a:gd name="connsiteY14" fmla="*/ 2128345 h 3380740"/>
                <a:gd name="connsiteX15" fmla="*/ 0 w 4020041"/>
                <a:gd name="connsiteY15" fmla="*/ 1970993 h 3380740"/>
                <a:gd name="connsiteX16" fmla="*/ 1205598 w 4020041"/>
                <a:gd name="connsiteY16" fmla="*/ 1842834 h 3380740"/>
                <a:gd name="connsiteX17" fmla="*/ 120560 w 4020041"/>
                <a:gd name="connsiteY17" fmla="*/ 945722 h 3380740"/>
                <a:gd name="connsiteX18" fmla="*/ 851172 w 4020041"/>
                <a:gd name="connsiteY18" fmla="*/ 1087821 h 3380740"/>
                <a:gd name="connsiteX19" fmla="*/ 241120 w 4020041"/>
                <a:gd name="connsiteY19" fmla="*/ 176768 h 3380740"/>
                <a:gd name="connsiteX20" fmla="*/ 1446718 w 4020041"/>
                <a:gd name="connsiteY20" fmla="*/ 1330198 h 3380740"/>
                <a:gd name="connsiteX21" fmla="*/ 1446718 w 4020041"/>
                <a:gd name="connsiteY21" fmla="*/ 1458357 h 3380740"/>
                <a:gd name="connsiteX0" fmla="*/ 1402965 w 4020041"/>
                <a:gd name="connsiteY0" fmla="*/ 1150883 h 3364974"/>
                <a:gd name="connsiteX1" fmla="*/ 1326158 w 4020041"/>
                <a:gd name="connsiteY1" fmla="*/ 161002 h 3364974"/>
                <a:gd name="connsiteX2" fmla="*/ 1655213 w 4020041"/>
                <a:gd name="connsiteY2" fmla="*/ 1040524 h 3364974"/>
                <a:gd name="connsiteX3" fmla="*/ 2364661 w 4020041"/>
                <a:gd name="connsiteY3" fmla="*/ 0 h 3364974"/>
                <a:gd name="connsiteX4" fmla="*/ 2112413 w 4020041"/>
                <a:gd name="connsiteY4" fmla="*/ 1056290 h 3364974"/>
                <a:gd name="connsiteX5" fmla="*/ 3625903 w 4020041"/>
                <a:gd name="connsiteY5" fmla="*/ 677917 h 3364974"/>
                <a:gd name="connsiteX6" fmla="*/ 2396192 w 4020041"/>
                <a:gd name="connsiteY6" fmla="*/ 1371600 h 3364974"/>
                <a:gd name="connsiteX7" fmla="*/ 4020041 w 4020041"/>
                <a:gd name="connsiteY7" fmla="*/ 1718441 h 3364974"/>
                <a:gd name="connsiteX8" fmla="*/ 2348896 w 4020041"/>
                <a:gd name="connsiteY8" fmla="*/ 1813034 h 3364974"/>
                <a:gd name="connsiteX9" fmla="*/ 2652316 w 4020041"/>
                <a:gd name="connsiteY9" fmla="*/ 3364974 h 3364974"/>
                <a:gd name="connsiteX10" fmla="*/ 2096648 w 4020041"/>
                <a:gd name="connsiteY10" fmla="*/ 2033752 h 3364974"/>
                <a:gd name="connsiteX11" fmla="*/ 1860165 w 4020041"/>
                <a:gd name="connsiteY11" fmla="*/ 3310759 h 3364974"/>
                <a:gd name="connsiteX12" fmla="*/ 1670979 w 4020041"/>
                <a:gd name="connsiteY12" fmla="*/ 2112579 h 3364974"/>
                <a:gd name="connsiteX13" fmla="*/ 602799 w 4020041"/>
                <a:gd name="connsiteY13" fmla="*/ 3364974 h 3364974"/>
                <a:gd name="connsiteX14" fmla="*/ 1261075 w 4020041"/>
                <a:gd name="connsiteY14" fmla="*/ 2112579 h 3364974"/>
                <a:gd name="connsiteX15" fmla="*/ 0 w 4020041"/>
                <a:gd name="connsiteY15" fmla="*/ 1955227 h 3364974"/>
                <a:gd name="connsiteX16" fmla="*/ 1205598 w 4020041"/>
                <a:gd name="connsiteY16" fmla="*/ 1827068 h 3364974"/>
                <a:gd name="connsiteX17" fmla="*/ 120560 w 4020041"/>
                <a:gd name="connsiteY17" fmla="*/ 929956 h 3364974"/>
                <a:gd name="connsiteX18" fmla="*/ 851172 w 4020041"/>
                <a:gd name="connsiteY18" fmla="*/ 1072055 h 3364974"/>
                <a:gd name="connsiteX19" fmla="*/ 241120 w 4020041"/>
                <a:gd name="connsiteY19" fmla="*/ 161002 h 3364974"/>
                <a:gd name="connsiteX20" fmla="*/ 1446718 w 4020041"/>
                <a:gd name="connsiteY20" fmla="*/ 1314432 h 3364974"/>
                <a:gd name="connsiteX21" fmla="*/ 1446718 w 4020041"/>
                <a:gd name="connsiteY21" fmla="*/ 1442591 h 3364974"/>
                <a:gd name="connsiteX0" fmla="*/ 1402965 w 4020041"/>
                <a:gd name="connsiteY0" fmla="*/ 1150883 h 3364974"/>
                <a:gd name="connsiteX1" fmla="*/ 1326158 w 4020041"/>
                <a:gd name="connsiteY1" fmla="*/ 161002 h 3364974"/>
                <a:gd name="connsiteX2" fmla="*/ 1567278 w 4020041"/>
                <a:gd name="connsiteY2" fmla="*/ 1186273 h 3364974"/>
                <a:gd name="connsiteX3" fmla="*/ 2364661 w 4020041"/>
                <a:gd name="connsiteY3" fmla="*/ 0 h 3364974"/>
                <a:gd name="connsiteX4" fmla="*/ 2112413 w 4020041"/>
                <a:gd name="connsiteY4" fmla="*/ 1056290 h 3364974"/>
                <a:gd name="connsiteX5" fmla="*/ 3625903 w 4020041"/>
                <a:gd name="connsiteY5" fmla="*/ 677917 h 3364974"/>
                <a:gd name="connsiteX6" fmla="*/ 2396192 w 4020041"/>
                <a:gd name="connsiteY6" fmla="*/ 1371600 h 3364974"/>
                <a:gd name="connsiteX7" fmla="*/ 4020041 w 4020041"/>
                <a:gd name="connsiteY7" fmla="*/ 1718441 h 3364974"/>
                <a:gd name="connsiteX8" fmla="*/ 2348896 w 4020041"/>
                <a:gd name="connsiteY8" fmla="*/ 1813034 h 3364974"/>
                <a:gd name="connsiteX9" fmla="*/ 2652316 w 4020041"/>
                <a:gd name="connsiteY9" fmla="*/ 3364974 h 3364974"/>
                <a:gd name="connsiteX10" fmla="*/ 2096648 w 4020041"/>
                <a:gd name="connsiteY10" fmla="*/ 2033752 h 3364974"/>
                <a:gd name="connsiteX11" fmla="*/ 1860165 w 4020041"/>
                <a:gd name="connsiteY11" fmla="*/ 3310759 h 3364974"/>
                <a:gd name="connsiteX12" fmla="*/ 1670979 w 4020041"/>
                <a:gd name="connsiteY12" fmla="*/ 2112579 h 3364974"/>
                <a:gd name="connsiteX13" fmla="*/ 602799 w 4020041"/>
                <a:gd name="connsiteY13" fmla="*/ 3364974 h 3364974"/>
                <a:gd name="connsiteX14" fmla="*/ 1261075 w 4020041"/>
                <a:gd name="connsiteY14" fmla="*/ 2112579 h 3364974"/>
                <a:gd name="connsiteX15" fmla="*/ 0 w 4020041"/>
                <a:gd name="connsiteY15" fmla="*/ 1955227 h 3364974"/>
                <a:gd name="connsiteX16" fmla="*/ 1205598 w 4020041"/>
                <a:gd name="connsiteY16" fmla="*/ 1827068 h 3364974"/>
                <a:gd name="connsiteX17" fmla="*/ 120560 w 4020041"/>
                <a:gd name="connsiteY17" fmla="*/ 929956 h 3364974"/>
                <a:gd name="connsiteX18" fmla="*/ 851172 w 4020041"/>
                <a:gd name="connsiteY18" fmla="*/ 1072055 h 3364974"/>
                <a:gd name="connsiteX19" fmla="*/ 241120 w 4020041"/>
                <a:gd name="connsiteY19" fmla="*/ 161002 h 3364974"/>
                <a:gd name="connsiteX20" fmla="*/ 1446718 w 4020041"/>
                <a:gd name="connsiteY20" fmla="*/ 1314432 h 3364974"/>
                <a:gd name="connsiteX21" fmla="*/ 1446718 w 4020041"/>
                <a:gd name="connsiteY21" fmla="*/ 1442591 h 3364974"/>
                <a:gd name="connsiteX0" fmla="*/ 1402965 w 4020041"/>
                <a:gd name="connsiteY0" fmla="*/ 1246198 h 3460289"/>
                <a:gd name="connsiteX1" fmla="*/ 1326158 w 4020041"/>
                <a:gd name="connsiteY1" fmla="*/ 256317 h 3460289"/>
                <a:gd name="connsiteX2" fmla="*/ 1567278 w 4020041"/>
                <a:gd name="connsiteY2" fmla="*/ 1281588 h 3460289"/>
                <a:gd name="connsiteX3" fmla="*/ 2290637 w 4020041"/>
                <a:gd name="connsiteY3" fmla="*/ 0 h 3460289"/>
                <a:gd name="connsiteX4" fmla="*/ 2112413 w 4020041"/>
                <a:gd name="connsiteY4" fmla="*/ 1151605 h 3460289"/>
                <a:gd name="connsiteX5" fmla="*/ 3625903 w 4020041"/>
                <a:gd name="connsiteY5" fmla="*/ 773232 h 3460289"/>
                <a:gd name="connsiteX6" fmla="*/ 2396192 w 4020041"/>
                <a:gd name="connsiteY6" fmla="*/ 1466915 h 3460289"/>
                <a:gd name="connsiteX7" fmla="*/ 4020041 w 4020041"/>
                <a:gd name="connsiteY7" fmla="*/ 1813756 h 3460289"/>
                <a:gd name="connsiteX8" fmla="*/ 2348896 w 4020041"/>
                <a:gd name="connsiteY8" fmla="*/ 1908349 h 3460289"/>
                <a:gd name="connsiteX9" fmla="*/ 2652316 w 4020041"/>
                <a:gd name="connsiteY9" fmla="*/ 3460289 h 3460289"/>
                <a:gd name="connsiteX10" fmla="*/ 2096648 w 4020041"/>
                <a:gd name="connsiteY10" fmla="*/ 2129067 h 3460289"/>
                <a:gd name="connsiteX11" fmla="*/ 1860165 w 4020041"/>
                <a:gd name="connsiteY11" fmla="*/ 3406074 h 3460289"/>
                <a:gd name="connsiteX12" fmla="*/ 1670979 w 4020041"/>
                <a:gd name="connsiteY12" fmla="*/ 2207894 h 3460289"/>
                <a:gd name="connsiteX13" fmla="*/ 602799 w 4020041"/>
                <a:gd name="connsiteY13" fmla="*/ 3460289 h 3460289"/>
                <a:gd name="connsiteX14" fmla="*/ 1261075 w 4020041"/>
                <a:gd name="connsiteY14" fmla="*/ 2207894 h 3460289"/>
                <a:gd name="connsiteX15" fmla="*/ 0 w 4020041"/>
                <a:gd name="connsiteY15" fmla="*/ 2050542 h 3460289"/>
                <a:gd name="connsiteX16" fmla="*/ 1205598 w 4020041"/>
                <a:gd name="connsiteY16" fmla="*/ 1922383 h 3460289"/>
                <a:gd name="connsiteX17" fmla="*/ 120560 w 4020041"/>
                <a:gd name="connsiteY17" fmla="*/ 1025271 h 3460289"/>
                <a:gd name="connsiteX18" fmla="*/ 851172 w 4020041"/>
                <a:gd name="connsiteY18" fmla="*/ 1167370 h 3460289"/>
                <a:gd name="connsiteX19" fmla="*/ 241120 w 4020041"/>
                <a:gd name="connsiteY19" fmla="*/ 256317 h 3460289"/>
                <a:gd name="connsiteX20" fmla="*/ 1446718 w 4020041"/>
                <a:gd name="connsiteY20" fmla="*/ 1409747 h 3460289"/>
                <a:gd name="connsiteX21" fmla="*/ 1446718 w 4020041"/>
                <a:gd name="connsiteY21" fmla="*/ 1537906 h 3460289"/>
                <a:gd name="connsiteX0" fmla="*/ 1402965 w 4020041"/>
                <a:gd name="connsiteY0" fmla="*/ 1246198 h 3460289"/>
                <a:gd name="connsiteX1" fmla="*/ 1326158 w 4020041"/>
                <a:gd name="connsiteY1" fmla="*/ 256317 h 3460289"/>
                <a:gd name="connsiteX2" fmla="*/ 1567278 w 4020041"/>
                <a:gd name="connsiteY2" fmla="*/ 1281588 h 3460289"/>
                <a:gd name="connsiteX3" fmla="*/ 2290637 w 4020041"/>
                <a:gd name="connsiteY3" fmla="*/ 0 h 3460289"/>
                <a:gd name="connsiteX4" fmla="*/ 2112413 w 4020041"/>
                <a:gd name="connsiteY4" fmla="*/ 1151605 h 3460289"/>
                <a:gd name="connsiteX5" fmla="*/ 3375676 w 4020041"/>
                <a:gd name="connsiteY5" fmla="*/ 768953 h 3460289"/>
                <a:gd name="connsiteX6" fmla="*/ 2396192 w 4020041"/>
                <a:gd name="connsiteY6" fmla="*/ 1466915 h 3460289"/>
                <a:gd name="connsiteX7" fmla="*/ 4020041 w 4020041"/>
                <a:gd name="connsiteY7" fmla="*/ 1813756 h 3460289"/>
                <a:gd name="connsiteX8" fmla="*/ 2348896 w 4020041"/>
                <a:gd name="connsiteY8" fmla="*/ 1908349 h 3460289"/>
                <a:gd name="connsiteX9" fmla="*/ 2652316 w 4020041"/>
                <a:gd name="connsiteY9" fmla="*/ 3460289 h 3460289"/>
                <a:gd name="connsiteX10" fmla="*/ 2096648 w 4020041"/>
                <a:gd name="connsiteY10" fmla="*/ 2129067 h 3460289"/>
                <a:gd name="connsiteX11" fmla="*/ 1860165 w 4020041"/>
                <a:gd name="connsiteY11" fmla="*/ 3406074 h 3460289"/>
                <a:gd name="connsiteX12" fmla="*/ 1670979 w 4020041"/>
                <a:gd name="connsiteY12" fmla="*/ 2207894 h 3460289"/>
                <a:gd name="connsiteX13" fmla="*/ 602799 w 4020041"/>
                <a:gd name="connsiteY13" fmla="*/ 3460289 h 3460289"/>
                <a:gd name="connsiteX14" fmla="*/ 1261075 w 4020041"/>
                <a:gd name="connsiteY14" fmla="*/ 2207894 h 3460289"/>
                <a:gd name="connsiteX15" fmla="*/ 0 w 4020041"/>
                <a:gd name="connsiteY15" fmla="*/ 2050542 h 3460289"/>
                <a:gd name="connsiteX16" fmla="*/ 1205598 w 4020041"/>
                <a:gd name="connsiteY16" fmla="*/ 1922383 h 3460289"/>
                <a:gd name="connsiteX17" fmla="*/ 120560 w 4020041"/>
                <a:gd name="connsiteY17" fmla="*/ 1025271 h 3460289"/>
                <a:gd name="connsiteX18" fmla="*/ 851172 w 4020041"/>
                <a:gd name="connsiteY18" fmla="*/ 1167370 h 3460289"/>
                <a:gd name="connsiteX19" fmla="*/ 241120 w 4020041"/>
                <a:gd name="connsiteY19" fmla="*/ 256317 h 3460289"/>
                <a:gd name="connsiteX20" fmla="*/ 1446718 w 4020041"/>
                <a:gd name="connsiteY20" fmla="*/ 1409747 h 3460289"/>
                <a:gd name="connsiteX21" fmla="*/ 1446718 w 4020041"/>
                <a:gd name="connsiteY21" fmla="*/ 1537906 h 3460289"/>
                <a:gd name="connsiteX0" fmla="*/ 1402965 w 4020041"/>
                <a:gd name="connsiteY0" fmla="*/ 1246198 h 3460289"/>
                <a:gd name="connsiteX1" fmla="*/ 1326158 w 4020041"/>
                <a:gd name="connsiteY1" fmla="*/ 256317 h 3460289"/>
                <a:gd name="connsiteX2" fmla="*/ 1567278 w 4020041"/>
                <a:gd name="connsiteY2" fmla="*/ 1281588 h 3460289"/>
                <a:gd name="connsiteX3" fmla="*/ 2290637 w 4020041"/>
                <a:gd name="connsiteY3" fmla="*/ 0 h 3460289"/>
                <a:gd name="connsiteX4" fmla="*/ 2112413 w 4020041"/>
                <a:gd name="connsiteY4" fmla="*/ 1151605 h 3460289"/>
                <a:gd name="connsiteX5" fmla="*/ 3375676 w 4020041"/>
                <a:gd name="connsiteY5" fmla="*/ 768953 h 3460289"/>
                <a:gd name="connsiteX6" fmla="*/ 2411197 w 4020041"/>
                <a:gd name="connsiteY6" fmla="*/ 1409747 h 3460289"/>
                <a:gd name="connsiteX7" fmla="*/ 4020041 w 4020041"/>
                <a:gd name="connsiteY7" fmla="*/ 1813756 h 3460289"/>
                <a:gd name="connsiteX8" fmla="*/ 2348896 w 4020041"/>
                <a:gd name="connsiteY8" fmla="*/ 1908349 h 3460289"/>
                <a:gd name="connsiteX9" fmla="*/ 2652316 w 4020041"/>
                <a:gd name="connsiteY9" fmla="*/ 3460289 h 3460289"/>
                <a:gd name="connsiteX10" fmla="*/ 2096648 w 4020041"/>
                <a:gd name="connsiteY10" fmla="*/ 2129067 h 3460289"/>
                <a:gd name="connsiteX11" fmla="*/ 1860165 w 4020041"/>
                <a:gd name="connsiteY11" fmla="*/ 3406074 h 3460289"/>
                <a:gd name="connsiteX12" fmla="*/ 1670979 w 4020041"/>
                <a:gd name="connsiteY12" fmla="*/ 2207894 h 3460289"/>
                <a:gd name="connsiteX13" fmla="*/ 602799 w 4020041"/>
                <a:gd name="connsiteY13" fmla="*/ 3460289 h 3460289"/>
                <a:gd name="connsiteX14" fmla="*/ 1261075 w 4020041"/>
                <a:gd name="connsiteY14" fmla="*/ 2207894 h 3460289"/>
                <a:gd name="connsiteX15" fmla="*/ 0 w 4020041"/>
                <a:gd name="connsiteY15" fmla="*/ 2050542 h 3460289"/>
                <a:gd name="connsiteX16" fmla="*/ 1205598 w 4020041"/>
                <a:gd name="connsiteY16" fmla="*/ 1922383 h 3460289"/>
                <a:gd name="connsiteX17" fmla="*/ 120560 w 4020041"/>
                <a:gd name="connsiteY17" fmla="*/ 1025271 h 3460289"/>
                <a:gd name="connsiteX18" fmla="*/ 851172 w 4020041"/>
                <a:gd name="connsiteY18" fmla="*/ 1167370 h 3460289"/>
                <a:gd name="connsiteX19" fmla="*/ 241120 w 4020041"/>
                <a:gd name="connsiteY19" fmla="*/ 256317 h 3460289"/>
                <a:gd name="connsiteX20" fmla="*/ 1446718 w 4020041"/>
                <a:gd name="connsiteY20" fmla="*/ 1409747 h 3460289"/>
                <a:gd name="connsiteX21" fmla="*/ 1446718 w 4020041"/>
                <a:gd name="connsiteY21" fmla="*/ 1537906 h 3460289"/>
                <a:gd name="connsiteX0" fmla="*/ 1402965 w 4020041"/>
                <a:gd name="connsiteY0" fmla="*/ 1246198 h 3460289"/>
                <a:gd name="connsiteX1" fmla="*/ 1326158 w 4020041"/>
                <a:gd name="connsiteY1" fmla="*/ 256317 h 3460289"/>
                <a:gd name="connsiteX2" fmla="*/ 1567278 w 4020041"/>
                <a:gd name="connsiteY2" fmla="*/ 1281588 h 3460289"/>
                <a:gd name="connsiteX3" fmla="*/ 2290637 w 4020041"/>
                <a:gd name="connsiteY3" fmla="*/ 0 h 3460289"/>
                <a:gd name="connsiteX4" fmla="*/ 2112413 w 4020041"/>
                <a:gd name="connsiteY4" fmla="*/ 1151605 h 3460289"/>
                <a:gd name="connsiteX5" fmla="*/ 3375676 w 4020041"/>
                <a:gd name="connsiteY5" fmla="*/ 768953 h 3460289"/>
                <a:gd name="connsiteX6" fmla="*/ 2411197 w 4020041"/>
                <a:gd name="connsiteY6" fmla="*/ 1409747 h 3460289"/>
                <a:gd name="connsiteX7" fmla="*/ 4020041 w 4020041"/>
                <a:gd name="connsiteY7" fmla="*/ 1813756 h 3460289"/>
                <a:gd name="connsiteX8" fmla="*/ 2411197 w 4020041"/>
                <a:gd name="connsiteY8" fmla="*/ 1794224 h 3460289"/>
                <a:gd name="connsiteX9" fmla="*/ 2652316 w 4020041"/>
                <a:gd name="connsiteY9" fmla="*/ 3460289 h 3460289"/>
                <a:gd name="connsiteX10" fmla="*/ 2096648 w 4020041"/>
                <a:gd name="connsiteY10" fmla="*/ 2129067 h 3460289"/>
                <a:gd name="connsiteX11" fmla="*/ 1860165 w 4020041"/>
                <a:gd name="connsiteY11" fmla="*/ 3406074 h 3460289"/>
                <a:gd name="connsiteX12" fmla="*/ 1670979 w 4020041"/>
                <a:gd name="connsiteY12" fmla="*/ 2207894 h 3460289"/>
                <a:gd name="connsiteX13" fmla="*/ 602799 w 4020041"/>
                <a:gd name="connsiteY13" fmla="*/ 3460289 h 3460289"/>
                <a:gd name="connsiteX14" fmla="*/ 1261075 w 4020041"/>
                <a:gd name="connsiteY14" fmla="*/ 2207894 h 3460289"/>
                <a:gd name="connsiteX15" fmla="*/ 0 w 4020041"/>
                <a:gd name="connsiteY15" fmla="*/ 2050542 h 3460289"/>
                <a:gd name="connsiteX16" fmla="*/ 1205598 w 4020041"/>
                <a:gd name="connsiteY16" fmla="*/ 1922383 h 3460289"/>
                <a:gd name="connsiteX17" fmla="*/ 120560 w 4020041"/>
                <a:gd name="connsiteY17" fmla="*/ 1025271 h 3460289"/>
                <a:gd name="connsiteX18" fmla="*/ 851172 w 4020041"/>
                <a:gd name="connsiteY18" fmla="*/ 1167370 h 3460289"/>
                <a:gd name="connsiteX19" fmla="*/ 241120 w 4020041"/>
                <a:gd name="connsiteY19" fmla="*/ 256317 h 3460289"/>
                <a:gd name="connsiteX20" fmla="*/ 1446718 w 4020041"/>
                <a:gd name="connsiteY20" fmla="*/ 1409747 h 3460289"/>
                <a:gd name="connsiteX21" fmla="*/ 1446718 w 4020041"/>
                <a:gd name="connsiteY21" fmla="*/ 1537906 h 3460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020041" h="3460289">
                  <a:moveTo>
                    <a:pt x="1402965" y="1246198"/>
                  </a:moveTo>
                  <a:lnTo>
                    <a:pt x="1326158" y="256317"/>
                  </a:lnTo>
                  <a:lnTo>
                    <a:pt x="1567278" y="1281588"/>
                  </a:lnTo>
                  <a:lnTo>
                    <a:pt x="2290637" y="0"/>
                  </a:lnTo>
                  <a:lnTo>
                    <a:pt x="2112413" y="1151605"/>
                  </a:lnTo>
                  <a:lnTo>
                    <a:pt x="3375676" y="768953"/>
                  </a:lnTo>
                  <a:lnTo>
                    <a:pt x="2411197" y="1409747"/>
                  </a:lnTo>
                  <a:lnTo>
                    <a:pt x="4020041" y="1813756"/>
                  </a:lnTo>
                  <a:lnTo>
                    <a:pt x="2411197" y="1794224"/>
                  </a:lnTo>
                  <a:lnTo>
                    <a:pt x="2652316" y="3460289"/>
                  </a:lnTo>
                  <a:lnTo>
                    <a:pt x="2096648" y="2129067"/>
                  </a:lnTo>
                  <a:lnTo>
                    <a:pt x="1860165" y="3406074"/>
                  </a:lnTo>
                  <a:lnTo>
                    <a:pt x="1670979" y="2207894"/>
                  </a:lnTo>
                  <a:lnTo>
                    <a:pt x="602799" y="3460289"/>
                  </a:lnTo>
                  <a:lnTo>
                    <a:pt x="1261075" y="2207894"/>
                  </a:lnTo>
                  <a:lnTo>
                    <a:pt x="0" y="2050542"/>
                  </a:lnTo>
                  <a:lnTo>
                    <a:pt x="1205598" y="1922383"/>
                  </a:lnTo>
                  <a:lnTo>
                    <a:pt x="120560" y="1025271"/>
                  </a:lnTo>
                  <a:lnTo>
                    <a:pt x="851172" y="1167370"/>
                  </a:lnTo>
                  <a:lnTo>
                    <a:pt x="241120" y="256317"/>
                  </a:lnTo>
                  <a:lnTo>
                    <a:pt x="1446718" y="1409747"/>
                  </a:lnTo>
                  <a:lnTo>
                    <a:pt x="1446718" y="1537906"/>
                  </a:lnTo>
                </a:path>
              </a:pathLst>
            </a:custGeom>
            <a:solidFill>
              <a:srgbClr val="FFC000"/>
            </a:solidFill>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 name="TextBox 1"/>
          <p:cNvSpPr txBox="1"/>
          <p:nvPr/>
        </p:nvSpPr>
        <p:spPr>
          <a:xfrm>
            <a:off x="7315200" y="2590800"/>
            <a:ext cx="2133600" cy="646331"/>
          </a:xfrm>
          <a:prstGeom prst="rect">
            <a:avLst/>
          </a:prstGeom>
          <a:noFill/>
        </p:spPr>
        <p:txBody>
          <a:bodyPr wrap="square" rtlCol="0">
            <a:spAutoFit/>
          </a:bodyPr>
          <a:lstStyle/>
          <a:p>
            <a:r>
              <a:rPr lang="en-US" sz="3600" b="1" dirty="0" smtClean="0"/>
              <a:t>T   E     N</a:t>
            </a:r>
            <a:endParaRPr lang="en-US" sz="3600" b="1" dirty="0"/>
          </a:p>
        </p:txBody>
      </p:sp>
      <p:sp>
        <p:nvSpPr>
          <p:cNvPr id="3" name="TextBox 2"/>
          <p:cNvSpPr txBox="1"/>
          <p:nvPr/>
        </p:nvSpPr>
        <p:spPr>
          <a:xfrm>
            <a:off x="304800" y="2590800"/>
            <a:ext cx="2162502" cy="646331"/>
          </a:xfrm>
          <a:prstGeom prst="rect">
            <a:avLst/>
          </a:prstGeom>
          <a:noFill/>
        </p:spPr>
        <p:txBody>
          <a:bodyPr wrap="square" rtlCol="0">
            <a:spAutoFit/>
          </a:bodyPr>
          <a:lstStyle/>
          <a:p>
            <a:r>
              <a:rPr lang="en-US" sz="3600" b="1" dirty="0" smtClean="0"/>
              <a:t>H     E   D</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fill="hold" grpId="0" nodeType="clickEffect">
                                  <p:stCondLst>
                                    <p:cond delay="0"/>
                                  </p:stCondLst>
                                  <p:childTnLst>
                                    <p:animMotion origin="layout" path="M 1.11022E-16 -3.7037E-6 L -0.425 -3.7037E-6 " pathEditMode="relative" ptsTypes="AA">
                                      <p:cBhvr>
                                        <p:cTn id="6" dur="500" fill="hold"/>
                                        <p:tgtEl>
                                          <p:spTgt spid="2"/>
                                        </p:tgtEl>
                                        <p:attrNameLst>
                                          <p:attrName>ppt_x</p:attrName>
                                          <p:attrName>ppt_y</p:attrName>
                                        </p:attrNameLst>
                                      </p:cBhvr>
                                    </p:animMotion>
                                  </p:childTnLst>
                                </p:cTn>
                              </p:par>
                              <p:par>
                                <p:cTn id="7" presetID="0" presetClass="path" presetSubtype="0" accel="50000" fill="hold" grpId="0" nodeType="withEffect">
                                  <p:stCondLst>
                                    <p:cond delay="0"/>
                                  </p:stCondLst>
                                  <p:childTnLst>
                                    <p:animMotion origin="layout" path="M 5.83333E-6 -3.7037E-6 L 0.36667 -3.7037E-6 " pathEditMode="relative" ptsTypes="AA">
                                      <p:cBhvr>
                                        <p:cTn id="8" dur="500" fill="hold"/>
                                        <p:tgtEl>
                                          <p:spTgt spid="3"/>
                                        </p:tgtEl>
                                        <p:attrNameLst>
                                          <p:attrName>ppt_x</p:attrName>
                                          <p:attrName>ppt_y</p:attrName>
                                        </p:attrNameLst>
                                      </p:cBhvr>
                                    </p:animMotion>
                                  </p:childTnLst>
                                </p:cTn>
                              </p:par>
                            </p:childTnLst>
                          </p:cTn>
                        </p:par>
                        <p:par>
                          <p:cTn id="9" fill="hold">
                            <p:stCondLst>
                              <p:cond delay="500"/>
                            </p:stCondLst>
                            <p:childTnLst>
                              <p:par>
                                <p:cTn id="10" presetID="23" presetClass="entr" presetSubtype="16"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childTnLst>
                                </p:cTn>
                              </p:par>
                            </p:childTnLst>
                          </p:cTn>
                        </p:par>
                        <p:par>
                          <p:cTn id="14" fill="hold">
                            <p:stCondLst>
                              <p:cond delay="1000"/>
                            </p:stCondLst>
                            <p:childTnLst>
                              <p:par>
                                <p:cTn id="15" presetID="10" presetClass="exit" presetSubtype="0" fill="hold" nodeType="afterEffect">
                                  <p:stCondLst>
                                    <p:cond delay="0"/>
                                  </p:stCondLst>
                                  <p:childTnLst>
                                    <p:animEffect transition="out" filter="fade">
                                      <p:cBhvr>
                                        <p:cTn id="16" dur="500"/>
                                        <p:tgtEl>
                                          <p:spTgt spid="4"/>
                                        </p:tgtEl>
                                      </p:cBhvr>
                                    </p:animEffect>
                                    <p:set>
                                      <p:cBhvr>
                                        <p:cTn id="17"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7" name="Group 116"/>
          <p:cNvGrpSpPr/>
          <p:nvPr/>
        </p:nvGrpSpPr>
        <p:grpSpPr>
          <a:xfrm>
            <a:off x="228600" y="4010478"/>
            <a:ext cx="8915400" cy="961042"/>
            <a:chOff x="228600" y="4010478"/>
            <a:chExt cx="8915400" cy="961042"/>
          </a:xfrm>
        </p:grpSpPr>
        <p:sp>
          <p:nvSpPr>
            <p:cNvPr id="10" name="TextBox 9"/>
            <p:cNvSpPr txBox="1"/>
            <p:nvPr/>
          </p:nvSpPr>
          <p:spPr>
            <a:xfrm>
              <a:off x="228600" y="4010478"/>
              <a:ext cx="8915400" cy="954107"/>
            </a:xfrm>
            <a:prstGeom prst="rect">
              <a:avLst/>
            </a:prstGeom>
            <a:noFill/>
          </p:spPr>
          <p:txBody>
            <a:bodyPr wrap="square" rtlCol="0">
              <a:spAutoFit/>
            </a:bodyPr>
            <a:lstStyle/>
            <a:p>
              <a:r>
                <a:rPr lang="en-US" sz="2800" dirty="0" smtClean="0"/>
                <a:t>Since this alpha particle contains two protons and two neutrons, it is essentially a   He nucleus. </a:t>
              </a:r>
            </a:p>
          </p:txBody>
        </p:sp>
        <p:sp>
          <p:nvSpPr>
            <p:cNvPr id="116" name="TextBox 115"/>
            <p:cNvSpPr txBox="1"/>
            <p:nvPr/>
          </p:nvSpPr>
          <p:spPr>
            <a:xfrm>
              <a:off x="4167250" y="4448300"/>
              <a:ext cx="304800" cy="523220"/>
            </a:xfrm>
            <a:prstGeom prst="rect">
              <a:avLst/>
            </a:prstGeom>
            <a:noFill/>
          </p:spPr>
          <p:txBody>
            <a:bodyPr wrap="square" rtlCol="0">
              <a:spAutoFit/>
            </a:bodyPr>
            <a:lstStyle/>
            <a:p>
              <a:r>
                <a:rPr lang="en-US" sz="1400" b="1" dirty="0" smtClean="0"/>
                <a:t>4</a:t>
              </a:r>
            </a:p>
            <a:p>
              <a:r>
                <a:rPr lang="en-US" sz="1400" b="1" dirty="0" smtClean="0"/>
                <a:t>2</a:t>
              </a:r>
              <a:endParaRPr lang="en-US" sz="1400" b="1" dirty="0"/>
            </a:p>
          </p:txBody>
        </p:sp>
      </p:grpSp>
      <p:sp>
        <p:nvSpPr>
          <p:cNvPr id="4" name="TextBox 3"/>
          <p:cNvSpPr txBox="1"/>
          <p:nvPr/>
        </p:nvSpPr>
        <p:spPr>
          <a:xfrm>
            <a:off x="0" y="76200"/>
            <a:ext cx="9144000" cy="646331"/>
          </a:xfrm>
          <a:prstGeom prst="rect">
            <a:avLst/>
          </a:prstGeom>
          <a:noFill/>
        </p:spPr>
        <p:txBody>
          <a:bodyPr wrap="square" rtlCol="0">
            <a:spAutoFit/>
          </a:bodyPr>
          <a:lstStyle/>
          <a:p>
            <a:pPr algn="ctr"/>
            <a:r>
              <a:rPr lang="en-US" sz="3600" b="1" dirty="0" smtClean="0"/>
              <a:t>Nuclear Reactions</a:t>
            </a:r>
            <a:endParaRPr lang="en-US" sz="3600" b="1" dirty="0"/>
          </a:p>
        </p:txBody>
      </p:sp>
      <p:sp>
        <p:nvSpPr>
          <p:cNvPr id="5" name="TextBox 4"/>
          <p:cNvSpPr txBox="1"/>
          <p:nvPr/>
        </p:nvSpPr>
        <p:spPr>
          <a:xfrm>
            <a:off x="228600" y="649069"/>
            <a:ext cx="8915400" cy="707886"/>
          </a:xfrm>
          <a:prstGeom prst="rect">
            <a:avLst/>
          </a:prstGeom>
          <a:noFill/>
        </p:spPr>
        <p:txBody>
          <a:bodyPr wrap="square" rtlCol="0">
            <a:spAutoFit/>
          </a:bodyPr>
          <a:lstStyle/>
          <a:p>
            <a:r>
              <a:rPr lang="en-US" sz="4000" dirty="0" smtClean="0"/>
              <a:t>                              Po </a:t>
            </a:r>
            <a:r>
              <a:rPr lang="en-US" sz="4000" dirty="0" smtClean="0">
                <a:sym typeface="Wingdings" pitchFamily="2" charset="2"/>
              </a:rPr>
              <a:t>    </a:t>
            </a:r>
            <a:r>
              <a:rPr lang="en-US" sz="4000" dirty="0" err="1" smtClean="0">
                <a:sym typeface="Wingdings" pitchFamily="2" charset="2"/>
              </a:rPr>
              <a:t>Pb</a:t>
            </a:r>
            <a:endParaRPr lang="en-US" sz="4000" dirty="0" smtClean="0">
              <a:sym typeface="Wingdings" pitchFamily="2" charset="2"/>
            </a:endParaRPr>
          </a:p>
        </p:txBody>
      </p:sp>
      <p:sp>
        <p:nvSpPr>
          <p:cNvPr id="6" name="TextBox 5"/>
          <p:cNvSpPr txBox="1"/>
          <p:nvPr/>
        </p:nvSpPr>
        <p:spPr>
          <a:xfrm>
            <a:off x="228600" y="2289007"/>
            <a:ext cx="8915400" cy="1815882"/>
          </a:xfrm>
          <a:prstGeom prst="rect">
            <a:avLst/>
          </a:prstGeom>
          <a:noFill/>
        </p:spPr>
        <p:txBody>
          <a:bodyPr wrap="square" rtlCol="0">
            <a:spAutoFit/>
          </a:bodyPr>
          <a:lstStyle/>
          <a:p>
            <a:r>
              <a:rPr lang="en-US" sz="2800" dirty="0" smtClean="0"/>
              <a:t>So we can see that the polonium nucleus must have some-how gotten rid of two protons and two neutrons as it turned itself into the lead nucleus.  These were given off as a little 2-p-2-n bundle known as an “alpha particle.” (</a:t>
            </a:r>
            <a:r>
              <a:rPr lang="en-US" sz="2800" b="1" dirty="0" smtClean="0"/>
              <a:t>Q6</a:t>
            </a:r>
            <a:r>
              <a:rPr lang="en-US" sz="2800" dirty="0" smtClean="0"/>
              <a:t>)</a:t>
            </a:r>
          </a:p>
        </p:txBody>
      </p:sp>
      <p:sp>
        <p:nvSpPr>
          <p:cNvPr id="13" name="TextBox 12"/>
          <p:cNvSpPr txBox="1"/>
          <p:nvPr/>
        </p:nvSpPr>
        <p:spPr>
          <a:xfrm>
            <a:off x="3200400" y="937460"/>
            <a:ext cx="609600" cy="400110"/>
          </a:xfrm>
          <a:prstGeom prst="rect">
            <a:avLst/>
          </a:prstGeom>
          <a:noFill/>
        </p:spPr>
        <p:txBody>
          <a:bodyPr wrap="square" rtlCol="0">
            <a:spAutoFit/>
          </a:bodyPr>
          <a:lstStyle/>
          <a:p>
            <a:pPr algn="r"/>
            <a:r>
              <a:rPr lang="en-US" sz="2000" b="1" dirty="0" smtClean="0"/>
              <a:t>84</a:t>
            </a:r>
            <a:endParaRPr lang="en-US" sz="2000" b="1" dirty="0"/>
          </a:p>
        </p:txBody>
      </p:sp>
      <p:sp>
        <p:nvSpPr>
          <p:cNvPr id="14" name="TextBox 13"/>
          <p:cNvSpPr txBox="1"/>
          <p:nvPr/>
        </p:nvSpPr>
        <p:spPr>
          <a:xfrm>
            <a:off x="4786275" y="935810"/>
            <a:ext cx="609600" cy="400110"/>
          </a:xfrm>
          <a:prstGeom prst="rect">
            <a:avLst/>
          </a:prstGeom>
          <a:noFill/>
        </p:spPr>
        <p:txBody>
          <a:bodyPr wrap="square" rtlCol="0">
            <a:spAutoFit/>
          </a:bodyPr>
          <a:lstStyle/>
          <a:p>
            <a:pPr algn="r"/>
            <a:r>
              <a:rPr lang="en-US" sz="2000" b="1" dirty="0" smtClean="0"/>
              <a:t>82</a:t>
            </a:r>
            <a:endParaRPr lang="en-US" sz="2000" b="1" dirty="0"/>
          </a:p>
        </p:txBody>
      </p:sp>
      <p:sp>
        <p:nvSpPr>
          <p:cNvPr id="15" name="TextBox 14"/>
          <p:cNvSpPr txBox="1"/>
          <p:nvPr/>
        </p:nvSpPr>
        <p:spPr>
          <a:xfrm>
            <a:off x="3200400" y="700830"/>
            <a:ext cx="609600" cy="400110"/>
          </a:xfrm>
          <a:prstGeom prst="rect">
            <a:avLst/>
          </a:prstGeom>
          <a:noFill/>
        </p:spPr>
        <p:txBody>
          <a:bodyPr wrap="square" rtlCol="0">
            <a:spAutoFit/>
          </a:bodyPr>
          <a:lstStyle/>
          <a:p>
            <a:pPr algn="r"/>
            <a:r>
              <a:rPr lang="en-US" sz="2000" b="1" dirty="0" smtClean="0"/>
              <a:t>211</a:t>
            </a:r>
            <a:endParaRPr lang="en-US" sz="2000" b="1" dirty="0"/>
          </a:p>
        </p:txBody>
      </p:sp>
      <p:sp>
        <p:nvSpPr>
          <p:cNvPr id="16" name="TextBox 15"/>
          <p:cNvSpPr txBox="1"/>
          <p:nvPr/>
        </p:nvSpPr>
        <p:spPr>
          <a:xfrm>
            <a:off x="4786275" y="699180"/>
            <a:ext cx="609600" cy="400110"/>
          </a:xfrm>
          <a:prstGeom prst="rect">
            <a:avLst/>
          </a:prstGeom>
          <a:noFill/>
        </p:spPr>
        <p:txBody>
          <a:bodyPr wrap="square" rtlCol="0">
            <a:spAutoFit/>
          </a:bodyPr>
          <a:lstStyle/>
          <a:p>
            <a:pPr algn="r"/>
            <a:r>
              <a:rPr lang="en-US" sz="2000" b="1" dirty="0" smtClean="0"/>
              <a:t>207</a:t>
            </a:r>
            <a:endParaRPr lang="en-US" sz="2000" b="1" dirty="0"/>
          </a:p>
        </p:txBody>
      </p:sp>
      <p:sp>
        <p:nvSpPr>
          <p:cNvPr id="34" name="TextBox 33"/>
          <p:cNvSpPr txBox="1"/>
          <p:nvPr/>
        </p:nvSpPr>
        <p:spPr>
          <a:xfrm>
            <a:off x="228600" y="4443350"/>
            <a:ext cx="8915400" cy="1384995"/>
          </a:xfrm>
          <a:prstGeom prst="rect">
            <a:avLst/>
          </a:prstGeom>
          <a:noFill/>
        </p:spPr>
        <p:txBody>
          <a:bodyPr wrap="square" rtlCol="0">
            <a:spAutoFit/>
          </a:bodyPr>
          <a:lstStyle/>
          <a:p>
            <a:r>
              <a:rPr lang="en-US" sz="2800" dirty="0" smtClean="0"/>
              <a:t>                                                                        Thus the nuclear equation is “balanced” by adding an alpha particle symbol on the right side (products side) of the reaction.  </a:t>
            </a:r>
          </a:p>
        </p:txBody>
      </p:sp>
      <p:grpSp>
        <p:nvGrpSpPr>
          <p:cNvPr id="7" name="Group 107"/>
          <p:cNvGrpSpPr/>
          <p:nvPr/>
        </p:nvGrpSpPr>
        <p:grpSpPr>
          <a:xfrm>
            <a:off x="3581400" y="1219200"/>
            <a:ext cx="762000" cy="838200"/>
            <a:chOff x="3581400" y="1219200"/>
            <a:chExt cx="762000" cy="838200"/>
          </a:xfrm>
        </p:grpSpPr>
        <p:sp>
          <p:nvSpPr>
            <p:cNvPr id="21" name="Oval 20"/>
            <p:cNvSpPr/>
            <p:nvPr/>
          </p:nvSpPr>
          <p:spPr>
            <a:xfrm>
              <a:off x="3898182" y="183859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3855724" y="17950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4084324" y="13378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4008124" y="17950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3703324" y="15664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4160524" y="14902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3703324" y="136725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3931924" y="12616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3627124" y="16426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4160524" y="15664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4008124" y="13378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3909062" y="17188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3703324" y="16426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3627124" y="14902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4084324" y="151312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3735984" y="17950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4084324" y="17188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3759024" y="15582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3922126" y="136180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4084324" y="14140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4084324" y="16426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3703324" y="17188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3703324" y="14902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4008124" y="14140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3954364" y="145659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3805652" y="12910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4008124" y="17188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4008124" y="16426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3822064" y="13378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3855724" y="14140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3931924" y="166878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3808918" y="168838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4008124" y="15664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3931924" y="15664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3779524" y="14140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3855724" y="14902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3855724" y="160999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3581400" y="1219200"/>
              <a:ext cx="762000" cy="838200"/>
            </a:xfrm>
            <a:prstGeom prst="ellipse">
              <a:avLst/>
            </a:pr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TextBox 65"/>
            <p:cNvSpPr txBox="1"/>
            <p:nvPr/>
          </p:nvSpPr>
          <p:spPr>
            <a:xfrm>
              <a:off x="3670664" y="1367252"/>
              <a:ext cx="609600" cy="523220"/>
            </a:xfrm>
            <a:prstGeom prst="rect">
              <a:avLst/>
            </a:prstGeom>
            <a:noFill/>
          </p:spPr>
          <p:txBody>
            <a:bodyPr wrap="square" rtlCol="0">
              <a:spAutoFit/>
            </a:bodyPr>
            <a:lstStyle/>
            <a:p>
              <a:pPr algn="ctr"/>
              <a:r>
                <a:rPr lang="en-US" sz="1400" b="1" dirty="0" smtClean="0"/>
                <a:t>84 p</a:t>
              </a:r>
            </a:p>
            <a:p>
              <a:pPr algn="ctr"/>
              <a:r>
                <a:rPr lang="en-US" sz="1400" b="1" dirty="0" smtClean="0"/>
                <a:t>127 n</a:t>
              </a:r>
              <a:endParaRPr lang="en-US" dirty="0"/>
            </a:p>
          </p:txBody>
        </p:sp>
      </p:grpSp>
      <p:grpSp>
        <p:nvGrpSpPr>
          <p:cNvPr id="8" name="Group 106"/>
          <p:cNvGrpSpPr/>
          <p:nvPr/>
        </p:nvGrpSpPr>
        <p:grpSpPr>
          <a:xfrm>
            <a:off x="5105400" y="1219200"/>
            <a:ext cx="762000" cy="838200"/>
            <a:chOff x="5105400" y="1219200"/>
            <a:chExt cx="762000" cy="838200"/>
          </a:xfrm>
        </p:grpSpPr>
        <p:sp>
          <p:nvSpPr>
            <p:cNvPr id="67" name="Oval 66"/>
            <p:cNvSpPr/>
            <p:nvPr/>
          </p:nvSpPr>
          <p:spPr>
            <a:xfrm>
              <a:off x="5422182" y="183859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5379724" y="17950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5608324" y="13378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5532124" y="17950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5227324" y="15664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5684524" y="14902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5227324" y="136725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5455924" y="12616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5151124" y="16426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5684524" y="15664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56388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5433062" y="17188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5227324" y="16426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5151124" y="14902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5608324" y="151312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5259984" y="17950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5608324" y="17188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5283024" y="15582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5608324" y="14140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5608324" y="16426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5227324" y="17188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5227324" y="14902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5532124" y="14140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5329652" y="12910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5486400" y="1447800"/>
              <a:ext cx="137160" cy="137160"/>
            </a:xfrm>
            <a:prstGeom prst="ellipse">
              <a:avLst/>
            </a:prstGeom>
            <a:solidFill>
              <a:srgbClr val="FF33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5532124" y="16426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5346064" y="13378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5486400" y="1752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5332918" y="168838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5532124" y="15664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5486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5303524" y="14140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5379724" y="160999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5486400" y="12954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5379724" y="14140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5446126" y="136180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5386624" y="14902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5486400" y="1564021"/>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5105400" y="1219200"/>
              <a:ext cx="762000" cy="838200"/>
            </a:xfrm>
            <a:prstGeom prst="ellipse">
              <a:avLst/>
            </a:pr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TextBox 104"/>
            <p:cNvSpPr txBox="1"/>
            <p:nvPr/>
          </p:nvSpPr>
          <p:spPr>
            <a:xfrm>
              <a:off x="5205176" y="1348577"/>
              <a:ext cx="609600" cy="523220"/>
            </a:xfrm>
            <a:prstGeom prst="rect">
              <a:avLst/>
            </a:prstGeom>
            <a:noFill/>
          </p:spPr>
          <p:txBody>
            <a:bodyPr wrap="square" rtlCol="0">
              <a:spAutoFit/>
            </a:bodyPr>
            <a:lstStyle/>
            <a:p>
              <a:pPr algn="ctr"/>
              <a:r>
                <a:rPr lang="en-US" sz="1400" b="1" dirty="0" smtClean="0"/>
                <a:t>82 p</a:t>
              </a:r>
            </a:p>
            <a:p>
              <a:pPr algn="ctr"/>
              <a:r>
                <a:rPr lang="en-US" sz="1400" b="1" dirty="0" smtClean="0"/>
                <a:t>125 n</a:t>
              </a:r>
              <a:endParaRPr lang="en-US" dirty="0"/>
            </a:p>
          </p:txBody>
        </p:sp>
      </p:grpSp>
      <p:grpSp>
        <p:nvGrpSpPr>
          <p:cNvPr id="12" name="Group 110"/>
          <p:cNvGrpSpPr/>
          <p:nvPr/>
        </p:nvGrpSpPr>
        <p:grpSpPr>
          <a:xfrm>
            <a:off x="3554104" y="1240808"/>
            <a:ext cx="1475096" cy="762000"/>
            <a:chOff x="3554104" y="1240808"/>
            <a:chExt cx="1475096" cy="762000"/>
          </a:xfrm>
        </p:grpSpPr>
        <p:sp>
          <p:nvSpPr>
            <p:cNvPr id="109" name="Rectangle 108"/>
            <p:cNvSpPr/>
            <p:nvPr/>
          </p:nvSpPr>
          <p:spPr>
            <a:xfrm>
              <a:off x="3554104" y="1240808"/>
              <a:ext cx="838200" cy="762000"/>
            </a:xfrm>
            <a:prstGeom prst="rect">
              <a:avLst/>
            </a:prstGeom>
            <a:solidFill>
              <a:srgbClr val="FFFFFF">
                <a:alpha val="7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Right Arrow 109"/>
            <p:cNvSpPr/>
            <p:nvPr/>
          </p:nvSpPr>
          <p:spPr>
            <a:xfrm>
              <a:off x="4419600" y="1524000"/>
              <a:ext cx="6096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8" name="Group 117"/>
          <p:cNvGrpSpPr/>
          <p:nvPr/>
        </p:nvGrpSpPr>
        <p:grpSpPr>
          <a:xfrm>
            <a:off x="6377050" y="1383475"/>
            <a:ext cx="533400" cy="523220"/>
            <a:chOff x="6377050" y="1383475"/>
            <a:chExt cx="533400" cy="523220"/>
          </a:xfrm>
        </p:grpSpPr>
        <p:grpSp>
          <p:nvGrpSpPr>
            <p:cNvPr id="107" name="Group 106"/>
            <p:cNvGrpSpPr/>
            <p:nvPr/>
          </p:nvGrpSpPr>
          <p:grpSpPr>
            <a:xfrm>
              <a:off x="6470570" y="1488991"/>
              <a:ext cx="252366" cy="259222"/>
              <a:chOff x="4108370" y="868538"/>
              <a:chExt cx="252366" cy="259222"/>
            </a:xfrm>
          </p:grpSpPr>
          <p:sp>
            <p:nvSpPr>
              <p:cNvPr id="108" name="Oval 107"/>
              <p:cNvSpPr/>
              <p:nvPr/>
            </p:nvSpPr>
            <p:spPr>
              <a:xfrm>
                <a:off x="4223576" y="92964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111" name="Oval 110"/>
              <p:cNvSpPr/>
              <p:nvPr/>
            </p:nvSpPr>
            <p:spPr>
              <a:xfrm>
                <a:off x="4164996" y="86853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112" name="Oval 111"/>
              <p:cNvSpPr/>
              <p:nvPr/>
            </p:nvSpPr>
            <p:spPr>
              <a:xfrm>
                <a:off x="4221338" y="990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113" name="Oval 112"/>
              <p:cNvSpPr/>
              <p:nvPr/>
            </p:nvSpPr>
            <p:spPr>
              <a:xfrm>
                <a:off x="4108370" y="9841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grpSp>
        <p:sp>
          <p:nvSpPr>
            <p:cNvPr id="114" name="Oval 113"/>
            <p:cNvSpPr/>
            <p:nvPr/>
          </p:nvSpPr>
          <p:spPr>
            <a:xfrm>
              <a:off x="6411990" y="1436983"/>
              <a:ext cx="381000" cy="381000"/>
            </a:xfrm>
            <a:prstGeom prst="ellipse">
              <a:avLst/>
            </a:pr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TextBox 114"/>
            <p:cNvSpPr txBox="1"/>
            <p:nvPr/>
          </p:nvSpPr>
          <p:spPr>
            <a:xfrm>
              <a:off x="6377050" y="1383475"/>
              <a:ext cx="533400" cy="523220"/>
            </a:xfrm>
            <a:prstGeom prst="rect">
              <a:avLst/>
            </a:prstGeom>
            <a:noFill/>
          </p:spPr>
          <p:txBody>
            <a:bodyPr wrap="square" rtlCol="0">
              <a:spAutoFit/>
            </a:bodyPr>
            <a:lstStyle/>
            <a:p>
              <a:r>
                <a:rPr lang="en-US" sz="1400" b="1" dirty="0" smtClean="0"/>
                <a:t>2 p</a:t>
              </a:r>
            </a:p>
            <a:p>
              <a:r>
                <a:rPr lang="en-US" sz="1400" b="1" dirty="0" smtClean="0"/>
                <a:t>2 n</a:t>
              </a:r>
              <a:endParaRPr lang="en-US" sz="1400" b="1" dirty="0"/>
            </a:p>
          </p:txBody>
        </p:sp>
      </p:grpSp>
      <p:grpSp>
        <p:nvGrpSpPr>
          <p:cNvPr id="122" name="Group 121"/>
          <p:cNvGrpSpPr/>
          <p:nvPr/>
        </p:nvGrpSpPr>
        <p:grpSpPr>
          <a:xfrm>
            <a:off x="5903025" y="656789"/>
            <a:ext cx="1447800" cy="707886"/>
            <a:chOff x="5903025" y="656789"/>
            <a:chExt cx="1447800" cy="707886"/>
          </a:xfrm>
        </p:grpSpPr>
        <p:sp>
          <p:nvSpPr>
            <p:cNvPr id="119" name="TextBox 118"/>
            <p:cNvSpPr txBox="1"/>
            <p:nvPr/>
          </p:nvSpPr>
          <p:spPr>
            <a:xfrm>
              <a:off x="5903025" y="656789"/>
              <a:ext cx="1447800" cy="707886"/>
            </a:xfrm>
            <a:prstGeom prst="rect">
              <a:avLst/>
            </a:prstGeom>
            <a:noFill/>
          </p:spPr>
          <p:txBody>
            <a:bodyPr wrap="square" rtlCol="0">
              <a:spAutoFit/>
            </a:bodyPr>
            <a:lstStyle/>
            <a:p>
              <a:r>
                <a:rPr lang="en-US" sz="4000" dirty="0" smtClean="0"/>
                <a:t>+  He</a:t>
              </a:r>
              <a:endParaRPr lang="en-US" sz="4000" dirty="0" smtClean="0">
                <a:sym typeface="Wingdings" pitchFamily="2" charset="2"/>
              </a:endParaRPr>
            </a:p>
          </p:txBody>
        </p:sp>
        <p:sp>
          <p:nvSpPr>
            <p:cNvPr id="120" name="TextBox 119"/>
            <p:cNvSpPr txBox="1"/>
            <p:nvPr/>
          </p:nvSpPr>
          <p:spPr>
            <a:xfrm>
              <a:off x="5943600" y="922430"/>
              <a:ext cx="609600" cy="400110"/>
            </a:xfrm>
            <a:prstGeom prst="rect">
              <a:avLst/>
            </a:prstGeom>
            <a:noFill/>
          </p:spPr>
          <p:txBody>
            <a:bodyPr wrap="square" rtlCol="0">
              <a:spAutoFit/>
            </a:bodyPr>
            <a:lstStyle/>
            <a:p>
              <a:pPr algn="r"/>
              <a:r>
                <a:rPr lang="en-US" sz="2000" b="1" dirty="0" smtClean="0"/>
                <a:t>2</a:t>
              </a:r>
              <a:endParaRPr lang="en-US" sz="2000" b="1" dirty="0"/>
            </a:p>
          </p:txBody>
        </p:sp>
        <p:sp>
          <p:nvSpPr>
            <p:cNvPr id="121" name="TextBox 120"/>
            <p:cNvSpPr txBox="1"/>
            <p:nvPr/>
          </p:nvSpPr>
          <p:spPr>
            <a:xfrm>
              <a:off x="5943600" y="685800"/>
              <a:ext cx="609600" cy="400110"/>
            </a:xfrm>
            <a:prstGeom prst="rect">
              <a:avLst/>
            </a:prstGeom>
            <a:noFill/>
          </p:spPr>
          <p:txBody>
            <a:bodyPr wrap="square" rtlCol="0">
              <a:spAutoFit/>
            </a:bodyPr>
            <a:lstStyle/>
            <a:p>
              <a:pPr algn="r"/>
              <a:r>
                <a:rPr lang="en-US" sz="2000" b="1" dirty="0" smtClean="0"/>
                <a:t>4</a:t>
              </a:r>
              <a:endParaRPr lang="en-US" sz="2000" b="1" dirty="0"/>
            </a:p>
          </p:txBody>
        </p:sp>
      </p:grpSp>
      <p:cxnSp>
        <p:nvCxnSpPr>
          <p:cNvPr id="124" name="Straight Arrow Connector 123"/>
          <p:cNvCxnSpPr/>
          <p:nvPr/>
        </p:nvCxnSpPr>
        <p:spPr>
          <a:xfrm flipV="1">
            <a:off x="6477000" y="1219200"/>
            <a:ext cx="76200" cy="419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6" name="TextBox 125"/>
          <p:cNvSpPr txBox="1"/>
          <p:nvPr/>
        </p:nvSpPr>
        <p:spPr>
          <a:xfrm>
            <a:off x="228600" y="5304564"/>
            <a:ext cx="8915400" cy="1384995"/>
          </a:xfrm>
          <a:prstGeom prst="rect">
            <a:avLst/>
          </a:prstGeom>
          <a:noFill/>
        </p:spPr>
        <p:txBody>
          <a:bodyPr wrap="square" rtlCol="0">
            <a:spAutoFit/>
          </a:bodyPr>
          <a:lstStyle/>
          <a:p>
            <a:r>
              <a:rPr lang="en-US" sz="2800" dirty="0" smtClean="0"/>
              <a:t>                                                                                       When a atomic nucleus spontaneously spits out a small particle, this is referred to as radioactive “decay.”</a:t>
            </a:r>
          </a:p>
        </p:txBody>
      </p:sp>
      <p:cxnSp>
        <p:nvCxnSpPr>
          <p:cNvPr id="127" name="Straight Arrow Connector 126"/>
          <p:cNvCxnSpPr/>
          <p:nvPr/>
        </p:nvCxnSpPr>
        <p:spPr>
          <a:xfrm flipV="1">
            <a:off x="5715000" y="1905000"/>
            <a:ext cx="762000" cy="1828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nodeType="clickEffect">
                                  <p:stCondLst>
                                    <p:cond delay="0"/>
                                  </p:stCondLst>
                                  <p:childTnLst>
                                    <p:set>
                                      <p:cBhvr>
                                        <p:cTn id="10" dur="1" fill="hold">
                                          <p:stCondLst>
                                            <p:cond delay="0"/>
                                          </p:stCondLst>
                                        </p:cTn>
                                        <p:tgtEl>
                                          <p:spTgt spid="127"/>
                                        </p:tgtEl>
                                        <p:attrNameLst>
                                          <p:attrName>style.visibility</p:attrName>
                                        </p:attrNameLst>
                                      </p:cBhvr>
                                      <p:to>
                                        <p:strVal val="visible"/>
                                      </p:to>
                                    </p:set>
                                    <p:animEffect transition="in" filter="wipe(down)">
                                      <p:cBhvr>
                                        <p:cTn id="11" dur="500"/>
                                        <p:tgtEl>
                                          <p:spTgt spid="127"/>
                                        </p:tgtEl>
                                      </p:cBhvr>
                                    </p:animEffect>
                                  </p:childTnLst>
                                </p:cTn>
                              </p:par>
                            </p:childTnLst>
                          </p:cTn>
                        </p:par>
                        <p:par>
                          <p:cTn id="12" fill="hold">
                            <p:stCondLst>
                              <p:cond delay="500"/>
                            </p:stCondLst>
                            <p:childTnLst>
                              <p:par>
                                <p:cTn id="13" presetID="10" presetClass="entr" presetSubtype="0" fill="hold" nodeType="afterEffect">
                                  <p:stCondLst>
                                    <p:cond delay="0"/>
                                  </p:stCondLst>
                                  <p:childTnLst>
                                    <p:set>
                                      <p:cBhvr>
                                        <p:cTn id="14" dur="1" fill="hold">
                                          <p:stCondLst>
                                            <p:cond delay="0"/>
                                          </p:stCondLst>
                                        </p:cTn>
                                        <p:tgtEl>
                                          <p:spTgt spid="118"/>
                                        </p:tgtEl>
                                        <p:attrNameLst>
                                          <p:attrName>style.visibility</p:attrName>
                                        </p:attrNameLst>
                                      </p:cBhvr>
                                      <p:to>
                                        <p:strVal val="visible"/>
                                      </p:to>
                                    </p:set>
                                    <p:animEffect transition="in" filter="fade">
                                      <p:cBhvr>
                                        <p:cTn id="15" dur="500"/>
                                        <p:tgtEl>
                                          <p:spTgt spid="118"/>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nodeType="clickEffect">
                                  <p:stCondLst>
                                    <p:cond delay="0"/>
                                  </p:stCondLst>
                                  <p:childTnLst>
                                    <p:animEffect transition="out" filter="fade">
                                      <p:cBhvr>
                                        <p:cTn id="19" dur="500"/>
                                        <p:tgtEl>
                                          <p:spTgt spid="127"/>
                                        </p:tgtEl>
                                      </p:cBhvr>
                                    </p:animEffect>
                                    <p:set>
                                      <p:cBhvr>
                                        <p:cTn id="20" dur="1" fill="hold">
                                          <p:stCondLst>
                                            <p:cond delay="499"/>
                                          </p:stCondLst>
                                        </p:cTn>
                                        <p:tgtEl>
                                          <p:spTgt spid="127"/>
                                        </p:tgtEl>
                                        <p:attrNameLst>
                                          <p:attrName>style.visibility</p:attrName>
                                        </p:attrNameLst>
                                      </p:cBhvr>
                                      <p:to>
                                        <p:strVal val="hidden"/>
                                      </p:to>
                                    </p:set>
                                  </p:childTnLst>
                                </p:cTn>
                              </p:par>
                              <p:par>
                                <p:cTn id="21" presetID="1" presetClass="entr" presetSubtype="0" fill="hold" nodeType="withEffect">
                                  <p:stCondLst>
                                    <p:cond delay="0"/>
                                  </p:stCondLst>
                                  <p:childTnLst>
                                    <p:set>
                                      <p:cBhvr>
                                        <p:cTn id="22" dur="1" fill="hold">
                                          <p:stCondLst>
                                            <p:cond delay="0"/>
                                          </p:stCondLst>
                                        </p:cTn>
                                        <p:tgtEl>
                                          <p:spTgt spid="1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4">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124"/>
                                        </p:tgtEl>
                                        <p:attrNameLst>
                                          <p:attrName>style.visibility</p:attrName>
                                        </p:attrNameLst>
                                      </p:cBhvr>
                                      <p:to>
                                        <p:strVal val="visible"/>
                                      </p:to>
                                    </p:set>
                                    <p:animEffect transition="in" filter="wipe(down)">
                                      <p:cBhvr>
                                        <p:cTn id="31" dur="500"/>
                                        <p:tgtEl>
                                          <p:spTgt spid="124"/>
                                        </p:tgtEl>
                                      </p:cBhvr>
                                    </p:animEffect>
                                  </p:childTnLst>
                                </p:cTn>
                              </p:par>
                            </p:childTnLst>
                          </p:cTn>
                        </p:par>
                        <p:par>
                          <p:cTn id="32" fill="hold">
                            <p:stCondLst>
                              <p:cond delay="500"/>
                            </p:stCondLst>
                            <p:childTnLst>
                              <p:par>
                                <p:cTn id="33" presetID="10" presetClass="entr" presetSubtype="0" fill="hold" nodeType="afterEffect">
                                  <p:stCondLst>
                                    <p:cond delay="0"/>
                                  </p:stCondLst>
                                  <p:childTnLst>
                                    <p:set>
                                      <p:cBhvr>
                                        <p:cTn id="34" dur="1" fill="hold">
                                          <p:stCondLst>
                                            <p:cond delay="0"/>
                                          </p:stCondLst>
                                        </p:cTn>
                                        <p:tgtEl>
                                          <p:spTgt spid="122"/>
                                        </p:tgtEl>
                                        <p:attrNameLst>
                                          <p:attrName>style.visibility</p:attrName>
                                        </p:attrNameLst>
                                      </p:cBhvr>
                                      <p:to>
                                        <p:strVal val="visible"/>
                                      </p:to>
                                    </p:set>
                                    <p:animEffect transition="in" filter="fade">
                                      <p:cBhvr>
                                        <p:cTn id="35" dur="500"/>
                                        <p:tgtEl>
                                          <p:spTgt spid="122"/>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nodeType="clickEffect">
                                  <p:stCondLst>
                                    <p:cond delay="0"/>
                                  </p:stCondLst>
                                  <p:childTnLst>
                                    <p:animEffect transition="out" filter="fade">
                                      <p:cBhvr>
                                        <p:cTn id="39" dur="500"/>
                                        <p:tgtEl>
                                          <p:spTgt spid="124"/>
                                        </p:tgtEl>
                                      </p:cBhvr>
                                    </p:animEffect>
                                    <p:set>
                                      <p:cBhvr>
                                        <p:cTn id="40" dur="1" fill="hold">
                                          <p:stCondLst>
                                            <p:cond delay="499"/>
                                          </p:stCondLst>
                                        </p:cTn>
                                        <p:tgtEl>
                                          <p:spTgt spid="124"/>
                                        </p:tgtEl>
                                        <p:attrNameLst>
                                          <p:attrName>style.visibility</p:attrName>
                                        </p:attrNameLst>
                                      </p:cBhvr>
                                      <p:to>
                                        <p:strVal val="hidden"/>
                                      </p:to>
                                    </p:set>
                                  </p:childTnLst>
                                </p:cTn>
                              </p:par>
                              <p:par>
                                <p:cTn id="41" presetID="1" presetClass="entr" presetSubtype="0" fill="hold" nodeType="withEffect">
                                  <p:stCondLst>
                                    <p:cond delay="0"/>
                                  </p:stCondLst>
                                  <p:childTnLst>
                                    <p:set>
                                      <p:cBhvr>
                                        <p:cTn id="42" dur="1" fill="hold">
                                          <p:stCondLst>
                                            <p:cond delay="0"/>
                                          </p:stCondLst>
                                        </p:cTn>
                                        <p:tgtEl>
                                          <p:spTgt spid="12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76200"/>
            <a:ext cx="9144000" cy="646331"/>
          </a:xfrm>
          <a:prstGeom prst="rect">
            <a:avLst/>
          </a:prstGeom>
          <a:noFill/>
        </p:spPr>
        <p:txBody>
          <a:bodyPr wrap="square" rtlCol="0">
            <a:spAutoFit/>
          </a:bodyPr>
          <a:lstStyle/>
          <a:p>
            <a:pPr algn="ctr"/>
            <a:r>
              <a:rPr lang="en-US" sz="3600" b="1" dirty="0" smtClean="0"/>
              <a:t>Nuclear Reactions</a:t>
            </a:r>
            <a:endParaRPr lang="en-US" sz="3600" b="1" dirty="0"/>
          </a:p>
        </p:txBody>
      </p:sp>
      <p:sp>
        <p:nvSpPr>
          <p:cNvPr id="5" name="TextBox 4"/>
          <p:cNvSpPr txBox="1"/>
          <p:nvPr/>
        </p:nvSpPr>
        <p:spPr>
          <a:xfrm>
            <a:off x="228600" y="649069"/>
            <a:ext cx="8915400" cy="707886"/>
          </a:xfrm>
          <a:prstGeom prst="rect">
            <a:avLst/>
          </a:prstGeom>
          <a:noFill/>
        </p:spPr>
        <p:txBody>
          <a:bodyPr wrap="square" rtlCol="0">
            <a:spAutoFit/>
          </a:bodyPr>
          <a:lstStyle/>
          <a:p>
            <a:r>
              <a:rPr lang="en-US" sz="4000" dirty="0" smtClean="0"/>
              <a:t>                              Po </a:t>
            </a:r>
            <a:r>
              <a:rPr lang="en-US" sz="4000" dirty="0" smtClean="0">
                <a:sym typeface="Wingdings" pitchFamily="2" charset="2"/>
              </a:rPr>
              <a:t>    </a:t>
            </a:r>
            <a:r>
              <a:rPr lang="en-US" sz="4000" dirty="0" err="1" smtClean="0">
                <a:sym typeface="Wingdings" pitchFamily="2" charset="2"/>
              </a:rPr>
              <a:t>Pb</a:t>
            </a:r>
            <a:endParaRPr lang="en-US" sz="4000" dirty="0" smtClean="0">
              <a:sym typeface="Wingdings" pitchFamily="2" charset="2"/>
            </a:endParaRPr>
          </a:p>
        </p:txBody>
      </p:sp>
      <p:sp>
        <p:nvSpPr>
          <p:cNvPr id="6" name="TextBox 5"/>
          <p:cNvSpPr txBox="1"/>
          <p:nvPr/>
        </p:nvSpPr>
        <p:spPr>
          <a:xfrm>
            <a:off x="228600" y="2057400"/>
            <a:ext cx="8915400" cy="2492990"/>
          </a:xfrm>
          <a:prstGeom prst="rect">
            <a:avLst/>
          </a:prstGeom>
          <a:noFill/>
        </p:spPr>
        <p:txBody>
          <a:bodyPr wrap="square" rtlCol="0">
            <a:spAutoFit/>
          </a:bodyPr>
          <a:lstStyle/>
          <a:p>
            <a:r>
              <a:rPr lang="en-US" sz="2800" dirty="0" smtClean="0"/>
              <a:t>The animation for this decay reaction would look like this:</a:t>
            </a:r>
          </a:p>
          <a:p>
            <a:r>
              <a:rPr lang="en-US" sz="2800" dirty="0" smtClean="0"/>
              <a:t>Note that decay events like this are totally unpredictable. </a:t>
            </a:r>
          </a:p>
          <a:p>
            <a:r>
              <a:rPr lang="en-US" sz="2800" dirty="0" smtClean="0"/>
              <a:t>They happen in order to make the nucleus more stable. </a:t>
            </a:r>
          </a:p>
          <a:p>
            <a:r>
              <a:rPr lang="en-US" sz="2400" dirty="0" smtClean="0"/>
              <a:t>The polonium nucleus above was unstable because it was just too large.  Recall that protons are positively charged and thus tend to repel one another. </a:t>
            </a:r>
          </a:p>
        </p:txBody>
      </p:sp>
      <p:sp>
        <p:nvSpPr>
          <p:cNvPr id="13" name="TextBox 12"/>
          <p:cNvSpPr txBox="1"/>
          <p:nvPr/>
        </p:nvSpPr>
        <p:spPr>
          <a:xfrm>
            <a:off x="3200400" y="937460"/>
            <a:ext cx="609600" cy="400110"/>
          </a:xfrm>
          <a:prstGeom prst="rect">
            <a:avLst/>
          </a:prstGeom>
          <a:noFill/>
        </p:spPr>
        <p:txBody>
          <a:bodyPr wrap="square" rtlCol="0">
            <a:spAutoFit/>
          </a:bodyPr>
          <a:lstStyle/>
          <a:p>
            <a:pPr algn="r"/>
            <a:r>
              <a:rPr lang="en-US" sz="2000" b="1" dirty="0" smtClean="0"/>
              <a:t>84</a:t>
            </a:r>
            <a:endParaRPr lang="en-US" sz="2000" b="1" dirty="0"/>
          </a:p>
        </p:txBody>
      </p:sp>
      <p:sp>
        <p:nvSpPr>
          <p:cNvPr id="14" name="TextBox 13"/>
          <p:cNvSpPr txBox="1"/>
          <p:nvPr/>
        </p:nvSpPr>
        <p:spPr>
          <a:xfrm>
            <a:off x="4786275" y="935810"/>
            <a:ext cx="609600" cy="400110"/>
          </a:xfrm>
          <a:prstGeom prst="rect">
            <a:avLst/>
          </a:prstGeom>
          <a:noFill/>
        </p:spPr>
        <p:txBody>
          <a:bodyPr wrap="square" rtlCol="0">
            <a:spAutoFit/>
          </a:bodyPr>
          <a:lstStyle/>
          <a:p>
            <a:pPr algn="r"/>
            <a:r>
              <a:rPr lang="en-US" sz="2000" b="1" dirty="0" smtClean="0"/>
              <a:t>82</a:t>
            </a:r>
            <a:endParaRPr lang="en-US" sz="2000" b="1" dirty="0"/>
          </a:p>
        </p:txBody>
      </p:sp>
      <p:sp>
        <p:nvSpPr>
          <p:cNvPr id="15" name="TextBox 14"/>
          <p:cNvSpPr txBox="1"/>
          <p:nvPr/>
        </p:nvSpPr>
        <p:spPr>
          <a:xfrm>
            <a:off x="3200400" y="700830"/>
            <a:ext cx="609600" cy="400110"/>
          </a:xfrm>
          <a:prstGeom prst="rect">
            <a:avLst/>
          </a:prstGeom>
          <a:noFill/>
        </p:spPr>
        <p:txBody>
          <a:bodyPr wrap="square" rtlCol="0">
            <a:spAutoFit/>
          </a:bodyPr>
          <a:lstStyle/>
          <a:p>
            <a:pPr algn="r"/>
            <a:r>
              <a:rPr lang="en-US" sz="2000" b="1" dirty="0" smtClean="0"/>
              <a:t>211</a:t>
            </a:r>
            <a:endParaRPr lang="en-US" sz="2000" b="1" dirty="0"/>
          </a:p>
        </p:txBody>
      </p:sp>
      <p:sp>
        <p:nvSpPr>
          <p:cNvPr id="16" name="TextBox 15"/>
          <p:cNvSpPr txBox="1"/>
          <p:nvPr/>
        </p:nvSpPr>
        <p:spPr>
          <a:xfrm>
            <a:off x="4786275" y="699180"/>
            <a:ext cx="609600" cy="400110"/>
          </a:xfrm>
          <a:prstGeom prst="rect">
            <a:avLst/>
          </a:prstGeom>
          <a:noFill/>
        </p:spPr>
        <p:txBody>
          <a:bodyPr wrap="square" rtlCol="0">
            <a:spAutoFit/>
          </a:bodyPr>
          <a:lstStyle/>
          <a:p>
            <a:pPr algn="r"/>
            <a:r>
              <a:rPr lang="en-US" sz="2000" b="1" dirty="0" smtClean="0"/>
              <a:t>207</a:t>
            </a:r>
            <a:endParaRPr lang="en-US" sz="2000" b="1" dirty="0"/>
          </a:p>
        </p:txBody>
      </p:sp>
      <p:grpSp>
        <p:nvGrpSpPr>
          <p:cNvPr id="3" name="Group 107"/>
          <p:cNvGrpSpPr/>
          <p:nvPr/>
        </p:nvGrpSpPr>
        <p:grpSpPr>
          <a:xfrm>
            <a:off x="3581400" y="1219200"/>
            <a:ext cx="762000" cy="838200"/>
            <a:chOff x="3581400" y="1219200"/>
            <a:chExt cx="762000" cy="838200"/>
          </a:xfrm>
        </p:grpSpPr>
        <p:sp>
          <p:nvSpPr>
            <p:cNvPr id="21" name="Oval 20"/>
            <p:cNvSpPr/>
            <p:nvPr/>
          </p:nvSpPr>
          <p:spPr>
            <a:xfrm>
              <a:off x="3898182" y="183859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3855724" y="17950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4084324" y="13378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4008124" y="17950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3703324" y="15664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4160524" y="14902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3703324" y="136725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3931924" y="12616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3627124" y="16426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4160524" y="15664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4008124" y="13378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3909062" y="17188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3703324" y="16426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3627124" y="14902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4084324" y="151312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3735984" y="17950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4084324" y="17188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3759024" y="15582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3922126" y="136180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4084324" y="14140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4084324" y="16426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3703324" y="17188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3703324" y="14902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4008124" y="14140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3954364" y="145659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3805652" y="12910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4008124" y="17188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4008124" y="16426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3822064" y="13378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3855724" y="14140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3931924" y="166878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3808918" y="168838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4008124" y="15664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3931924" y="15664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3779524" y="14140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3855724" y="14902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3855724" y="160999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3581400" y="1219200"/>
              <a:ext cx="762000" cy="838200"/>
            </a:xfrm>
            <a:prstGeom prst="ellipse">
              <a:avLst/>
            </a:pr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TextBox 65"/>
            <p:cNvSpPr txBox="1"/>
            <p:nvPr/>
          </p:nvSpPr>
          <p:spPr>
            <a:xfrm>
              <a:off x="3679290" y="1350000"/>
              <a:ext cx="609600" cy="461665"/>
            </a:xfrm>
            <a:prstGeom prst="rect">
              <a:avLst/>
            </a:prstGeom>
            <a:noFill/>
          </p:spPr>
          <p:txBody>
            <a:bodyPr wrap="square" rtlCol="0">
              <a:spAutoFit/>
            </a:bodyPr>
            <a:lstStyle/>
            <a:p>
              <a:pPr algn="ctr"/>
              <a:r>
                <a:rPr lang="en-US" sz="2400" b="1" dirty="0" smtClean="0"/>
                <a:t>Po</a:t>
              </a:r>
              <a:endParaRPr lang="en-US" sz="3200" dirty="0"/>
            </a:p>
          </p:txBody>
        </p:sp>
      </p:grpSp>
      <p:grpSp>
        <p:nvGrpSpPr>
          <p:cNvPr id="7" name="Group 106"/>
          <p:cNvGrpSpPr/>
          <p:nvPr/>
        </p:nvGrpSpPr>
        <p:grpSpPr>
          <a:xfrm>
            <a:off x="5105400" y="1262330"/>
            <a:ext cx="762000" cy="838200"/>
            <a:chOff x="5105400" y="1219200"/>
            <a:chExt cx="762000" cy="838200"/>
          </a:xfrm>
        </p:grpSpPr>
        <p:sp>
          <p:nvSpPr>
            <p:cNvPr id="67" name="Oval 66"/>
            <p:cNvSpPr/>
            <p:nvPr/>
          </p:nvSpPr>
          <p:spPr>
            <a:xfrm>
              <a:off x="5422182" y="183859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5379724" y="17950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5608324" y="13378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5532124" y="17950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5227324" y="15664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5684524" y="14902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5227324" y="136725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5455924" y="12616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5151124" y="16426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5684524" y="15664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56388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5433062" y="17188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5227324" y="16426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5151124" y="14902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5608324" y="151312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5259984" y="17950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5608324" y="17188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5283024" y="15582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5608324" y="14140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5608324" y="16426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5227324" y="17188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5227324" y="14902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5532124" y="14140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5329652" y="12910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5486400" y="1447800"/>
              <a:ext cx="137160" cy="137160"/>
            </a:xfrm>
            <a:prstGeom prst="ellipse">
              <a:avLst/>
            </a:prstGeom>
            <a:solidFill>
              <a:srgbClr val="FF33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5532124" y="16426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5346064" y="13378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5486400" y="1752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5332918" y="168838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5532124" y="15664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5486400" y="16764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5303524" y="14140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5379724" y="160999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5486400" y="12954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5379724" y="141405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5446126" y="136180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5386624" y="149025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5486400" y="1564021"/>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5105400" y="1219200"/>
              <a:ext cx="762000" cy="838200"/>
            </a:xfrm>
            <a:prstGeom prst="ellipse">
              <a:avLst/>
            </a:pr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TextBox 104"/>
            <p:cNvSpPr txBox="1"/>
            <p:nvPr/>
          </p:nvSpPr>
          <p:spPr>
            <a:xfrm>
              <a:off x="5205176" y="1357203"/>
              <a:ext cx="609600" cy="461665"/>
            </a:xfrm>
            <a:prstGeom prst="rect">
              <a:avLst/>
            </a:prstGeom>
            <a:noFill/>
          </p:spPr>
          <p:txBody>
            <a:bodyPr wrap="square" rtlCol="0">
              <a:spAutoFit/>
            </a:bodyPr>
            <a:lstStyle/>
            <a:p>
              <a:pPr algn="ctr"/>
              <a:r>
                <a:rPr lang="en-US" sz="2400" b="1" dirty="0" err="1" smtClean="0"/>
                <a:t>Pb</a:t>
              </a:r>
              <a:endParaRPr lang="en-US" sz="3200" dirty="0"/>
            </a:p>
          </p:txBody>
        </p:sp>
      </p:grpSp>
      <p:grpSp>
        <p:nvGrpSpPr>
          <p:cNvPr id="9" name="Group 117"/>
          <p:cNvGrpSpPr/>
          <p:nvPr/>
        </p:nvGrpSpPr>
        <p:grpSpPr>
          <a:xfrm>
            <a:off x="5545784" y="1268088"/>
            <a:ext cx="550216" cy="400110"/>
            <a:chOff x="6411990" y="1426605"/>
            <a:chExt cx="550216" cy="400110"/>
          </a:xfrm>
        </p:grpSpPr>
        <p:grpSp>
          <p:nvGrpSpPr>
            <p:cNvPr id="11" name="Group 106"/>
            <p:cNvGrpSpPr/>
            <p:nvPr/>
          </p:nvGrpSpPr>
          <p:grpSpPr>
            <a:xfrm>
              <a:off x="6470570" y="1488991"/>
              <a:ext cx="252366" cy="259222"/>
              <a:chOff x="4108370" y="868538"/>
              <a:chExt cx="252366" cy="259222"/>
            </a:xfrm>
          </p:grpSpPr>
          <p:sp>
            <p:nvSpPr>
              <p:cNvPr id="108" name="Oval 107"/>
              <p:cNvSpPr/>
              <p:nvPr/>
            </p:nvSpPr>
            <p:spPr>
              <a:xfrm>
                <a:off x="4223576" y="92964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111" name="Oval 110"/>
              <p:cNvSpPr/>
              <p:nvPr/>
            </p:nvSpPr>
            <p:spPr>
              <a:xfrm>
                <a:off x="4164996" y="86853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112" name="Oval 111"/>
              <p:cNvSpPr/>
              <p:nvPr/>
            </p:nvSpPr>
            <p:spPr>
              <a:xfrm>
                <a:off x="4221338" y="9906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113" name="Oval 112"/>
              <p:cNvSpPr/>
              <p:nvPr/>
            </p:nvSpPr>
            <p:spPr>
              <a:xfrm>
                <a:off x="4108370" y="9841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grpSp>
        <p:sp>
          <p:nvSpPr>
            <p:cNvPr id="114" name="Oval 113"/>
            <p:cNvSpPr/>
            <p:nvPr/>
          </p:nvSpPr>
          <p:spPr>
            <a:xfrm>
              <a:off x="6411990" y="1436983"/>
              <a:ext cx="381000" cy="381000"/>
            </a:xfrm>
            <a:prstGeom prst="ellipse">
              <a:avLst/>
            </a:pr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TextBox 114"/>
            <p:cNvSpPr txBox="1"/>
            <p:nvPr/>
          </p:nvSpPr>
          <p:spPr>
            <a:xfrm>
              <a:off x="6428806" y="1426605"/>
              <a:ext cx="533400" cy="400110"/>
            </a:xfrm>
            <a:prstGeom prst="rect">
              <a:avLst/>
            </a:prstGeom>
            <a:noFill/>
          </p:spPr>
          <p:txBody>
            <a:bodyPr wrap="square" rtlCol="0">
              <a:spAutoFit/>
            </a:bodyPr>
            <a:lstStyle/>
            <a:p>
              <a:r>
                <a:rPr lang="en-US" sz="2000" b="1" dirty="0" smtClean="0"/>
                <a:t>He</a:t>
              </a:r>
              <a:endParaRPr lang="en-US" sz="1400" b="1" dirty="0"/>
            </a:p>
          </p:txBody>
        </p:sp>
      </p:grpSp>
      <p:grpSp>
        <p:nvGrpSpPr>
          <p:cNvPr id="12" name="Group 121"/>
          <p:cNvGrpSpPr/>
          <p:nvPr/>
        </p:nvGrpSpPr>
        <p:grpSpPr>
          <a:xfrm>
            <a:off x="5903025" y="656789"/>
            <a:ext cx="1447800" cy="707886"/>
            <a:chOff x="5903025" y="656789"/>
            <a:chExt cx="1447800" cy="707886"/>
          </a:xfrm>
        </p:grpSpPr>
        <p:sp>
          <p:nvSpPr>
            <p:cNvPr id="119" name="TextBox 118"/>
            <p:cNvSpPr txBox="1"/>
            <p:nvPr/>
          </p:nvSpPr>
          <p:spPr>
            <a:xfrm>
              <a:off x="5903025" y="656789"/>
              <a:ext cx="1447800" cy="707886"/>
            </a:xfrm>
            <a:prstGeom prst="rect">
              <a:avLst/>
            </a:prstGeom>
            <a:noFill/>
          </p:spPr>
          <p:txBody>
            <a:bodyPr wrap="square" rtlCol="0">
              <a:spAutoFit/>
            </a:bodyPr>
            <a:lstStyle/>
            <a:p>
              <a:r>
                <a:rPr lang="en-US" sz="4000" dirty="0" smtClean="0"/>
                <a:t>+  He</a:t>
              </a:r>
              <a:endParaRPr lang="en-US" sz="4000" dirty="0" smtClean="0">
                <a:sym typeface="Wingdings" pitchFamily="2" charset="2"/>
              </a:endParaRPr>
            </a:p>
          </p:txBody>
        </p:sp>
        <p:sp>
          <p:nvSpPr>
            <p:cNvPr id="120" name="TextBox 119"/>
            <p:cNvSpPr txBox="1"/>
            <p:nvPr/>
          </p:nvSpPr>
          <p:spPr>
            <a:xfrm>
              <a:off x="5943600" y="922430"/>
              <a:ext cx="609600" cy="400110"/>
            </a:xfrm>
            <a:prstGeom prst="rect">
              <a:avLst/>
            </a:prstGeom>
            <a:noFill/>
          </p:spPr>
          <p:txBody>
            <a:bodyPr wrap="square" rtlCol="0">
              <a:spAutoFit/>
            </a:bodyPr>
            <a:lstStyle/>
            <a:p>
              <a:pPr algn="r"/>
              <a:r>
                <a:rPr lang="en-US" sz="2000" b="1" dirty="0" smtClean="0"/>
                <a:t>2</a:t>
              </a:r>
              <a:endParaRPr lang="en-US" sz="2000" b="1" dirty="0"/>
            </a:p>
          </p:txBody>
        </p:sp>
        <p:sp>
          <p:nvSpPr>
            <p:cNvPr id="121" name="TextBox 120"/>
            <p:cNvSpPr txBox="1"/>
            <p:nvPr/>
          </p:nvSpPr>
          <p:spPr>
            <a:xfrm>
              <a:off x="5943600" y="685800"/>
              <a:ext cx="609600" cy="400110"/>
            </a:xfrm>
            <a:prstGeom prst="rect">
              <a:avLst/>
            </a:prstGeom>
            <a:noFill/>
          </p:spPr>
          <p:txBody>
            <a:bodyPr wrap="square" rtlCol="0">
              <a:spAutoFit/>
            </a:bodyPr>
            <a:lstStyle/>
            <a:p>
              <a:pPr algn="r"/>
              <a:r>
                <a:rPr lang="en-US" sz="2000" b="1" dirty="0" smtClean="0"/>
                <a:t>4</a:t>
              </a:r>
              <a:endParaRPr lang="en-US" sz="2000" b="1" dirty="0"/>
            </a:p>
          </p:txBody>
        </p:sp>
      </p:grpSp>
      <p:sp>
        <p:nvSpPr>
          <p:cNvPr id="117" name="TextBox 116"/>
          <p:cNvSpPr txBox="1"/>
          <p:nvPr/>
        </p:nvSpPr>
        <p:spPr>
          <a:xfrm>
            <a:off x="228600" y="5169204"/>
            <a:ext cx="8915400" cy="1200329"/>
          </a:xfrm>
          <a:prstGeom prst="rect">
            <a:avLst/>
          </a:prstGeom>
          <a:noFill/>
        </p:spPr>
        <p:txBody>
          <a:bodyPr wrap="square" rtlCol="0">
            <a:spAutoFit/>
          </a:bodyPr>
          <a:lstStyle/>
          <a:p>
            <a:r>
              <a:rPr lang="en-US" sz="2400" dirty="0" smtClean="0"/>
              <a:t>                                                                                                                        </a:t>
            </a:r>
            <a:r>
              <a:rPr lang="en-US" sz="2400" u="sng" dirty="0" smtClean="0"/>
              <a:t>That</a:t>
            </a:r>
            <a:r>
              <a:rPr lang="en-US" sz="2400" dirty="0" smtClean="0"/>
              <a:t> the polonium nucleus will decay is inevitable, but </a:t>
            </a:r>
            <a:r>
              <a:rPr lang="en-US" sz="2400" u="sng" dirty="0" smtClean="0"/>
              <a:t>when</a:t>
            </a:r>
            <a:r>
              <a:rPr lang="en-US" sz="2400" dirty="0" smtClean="0"/>
              <a:t> exactly it will decay is completely up to chance.   It’s all a matter of probability. </a:t>
            </a:r>
          </a:p>
        </p:txBody>
      </p:sp>
      <p:sp>
        <p:nvSpPr>
          <p:cNvPr id="118" name="TextBox 117"/>
          <p:cNvSpPr txBox="1"/>
          <p:nvPr/>
        </p:nvSpPr>
        <p:spPr>
          <a:xfrm>
            <a:off x="228600" y="5903531"/>
            <a:ext cx="8915400" cy="830997"/>
          </a:xfrm>
          <a:prstGeom prst="rect">
            <a:avLst/>
          </a:prstGeom>
          <a:noFill/>
        </p:spPr>
        <p:txBody>
          <a:bodyPr wrap="square" rtlCol="0">
            <a:spAutoFit/>
          </a:bodyPr>
          <a:lstStyle/>
          <a:p>
            <a:r>
              <a:rPr lang="en-US" sz="2400" dirty="0" smtClean="0"/>
              <a:t>                                                                                                                             (We’ll return to this idea when we get to the concept of half-life.)</a:t>
            </a:r>
          </a:p>
        </p:txBody>
      </p:sp>
      <p:sp>
        <p:nvSpPr>
          <p:cNvPr id="122" name="TextBox 121"/>
          <p:cNvSpPr txBox="1"/>
          <p:nvPr/>
        </p:nvSpPr>
        <p:spPr>
          <a:xfrm>
            <a:off x="228600" y="4065810"/>
            <a:ext cx="8915400" cy="1569660"/>
          </a:xfrm>
          <a:prstGeom prst="rect">
            <a:avLst/>
          </a:prstGeom>
          <a:noFill/>
        </p:spPr>
        <p:txBody>
          <a:bodyPr wrap="square" rtlCol="0">
            <a:spAutoFit/>
          </a:bodyPr>
          <a:lstStyle/>
          <a:p>
            <a:r>
              <a:rPr lang="en-US" sz="2400" dirty="0" smtClean="0"/>
              <a:t>                                   Once you have more than about 83 protons crowded together in a tightly-packed nucleus, there is just too much overall repulsion going on, and the nucleus will tend to spontaneously undergo alpha decay to make itself smaller and thus more stable.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0" presetClass="path" presetSubtype="0" accel="50000" fill="hold" nodeType="clickEffect">
                                  <p:stCondLst>
                                    <p:cond delay="0"/>
                                  </p:stCondLst>
                                  <p:childTnLst>
                                    <p:animMotion origin="layout" path="M -3.33333E-6 1.11111E-6 L 0.16667 0.00555 " pathEditMode="relative" rAng="0" ptsTypes="AA">
                                      <p:cBhvr>
                                        <p:cTn id="10" dur="2000" fill="hold"/>
                                        <p:tgtEl>
                                          <p:spTgt spid="3"/>
                                        </p:tgtEl>
                                        <p:attrNameLst>
                                          <p:attrName>ppt_x</p:attrName>
                                          <p:attrName>ppt_y</p:attrName>
                                        </p:attrNameLst>
                                      </p:cBhvr>
                                      <p:rCtr x="8300" y="300"/>
                                    </p:animMotion>
                                  </p:childTnLst>
                                </p:cTn>
                              </p:par>
                            </p:childTnLst>
                          </p:cTn>
                        </p:par>
                        <p:par>
                          <p:cTn id="11" fill="hold">
                            <p:stCondLst>
                              <p:cond delay="2000"/>
                            </p:stCondLst>
                            <p:childTnLst>
                              <p:par>
                                <p:cTn id="12" presetID="1" presetClass="entr" presetSubtype="0" fill="hold" nodeType="afterEffect">
                                  <p:stCondLst>
                                    <p:cond delay="0"/>
                                  </p:stCondLst>
                                  <p:childTnLst>
                                    <p:set>
                                      <p:cBhvr>
                                        <p:cTn id="13" dur="1" fill="hold">
                                          <p:stCondLst>
                                            <p:cond delay="0"/>
                                          </p:stCondLst>
                                        </p:cTn>
                                        <p:tgtEl>
                                          <p:spTgt spid="7"/>
                                        </p:tgtEl>
                                        <p:attrNameLst>
                                          <p:attrName>style.visibility</p:attrName>
                                        </p:attrNameLst>
                                      </p:cBhvr>
                                      <p:to>
                                        <p:strVal val="visible"/>
                                      </p:to>
                                    </p:set>
                                  </p:childTnLst>
                                </p:cTn>
                              </p:par>
                              <p:par>
                                <p:cTn id="14" presetID="1" presetClass="exit" presetSubtype="0" fill="hold" nodeType="withEffect">
                                  <p:stCondLst>
                                    <p:cond delay="0"/>
                                  </p:stCondLst>
                                  <p:childTnLst>
                                    <p:set>
                                      <p:cBhvr>
                                        <p:cTn id="15" dur="1" fill="hold">
                                          <p:stCondLst>
                                            <p:cond delay="0"/>
                                          </p:stCondLst>
                                        </p:cTn>
                                        <p:tgtEl>
                                          <p:spTgt spid="3"/>
                                        </p:tgtEl>
                                        <p:attrNameLst>
                                          <p:attrName>style.visibility</p:attrName>
                                        </p:attrNameLst>
                                      </p:cBhvr>
                                      <p:to>
                                        <p:strVal val="hidden"/>
                                      </p:to>
                                    </p:set>
                                  </p:childTnLst>
                                </p:cTn>
                              </p:par>
                              <p:par>
                                <p:cTn id="16" presetID="1" presetClass="entr" presetSubtype="0" fill="hold" nodeType="withEffect">
                                  <p:stCondLst>
                                    <p:cond delay="0"/>
                                  </p:stCondLst>
                                  <p:childTnLst>
                                    <p:set>
                                      <p:cBhvr>
                                        <p:cTn id="17" dur="1" fill="hold">
                                          <p:stCondLst>
                                            <p:cond delay="0"/>
                                          </p:stCondLst>
                                        </p:cTn>
                                        <p:tgtEl>
                                          <p:spTgt spid="9"/>
                                        </p:tgtEl>
                                        <p:attrNameLst>
                                          <p:attrName>style.visibility</p:attrName>
                                        </p:attrNameLst>
                                      </p:cBhvr>
                                      <p:to>
                                        <p:strVal val="visible"/>
                                      </p:to>
                                    </p:set>
                                  </p:childTnLst>
                                </p:cTn>
                              </p:par>
                            </p:childTnLst>
                          </p:cTn>
                        </p:par>
                        <p:par>
                          <p:cTn id="18" fill="hold">
                            <p:stCondLst>
                              <p:cond delay="2000"/>
                            </p:stCondLst>
                            <p:childTnLst>
                              <p:par>
                                <p:cTn id="19" presetID="0" presetClass="path" presetSubtype="0" decel="50000" fill="hold" nodeType="afterEffect">
                                  <p:stCondLst>
                                    <p:cond delay="0"/>
                                  </p:stCondLst>
                                  <p:childTnLst>
                                    <p:animMotion origin="layout" path="M 1.11022E-16 -0.0007 L 0.125 0.08819 " pathEditMode="relative" rAng="0" ptsTypes="AA">
                                      <p:cBhvr>
                                        <p:cTn id="20" dur="2000" fill="hold"/>
                                        <p:tgtEl>
                                          <p:spTgt spid="7"/>
                                        </p:tgtEl>
                                        <p:attrNameLst>
                                          <p:attrName>ppt_x</p:attrName>
                                          <p:attrName>ppt_y</p:attrName>
                                        </p:attrNameLst>
                                      </p:cBhvr>
                                      <p:rCtr x="6300" y="4400"/>
                                    </p:animMotion>
                                  </p:childTnLst>
                                </p:cTn>
                              </p:par>
                              <p:par>
                                <p:cTn id="21" presetID="0" presetClass="path" presetSubtype="0" decel="50000" fill="hold" nodeType="withEffect">
                                  <p:stCondLst>
                                    <p:cond delay="0"/>
                                  </p:stCondLst>
                                  <p:childTnLst>
                                    <p:animMotion origin="layout" path="M -0.00972 -0.00301 L 0.28351 -0.07361 " pathEditMode="relative" rAng="0" ptsTypes="AA">
                                      <p:cBhvr>
                                        <p:cTn id="22" dur="2000" fill="hold"/>
                                        <p:tgtEl>
                                          <p:spTgt spid="9"/>
                                        </p:tgtEl>
                                        <p:attrNameLst>
                                          <p:attrName>ppt_x</p:attrName>
                                          <p:attrName>ppt_y</p:attrName>
                                        </p:attrNameLst>
                                      </p:cBhvr>
                                      <p:rCtr x="14700" y="-3500"/>
                                    </p:animMotion>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2">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7">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1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76200"/>
            <a:ext cx="9144000" cy="646331"/>
          </a:xfrm>
          <a:prstGeom prst="rect">
            <a:avLst/>
          </a:prstGeom>
          <a:noFill/>
        </p:spPr>
        <p:txBody>
          <a:bodyPr wrap="square" rtlCol="0">
            <a:spAutoFit/>
          </a:bodyPr>
          <a:lstStyle/>
          <a:p>
            <a:pPr algn="ctr"/>
            <a:r>
              <a:rPr lang="en-US" sz="3600" b="1" dirty="0" smtClean="0"/>
              <a:t>Nuclear Reactions</a:t>
            </a:r>
            <a:endParaRPr lang="en-US" sz="3600" b="1" dirty="0"/>
          </a:p>
        </p:txBody>
      </p:sp>
      <p:sp>
        <p:nvSpPr>
          <p:cNvPr id="5" name="TextBox 4"/>
          <p:cNvSpPr txBox="1"/>
          <p:nvPr/>
        </p:nvSpPr>
        <p:spPr>
          <a:xfrm>
            <a:off x="228600" y="649069"/>
            <a:ext cx="8915400" cy="707886"/>
          </a:xfrm>
          <a:prstGeom prst="rect">
            <a:avLst/>
          </a:prstGeom>
          <a:noFill/>
        </p:spPr>
        <p:txBody>
          <a:bodyPr wrap="square" rtlCol="0">
            <a:spAutoFit/>
          </a:bodyPr>
          <a:lstStyle/>
          <a:p>
            <a:r>
              <a:rPr lang="en-US" sz="4000" dirty="0" smtClean="0"/>
              <a:t>                              Po </a:t>
            </a:r>
            <a:r>
              <a:rPr lang="en-US" sz="4000" dirty="0" smtClean="0">
                <a:sym typeface="Wingdings" pitchFamily="2" charset="2"/>
              </a:rPr>
              <a:t>    </a:t>
            </a:r>
            <a:r>
              <a:rPr lang="en-US" sz="4000" dirty="0" err="1" smtClean="0">
                <a:sym typeface="Wingdings" pitchFamily="2" charset="2"/>
              </a:rPr>
              <a:t>Pb</a:t>
            </a:r>
            <a:endParaRPr lang="en-US" sz="4000" dirty="0" smtClean="0">
              <a:sym typeface="Wingdings" pitchFamily="2" charset="2"/>
            </a:endParaRPr>
          </a:p>
        </p:txBody>
      </p:sp>
      <p:sp>
        <p:nvSpPr>
          <p:cNvPr id="6" name="TextBox 5"/>
          <p:cNvSpPr txBox="1"/>
          <p:nvPr/>
        </p:nvSpPr>
        <p:spPr>
          <a:xfrm>
            <a:off x="228600" y="1219200"/>
            <a:ext cx="8915400" cy="3108543"/>
          </a:xfrm>
          <a:prstGeom prst="rect">
            <a:avLst/>
          </a:prstGeom>
          <a:noFill/>
        </p:spPr>
        <p:txBody>
          <a:bodyPr wrap="square" rtlCol="0">
            <a:spAutoFit/>
          </a:bodyPr>
          <a:lstStyle/>
          <a:p>
            <a:r>
              <a:rPr lang="en-US" sz="2800" dirty="0" smtClean="0"/>
              <a:t>The important thing to keep in mind when balancing nuclear reactions is that top numbers add up (211 = 207 + 4),</a:t>
            </a:r>
          </a:p>
          <a:p>
            <a:r>
              <a:rPr lang="en-US" sz="2800" dirty="0" smtClean="0"/>
              <a:t>And that the bottom numbers add up as well (84 = 82 + 2).</a:t>
            </a:r>
          </a:p>
          <a:p>
            <a:r>
              <a:rPr lang="en-US" sz="2800" dirty="0" smtClean="0"/>
              <a:t>Keep in mind the equal signs go where the arrow is.</a:t>
            </a:r>
          </a:p>
          <a:p>
            <a:r>
              <a:rPr lang="en-US" sz="2800" dirty="0" smtClean="0"/>
              <a:t>The top numbers represent the </a:t>
            </a:r>
            <a:r>
              <a:rPr lang="en-US" sz="2800" b="1" u="sng" dirty="0" smtClean="0"/>
              <a:t>mass</a:t>
            </a:r>
            <a:r>
              <a:rPr lang="en-US" sz="2800" dirty="0" smtClean="0"/>
              <a:t> of the particles, and we have already learned that mass is conserved during a chemical reaction.  </a:t>
            </a:r>
          </a:p>
        </p:txBody>
      </p:sp>
      <p:sp>
        <p:nvSpPr>
          <p:cNvPr id="13" name="TextBox 12"/>
          <p:cNvSpPr txBox="1"/>
          <p:nvPr/>
        </p:nvSpPr>
        <p:spPr>
          <a:xfrm>
            <a:off x="3200400" y="937460"/>
            <a:ext cx="609600" cy="400110"/>
          </a:xfrm>
          <a:prstGeom prst="rect">
            <a:avLst/>
          </a:prstGeom>
          <a:noFill/>
        </p:spPr>
        <p:txBody>
          <a:bodyPr wrap="square" rtlCol="0">
            <a:spAutoFit/>
          </a:bodyPr>
          <a:lstStyle/>
          <a:p>
            <a:pPr algn="r"/>
            <a:r>
              <a:rPr lang="en-US" sz="2000" b="1" dirty="0" smtClean="0"/>
              <a:t>84</a:t>
            </a:r>
            <a:endParaRPr lang="en-US" sz="2000" b="1" dirty="0"/>
          </a:p>
        </p:txBody>
      </p:sp>
      <p:sp>
        <p:nvSpPr>
          <p:cNvPr id="14" name="TextBox 13"/>
          <p:cNvSpPr txBox="1"/>
          <p:nvPr/>
        </p:nvSpPr>
        <p:spPr>
          <a:xfrm>
            <a:off x="4786275" y="935810"/>
            <a:ext cx="609600" cy="400110"/>
          </a:xfrm>
          <a:prstGeom prst="rect">
            <a:avLst/>
          </a:prstGeom>
          <a:noFill/>
        </p:spPr>
        <p:txBody>
          <a:bodyPr wrap="square" rtlCol="0">
            <a:spAutoFit/>
          </a:bodyPr>
          <a:lstStyle/>
          <a:p>
            <a:pPr algn="r"/>
            <a:r>
              <a:rPr lang="en-US" sz="2000" b="1" dirty="0" smtClean="0"/>
              <a:t>82</a:t>
            </a:r>
            <a:endParaRPr lang="en-US" sz="2000" b="1" dirty="0"/>
          </a:p>
        </p:txBody>
      </p:sp>
      <p:sp>
        <p:nvSpPr>
          <p:cNvPr id="15" name="TextBox 14"/>
          <p:cNvSpPr txBox="1"/>
          <p:nvPr/>
        </p:nvSpPr>
        <p:spPr>
          <a:xfrm>
            <a:off x="3200400" y="700830"/>
            <a:ext cx="609600" cy="400110"/>
          </a:xfrm>
          <a:prstGeom prst="rect">
            <a:avLst/>
          </a:prstGeom>
          <a:noFill/>
        </p:spPr>
        <p:txBody>
          <a:bodyPr wrap="square" rtlCol="0">
            <a:spAutoFit/>
          </a:bodyPr>
          <a:lstStyle/>
          <a:p>
            <a:pPr algn="r"/>
            <a:r>
              <a:rPr lang="en-US" sz="2000" b="1" dirty="0" smtClean="0"/>
              <a:t>211</a:t>
            </a:r>
            <a:endParaRPr lang="en-US" sz="2000" b="1" dirty="0"/>
          </a:p>
        </p:txBody>
      </p:sp>
      <p:sp>
        <p:nvSpPr>
          <p:cNvPr id="16" name="TextBox 15"/>
          <p:cNvSpPr txBox="1"/>
          <p:nvPr/>
        </p:nvSpPr>
        <p:spPr>
          <a:xfrm>
            <a:off x="4786275" y="699180"/>
            <a:ext cx="609600" cy="400110"/>
          </a:xfrm>
          <a:prstGeom prst="rect">
            <a:avLst/>
          </a:prstGeom>
          <a:noFill/>
        </p:spPr>
        <p:txBody>
          <a:bodyPr wrap="square" rtlCol="0">
            <a:spAutoFit/>
          </a:bodyPr>
          <a:lstStyle/>
          <a:p>
            <a:pPr algn="r"/>
            <a:r>
              <a:rPr lang="en-US" sz="2000" b="1" dirty="0" smtClean="0"/>
              <a:t>207</a:t>
            </a:r>
            <a:endParaRPr lang="en-US" sz="2000" b="1" dirty="0"/>
          </a:p>
        </p:txBody>
      </p:sp>
      <p:grpSp>
        <p:nvGrpSpPr>
          <p:cNvPr id="9" name="Group 121"/>
          <p:cNvGrpSpPr/>
          <p:nvPr/>
        </p:nvGrpSpPr>
        <p:grpSpPr>
          <a:xfrm>
            <a:off x="5903025" y="656789"/>
            <a:ext cx="1447800" cy="707886"/>
            <a:chOff x="5903025" y="656789"/>
            <a:chExt cx="1447800" cy="707886"/>
          </a:xfrm>
        </p:grpSpPr>
        <p:sp>
          <p:nvSpPr>
            <p:cNvPr id="119" name="TextBox 118"/>
            <p:cNvSpPr txBox="1"/>
            <p:nvPr/>
          </p:nvSpPr>
          <p:spPr>
            <a:xfrm>
              <a:off x="5903025" y="656789"/>
              <a:ext cx="1447800" cy="707886"/>
            </a:xfrm>
            <a:prstGeom prst="rect">
              <a:avLst/>
            </a:prstGeom>
            <a:noFill/>
          </p:spPr>
          <p:txBody>
            <a:bodyPr wrap="square" rtlCol="0">
              <a:spAutoFit/>
            </a:bodyPr>
            <a:lstStyle/>
            <a:p>
              <a:r>
                <a:rPr lang="en-US" sz="4000" dirty="0" smtClean="0"/>
                <a:t>+  He</a:t>
              </a:r>
              <a:endParaRPr lang="en-US" sz="4000" dirty="0" smtClean="0">
                <a:sym typeface="Wingdings" pitchFamily="2" charset="2"/>
              </a:endParaRPr>
            </a:p>
          </p:txBody>
        </p:sp>
        <p:sp>
          <p:nvSpPr>
            <p:cNvPr id="120" name="TextBox 119"/>
            <p:cNvSpPr txBox="1"/>
            <p:nvPr/>
          </p:nvSpPr>
          <p:spPr>
            <a:xfrm>
              <a:off x="5943600" y="922430"/>
              <a:ext cx="609600" cy="400110"/>
            </a:xfrm>
            <a:prstGeom prst="rect">
              <a:avLst/>
            </a:prstGeom>
            <a:noFill/>
          </p:spPr>
          <p:txBody>
            <a:bodyPr wrap="square" rtlCol="0">
              <a:spAutoFit/>
            </a:bodyPr>
            <a:lstStyle/>
            <a:p>
              <a:pPr algn="r"/>
              <a:r>
                <a:rPr lang="en-US" sz="2000" b="1" dirty="0" smtClean="0"/>
                <a:t>2</a:t>
              </a:r>
              <a:endParaRPr lang="en-US" sz="2000" b="1" dirty="0"/>
            </a:p>
          </p:txBody>
        </p:sp>
        <p:sp>
          <p:nvSpPr>
            <p:cNvPr id="121" name="TextBox 120"/>
            <p:cNvSpPr txBox="1"/>
            <p:nvPr/>
          </p:nvSpPr>
          <p:spPr>
            <a:xfrm>
              <a:off x="5943600" y="685800"/>
              <a:ext cx="609600" cy="400110"/>
            </a:xfrm>
            <a:prstGeom prst="rect">
              <a:avLst/>
            </a:prstGeom>
            <a:noFill/>
          </p:spPr>
          <p:txBody>
            <a:bodyPr wrap="square" rtlCol="0">
              <a:spAutoFit/>
            </a:bodyPr>
            <a:lstStyle/>
            <a:p>
              <a:pPr algn="r"/>
              <a:r>
                <a:rPr lang="en-US" sz="2000" b="1" dirty="0" smtClean="0"/>
                <a:t>4</a:t>
              </a:r>
              <a:endParaRPr lang="en-US" sz="2000" b="1" dirty="0"/>
            </a:p>
          </p:txBody>
        </p:sp>
      </p:grpSp>
      <p:sp>
        <p:nvSpPr>
          <p:cNvPr id="107" name="Rounded Rectangle 106"/>
          <p:cNvSpPr/>
          <p:nvPr/>
        </p:nvSpPr>
        <p:spPr>
          <a:xfrm>
            <a:off x="3200400" y="774357"/>
            <a:ext cx="3429000" cy="22860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ounded Rectangle 108"/>
          <p:cNvSpPr/>
          <p:nvPr/>
        </p:nvSpPr>
        <p:spPr>
          <a:xfrm>
            <a:off x="3212757" y="1027671"/>
            <a:ext cx="3429000" cy="22860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3" name="Group 122"/>
          <p:cNvGrpSpPr/>
          <p:nvPr/>
        </p:nvGrpSpPr>
        <p:grpSpPr>
          <a:xfrm>
            <a:off x="4343400" y="634314"/>
            <a:ext cx="533400" cy="710284"/>
            <a:chOff x="4191000" y="621957"/>
            <a:chExt cx="533400" cy="710284"/>
          </a:xfrm>
        </p:grpSpPr>
        <p:sp>
          <p:nvSpPr>
            <p:cNvPr id="110" name="TextBox 109"/>
            <p:cNvSpPr txBox="1"/>
            <p:nvPr/>
          </p:nvSpPr>
          <p:spPr>
            <a:xfrm>
              <a:off x="4191000" y="621957"/>
              <a:ext cx="533400" cy="461665"/>
            </a:xfrm>
            <a:prstGeom prst="rect">
              <a:avLst/>
            </a:prstGeom>
            <a:noFill/>
          </p:spPr>
          <p:txBody>
            <a:bodyPr wrap="square" rtlCol="0">
              <a:spAutoFit/>
            </a:bodyPr>
            <a:lstStyle/>
            <a:p>
              <a:r>
                <a:rPr lang="en-US" sz="2400" b="1" dirty="0" smtClean="0"/>
                <a:t>=</a:t>
              </a:r>
              <a:endParaRPr lang="en-US" sz="2000" b="1" dirty="0" smtClean="0"/>
            </a:p>
          </p:txBody>
        </p:sp>
        <p:sp>
          <p:nvSpPr>
            <p:cNvPr id="116" name="TextBox 115"/>
            <p:cNvSpPr txBox="1"/>
            <p:nvPr/>
          </p:nvSpPr>
          <p:spPr>
            <a:xfrm>
              <a:off x="4191000" y="870576"/>
              <a:ext cx="533400" cy="461665"/>
            </a:xfrm>
            <a:prstGeom prst="rect">
              <a:avLst/>
            </a:prstGeom>
            <a:noFill/>
          </p:spPr>
          <p:txBody>
            <a:bodyPr wrap="square" rtlCol="0">
              <a:spAutoFit/>
            </a:bodyPr>
            <a:lstStyle/>
            <a:p>
              <a:r>
                <a:rPr lang="en-US" sz="2400" b="1" dirty="0" smtClean="0"/>
                <a:t>=</a:t>
              </a:r>
              <a:endParaRPr lang="en-US" sz="2000" b="1" dirty="0" smtClean="0"/>
            </a:p>
          </p:txBody>
        </p:sp>
      </p:grpSp>
      <p:cxnSp>
        <p:nvCxnSpPr>
          <p:cNvPr id="125" name="Straight Arrow Connector 124"/>
          <p:cNvCxnSpPr/>
          <p:nvPr/>
        </p:nvCxnSpPr>
        <p:spPr>
          <a:xfrm flipH="1" flipV="1">
            <a:off x="4572000" y="1219200"/>
            <a:ext cx="3124200" cy="1524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228600" y="3774171"/>
            <a:ext cx="8915400" cy="954107"/>
          </a:xfrm>
          <a:prstGeom prst="rect">
            <a:avLst/>
          </a:prstGeom>
          <a:noFill/>
        </p:spPr>
        <p:txBody>
          <a:bodyPr wrap="square" rtlCol="0">
            <a:spAutoFit/>
          </a:bodyPr>
          <a:lstStyle/>
          <a:p>
            <a:r>
              <a:rPr lang="en-US" sz="2800" dirty="0" smtClean="0"/>
              <a:t>                                   Mass is also conserved (more or less) during a </a:t>
            </a:r>
            <a:r>
              <a:rPr lang="en-US" sz="2800" i="1" dirty="0" smtClean="0"/>
              <a:t>nuclear</a:t>
            </a:r>
            <a:r>
              <a:rPr lang="en-US" sz="2800" dirty="0" smtClean="0"/>
              <a:t> reaction.</a:t>
            </a:r>
          </a:p>
        </p:txBody>
      </p:sp>
      <p:sp>
        <p:nvSpPr>
          <p:cNvPr id="20" name="TextBox 19"/>
          <p:cNvSpPr txBox="1"/>
          <p:nvPr/>
        </p:nvSpPr>
        <p:spPr>
          <a:xfrm>
            <a:off x="228600" y="4191000"/>
            <a:ext cx="8915400" cy="2677656"/>
          </a:xfrm>
          <a:prstGeom prst="rect">
            <a:avLst/>
          </a:prstGeom>
          <a:noFill/>
        </p:spPr>
        <p:txBody>
          <a:bodyPr wrap="square" rtlCol="0">
            <a:spAutoFit/>
          </a:bodyPr>
          <a:lstStyle/>
          <a:p>
            <a:r>
              <a:rPr lang="en-US" sz="2800" dirty="0" smtClean="0"/>
              <a:t>                                               The bottom numbers represent the number of protons, but it is better to think of these numbers as the </a:t>
            </a:r>
            <a:r>
              <a:rPr lang="en-US" sz="2800" b="1" u="sng" dirty="0" smtClean="0"/>
              <a:t>charge</a:t>
            </a:r>
            <a:r>
              <a:rPr lang="en-US" sz="2800" dirty="0" smtClean="0"/>
              <a:t> of the particles.  Charges are also conserved during all chemical and nuclear reactions.</a:t>
            </a:r>
          </a:p>
          <a:p>
            <a:r>
              <a:rPr lang="en-US" sz="2800" dirty="0" smtClean="0"/>
              <a:t>Thus, making sure the top and bottom numbers “add up” is really just assuring that mass and charge are conserved.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107"/>
                                        </p:tgtEl>
                                        <p:attrNameLst>
                                          <p:attrName>style.visibility</p:attrName>
                                        </p:attrNameLst>
                                      </p:cBhvr>
                                      <p:to>
                                        <p:strVal val="visible"/>
                                      </p:to>
                                    </p:set>
                                    <p:animEffect transition="in" filter="wipe(left)">
                                      <p:cBhvr>
                                        <p:cTn id="11" dur="1000"/>
                                        <p:tgtEl>
                                          <p:spTgt spid="107"/>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109"/>
                                        </p:tgtEl>
                                        <p:attrNameLst>
                                          <p:attrName>style.visibility</p:attrName>
                                        </p:attrNameLst>
                                      </p:cBhvr>
                                      <p:to>
                                        <p:strVal val="visible"/>
                                      </p:to>
                                    </p:set>
                                    <p:animEffect transition="in" filter="wipe(left)">
                                      <p:cBhvr>
                                        <p:cTn id="20" dur="1000"/>
                                        <p:tgtEl>
                                          <p:spTgt spid="109"/>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125"/>
                                        </p:tgtEl>
                                        <p:attrNameLst>
                                          <p:attrName>style.visibility</p:attrName>
                                        </p:attrNameLst>
                                      </p:cBhvr>
                                      <p:to>
                                        <p:strVal val="visible"/>
                                      </p:to>
                                    </p:set>
                                    <p:animEffect transition="in" filter="wipe(down)">
                                      <p:cBhvr>
                                        <p:cTn id="29" dur="500"/>
                                        <p:tgtEl>
                                          <p:spTgt spid="125"/>
                                        </p:tgtEl>
                                      </p:cBhvr>
                                    </p:animEffect>
                                  </p:childTnLst>
                                </p:cTn>
                              </p:par>
                            </p:childTnLst>
                          </p:cTn>
                        </p:par>
                        <p:par>
                          <p:cTn id="30" fill="hold">
                            <p:stCondLst>
                              <p:cond delay="500"/>
                            </p:stCondLst>
                            <p:childTnLst>
                              <p:par>
                                <p:cTn id="31" presetID="10" presetClass="entr" presetSubtype="0" fill="hold" nodeType="afterEffect">
                                  <p:stCondLst>
                                    <p:cond delay="0"/>
                                  </p:stCondLst>
                                  <p:childTnLst>
                                    <p:set>
                                      <p:cBhvr>
                                        <p:cTn id="32" dur="1" fill="hold">
                                          <p:stCondLst>
                                            <p:cond delay="0"/>
                                          </p:stCondLst>
                                        </p:cTn>
                                        <p:tgtEl>
                                          <p:spTgt spid="123"/>
                                        </p:tgtEl>
                                        <p:attrNameLst>
                                          <p:attrName>style.visibility</p:attrName>
                                        </p:attrNameLst>
                                      </p:cBhvr>
                                      <p:to>
                                        <p:strVal val="visible"/>
                                      </p:to>
                                    </p:set>
                                    <p:animEffect transition="in" filter="fade">
                                      <p:cBhvr>
                                        <p:cTn id="33" dur="500"/>
                                        <p:tgtEl>
                                          <p:spTgt spid="123"/>
                                        </p:tgtEl>
                                      </p:cBhvr>
                                    </p:animEffec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childTnLst>
                                    <p:set>
                                      <p:cBhvr>
                                        <p:cTn id="37"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nodeType="clickEffect">
                                  <p:stCondLst>
                                    <p:cond delay="0"/>
                                  </p:stCondLst>
                                  <p:childTnLst>
                                    <p:set>
                                      <p:cBhvr>
                                        <p:cTn id="41"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nodeType="clickEffect">
                                  <p:stCondLst>
                                    <p:cond delay="0"/>
                                  </p:stCondLst>
                                  <p:childTnLst>
                                    <p:set>
                                      <p:cBhvr>
                                        <p:cTn id="45" dur="1" fill="hold">
                                          <p:stCondLst>
                                            <p:cond delay="0"/>
                                          </p:stCondLst>
                                        </p:cTn>
                                        <p:tgtEl>
                                          <p:spTgt spid="20">
                                            <p:txEl>
                                              <p:pRg st="0" end="0"/>
                                            </p:txEl>
                                          </p:spTgt>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nodeType="clickEffect">
                                  <p:stCondLst>
                                    <p:cond delay="0"/>
                                  </p:stCondLst>
                                  <p:childTnLst>
                                    <p:set>
                                      <p:cBhvr>
                                        <p:cTn id="49" dur="1" fill="hold">
                                          <p:stCondLst>
                                            <p:cond delay="0"/>
                                          </p:stCondLst>
                                        </p:cTn>
                                        <p:tgtEl>
                                          <p:spTgt spid="2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 grpId="0" animBg="1"/>
      <p:bldP spid="10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extBox 27"/>
          <p:cNvSpPr txBox="1"/>
          <p:nvPr/>
        </p:nvSpPr>
        <p:spPr>
          <a:xfrm>
            <a:off x="228600" y="2923310"/>
            <a:ext cx="8915400" cy="954107"/>
          </a:xfrm>
          <a:prstGeom prst="rect">
            <a:avLst/>
          </a:prstGeom>
          <a:noFill/>
        </p:spPr>
        <p:txBody>
          <a:bodyPr wrap="square" rtlCol="0">
            <a:spAutoFit/>
          </a:bodyPr>
          <a:lstStyle/>
          <a:p>
            <a:r>
              <a:rPr lang="en-US" sz="2800" dirty="0" smtClean="0"/>
              <a:t>                                                   Making sure that mass is conserved,</a:t>
            </a:r>
          </a:p>
        </p:txBody>
      </p:sp>
      <p:sp>
        <p:nvSpPr>
          <p:cNvPr id="29" name="TextBox 28"/>
          <p:cNvSpPr txBox="1"/>
          <p:nvPr/>
        </p:nvSpPr>
        <p:spPr>
          <a:xfrm>
            <a:off x="228600" y="3352800"/>
            <a:ext cx="8915400" cy="523220"/>
          </a:xfrm>
          <a:prstGeom prst="rect">
            <a:avLst/>
          </a:prstGeom>
          <a:noFill/>
        </p:spPr>
        <p:txBody>
          <a:bodyPr wrap="square" rtlCol="0">
            <a:spAutoFit/>
          </a:bodyPr>
          <a:lstStyle/>
          <a:p>
            <a:r>
              <a:rPr lang="en-US" sz="2800" dirty="0" smtClean="0"/>
              <a:t>                                                             Clearly m must equal 231.</a:t>
            </a:r>
          </a:p>
        </p:txBody>
      </p:sp>
      <p:sp>
        <p:nvSpPr>
          <p:cNvPr id="30" name="TextBox 29"/>
          <p:cNvSpPr txBox="1"/>
          <p:nvPr/>
        </p:nvSpPr>
        <p:spPr>
          <a:xfrm>
            <a:off x="228600" y="3358420"/>
            <a:ext cx="8915400" cy="523220"/>
          </a:xfrm>
          <a:prstGeom prst="rect">
            <a:avLst/>
          </a:prstGeom>
          <a:noFill/>
        </p:spPr>
        <p:txBody>
          <a:bodyPr wrap="square" rtlCol="0">
            <a:spAutoFit/>
          </a:bodyPr>
          <a:lstStyle/>
          <a:p>
            <a:r>
              <a:rPr lang="en-US" sz="2800" dirty="0" smtClean="0"/>
              <a:t>                    </a:t>
            </a:r>
            <a:r>
              <a:rPr lang="en-US" sz="1600" dirty="0" smtClean="0"/>
              <a:t> </a:t>
            </a:r>
            <a:r>
              <a:rPr lang="en-US" sz="2800" dirty="0" smtClean="0"/>
              <a:t>gives us 235 = m  + 4.</a:t>
            </a:r>
          </a:p>
        </p:txBody>
      </p:sp>
      <p:sp>
        <p:nvSpPr>
          <p:cNvPr id="4" name="TextBox 3"/>
          <p:cNvSpPr txBox="1"/>
          <p:nvPr/>
        </p:nvSpPr>
        <p:spPr>
          <a:xfrm>
            <a:off x="0" y="76200"/>
            <a:ext cx="9144000" cy="646331"/>
          </a:xfrm>
          <a:prstGeom prst="rect">
            <a:avLst/>
          </a:prstGeom>
          <a:noFill/>
        </p:spPr>
        <p:txBody>
          <a:bodyPr wrap="square" rtlCol="0">
            <a:spAutoFit/>
          </a:bodyPr>
          <a:lstStyle/>
          <a:p>
            <a:pPr algn="ctr"/>
            <a:r>
              <a:rPr lang="en-US" sz="3600" b="1" dirty="0" smtClean="0"/>
              <a:t>Nuclear Reactions</a:t>
            </a:r>
            <a:endParaRPr lang="en-US" sz="3600" b="1" dirty="0"/>
          </a:p>
        </p:txBody>
      </p:sp>
      <p:sp>
        <p:nvSpPr>
          <p:cNvPr id="5" name="TextBox 4"/>
          <p:cNvSpPr txBox="1"/>
          <p:nvPr/>
        </p:nvSpPr>
        <p:spPr>
          <a:xfrm>
            <a:off x="228600" y="649069"/>
            <a:ext cx="8915400" cy="707886"/>
          </a:xfrm>
          <a:prstGeom prst="rect">
            <a:avLst/>
          </a:prstGeom>
          <a:noFill/>
        </p:spPr>
        <p:txBody>
          <a:bodyPr wrap="square" rtlCol="0">
            <a:spAutoFit/>
          </a:bodyPr>
          <a:lstStyle/>
          <a:p>
            <a:r>
              <a:rPr lang="en-US" sz="4000" dirty="0" smtClean="0"/>
              <a:t>                              U   </a:t>
            </a:r>
            <a:r>
              <a:rPr lang="en-US" sz="4000" dirty="0" smtClean="0">
                <a:sym typeface="Wingdings" pitchFamily="2" charset="2"/>
              </a:rPr>
              <a:t>    </a:t>
            </a:r>
          </a:p>
        </p:txBody>
      </p:sp>
      <p:sp>
        <p:nvSpPr>
          <p:cNvPr id="6" name="TextBox 5"/>
          <p:cNvSpPr txBox="1"/>
          <p:nvPr/>
        </p:nvSpPr>
        <p:spPr>
          <a:xfrm>
            <a:off x="228600" y="1219200"/>
            <a:ext cx="8915400" cy="1384995"/>
          </a:xfrm>
          <a:prstGeom prst="rect">
            <a:avLst/>
          </a:prstGeom>
          <a:noFill/>
        </p:spPr>
        <p:txBody>
          <a:bodyPr wrap="square" rtlCol="0">
            <a:spAutoFit/>
          </a:bodyPr>
          <a:lstStyle/>
          <a:p>
            <a:r>
              <a:rPr lang="en-US" sz="2800" dirty="0" smtClean="0"/>
              <a:t>Uranium-235 is another nucleus that is unstable because it contains too many protons, so it undergoes alpha decay just as the polonium nucleus did.  </a:t>
            </a:r>
          </a:p>
        </p:txBody>
      </p:sp>
      <p:sp>
        <p:nvSpPr>
          <p:cNvPr id="13" name="TextBox 12"/>
          <p:cNvSpPr txBox="1"/>
          <p:nvPr/>
        </p:nvSpPr>
        <p:spPr>
          <a:xfrm>
            <a:off x="3200400" y="937460"/>
            <a:ext cx="609600" cy="400110"/>
          </a:xfrm>
          <a:prstGeom prst="rect">
            <a:avLst/>
          </a:prstGeom>
          <a:noFill/>
        </p:spPr>
        <p:txBody>
          <a:bodyPr wrap="square" rtlCol="0">
            <a:spAutoFit/>
          </a:bodyPr>
          <a:lstStyle/>
          <a:p>
            <a:pPr algn="r"/>
            <a:r>
              <a:rPr lang="en-US" sz="2000" b="1" dirty="0" smtClean="0"/>
              <a:t>92</a:t>
            </a:r>
            <a:endParaRPr lang="en-US" sz="2000" b="1" dirty="0"/>
          </a:p>
        </p:txBody>
      </p:sp>
      <p:sp>
        <p:nvSpPr>
          <p:cNvPr id="15" name="TextBox 14"/>
          <p:cNvSpPr txBox="1"/>
          <p:nvPr/>
        </p:nvSpPr>
        <p:spPr>
          <a:xfrm>
            <a:off x="3200400" y="700830"/>
            <a:ext cx="609600" cy="400110"/>
          </a:xfrm>
          <a:prstGeom prst="rect">
            <a:avLst/>
          </a:prstGeom>
          <a:noFill/>
        </p:spPr>
        <p:txBody>
          <a:bodyPr wrap="square" rtlCol="0">
            <a:spAutoFit/>
          </a:bodyPr>
          <a:lstStyle/>
          <a:p>
            <a:pPr algn="r"/>
            <a:r>
              <a:rPr lang="en-US" sz="2000" b="1" dirty="0" smtClean="0"/>
              <a:t>235</a:t>
            </a:r>
            <a:endParaRPr lang="en-US" sz="2000" b="1" dirty="0"/>
          </a:p>
        </p:txBody>
      </p:sp>
      <p:grpSp>
        <p:nvGrpSpPr>
          <p:cNvPr id="2" name="Group 121"/>
          <p:cNvGrpSpPr/>
          <p:nvPr/>
        </p:nvGrpSpPr>
        <p:grpSpPr>
          <a:xfrm>
            <a:off x="5903025" y="666315"/>
            <a:ext cx="1447800" cy="707886"/>
            <a:chOff x="5903025" y="656789"/>
            <a:chExt cx="1447800" cy="707886"/>
          </a:xfrm>
        </p:grpSpPr>
        <p:sp>
          <p:nvSpPr>
            <p:cNvPr id="119" name="TextBox 118"/>
            <p:cNvSpPr txBox="1"/>
            <p:nvPr/>
          </p:nvSpPr>
          <p:spPr>
            <a:xfrm>
              <a:off x="5903025" y="656789"/>
              <a:ext cx="1447800" cy="707886"/>
            </a:xfrm>
            <a:prstGeom prst="rect">
              <a:avLst/>
            </a:prstGeom>
            <a:noFill/>
          </p:spPr>
          <p:txBody>
            <a:bodyPr wrap="square" rtlCol="0">
              <a:spAutoFit/>
            </a:bodyPr>
            <a:lstStyle/>
            <a:p>
              <a:r>
                <a:rPr lang="en-US" sz="4000" dirty="0" smtClean="0"/>
                <a:t>+  He</a:t>
              </a:r>
              <a:endParaRPr lang="en-US" sz="4000" dirty="0" smtClean="0">
                <a:sym typeface="Wingdings" pitchFamily="2" charset="2"/>
              </a:endParaRPr>
            </a:p>
          </p:txBody>
        </p:sp>
        <p:sp>
          <p:nvSpPr>
            <p:cNvPr id="120" name="TextBox 119"/>
            <p:cNvSpPr txBox="1"/>
            <p:nvPr/>
          </p:nvSpPr>
          <p:spPr>
            <a:xfrm>
              <a:off x="5943600" y="922430"/>
              <a:ext cx="609600" cy="400110"/>
            </a:xfrm>
            <a:prstGeom prst="rect">
              <a:avLst/>
            </a:prstGeom>
            <a:noFill/>
          </p:spPr>
          <p:txBody>
            <a:bodyPr wrap="square" rtlCol="0">
              <a:spAutoFit/>
            </a:bodyPr>
            <a:lstStyle/>
            <a:p>
              <a:pPr algn="r"/>
              <a:r>
                <a:rPr lang="en-US" sz="2000" b="1" dirty="0" smtClean="0"/>
                <a:t>2</a:t>
              </a:r>
              <a:endParaRPr lang="en-US" sz="2000" b="1" dirty="0"/>
            </a:p>
          </p:txBody>
        </p:sp>
        <p:sp>
          <p:nvSpPr>
            <p:cNvPr id="121" name="TextBox 120"/>
            <p:cNvSpPr txBox="1"/>
            <p:nvPr/>
          </p:nvSpPr>
          <p:spPr>
            <a:xfrm>
              <a:off x="5943600" y="685800"/>
              <a:ext cx="609600" cy="400110"/>
            </a:xfrm>
            <a:prstGeom prst="rect">
              <a:avLst/>
            </a:prstGeom>
            <a:noFill/>
          </p:spPr>
          <p:txBody>
            <a:bodyPr wrap="square" rtlCol="0">
              <a:spAutoFit/>
            </a:bodyPr>
            <a:lstStyle/>
            <a:p>
              <a:pPr algn="r"/>
              <a:r>
                <a:rPr lang="en-US" sz="2000" b="1" dirty="0" smtClean="0"/>
                <a:t>4</a:t>
              </a:r>
              <a:endParaRPr lang="en-US" sz="2000" b="1" dirty="0"/>
            </a:p>
          </p:txBody>
        </p:sp>
      </p:grpSp>
      <p:sp>
        <p:nvSpPr>
          <p:cNvPr id="107" name="Rounded Rectangle 106"/>
          <p:cNvSpPr/>
          <p:nvPr/>
        </p:nvSpPr>
        <p:spPr>
          <a:xfrm>
            <a:off x="3200400" y="774357"/>
            <a:ext cx="3429000" cy="22860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ounded Rectangle 108"/>
          <p:cNvSpPr/>
          <p:nvPr/>
        </p:nvSpPr>
        <p:spPr>
          <a:xfrm>
            <a:off x="3212757" y="1027671"/>
            <a:ext cx="3429000" cy="22860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122"/>
          <p:cNvGrpSpPr/>
          <p:nvPr/>
        </p:nvGrpSpPr>
        <p:grpSpPr>
          <a:xfrm>
            <a:off x="4343400" y="634314"/>
            <a:ext cx="533400" cy="710284"/>
            <a:chOff x="4191000" y="621957"/>
            <a:chExt cx="533400" cy="710284"/>
          </a:xfrm>
        </p:grpSpPr>
        <p:sp>
          <p:nvSpPr>
            <p:cNvPr id="110" name="TextBox 109"/>
            <p:cNvSpPr txBox="1"/>
            <p:nvPr/>
          </p:nvSpPr>
          <p:spPr>
            <a:xfrm>
              <a:off x="4191000" y="621957"/>
              <a:ext cx="533400" cy="461665"/>
            </a:xfrm>
            <a:prstGeom prst="rect">
              <a:avLst/>
            </a:prstGeom>
            <a:noFill/>
          </p:spPr>
          <p:txBody>
            <a:bodyPr wrap="square" rtlCol="0">
              <a:spAutoFit/>
            </a:bodyPr>
            <a:lstStyle/>
            <a:p>
              <a:r>
                <a:rPr lang="en-US" sz="2400" b="1" dirty="0" smtClean="0"/>
                <a:t>=</a:t>
              </a:r>
              <a:endParaRPr lang="en-US" sz="2000" b="1" dirty="0" smtClean="0"/>
            </a:p>
          </p:txBody>
        </p:sp>
        <p:sp>
          <p:nvSpPr>
            <p:cNvPr id="116" name="TextBox 115"/>
            <p:cNvSpPr txBox="1"/>
            <p:nvPr/>
          </p:nvSpPr>
          <p:spPr>
            <a:xfrm>
              <a:off x="4191000" y="870576"/>
              <a:ext cx="533400" cy="461665"/>
            </a:xfrm>
            <a:prstGeom prst="rect">
              <a:avLst/>
            </a:prstGeom>
            <a:noFill/>
          </p:spPr>
          <p:txBody>
            <a:bodyPr wrap="square" rtlCol="0">
              <a:spAutoFit/>
            </a:bodyPr>
            <a:lstStyle/>
            <a:p>
              <a:r>
                <a:rPr lang="en-US" sz="2400" b="1" dirty="0" smtClean="0"/>
                <a:t>=</a:t>
              </a:r>
              <a:endParaRPr lang="en-US" sz="2000" b="1" dirty="0" smtClean="0"/>
            </a:p>
          </p:txBody>
        </p:sp>
      </p:grpSp>
      <p:sp>
        <p:nvSpPr>
          <p:cNvPr id="21" name="Rectangle 20"/>
          <p:cNvSpPr/>
          <p:nvPr/>
        </p:nvSpPr>
        <p:spPr>
          <a:xfrm>
            <a:off x="4953000" y="627744"/>
            <a:ext cx="9906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228600" y="2065422"/>
            <a:ext cx="8915400" cy="1384995"/>
          </a:xfrm>
          <a:prstGeom prst="rect">
            <a:avLst/>
          </a:prstGeom>
          <a:noFill/>
        </p:spPr>
        <p:txBody>
          <a:bodyPr wrap="square" rtlCol="0">
            <a:spAutoFit/>
          </a:bodyPr>
          <a:lstStyle/>
          <a:p>
            <a:r>
              <a:rPr lang="en-US" sz="2800" dirty="0" smtClean="0"/>
              <a:t>                                                     (</a:t>
            </a:r>
            <a:r>
              <a:rPr lang="en-US" sz="2800" b="1" dirty="0" smtClean="0"/>
              <a:t>Q7</a:t>
            </a:r>
            <a:r>
              <a:rPr lang="en-US" sz="2800" dirty="0" smtClean="0"/>
              <a:t>)Can you figure out what U-235 decays into – in other words, what goes in the         ?</a:t>
            </a:r>
          </a:p>
          <a:p>
            <a:r>
              <a:rPr lang="en-US" sz="2800" dirty="0" smtClean="0"/>
              <a:t>Let’s put in our equal signs.  </a:t>
            </a:r>
          </a:p>
        </p:txBody>
      </p:sp>
      <p:sp>
        <p:nvSpPr>
          <p:cNvPr id="22" name="Rectangle 21"/>
          <p:cNvSpPr/>
          <p:nvPr/>
        </p:nvSpPr>
        <p:spPr>
          <a:xfrm>
            <a:off x="7953702" y="2512288"/>
            <a:ext cx="6096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Arrow Connector 23"/>
          <p:cNvCxnSpPr/>
          <p:nvPr/>
        </p:nvCxnSpPr>
        <p:spPr>
          <a:xfrm flipV="1">
            <a:off x="3962400" y="1295400"/>
            <a:ext cx="533400" cy="1752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4898408" y="699180"/>
            <a:ext cx="609600" cy="400110"/>
          </a:xfrm>
          <a:prstGeom prst="rect">
            <a:avLst/>
          </a:prstGeom>
          <a:noFill/>
        </p:spPr>
        <p:txBody>
          <a:bodyPr wrap="square" rtlCol="0">
            <a:spAutoFit/>
          </a:bodyPr>
          <a:lstStyle/>
          <a:p>
            <a:pPr algn="r"/>
            <a:r>
              <a:rPr lang="en-US" sz="2000" b="1" dirty="0" smtClean="0"/>
              <a:t>231</a:t>
            </a:r>
            <a:endParaRPr lang="en-US" sz="2000" b="1" dirty="0"/>
          </a:p>
        </p:txBody>
      </p:sp>
      <p:sp>
        <p:nvSpPr>
          <p:cNvPr id="32" name="TextBox 31"/>
          <p:cNvSpPr txBox="1"/>
          <p:nvPr/>
        </p:nvSpPr>
        <p:spPr>
          <a:xfrm>
            <a:off x="4898408" y="933386"/>
            <a:ext cx="609600" cy="400110"/>
          </a:xfrm>
          <a:prstGeom prst="rect">
            <a:avLst/>
          </a:prstGeom>
          <a:noFill/>
        </p:spPr>
        <p:txBody>
          <a:bodyPr wrap="square" rtlCol="0">
            <a:spAutoFit/>
          </a:bodyPr>
          <a:lstStyle/>
          <a:p>
            <a:pPr algn="r"/>
            <a:r>
              <a:rPr lang="en-US" sz="2000" b="1" dirty="0" smtClean="0"/>
              <a:t>90</a:t>
            </a:r>
            <a:endParaRPr lang="en-US" sz="2000" b="1" dirty="0"/>
          </a:p>
        </p:txBody>
      </p:sp>
      <p:sp>
        <p:nvSpPr>
          <p:cNvPr id="33" name="TextBox 32"/>
          <p:cNvSpPr txBox="1"/>
          <p:nvPr/>
        </p:nvSpPr>
        <p:spPr>
          <a:xfrm>
            <a:off x="228600" y="3820180"/>
            <a:ext cx="8915400" cy="523220"/>
          </a:xfrm>
          <a:prstGeom prst="rect">
            <a:avLst/>
          </a:prstGeom>
          <a:noFill/>
        </p:spPr>
        <p:txBody>
          <a:bodyPr wrap="square" rtlCol="0">
            <a:spAutoFit/>
          </a:bodyPr>
          <a:lstStyle/>
          <a:p>
            <a:r>
              <a:rPr lang="en-US" sz="2800" dirty="0" smtClean="0"/>
              <a:t>And making sure that charge is also conserved,</a:t>
            </a:r>
          </a:p>
        </p:txBody>
      </p:sp>
      <p:sp>
        <p:nvSpPr>
          <p:cNvPr id="34" name="TextBox 33"/>
          <p:cNvSpPr txBox="1"/>
          <p:nvPr/>
        </p:nvSpPr>
        <p:spPr>
          <a:xfrm>
            <a:off x="228600" y="3810000"/>
            <a:ext cx="8915400" cy="954107"/>
          </a:xfrm>
          <a:prstGeom prst="rect">
            <a:avLst/>
          </a:prstGeom>
          <a:noFill/>
        </p:spPr>
        <p:txBody>
          <a:bodyPr wrap="square" rtlCol="0">
            <a:spAutoFit/>
          </a:bodyPr>
          <a:lstStyle/>
          <a:p>
            <a:r>
              <a:rPr lang="en-US" sz="2800" dirty="0" smtClean="0"/>
              <a:t>                                                                                     gives us     92 = q + 2.</a:t>
            </a:r>
          </a:p>
        </p:txBody>
      </p:sp>
      <p:sp>
        <p:nvSpPr>
          <p:cNvPr id="35" name="TextBox 34"/>
          <p:cNvSpPr txBox="1"/>
          <p:nvPr/>
        </p:nvSpPr>
        <p:spPr>
          <a:xfrm>
            <a:off x="228600" y="4236040"/>
            <a:ext cx="8915400" cy="523220"/>
          </a:xfrm>
          <a:prstGeom prst="rect">
            <a:avLst/>
          </a:prstGeom>
          <a:noFill/>
        </p:spPr>
        <p:txBody>
          <a:bodyPr wrap="square" rtlCol="0">
            <a:spAutoFit/>
          </a:bodyPr>
          <a:lstStyle/>
          <a:p>
            <a:r>
              <a:rPr lang="en-US" sz="2800" dirty="0" smtClean="0"/>
              <a:t>                    Clearly q must equal 90.</a:t>
            </a:r>
          </a:p>
        </p:txBody>
      </p:sp>
      <p:sp>
        <p:nvSpPr>
          <p:cNvPr id="36" name="TextBox 35"/>
          <p:cNvSpPr txBox="1"/>
          <p:nvPr/>
        </p:nvSpPr>
        <p:spPr>
          <a:xfrm>
            <a:off x="228600" y="4245592"/>
            <a:ext cx="8915400" cy="1815882"/>
          </a:xfrm>
          <a:prstGeom prst="rect">
            <a:avLst/>
          </a:prstGeom>
          <a:noFill/>
        </p:spPr>
        <p:txBody>
          <a:bodyPr wrap="square" rtlCol="0">
            <a:spAutoFit/>
          </a:bodyPr>
          <a:lstStyle/>
          <a:p>
            <a:r>
              <a:rPr lang="en-US" sz="2800" dirty="0" smtClean="0"/>
              <a:t>                                                                 And a quick glance at the periodic table would inform us that a charge of 90+ on the nucleus (atomic number = 90) corresponds with the element thorium, so we add a “</a:t>
            </a:r>
            <a:r>
              <a:rPr lang="en-US" sz="2800" dirty="0" err="1" smtClean="0"/>
              <a:t>Th</a:t>
            </a:r>
            <a:r>
              <a:rPr lang="en-US" sz="2800" dirty="0" smtClean="0"/>
              <a:t>” to complete the answer.</a:t>
            </a:r>
          </a:p>
        </p:txBody>
      </p:sp>
      <p:sp>
        <p:nvSpPr>
          <p:cNvPr id="37" name="TextBox 36"/>
          <p:cNvSpPr txBox="1"/>
          <p:nvPr/>
        </p:nvSpPr>
        <p:spPr>
          <a:xfrm>
            <a:off x="5320352" y="650544"/>
            <a:ext cx="762000" cy="707886"/>
          </a:xfrm>
          <a:prstGeom prst="rect">
            <a:avLst/>
          </a:prstGeom>
          <a:noFill/>
        </p:spPr>
        <p:txBody>
          <a:bodyPr wrap="square" rtlCol="0">
            <a:spAutoFit/>
          </a:bodyPr>
          <a:lstStyle/>
          <a:p>
            <a:r>
              <a:rPr lang="en-US" sz="4000" dirty="0" err="1" smtClean="0"/>
              <a:t>Th</a:t>
            </a:r>
            <a:endParaRPr lang="en-US" sz="4000" dirty="0" smtClean="0">
              <a:sym typeface="Wingdings" pitchFamily="2" charset="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24"/>
                                        </p:tgtEl>
                                        <p:attrNameLst>
                                          <p:attrName>style.visibility</p:attrName>
                                        </p:attrNameLst>
                                      </p:cBhvr>
                                      <p:to>
                                        <p:strVal val="visible"/>
                                      </p:to>
                                    </p:set>
                                    <p:animEffect transition="in" filter="wipe(down)">
                                      <p:cBhvr>
                                        <p:cTn id="21" dur="500"/>
                                        <p:tgtEl>
                                          <p:spTgt spid="24"/>
                                        </p:tgtEl>
                                      </p:cBhvr>
                                    </p:animEffect>
                                  </p:childTnLst>
                                </p:cTn>
                              </p:par>
                            </p:childTnLst>
                          </p:cTn>
                        </p:par>
                        <p:par>
                          <p:cTn id="22" fill="hold">
                            <p:stCondLst>
                              <p:cond delay="500"/>
                            </p:stCondLst>
                            <p:childTnLst>
                              <p:par>
                                <p:cTn id="23" presetID="10" presetClass="entr" presetSubtype="0" fill="hold" nodeType="after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fade">
                                      <p:cBhvr>
                                        <p:cTn id="25" dur="5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nodeType="clickEffect">
                                  <p:stCondLst>
                                    <p:cond delay="0"/>
                                  </p:stCondLst>
                                  <p:childTnLst>
                                    <p:animEffect transition="out" filter="fade">
                                      <p:cBhvr>
                                        <p:cTn id="29" dur="500"/>
                                        <p:tgtEl>
                                          <p:spTgt spid="24"/>
                                        </p:tgtEl>
                                      </p:cBhvr>
                                    </p:animEffect>
                                    <p:set>
                                      <p:cBhvr>
                                        <p:cTn id="30" dur="1" fill="hold">
                                          <p:stCondLst>
                                            <p:cond delay="499"/>
                                          </p:stCondLst>
                                        </p:cTn>
                                        <p:tgtEl>
                                          <p:spTgt spid="24"/>
                                        </p:tgtEl>
                                        <p:attrNameLst>
                                          <p:attrName>style.visibility</p:attrName>
                                        </p:attrNameLst>
                                      </p:cBhvr>
                                      <p:to>
                                        <p:strVal val="hidden"/>
                                      </p:to>
                                    </p:set>
                                  </p:childTnLst>
                                </p:cTn>
                              </p:par>
                              <p:par>
                                <p:cTn id="31" presetID="1" presetClass="entr" presetSubtype="0" fill="hold" nodeType="withEffect">
                                  <p:stCondLst>
                                    <p:cond delay="0"/>
                                  </p:stCondLst>
                                  <p:childTnLst>
                                    <p:set>
                                      <p:cBhvr>
                                        <p:cTn id="32" dur="1" fill="hold">
                                          <p:stCondLst>
                                            <p:cond delay="0"/>
                                          </p:stCondLst>
                                        </p:cTn>
                                        <p:tgtEl>
                                          <p:spTgt spid="28">
                                            <p:txEl>
                                              <p:pRg st="0" end="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07"/>
                                        </p:tgtEl>
                                        <p:attrNameLst>
                                          <p:attrName>style.visibility</p:attrName>
                                        </p:attrNameLst>
                                      </p:cBhvr>
                                      <p:to>
                                        <p:strVal val="visible"/>
                                      </p:to>
                                    </p:set>
                                    <p:animEffect transition="in" filter="wipe(left)">
                                      <p:cBhvr>
                                        <p:cTn id="37" dur="1000"/>
                                        <p:tgtEl>
                                          <p:spTgt spid="107"/>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nodeType="clickEffect">
                                  <p:stCondLst>
                                    <p:cond delay="0"/>
                                  </p:stCondLst>
                                  <p:childTnLst>
                                    <p:set>
                                      <p:cBhvr>
                                        <p:cTn id="41" dur="1" fill="hold">
                                          <p:stCondLst>
                                            <p:cond delay="0"/>
                                          </p:stCondLst>
                                        </p:cTn>
                                        <p:tgtEl>
                                          <p:spTgt spid="30">
                                            <p:txEl>
                                              <p:pRg st="0" end="0"/>
                                            </p:txEl>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nodeType="clickEffect">
                                  <p:stCondLst>
                                    <p:cond delay="0"/>
                                  </p:stCondLst>
                                  <p:childTnLst>
                                    <p:set>
                                      <p:cBhvr>
                                        <p:cTn id="45" dur="1" fill="hold">
                                          <p:stCondLst>
                                            <p:cond delay="0"/>
                                          </p:stCondLst>
                                        </p:cTn>
                                        <p:tgtEl>
                                          <p:spTgt spid="29">
                                            <p:txEl>
                                              <p:pRg st="0" end="0"/>
                                            </p:txEl>
                                          </p:spTgt>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31"/>
                                        </p:tgtEl>
                                        <p:attrNameLst>
                                          <p:attrName>style.visibility</p:attrName>
                                        </p:attrNameLst>
                                      </p:cBhvr>
                                      <p:to>
                                        <p:strVal val="visible"/>
                                      </p:to>
                                    </p:set>
                                    <p:animEffect transition="in" filter="fade">
                                      <p:cBhvr>
                                        <p:cTn id="50" dur="500"/>
                                        <p:tgtEl>
                                          <p:spTgt spid="31"/>
                                        </p:tgtEl>
                                      </p:cBhvr>
                                    </p:animEffec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3">
                                            <p:txEl>
                                              <p:pRg st="0" end="0"/>
                                            </p:txEl>
                                          </p:spTgt>
                                        </p:tgtEl>
                                        <p:attrNameLst>
                                          <p:attrName>style.visibility</p:attrName>
                                        </p:attrNameLst>
                                      </p:cBhvr>
                                      <p:to>
                                        <p:strVal val="visible"/>
                                      </p:to>
                                    </p:set>
                                  </p:childTnLst>
                                </p:cTn>
                              </p:par>
                              <p:par>
                                <p:cTn id="55" presetID="10" presetClass="exit" presetSubtype="0" fill="hold" grpId="1" nodeType="withEffect">
                                  <p:stCondLst>
                                    <p:cond delay="0"/>
                                  </p:stCondLst>
                                  <p:childTnLst>
                                    <p:animEffect transition="out" filter="fade">
                                      <p:cBhvr>
                                        <p:cTn id="56" dur="500"/>
                                        <p:tgtEl>
                                          <p:spTgt spid="107"/>
                                        </p:tgtEl>
                                      </p:cBhvr>
                                    </p:animEffect>
                                    <p:set>
                                      <p:cBhvr>
                                        <p:cTn id="57" dur="1" fill="hold">
                                          <p:stCondLst>
                                            <p:cond delay="499"/>
                                          </p:stCondLst>
                                        </p:cTn>
                                        <p:tgtEl>
                                          <p:spTgt spid="107"/>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109"/>
                                        </p:tgtEl>
                                        <p:attrNameLst>
                                          <p:attrName>style.visibility</p:attrName>
                                        </p:attrNameLst>
                                      </p:cBhvr>
                                      <p:to>
                                        <p:strVal val="visible"/>
                                      </p:to>
                                    </p:set>
                                    <p:animEffect transition="in" filter="wipe(left)">
                                      <p:cBhvr>
                                        <p:cTn id="62" dur="1000"/>
                                        <p:tgtEl>
                                          <p:spTgt spid="109"/>
                                        </p:tgtEl>
                                      </p:cBhvr>
                                    </p:animEffec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4">
                                            <p:txEl>
                                              <p:pRg st="0" end="0"/>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grpId="0" nodeType="clickEffect">
                                  <p:stCondLst>
                                    <p:cond delay="0"/>
                                  </p:stCondLst>
                                  <p:childTnLst>
                                    <p:set>
                                      <p:cBhvr>
                                        <p:cTn id="74" dur="1" fill="hold">
                                          <p:stCondLst>
                                            <p:cond delay="0"/>
                                          </p:stCondLst>
                                        </p:cTn>
                                        <p:tgtEl>
                                          <p:spTgt spid="32"/>
                                        </p:tgtEl>
                                        <p:attrNameLst>
                                          <p:attrName>style.visibility</p:attrName>
                                        </p:attrNameLst>
                                      </p:cBhvr>
                                      <p:to>
                                        <p:strVal val="visible"/>
                                      </p:to>
                                    </p:set>
                                    <p:animEffect transition="in" filter="fade">
                                      <p:cBhvr>
                                        <p:cTn id="75" dur="500"/>
                                        <p:tgtEl>
                                          <p:spTgt spid="32"/>
                                        </p:tgtEl>
                                      </p:cBhvr>
                                    </p:animEffect>
                                  </p:childTnLst>
                                </p:cTn>
                              </p:par>
                            </p:childTnLst>
                          </p:cTn>
                        </p:par>
                      </p:childTnLst>
                    </p:cTn>
                  </p:par>
                  <p:par>
                    <p:cTn id="76" fill="hold">
                      <p:stCondLst>
                        <p:cond delay="indefinite"/>
                      </p:stCondLst>
                      <p:childTnLst>
                        <p:par>
                          <p:cTn id="77" fill="hold">
                            <p:stCondLst>
                              <p:cond delay="0"/>
                            </p:stCondLst>
                            <p:childTnLst>
                              <p:par>
                                <p:cTn id="78" presetID="1" presetClass="entr" presetSubtype="0" fill="hold" nodeType="clickEffect">
                                  <p:stCondLst>
                                    <p:cond delay="0"/>
                                  </p:stCondLst>
                                  <p:childTnLst>
                                    <p:set>
                                      <p:cBhvr>
                                        <p:cTn id="79" dur="1" fill="hold">
                                          <p:stCondLst>
                                            <p:cond delay="0"/>
                                          </p:stCondLst>
                                        </p:cTn>
                                        <p:tgtEl>
                                          <p:spTgt spid="36">
                                            <p:txEl>
                                              <p:pRg st="0" end="0"/>
                                            </p:txEl>
                                          </p:spTgt>
                                        </p:tgtEl>
                                        <p:attrNameLst>
                                          <p:attrName>style.visibility</p:attrName>
                                        </p:attrNameLst>
                                      </p:cBhvr>
                                      <p:to>
                                        <p:strVal val="visible"/>
                                      </p:to>
                                    </p:set>
                                  </p:childTnLst>
                                </p:cTn>
                              </p:par>
                              <p:par>
                                <p:cTn id="80" presetID="10" presetClass="exit" presetSubtype="0" fill="hold" grpId="1" nodeType="withEffect">
                                  <p:stCondLst>
                                    <p:cond delay="0"/>
                                  </p:stCondLst>
                                  <p:childTnLst>
                                    <p:animEffect transition="out" filter="fade">
                                      <p:cBhvr>
                                        <p:cTn id="81" dur="500"/>
                                        <p:tgtEl>
                                          <p:spTgt spid="109"/>
                                        </p:tgtEl>
                                      </p:cBhvr>
                                    </p:animEffect>
                                    <p:set>
                                      <p:cBhvr>
                                        <p:cTn id="82" dur="1" fill="hold">
                                          <p:stCondLst>
                                            <p:cond delay="499"/>
                                          </p:stCondLst>
                                        </p:cTn>
                                        <p:tgtEl>
                                          <p:spTgt spid="109"/>
                                        </p:tgtEl>
                                        <p:attrNameLst>
                                          <p:attrName>style.visibility</p:attrName>
                                        </p:attrNameLst>
                                      </p:cBhvr>
                                      <p:to>
                                        <p:strVal val="hidden"/>
                                      </p:to>
                                    </p:se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37"/>
                                        </p:tgtEl>
                                        <p:attrNameLst>
                                          <p:attrName>style.visibility</p:attrName>
                                        </p:attrNameLst>
                                      </p:cBhvr>
                                      <p:to>
                                        <p:strVal val="visible"/>
                                      </p:to>
                                    </p:set>
                                    <p:animEffect transition="in" filter="fade">
                                      <p:cBhvr>
                                        <p:cTn id="87"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 grpId="0" animBg="1"/>
      <p:bldP spid="107" grpId="1" animBg="1"/>
      <p:bldP spid="109" grpId="0" animBg="1"/>
      <p:bldP spid="109" grpId="1" animBg="1"/>
      <p:bldP spid="22" grpId="0" animBg="1"/>
      <p:bldP spid="31" grpId="0"/>
      <p:bldP spid="32" grpId="0"/>
      <p:bldP spid="3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TextBox 35"/>
          <p:cNvSpPr txBox="1"/>
          <p:nvPr/>
        </p:nvSpPr>
        <p:spPr>
          <a:xfrm>
            <a:off x="228600" y="4245592"/>
            <a:ext cx="8915400" cy="954107"/>
          </a:xfrm>
          <a:prstGeom prst="rect">
            <a:avLst/>
          </a:prstGeom>
          <a:noFill/>
        </p:spPr>
        <p:txBody>
          <a:bodyPr wrap="square" rtlCol="0">
            <a:spAutoFit/>
          </a:bodyPr>
          <a:lstStyle/>
          <a:p>
            <a:r>
              <a:rPr lang="en-US" sz="2800" dirty="0" smtClean="0"/>
              <a:t>                                                              So what small particle has a mass of 0 and a charge of -1?   </a:t>
            </a:r>
          </a:p>
        </p:txBody>
      </p:sp>
      <p:sp>
        <p:nvSpPr>
          <p:cNvPr id="28" name="TextBox 27"/>
          <p:cNvSpPr txBox="1"/>
          <p:nvPr/>
        </p:nvSpPr>
        <p:spPr>
          <a:xfrm>
            <a:off x="228600" y="2923310"/>
            <a:ext cx="8915400" cy="954107"/>
          </a:xfrm>
          <a:prstGeom prst="rect">
            <a:avLst/>
          </a:prstGeom>
          <a:noFill/>
        </p:spPr>
        <p:txBody>
          <a:bodyPr wrap="square" rtlCol="0">
            <a:spAutoFit/>
          </a:bodyPr>
          <a:lstStyle/>
          <a:p>
            <a:r>
              <a:rPr lang="en-US" sz="2800" dirty="0" smtClean="0"/>
              <a:t>                                                   Making sure that mass is conserved,</a:t>
            </a:r>
          </a:p>
        </p:txBody>
      </p:sp>
      <p:sp>
        <p:nvSpPr>
          <p:cNvPr id="29" name="TextBox 28"/>
          <p:cNvSpPr txBox="1"/>
          <p:nvPr/>
        </p:nvSpPr>
        <p:spPr>
          <a:xfrm>
            <a:off x="228600" y="3352800"/>
            <a:ext cx="8915400" cy="523220"/>
          </a:xfrm>
          <a:prstGeom prst="rect">
            <a:avLst/>
          </a:prstGeom>
          <a:noFill/>
        </p:spPr>
        <p:txBody>
          <a:bodyPr wrap="square" rtlCol="0">
            <a:spAutoFit/>
          </a:bodyPr>
          <a:lstStyle/>
          <a:p>
            <a:r>
              <a:rPr lang="en-US" sz="2800" dirty="0" smtClean="0"/>
              <a:t>                                                            Clearly m must equal 0.</a:t>
            </a:r>
          </a:p>
        </p:txBody>
      </p:sp>
      <p:sp>
        <p:nvSpPr>
          <p:cNvPr id="30" name="TextBox 29"/>
          <p:cNvSpPr txBox="1"/>
          <p:nvPr/>
        </p:nvSpPr>
        <p:spPr>
          <a:xfrm>
            <a:off x="228600" y="3358420"/>
            <a:ext cx="8915400" cy="523220"/>
          </a:xfrm>
          <a:prstGeom prst="rect">
            <a:avLst/>
          </a:prstGeom>
          <a:noFill/>
        </p:spPr>
        <p:txBody>
          <a:bodyPr wrap="square" rtlCol="0">
            <a:spAutoFit/>
          </a:bodyPr>
          <a:lstStyle/>
          <a:p>
            <a:r>
              <a:rPr lang="en-US" sz="2800" dirty="0" smtClean="0"/>
              <a:t>                    </a:t>
            </a:r>
            <a:r>
              <a:rPr lang="en-US" sz="1600" dirty="0" smtClean="0"/>
              <a:t> </a:t>
            </a:r>
            <a:r>
              <a:rPr lang="en-US" sz="2800" dirty="0" smtClean="0"/>
              <a:t>gives us 14 = 14 + m.</a:t>
            </a:r>
          </a:p>
        </p:txBody>
      </p:sp>
      <p:sp>
        <p:nvSpPr>
          <p:cNvPr id="4" name="TextBox 3"/>
          <p:cNvSpPr txBox="1"/>
          <p:nvPr/>
        </p:nvSpPr>
        <p:spPr>
          <a:xfrm>
            <a:off x="0" y="76200"/>
            <a:ext cx="9144000" cy="646331"/>
          </a:xfrm>
          <a:prstGeom prst="rect">
            <a:avLst/>
          </a:prstGeom>
          <a:noFill/>
        </p:spPr>
        <p:txBody>
          <a:bodyPr wrap="square" rtlCol="0">
            <a:spAutoFit/>
          </a:bodyPr>
          <a:lstStyle/>
          <a:p>
            <a:pPr algn="ctr"/>
            <a:r>
              <a:rPr lang="en-US" sz="3600" b="1" dirty="0" smtClean="0"/>
              <a:t>Nuclear Reactions</a:t>
            </a:r>
            <a:endParaRPr lang="en-US" sz="3600" b="1" dirty="0"/>
          </a:p>
        </p:txBody>
      </p:sp>
      <p:sp>
        <p:nvSpPr>
          <p:cNvPr id="5" name="TextBox 4"/>
          <p:cNvSpPr txBox="1"/>
          <p:nvPr/>
        </p:nvSpPr>
        <p:spPr>
          <a:xfrm>
            <a:off x="228600" y="649069"/>
            <a:ext cx="8915400" cy="707886"/>
          </a:xfrm>
          <a:prstGeom prst="rect">
            <a:avLst/>
          </a:prstGeom>
          <a:noFill/>
        </p:spPr>
        <p:txBody>
          <a:bodyPr wrap="square" rtlCol="0">
            <a:spAutoFit/>
          </a:bodyPr>
          <a:lstStyle/>
          <a:p>
            <a:r>
              <a:rPr lang="en-US" sz="4000" dirty="0" smtClean="0"/>
              <a:t>                              C   </a:t>
            </a:r>
            <a:r>
              <a:rPr lang="en-US" sz="4000" dirty="0" smtClean="0">
                <a:sym typeface="Wingdings" pitchFamily="2" charset="2"/>
              </a:rPr>
              <a:t>    </a:t>
            </a:r>
          </a:p>
        </p:txBody>
      </p:sp>
      <p:sp>
        <p:nvSpPr>
          <p:cNvPr id="6" name="TextBox 5"/>
          <p:cNvSpPr txBox="1"/>
          <p:nvPr/>
        </p:nvSpPr>
        <p:spPr>
          <a:xfrm>
            <a:off x="228600" y="1219200"/>
            <a:ext cx="8915400" cy="1384995"/>
          </a:xfrm>
          <a:prstGeom prst="rect">
            <a:avLst/>
          </a:prstGeom>
          <a:noFill/>
        </p:spPr>
        <p:txBody>
          <a:bodyPr wrap="square" rtlCol="0">
            <a:spAutoFit/>
          </a:bodyPr>
          <a:lstStyle/>
          <a:p>
            <a:r>
              <a:rPr lang="en-US" sz="2800" dirty="0" smtClean="0"/>
              <a:t>C-14 is another nucleus that is unstable but not because it contains too many protons. It’s unstable because its neutron to proton ratio is too high.</a:t>
            </a:r>
          </a:p>
        </p:txBody>
      </p:sp>
      <p:sp>
        <p:nvSpPr>
          <p:cNvPr id="13" name="TextBox 12"/>
          <p:cNvSpPr txBox="1"/>
          <p:nvPr/>
        </p:nvSpPr>
        <p:spPr>
          <a:xfrm>
            <a:off x="3200400" y="937460"/>
            <a:ext cx="609600" cy="400110"/>
          </a:xfrm>
          <a:prstGeom prst="rect">
            <a:avLst/>
          </a:prstGeom>
          <a:noFill/>
        </p:spPr>
        <p:txBody>
          <a:bodyPr wrap="square" rtlCol="0">
            <a:spAutoFit/>
          </a:bodyPr>
          <a:lstStyle/>
          <a:p>
            <a:pPr algn="r"/>
            <a:r>
              <a:rPr lang="en-US" sz="2000" b="1" dirty="0" smtClean="0"/>
              <a:t>6</a:t>
            </a:r>
            <a:endParaRPr lang="en-US" sz="2000" b="1" dirty="0"/>
          </a:p>
        </p:txBody>
      </p:sp>
      <p:sp>
        <p:nvSpPr>
          <p:cNvPr id="15" name="TextBox 14"/>
          <p:cNvSpPr txBox="1"/>
          <p:nvPr/>
        </p:nvSpPr>
        <p:spPr>
          <a:xfrm>
            <a:off x="3200400" y="700830"/>
            <a:ext cx="609600" cy="400110"/>
          </a:xfrm>
          <a:prstGeom prst="rect">
            <a:avLst/>
          </a:prstGeom>
          <a:noFill/>
        </p:spPr>
        <p:txBody>
          <a:bodyPr wrap="square" rtlCol="0">
            <a:spAutoFit/>
          </a:bodyPr>
          <a:lstStyle/>
          <a:p>
            <a:pPr algn="r"/>
            <a:r>
              <a:rPr lang="en-US" sz="2000" b="1" dirty="0" smtClean="0"/>
              <a:t>14</a:t>
            </a:r>
            <a:endParaRPr lang="en-US" sz="2000" b="1" dirty="0"/>
          </a:p>
        </p:txBody>
      </p:sp>
      <p:sp>
        <p:nvSpPr>
          <p:cNvPr id="119" name="TextBox 118"/>
          <p:cNvSpPr txBox="1"/>
          <p:nvPr/>
        </p:nvSpPr>
        <p:spPr>
          <a:xfrm>
            <a:off x="6422777" y="652667"/>
            <a:ext cx="497775" cy="707886"/>
          </a:xfrm>
          <a:prstGeom prst="rect">
            <a:avLst/>
          </a:prstGeom>
          <a:noFill/>
        </p:spPr>
        <p:txBody>
          <a:bodyPr wrap="square" rtlCol="0">
            <a:spAutoFit/>
          </a:bodyPr>
          <a:lstStyle/>
          <a:p>
            <a:r>
              <a:rPr lang="en-US" sz="4000" dirty="0" smtClean="0">
                <a:sym typeface="Wingdings" pitchFamily="2" charset="2"/>
              </a:rPr>
              <a:t>e</a:t>
            </a:r>
          </a:p>
        </p:txBody>
      </p:sp>
      <p:sp>
        <p:nvSpPr>
          <p:cNvPr id="120" name="TextBox 119"/>
          <p:cNvSpPr txBox="1"/>
          <p:nvPr/>
        </p:nvSpPr>
        <p:spPr>
          <a:xfrm>
            <a:off x="5943600" y="931956"/>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121" name="TextBox 120"/>
          <p:cNvSpPr txBox="1"/>
          <p:nvPr/>
        </p:nvSpPr>
        <p:spPr>
          <a:xfrm>
            <a:off x="5943600" y="695326"/>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107" name="Rounded Rectangle 106"/>
          <p:cNvSpPr/>
          <p:nvPr/>
        </p:nvSpPr>
        <p:spPr>
          <a:xfrm>
            <a:off x="3200400" y="774357"/>
            <a:ext cx="3429000" cy="22860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ounded Rectangle 108"/>
          <p:cNvSpPr/>
          <p:nvPr/>
        </p:nvSpPr>
        <p:spPr>
          <a:xfrm>
            <a:off x="3212757" y="1027671"/>
            <a:ext cx="3429000" cy="22860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122"/>
          <p:cNvGrpSpPr/>
          <p:nvPr/>
        </p:nvGrpSpPr>
        <p:grpSpPr>
          <a:xfrm>
            <a:off x="4302456" y="634314"/>
            <a:ext cx="533400" cy="710284"/>
            <a:chOff x="4191000" y="621957"/>
            <a:chExt cx="533400" cy="710284"/>
          </a:xfrm>
        </p:grpSpPr>
        <p:sp>
          <p:nvSpPr>
            <p:cNvPr id="110" name="TextBox 109"/>
            <p:cNvSpPr txBox="1"/>
            <p:nvPr/>
          </p:nvSpPr>
          <p:spPr>
            <a:xfrm>
              <a:off x="4191000" y="621957"/>
              <a:ext cx="533400" cy="461665"/>
            </a:xfrm>
            <a:prstGeom prst="rect">
              <a:avLst/>
            </a:prstGeom>
            <a:noFill/>
          </p:spPr>
          <p:txBody>
            <a:bodyPr wrap="square" rtlCol="0">
              <a:spAutoFit/>
            </a:bodyPr>
            <a:lstStyle/>
            <a:p>
              <a:r>
                <a:rPr lang="en-US" sz="2400" b="1" dirty="0" smtClean="0"/>
                <a:t>=</a:t>
              </a:r>
              <a:endParaRPr lang="en-US" sz="2000" b="1" dirty="0" smtClean="0"/>
            </a:p>
          </p:txBody>
        </p:sp>
        <p:sp>
          <p:nvSpPr>
            <p:cNvPr id="116" name="TextBox 115"/>
            <p:cNvSpPr txBox="1"/>
            <p:nvPr/>
          </p:nvSpPr>
          <p:spPr>
            <a:xfrm>
              <a:off x="4191000" y="870576"/>
              <a:ext cx="533400" cy="461665"/>
            </a:xfrm>
            <a:prstGeom prst="rect">
              <a:avLst/>
            </a:prstGeom>
            <a:noFill/>
          </p:spPr>
          <p:txBody>
            <a:bodyPr wrap="square" rtlCol="0">
              <a:spAutoFit/>
            </a:bodyPr>
            <a:lstStyle/>
            <a:p>
              <a:r>
                <a:rPr lang="en-US" sz="2400" b="1" dirty="0" smtClean="0"/>
                <a:t>=</a:t>
              </a:r>
              <a:endParaRPr lang="en-US" sz="2000" b="1" dirty="0" smtClean="0"/>
            </a:p>
          </p:txBody>
        </p:sp>
      </p:grpSp>
      <p:sp>
        <p:nvSpPr>
          <p:cNvPr id="21" name="Rectangle 20"/>
          <p:cNvSpPr/>
          <p:nvPr/>
        </p:nvSpPr>
        <p:spPr>
          <a:xfrm>
            <a:off x="6248400" y="627744"/>
            <a:ext cx="9906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228600" y="2065422"/>
            <a:ext cx="9144000" cy="1384995"/>
          </a:xfrm>
          <a:prstGeom prst="rect">
            <a:avLst/>
          </a:prstGeom>
          <a:noFill/>
        </p:spPr>
        <p:txBody>
          <a:bodyPr wrap="square" rtlCol="0">
            <a:spAutoFit/>
          </a:bodyPr>
          <a:lstStyle/>
          <a:p>
            <a:r>
              <a:rPr lang="en-US" sz="2800" dirty="0" smtClean="0"/>
              <a:t>                                                 It decays into N-14 by giving off some other kind of particle: (Q8)What particle would this be? </a:t>
            </a:r>
          </a:p>
          <a:p>
            <a:r>
              <a:rPr lang="en-US" sz="2800" dirty="0" smtClean="0"/>
              <a:t>Let’s put in our equal signs.  </a:t>
            </a:r>
          </a:p>
        </p:txBody>
      </p:sp>
      <p:cxnSp>
        <p:nvCxnSpPr>
          <p:cNvPr id="24" name="Straight Arrow Connector 23"/>
          <p:cNvCxnSpPr/>
          <p:nvPr/>
        </p:nvCxnSpPr>
        <p:spPr>
          <a:xfrm flipV="1">
            <a:off x="3962400" y="1295400"/>
            <a:ext cx="533400" cy="1752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4898408" y="699180"/>
            <a:ext cx="609600" cy="400110"/>
          </a:xfrm>
          <a:prstGeom prst="rect">
            <a:avLst/>
          </a:prstGeom>
          <a:noFill/>
        </p:spPr>
        <p:txBody>
          <a:bodyPr wrap="square" rtlCol="0">
            <a:spAutoFit/>
          </a:bodyPr>
          <a:lstStyle/>
          <a:p>
            <a:pPr algn="r"/>
            <a:r>
              <a:rPr lang="en-US" sz="2000" b="1" dirty="0" smtClean="0"/>
              <a:t>14</a:t>
            </a:r>
            <a:endParaRPr lang="en-US" sz="2000" b="1" dirty="0"/>
          </a:p>
        </p:txBody>
      </p:sp>
      <p:sp>
        <p:nvSpPr>
          <p:cNvPr id="32" name="TextBox 31"/>
          <p:cNvSpPr txBox="1"/>
          <p:nvPr/>
        </p:nvSpPr>
        <p:spPr>
          <a:xfrm>
            <a:off x="4898408" y="933386"/>
            <a:ext cx="609600" cy="400110"/>
          </a:xfrm>
          <a:prstGeom prst="rect">
            <a:avLst/>
          </a:prstGeom>
          <a:noFill/>
        </p:spPr>
        <p:txBody>
          <a:bodyPr wrap="square" rtlCol="0">
            <a:spAutoFit/>
          </a:bodyPr>
          <a:lstStyle/>
          <a:p>
            <a:pPr algn="r"/>
            <a:r>
              <a:rPr lang="en-US" sz="2000" b="1" dirty="0" smtClean="0"/>
              <a:t>7</a:t>
            </a:r>
            <a:endParaRPr lang="en-US" sz="2000" b="1" dirty="0"/>
          </a:p>
        </p:txBody>
      </p:sp>
      <p:sp>
        <p:nvSpPr>
          <p:cNvPr id="33" name="TextBox 32"/>
          <p:cNvSpPr txBox="1"/>
          <p:nvPr/>
        </p:nvSpPr>
        <p:spPr>
          <a:xfrm>
            <a:off x="228600" y="3820180"/>
            <a:ext cx="8915400" cy="523220"/>
          </a:xfrm>
          <a:prstGeom prst="rect">
            <a:avLst/>
          </a:prstGeom>
          <a:noFill/>
        </p:spPr>
        <p:txBody>
          <a:bodyPr wrap="square" rtlCol="0">
            <a:spAutoFit/>
          </a:bodyPr>
          <a:lstStyle/>
          <a:p>
            <a:r>
              <a:rPr lang="en-US" sz="2800" dirty="0" smtClean="0"/>
              <a:t>And making sure that charge is also conserved,</a:t>
            </a:r>
          </a:p>
        </p:txBody>
      </p:sp>
      <p:sp>
        <p:nvSpPr>
          <p:cNvPr id="34" name="TextBox 33"/>
          <p:cNvSpPr txBox="1"/>
          <p:nvPr/>
        </p:nvSpPr>
        <p:spPr>
          <a:xfrm>
            <a:off x="228600" y="3810000"/>
            <a:ext cx="8915400" cy="954107"/>
          </a:xfrm>
          <a:prstGeom prst="rect">
            <a:avLst/>
          </a:prstGeom>
          <a:noFill/>
        </p:spPr>
        <p:txBody>
          <a:bodyPr wrap="square" rtlCol="0">
            <a:spAutoFit/>
          </a:bodyPr>
          <a:lstStyle/>
          <a:p>
            <a:r>
              <a:rPr lang="en-US" sz="2800" dirty="0" smtClean="0"/>
              <a:t>                                                                                     gives us        6 = 7 + q.</a:t>
            </a:r>
          </a:p>
        </p:txBody>
      </p:sp>
      <p:sp>
        <p:nvSpPr>
          <p:cNvPr id="35" name="TextBox 34"/>
          <p:cNvSpPr txBox="1"/>
          <p:nvPr/>
        </p:nvSpPr>
        <p:spPr>
          <a:xfrm>
            <a:off x="228600" y="4236040"/>
            <a:ext cx="8915400" cy="523220"/>
          </a:xfrm>
          <a:prstGeom prst="rect">
            <a:avLst/>
          </a:prstGeom>
          <a:noFill/>
        </p:spPr>
        <p:txBody>
          <a:bodyPr wrap="square" rtlCol="0">
            <a:spAutoFit/>
          </a:bodyPr>
          <a:lstStyle/>
          <a:p>
            <a:r>
              <a:rPr lang="en-US" sz="2800" dirty="0" smtClean="0"/>
              <a:t>                  Clearly q must equal -1.</a:t>
            </a:r>
          </a:p>
        </p:txBody>
      </p:sp>
      <p:sp>
        <p:nvSpPr>
          <p:cNvPr id="37" name="TextBox 36"/>
          <p:cNvSpPr txBox="1"/>
          <p:nvPr/>
        </p:nvSpPr>
        <p:spPr>
          <a:xfrm>
            <a:off x="5320352" y="650544"/>
            <a:ext cx="1004248" cy="707886"/>
          </a:xfrm>
          <a:prstGeom prst="rect">
            <a:avLst/>
          </a:prstGeom>
          <a:noFill/>
        </p:spPr>
        <p:txBody>
          <a:bodyPr wrap="square" rtlCol="0">
            <a:spAutoFit/>
          </a:bodyPr>
          <a:lstStyle/>
          <a:p>
            <a:r>
              <a:rPr lang="en-US" sz="4000" dirty="0" smtClean="0"/>
              <a:t>N +</a:t>
            </a:r>
            <a:endParaRPr lang="en-US" sz="4000" dirty="0" smtClean="0">
              <a:sym typeface="Wingdings" pitchFamily="2" charset="2"/>
            </a:endParaRPr>
          </a:p>
        </p:txBody>
      </p:sp>
      <p:sp>
        <p:nvSpPr>
          <p:cNvPr id="38" name="TextBox 37"/>
          <p:cNvSpPr txBox="1"/>
          <p:nvPr/>
        </p:nvSpPr>
        <p:spPr>
          <a:xfrm>
            <a:off x="228600" y="4675496"/>
            <a:ext cx="8915400" cy="523220"/>
          </a:xfrm>
          <a:prstGeom prst="rect">
            <a:avLst/>
          </a:prstGeom>
          <a:noFill/>
        </p:spPr>
        <p:txBody>
          <a:bodyPr wrap="square" rtlCol="0">
            <a:spAutoFit/>
          </a:bodyPr>
          <a:lstStyle/>
          <a:p>
            <a:r>
              <a:rPr lang="en-US" sz="2800" dirty="0" smtClean="0"/>
              <a:t>                                                                An electron (e) does.</a:t>
            </a:r>
          </a:p>
        </p:txBody>
      </p:sp>
      <p:sp>
        <p:nvSpPr>
          <p:cNvPr id="39" name="TextBox 38"/>
          <p:cNvSpPr txBox="1"/>
          <p:nvPr/>
        </p:nvSpPr>
        <p:spPr>
          <a:xfrm>
            <a:off x="228600" y="5105400"/>
            <a:ext cx="8915400" cy="1569660"/>
          </a:xfrm>
          <a:prstGeom prst="rect">
            <a:avLst/>
          </a:prstGeom>
          <a:noFill/>
        </p:spPr>
        <p:txBody>
          <a:bodyPr wrap="square" rtlCol="0">
            <a:spAutoFit/>
          </a:bodyPr>
          <a:lstStyle/>
          <a:p>
            <a:r>
              <a:rPr lang="en-US" sz="2400" dirty="0" smtClean="0"/>
              <a:t>When a nucleus has too high a neutron to proton ratio, it has something interesting take place: a neutron transforms itself into a proton plus an electron. The electron that is shot out is known as a “beta particle,” and this transformation is called a “beta decay.”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wipe(down)">
                                      <p:cBhvr>
                                        <p:cTn id="17" dur="500"/>
                                        <p:tgtEl>
                                          <p:spTgt spid="24"/>
                                        </p:tgtEl>
                                      </p:cBhvr>
                                    </p:animEffect>
                                  </p:childTnLst>
                                </p:cTn>
                              </p:par>
                            </p:childTnLst>
                          </p:cTn>
                        </p:par>
                        <p:par>
                          <p:cTn id="18" fill="hold">
                            <p:stCondLst>
                              <p:cond delay="500"/>
                            </p:stCondLst>
                            <p:childTnLst>
                              <p:par>
                                <p:cTn id="19" presetID="10" presetClass="entr" presetSubtype="0" fill="hold" nodeType="after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500"/>
                                        <p:tgtEl>
                                          <p:spTgt spid="3"/>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xit" presetSubtype="0" fill="hold" nodeType="clickEffect">
                                  <p:stCondLst>
                                    <p:cond delay="0"/>
                                  </p:stCondLst>
                                  <p:childTnLst>
                                    <p:animEffect transition="out" filter="fade">
                                      <p:cBhvr>
                                        <p:cTn id="25" dur="500"/>
                                        <p:tgtEl>
                                          <p:spTgt spid="24"/>
                                        </p:tgtEl>
                                      </p:cBhvr>
                                    </p:animEffect>
                                    <p:set>
                                      <p:cBhvr>
                                        <p:cTn id="26" dur="1" fill="hold">
                                          <p:stCondLst>
                                            <p:cond delay="499"/>
                                          </p:stCondLst>
                                        </p:cTn>
                                        <p:tgtEl>
                                          <p:spTgt spid="24"/>
                                        </p:tgtEl>
                                        <p:attrNameLst>
                                          <p:attrName>style.visibility</p:attrName>
                                        </p:attrNameLst>
                                      </p:cBhvr>
                                      <p:to>
                                        <p:strVal val="hidden"/>
                                      </p:to>
                                    </p:set>
                                  </p:childTnLst>
                                </p:cTn>
                              </p:par>
                              <p:par>
                                <p:cTn id="27" presetID="1" presetClass="entr" presetSubtype="0" fill="hold" nodeType="withEffect">
                                  <p:stCondLst>
                                    <p:cond delay="0"/>
                                  </p:stCondLst>
                                  <p:childTnLst>
                                    <p:set>
                                      <p:cBhvr>
                                        <p:cTn id="28" dur="1" fill="hold">
                                          <p:stCondLst>
                                            <p:cond delay="0"/>
                                          </p:stCondLst>
                                        </p:cTn>
                                        <p:tgtEl>
                                          <p:spTgt spid="28">
                                            <p:txEl>
                                              <p:pRg st="0" end="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107"/>
                                        </p:tgtEl>
                                        <p:attrNameLst>
                                          <p:attrName>style.visibility</p:attrName>
                                        </p:attrNameLst>
                                      </p:cBhvr>
                                      <p:to>
                                        <p:strVal val="visible"/>
                                      </p:to>
                                    </p:set>
                                    <p:animEffect transition="in" filter="wipe(left)">
                                      <p:cBhvr>
                                        <p:cTn id="33" dur="1000"/>
                                        <p:tgtEl>
                                          <p:spTgt spid="107"/>
                                        </p:tgtEl>
                                      </p:cBhvr>
                                    </p:animEffec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childTnLst>
                                    <p:set>
                                      <p:cBhvr>
                                        <p:cTn id="37" dur="1" fill="hold">
                                          <p:stCondLst>
                                            <p:cond delay="0"/>
                                          </p:stCondLst>
                                        </p:cTn>
                                        <p:tgtEl>
                                          <p:spTgt spid="30">
                                            <p:txEl>
                                              <p:pRg st="0" end="0"/>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nodeType="clickEffect">
                                  <p:stCondLst>
                                    <p:cond delay="0"/>
                                  </p:stCondLst>
                                  <p:childTnLst>
                                    <p:set>
                                      <p:cBhvr>
                                        <p:cTn id="41" dur="1" fill="hold">
                                          <p:stCondLst>
                                            <p:cond delay="0"/>
                                          </p:stCondLst>
                                        </p:cTn>
                                        <p:tgtEl>
                                          <p:spTgt spid="29">
                                            <p:txEl>
                                              <p:pRg st="0" end="0"/>
                                            </p:txEl>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121"/>
                                        </p:tgtEl>
                                        <p:attrNameLst>
                                          <p:attrName>style.visibility</p:attrName>
                                        </p:attrNameLst>
                                      </p:cBhvr>
                                      <p:to>
                                        <p:strVal val="visible"/>
                                      </p:to>
                                    </p:set>
                                    <p:animEffect transition="in" filter="fade">
                                      <p:cBhvr>
                                        <p:cTn id="46" dur="500"/>
                                        <p:tgtEl>
                                          <p:spTgt spid="121"/>
                                        </p:tgtEl>
                                      </p:cBhvr>
                                    </p:animEffec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3">
                                            <p:txEl>
                                              <p:pRg st="0" end="0"/>
                                            </p:txEl>
                                          </p:spTgt>
                                        </p:tgtEl>
                                        <p:attrNameLst>
                                          <p:attrName>style.visibility</p:attrName>
                                        </p:attrNameLst>
                                      </p:cBhvr>
                                      <p:to>
                                        <p:strVal val="visible"/>
                                      </p:to>
                                    </p:set>
                                  </p:childTnLst>
                                </p:cTn>
                              </p:par>
                              <p:par>
                                <p:cTn id="51" presetID="10" presetClass="exit" presetSubtype="0" fill="hold" grpId="1" nodeType="withEffect">
                                  <p:stCondLst>
                                    <p:cond delay="0"/>
                                  </p:stCondLst>
                                  <p:childTnLst>
                                    <p:animEffect transition="out" filter="fade">
                                      <p:cBhvr>
                                        <p:cTn id="52" dur="500"/>
                                        <p:tgtEl>
                                          <p:spTgt spid="107"/>
                                        </p:tgtEl>
                                      </p:cBhvr>
                                    </p:animEffect>
                                    <p:set>
                                      <p:cBhvr>
                                        <p:cTn id="53" dur="1" fill="hold">
                                          <p:stCondLst>
                                            <p:cond delay="499"/>
                                          </p:stCondLst>
                                        </p:cTn>
                                        <p:tgtEl>
                                          <p:spTgt spid="107"/>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22" presetClass="entr" presetSubtype="8" fill="hold" grpId="0" nodeType="clickEffect">
                                  <p:stCondLst>
                                    <p:cond delay="0"/>
                                  </p:stCondLst>
                                  <p:childTnLst>
                                    <p:set>
                                      <p:cBhvr>
                                        <p:cTn id="57" dur="1" fill="hold">
                                          <p:stCondLst>
                                            <p:cond delay="0"/>
                                          </p:stCondLst>
                                        </p:cTn>
                                        <p:tgtEl>
                                          <p:spTgt spid="109"/>
                                        </p:tgtEl>
                                        <p:attrNameLst>
                                          <p:attrName>style.visibility</p:attrName>
                                        </p:attrNameLst>
                                      </p:cBhvr>
                                      <p:to>
                                        <p:strVal val="visible"/>
                                      </p:to>
                                    </p:set>
                                    <p:animEffect transition="in" filter="wipe(left)">
                                      <p:cBhvr>
                                        <p:cTn id="58" dur="1000"/>
                                        <p:tgtEl>
                                          <p:spTgt spid="109"/>
                                        </p:tgtEl>
                                      </p:cBhvr>
                                    </p:animEffec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4">
                                            <p:txEl>
                                              <p:pRg st="0" end="0"/>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120"/>
                                        </p:tgtEl>
                                        <p:attrNameLst>
                                          <p:attrName>style.visibility</p:attrName>
                                        </p:attrNameLst>
                                      </p:cBhvr>
                                      <p:to>
                                        <p:strVal val="visible"/>
                                      </p:to>
                                    </p:set>
                                    <p:animEffect transition="in" filter="fade">
                                      <p:cBhvr>
                                        <p:cTn id="71" dur="500"/>
                                        <p:tgtEl>
                                          <p:spTgt spid="120"/>
                                        </p:tgtEl>
                                      </p:cBhvr>
                                    </p:animEffect>
                                  </p:childTnLst>
                                </p:cTn>
                              </p:par>
                            </p:childTnLst>
                          </p:cTn>
                        </p:par>
                      </p:childTnLst>
                    </p:cTn>
                  </p:par>
                  <p:par>
                    <p:cTn id="72" fill="hold">
                      <p:stCondLst>
                        <p:cond delay="indefinite"/>
                      </p:stCondLst>
                      <p:childTnLst>
                        <p:par>
                          <p:cTn id="73" fill="hold">
                            <p:stCondLst>
                              <p:cond delay="0"/>
                            </p:stCondLst>
                            <p:childTnLst>
                              <p:par>
                                <p:cTn id="74" presetID="1" presetClass="entr" presetSubtype="0" fill="hold" nodeType="clickEffect">
                                  <p:stCondLst>
                                    <p:cond delay="0"/>
                                  </p:stCondLst>
                                  <p:childTnLst>
                                    <p:set>
                                      <p:cBhvr>
                                        <p:cTn id="75" dur="1" fill="hold">
                                          <p:stCondLst>
                                            <p:cond delay="0"/>
                                          </p:stCondLst>
                                        </p:cTn>
                                        <p:tgtEl>
                                          <p:spTgt spid="36">
                                            <p:txEl>
                                              <p:pRg st="0" end="0"/>
                                            </p:txEl>
                                          </p:spTgt>
                                        </p:tgtEl>
                                        <p:attrNameLst>
                                          <p:attrName>style.visibility</p:attrName>
                                        </p:attrNameLst>
                                      </p:cBhvr>
                                      <p:to>
                                        <p:strVal val="visible"/>
                                      </p:to>
                                    </p:set>
                                  </p:childTnLst>
                                </p:cTn>
                              </p:par>
                              <p:par>
                                <p:cTn id="76" presetID="10" presetClass="exit" presetSubtype="0" fill="hold" grpId="1" nodeType="withEffect">
                                  <p:stCondLst>
                                    <p:cond delay="0"/>
                                  </p:stCondLst>
                                  <p:childTnLst>
                                    <p:animEffect transition="out" filter="fade">
                                      <p:cBhvr>
                                        <p:cTn id="77" dur="500"/>
                                        <p:tgtEl>
                                          <p:spTgt spid="109"/>
                                        </p:tgtEl>
                                      </p:cBhvr>
                                    </p:animEffect>
                                    <p:set>
                                      <p:cBhvr>
                                        <p:cTn id="78" dur="1" fill="hold">
                                          <p:stCondLst>
                                            <p:cond delay="499"/>
                                          </p:stCondLst>
                                        </p:cTn>
                                        <p:tgtEl>
                                          <p:spTgt spid="109"/>
                                        </p:tgtEl>
                                        <p:attrNameLst>
                                          <p:attrName>style.visibility</p:attrName>
                                        </p:attrNameLst>
                                      </p:cBhvr>
                                      <p:to>
                                        <p:strVal val="hidden"/>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38">
                                            <p:txEl>
                                              <p:pRg st="0" end="0"/>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119"/>
                                        </p:tgtEl>
                                        <p:attrNameLst>
                                          <p:attrName>style.visibility</p:attrName>
                                        </p:attrNameLst>
                                      </p:cBhvr>
                                      <p:to>
                                        <p:strVal val="visible"/>
                                      </p:to>
                                    </p:set>
                                    <p:animEffect transition="in" filter="fade">
                                      <p:cBhvr>
                                        <p:cTn id="87" dur="500"/>
                                        <p:tgtEl>
                                          <p:spTgt spid="119"/>
                                        </p:tgtEl>
                                      </p:cBhvr>
                                    </p:animEffect>
                                  </p:childTnLst>
                                </p:cTn>
                              </p:par>
                            </p:childTnLst>
                          </p:cTn>
                        </p:par>
                      </p:childTnLst>
                    </p:cTn>
                  </p:par>
                  <p:par>
                    <p:cTn id="88" fill="hold">
                      <p:stCondLst>
                        <p:cond delay="indefinite"/>
                      </p:stCondLst>
                      <p:childTnLst>
                        <p:par>
                          <p:cTn id="89" fill="hold">
                            <p:stCondLst>
                              <p:cond delay="0"/>
                            </p:stCondLst>
                            <p:childTnLst>
                              <p:par>
                                <p:cTn id="90" presetID="1" presetClass="entr" presetSubtype="0" fill="hold" nodeType="clickEffect">
                                  <p:stCondLst>
                                    <p:cond delay="0"/>
                                  </p:stCondLst>
                                  <p:childTnLst>
                                    <p:set>
                                      <p:cBhvr>
                                        <p:cTn id="91" dur="1" fill="hold">
                                          <p:stCondLst>
                                            <p:cond delay="0"/>
                                          </p:stCondLst>
                                        </p:cTn>
                                        <p:tgtEl>
                                          <p:spTgt spid="3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 grpId="0"/>
      <p:bldP spid="120" grpId="0"/>
      <p:bldP spid="121" grpId="0"/>
      <p:bldP spid="107" grpId="0" animBg="1"/>
      <p:bldP spid="107" grpId="1" animBg="1"/>
      <p:bldP spid="109" grpId="0" animBg="1"/>
      <p:bldP spid="109"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Box 22"/>
          <p:cNvSpPr txBox="1"/>
          <p:nvPr/>
        </p:nvSpPr>
        <p:spPr>
          <a:xfrm>
            <a:off x="228600" y="1981200"/>
            <a:ext cx="8915400" cy="954107"/>
          </a:xfrm>
          <a:prstGeom prst="rect">
            <a:avLst/>
          </a:prstGeom>
          <a:noFill/>
        </p:spPr>
        <p:txBody>
          <a:bodyPr wrap="square" rtlCol="0">
            <a:spAutoFit/>
          </a:bodyPr>
          <a:lstStyle/>
          <a:p>
            <a:r>
              <a:rPr lang="en-US" sz="2800" dirty="0" smtClean="0"/>
              <a:t>If we let red = protons, yellow = neutron and blue = beta particle,</a:t>
            </a:r>
          </a:p>
        </p:txBody>
      </p:sp>
      <p:sp>
        <p:nvSpPr>
          <p:cNvPr id="36" name="TextBox 35"/>
          <p:cNvSpPr txBox="1"/>
          <p:nvPr/>
        </p:nvSpPr>
        <p:spPr>
          <a:xfrm>
            <a:off x="228600" y="4127718"/>
            <a:ext cx="8915400" cy="1384995"/>
          </a:xfrm>
          <a:prstGeom prst="rect">
            <a:avLst/>
          </a:prstGeom>
          <a:noFill/>
        </p:spPr>
        <p:txBody>
          <a:bodyPr wrap="square" rtlCol="0">
            <a:spAutoFit/>
          </a:bodyPr>
          <a:lstStyle/>
          <a:p>
            <a:r>
              <a:rPr lang="en-US" sz="2800" dirty="0" smtClean="0"/>
              <a:t>          And do you see that whereas the original nucleus        had a </a:t>
            </a:r>
            <a:r>
              <a:rPr lang="en-US" sz="2800" dirty="0" err="1" smtClean="0"/>
              <a:t>neutron:proton</a:t>
            </a:r>
            <a:r>
              <a:rPr lang="en-US" sz="2800" dirty="0" smtClean="0"/>
              <a:t> ratio of 8:6 (4:3), the new nucleus         has a n:p ratio of 7:7 (1:1) which is a bit more stable.  </a:t>
            </a:r>
          </a:p>
        </p:txBody>
      </p:sp>
      <p:sp>
        <p:nvSpPr>
          <p:cNvPr id="30" name="TextBox 29"/>
          <p:cNvSpPr txBox="1"/>
          <p:nvPr/>
        </p:nvSpPr>
        <p:spPr>
          <a:xfrm>
            <a:off x="228600" y="2404896"/>
            <a:ext cx="8915400" cy="523220"/>
          </a:xfrm>
          <a:prstGeom prst="rect">
            <a:avLst/>
          </a:prstGeom>
          <a:noFill/>
        </p:spPr>
        <p:txBody>
          <a:bodyPr wrap="square" rtlCol="0">
            <a:spAutoFit/>
          </a:bodyPr>
          <a:lstStyle/>
          <a:p>
            <a:r>
              <a:rPr lang="en-US" sz="2800" dirty="0" smtClean="0"/>
              <a:t>                then the animation would look something like this:</a:t>
            </a:r>
          </a:p>
        </p:txBody>
      </p:sp>
      <p:sp>
        <p:nvSpPr>
          <p:cNvPr id="4" name="TextBox 3"/>
          <p:cNvSpPr txBox="1"/>
          <p:nvPr/>
        </p:nvSpPr>
        <p:spPr>
          <a:xfrm>
            <a:off x="0" y="76200"/>
            <a:ext cx="9144000" cy="646331"/>
          </a:xfrm>
          <a:prstGeom prst="rect">
            <a:avLst/>
          </a:prstGeom>
          <a:noFill/>
        </p:spPr>
        <p:txBody>
          <a:bodyPr wrap="square" rtlCol="0">
            <a:spAutoFit/>
          </a:bodyPr>
          <a:lstStyle/>
          <a:p>
            <a:pPr algn="ctr"/>
            <a:r>
              <a:rPr lang="en-US" sz="3600" b="1" dirty="0" smtClean="0"/>
              <a:t>Nuclear Reactions</a:t>
            </a:r>
            <a:endParaRPr lang="en-US" sz="3600" b="1" dirty="0"/>
          </a:p>
        </p:txBody>
      </p:sp>
      <p:sp>
        <p:nvSpPr>
          <p:cNvPr id="5" name="TextBox 4"/>
          <p:cNvSpPr txBox="1"/>
          <p:nvPr/>
        </p:nvSpPr>
        <p:spPr>
          <a:xfrm>
            <a:off x="228600" y="649069"/>
            <a:ext cx="8915400" cy="707886"/>
          </a:xfrm>
          <a:prstGeom prst="rect">
            <a:avLst/>
          </a:prstGeom>
          <a:noFill/>
        </p:spPr>
        <p:txBody>
          <a:bodyPr wrap="square" rtlCol="0">
            <a:spAutoFit/>
          </a:bodyPr>
          <a:lstStyle/>
          <a:p>
            <a:r>
              <a:rPr lang="en-US" sz="4000" dirty="0" smtClean="0"/>
              <a:t>                              C   </a:t>
            </a:r>
            <a:r>
              <a:rPr lang="en-US" sz="4000" dirty="0" smtClean="0">
                <a:sym typeface="Wingdings" pitchFamily="2" charset="2"/>
              </a:rPr>
              <a:t>    </a:t>
            </a:r>
          </a:p>
        </p:txBody>
      </p:sp>
      <p:sp>
        <p:nvSpPr>
          <p:cNvPr id="13" name="TextBox 12"/>
          <p:cNvSpPr txBox="1"/>
          <p:nvPr/>
        </p:nvSpPr>
        <p:spPr>
          <a:xfrm>
            <a:off x="3200400" y="937460"/>
            <a:ext cx="609600" cy="400110"/>
          </a:xfrm>
          <a:prstGeom prst="rect">
            <a:avLst/>
          </a:prstGeom>
          <a:noFill/>
        </p:spPr>
        <p:txBody>
          <a:bodyPr wrap="square" rtlCol="0">
            <a:spAutoFit/>
          </a:bodyPr>
          <a:lstStyle/>
          <a:p>
            <a:pPr algn="r"/>
            <a:r>
              <a:rPr lang="en-US" sz="2000" b="1" dirty="0" smtClean="0"/>
              <a:t>6</a:t>
            </a:r>
            <a:endParaRPr lang="en-US" sz="2000" b="1" dirty="0"/>
          </a:p>
        </p:txBody>
      </p:sp>
      <p:sp>
        <p:nvSpPr>
          <p:cNvPr id="15" name="TextBox 14"/>
          <p:cNvSpPr txBox="1"/>
          <p:nvPr/>
        </p:nvSpPr>
        <p:spPr>
          <a:xfrm>
            <a:off x="3200400" y="700830"/>
            <a:ext cx="609600" cy="400110"/>
          </a:xfrm>
          <a:prstGeom prst="rect">
            <a:avLst/>
          </a:prstGeom>
          <a:noFill/>
        </p:spPr>
        <p:txBody>
          <a:bodyPr wrap="square" rtlCol="0">
            <a:spAutoFit/>
          </a:bodyPr>
          <a:lstStyle/>
          <a:p>
            <a:pPr algn="r"/>
            <a:r>
              <a:rPr lang="en-US" sz="2000" b="1" dirty="0" smtClean="0"/>
              <a:t>14</a:t>
            </a:r>
            <a:endParaRPr lang="en-US" sz="2000" b="1" dirty="0"/>
          </a:p>
        </p:txBody>
      </p:sp>
      <p:sp>
        <p:nvSpPr>
          <p:cNvPr id="119" name="TextBox 118"/>
          <p:cNvSpPr txBox="1"/>
          <p:nvPr/>
        </p:nvSpPr>
        <p:spPr>
          <a:xfrm>
            <a:off x="6422777" y="652667"/>
            <a:ext cx="497775" cy="707886"/>
          </a:xfrm>
          <a:prstGeom prst="rect">
            <a:avLst/>
          </a:prstGeom>
          <a:noFill/>
        </p:spPr>
        <p:txBody>
          <a:bodyPr wrap="square" rtlCol="0">
            <a:spAutoFit/>
          </a:bodyPr>
          <a:lstStyle/>
          <a:p>
            <a:r>
              <a:rPr lang="en-US" sz="4000" dirty="0" smtClean="0">
                <a:sym typeface="Wingdings" pitchFamily="2" charset="2"/>
              </a:rPr>
              <a:t>e</a:t>
            </a:r>
          </a:p>
        </p:txBody>
      </p:sp>
      <p:sp>
        <p:nvSpPr>
          <p:cNvPr id="120" name="TextBox 119"/>
          <p:cNvSpPr txBox="1"/>
          <p:nvPr/>
        </p:nvSpPr>
        <p:spPr>
          <a:xfrm>
            <a:off x="5943600" y="931956"/>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121" name="TextBox 120"/>
          <p:cNvSpPr txBox="1"/>
          <p:nvPr/>
        </p:nvSpPr>
        <p:spPr>
          <a:xfrm>
            <a:off x="5943600" y="695326"/>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31" name="TextBox 30"/>
          <p:cNvSpPr txBox="1"/>
          <p:nvPr/>
        </p:nvSpPr>
        <p:spPr>
          <a:xfrm>
            <a:off x="4898408" y="699180"/>
            <a:ext cx="609600" cy="400110"/>
          </a:xfrm>
          <a:prstGeom prst="rect">
            <a:avLst/>
          </a:prstGeom>
          <a:noFill/>
        </p:spPr>
        <p:txBody>
          <a:bodyPr wrap="square" rtlCol="0">
            <a:spAutoFit/>
          </a:bodyPr>
          <a:lstStyle/>
          <a:p>
            <a:pPr algn="r"/>
            <a:r>
              <a:rPr lang="en-US" sz="2000" b="1" dirty="0" smtClean="0"/>
              <a:t>14</a:t>
            </a:r>
            <a:endParaRPr lang="en-US" sz="2000" b="1" dirty="0"/>
          </a:p>
        </p:txBody>
      </p:sp>
      <p:sp>
        <p:nvSpPr>
          <p:cNvPr id="32" name="TextBox 31"/>
          <p:cNvSpPr txBox="1"/>
          <p:nvPr/>
        </p:nvSpPr>
        <p:spPr>
          <a:xfrm>
            <a:off x="4898408" y="933386"/>
            <a:ext cx="609600" cy="400110"/>
          </a:xfrm>
          <a:prstGeom prst="rect">
            <a:avLst/>
          </a:prstGeom>
          <a:noFill/>
        </p:spPr>
        <p:txBody>
          <a:bodyPr wrap="square" rtlCol="0">
            <a:spAutoFit/>
          </a:bodyPr>
          <a:lstStyle/>
          <a:p>
            <a:pPr algn="r"/>
            <a:r>
              <a:rPr lang="en-US" sz="2000" b="1" dirty="0" smtClean="0"/>
              <a:t>7</a:t>
            </a:r>
            <a:endParaRPr lang="en-US" sz="2000" b="1" dirty="0"/>
          </a:p>
        </p:txBody>
      </p:sp>
      <p:sp>
        <p:nvSpPr>
          <p:cNvPr id="33" name="TextBox 32"/>
          <p:cNvSpPr txBox="1"/>
          <p:nvPr/>
        </p:nvSpPr>
        <p:spPr>
          <a:xfrm>
            <a:off x="228600" y="2867680"/>
            <a:ext cx="8915400" cy="1384995"/>
          </a:xfrm>
          <a:prstGeom prst="rect">
            <a:avLst/>
          </a:prstGeom>
          <a:noFill/>
        </p:spPr>
        <p:txBody>
          <a:bodyPr wrap="square" rtlCol="0">
            <a:spAutoFit/>
          </a:bodyPr>
          <a:lstStyle/>
          <a:p>
            <a:r>
              <a:rPr lang="en-US" sz="2800" dirty="0" smtClean="0"/>
              <a:t>Replay this animation and watch very carefully this time.</a:t>
            </a:r>
          </a:p>
          <a:p>
            <a:r>
              <a:rPr lang="en-US" sz="2800" dirty="0" smtClean="0"/>
              <a:t>Could you see the neutron that transformed into a proton as it shot out a beta particle?</a:t>
            </a:r>
          </a:p>
        </p:txBody>
      </p:sp>
      <p:sp>
        <p:nvSpPr>
          <p:cNvPr id="37" name="TextBox 36"/>
          <p:cNvSpPr txBox="1"/>
          <p:nvPr/>
        </p:nvSpPr>
        <p:spPr>
          <a:xfrm>
            <a:off x="5320352" y="650544"/>
            <a:ext cx="1004248" cy="707886"/>
          </a:xfrm>
          <a:prstGeom prst="rect">
            <a:avLst/>
          </a:prstGeom>
          <a:noFill/>
        </p:spPr>
        <p:txBody>
          <a:bodyPr wrap="square" rtlCol="0">
            <a:spAutoFit/>
          </a:bodyPr>
          <a:lstStyle/>
          <a:p>
            <a:r>
              <a:rPr lang="en-US" sz="4000" dirty="0" smtClean="0"/>
              <a:t>N +</a:t>
            </a:r>
            <a:endParaRPr lang="en-US" sz="4000" dirty="0" smtClean="0">
              <a:sym typeface="Wingdings" pitchFamily="2" charset="2"/>
            </a:endParaRPr>
          </a:p>
        </p:txBody>
      </p:sp>
      <p:grpSp>
        <p:nvGrpSpPr>
          <p:cNvPr id="81" name="Group 80"/>
          <p:cNvGrpSpPr/>
          <p:nvPr/>
        </p:nvGrpSpPr>
        <p:grpSpPr>
          <a:xfrm>
            <a:off x="3435178" y="1371600"/>
            <a:ext cx="493448" cy="479028"/>
            <a:chOff x="2667000" y="1447800"/>
            <a:chExt cx="493448" cy="479028"/>
          </a:xfrm>
        </p:grpSpPr>
        <p:sp>
          <p:nvSpPr>
            <p:cNvPr id="53" name="Oval 52"/>
            <p:cNvSpPr/>
            <p:nvPr/>
          </p:nvSpPr>
          <p:spPr>
            <a:xfrm>
              <a:off x="2819400" y="14478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2825578" y="15054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3023288" y="16269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2691712" y="14910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2980042" y="17526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2667000" y="17278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2934732" y="15013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2761734" y="178555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2864710" y="17896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26670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2743200" y="165168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2953266" y="16166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2870888" y="16887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28194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2" name="Group 81"/>
          <p:cNvGrpSpPr/>
          <p:nvPr/>
        </p:nvGrpSpPr>
        <p:grpSpPr>
          <a:xfrm>
            <a:off x="5257800" y="1371600"/>
            <a:ext cx="493448" cy="479028"/>
            <a:chOff x="2667000" y="1447800"/>
            <a:chExt cx="493448" cy="479028"/>
          </a:xfrm>
        </p:grpSpPr>
        <p:sp>
          <p:nvSpPr>
            <p:cNvPr id="83" name="Oval 82"/>
            <p:cNvSpPr/>
            <p:nvPr/>
          </p:nvSpPr>
          <p:spPr>
            <a:xfrm>
              <a:off x="2819400" y="14478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2825578" y="15054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3023288" y="16269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2691712" y="14910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2980042" y="17526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2667000" y="17278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2934732" y="150135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2761734" y="178555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2864710" y="17896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26670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2743200" y="165168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2953266" y="16166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2870888" y="16887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28194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7" name="Oval 96"/>
          <p:cNvSpPr/>
          <p:nvPr/>
        </p:nvSpPr>
        <p:spPr>
          <a:xfrm>
            <a:off x="5598848" y="1447800"/>
            <a:ext cx="45720" cy="4572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2" name="Group 121"/>
          <p:cNvGrpSpPr/>
          <p:nvPr/>
        </p:nvGrpSpPr>
        <p:grpSpPr>
          <a:xfrm>
            <a:off x="457200" y="563254"/>
            <a:ext cx="3086100" cy="1015663"/>
            <a:chOff x="685800" y="563254"/>
            <a:chExt cx="3086100" cy="1015663"/>
          </a:xfrm>
        </p:grpSpPr>
        <p:sp>
          <p:nvSpPr>
            <p:cNvPr id="102" name="Oval 101"/>
            <p:cNvSpPr/>
            <p:nvPr/>
          </p:nvSpPr>
          <p:spPr>
            <a:xfrm>
              <a:off x="685800" y="6858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685800" y="100540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731520" y="1363980"/>
              <a:ext cx="45720" cy="4572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TextBox 117"/>
            <p:cNvSpPr txBox="1"/>
            <p:nvPr/>
          </p:nvSpPr>
          <p:spPr>
            <a:xfrm>
              <a:off x="800100" y="563254"/>
              <a:ext cx="2971800" cy="1015663"/>
            </a:xfrm>
            <a:prstGeom prst="rect">
              <a:avLst/>
            </a:prstGeom>
            <a:noFill/>
          </p:spPr>
          <p:txBody>
            <a:bodyPr wrap="square" rtlCol="0">
              <a:spAutoFit/>
            </a:bodyPr>
            <a:lstStyle/>
            <a:p>
              <a:r>
                <a:rPr lang="en-US" sz="2000" dirty="0" smtClean="0"/>
                <a:t>= proton</a:t>
              </a:r>
            </a:p>
            <a:p>
              <a:r>
                <a:rPr lang="en-US" sz="2000" dirty="0" smtClean="0"/>
                <a:t>= neutron</a:t>
              </a:r>
            </a:p>
            <a:p>
              <a:r>
                <a:rPr lang="en-US" sz="2000" dirty="0" smtClean="0"/>
                <a:t>= beta particle (electron)</a:t>
              </a:r>
            </a:p>
          </p:txBody>
        </p:sp>
      </p:grpSp>
      <p:grpSp>
        <p:nvGrpSpPr>
          <p:cNvPr id="123" name="Group 122"/>
          <p:cNvGrpSpPr/>
          <p:nvPr/>
        </p:nvGrpSpPr>
        <p:grpSpPr>
          <a:xfrm>
            <a:off x="8383852" y="4114800"/>
            <a:ext cx="493448" cy="479028"/>
            <a:chOff x="2667000" y="1447800"/>
            <a:chExt cx="493448" cy="479028"/>
          </a:xfrm>
        </p:grpSpPr>
        <p:sp>
          <p:nvSpPr>
            <p:cNvPr id="124" name="Oval 123"/>
            <p:cNvSpPr/>
            <p:nvPr/>
          </p:nvSpPr>
          <p:spPr>
            <a:xfrm>
              <a:off x="2819400" y="14478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2825578" y="15054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3023288" y="16269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2691712" y="14910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2980042" y="17526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2667000" y="17278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2934732" y="1501352"/>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2761734" y="178555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2864710" y="17896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26670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2743200" y="165168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2953266" y="16166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2870888" y="16887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28194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8" name="Group 137"/>
          <p:cNvGrpSpPr/>
          <p:nvPr/>
        </p:nvGrpSpPr>
        <p:grpSpPr>
          <a:xfrm>
            <a:off x="8574352" y="4572000"/>
            <a:ext cx="493448" cy="479028"/>
            <a:chOff x="2667000" y="1447800"/>
            <a:chExt cx="493448" cy="479028"/>
          </a:xfrm>
        </p:grpSpPr>
        <p:sp>
          <p:nvSpPr>
            <p:cNvPr id="139" name="Oval 138"/>
            <p:cNvSpPr/>
            <p:nvPr/>
          </p:nvSpPr>
          <p:spPr>
            <a:xfrm>
              <a:off x="2819400" y="14478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2825578" y="150546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3023288" y="162697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2691712" y="1491046"/>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2980042" y="17526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2667000" y="172788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2934732" y="1501352"/>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2761734" y="1785554"/>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2864710" y="1789668"/>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26670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2743200" y="1651688"/>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2953266" y="161667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2870888" y="168875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2819400" y="16002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3" name="TextBox 152"/>
          <p:cNvSpPr txBox="1"/>
          <p:nvPr/>
        </p:nvSpPr>
        <p:spPr>
          <a:xfrm>
            <a:off x="228600" y="3720405"/>
            <a:ext cx="8915400" cy="954107"/>
          </a:xfrm>
          <a:prstGeom prst="rect">
            <a:avLst/>
          </a:prstGeom>
          <a:noFill/>
        </p:spPr>
        <p:txBody>
          <a:bodyPr wrap="square" rtlCol="0">
            <a:spAutoFit/>
          </a:bodyPr>
          <a:lstStyle/>
          <a:p>
            <a:r>
              <a:rPr lang="en-US" sz="2800" dirty="0" smtClean="0"/>
              <a:t>                                                 It was in the upper right corner.  (Q9)  </a:t>
            </a:r>
          </a:p>
        </p:txBody>
      </p:sp>
      <p:sp>
        <p:nvSpPr>
          <p:cNvPr id="154" name="TextBox 153"/>
          <p:cNvSpPr txBox="1"/>
          <p:nvPr/>
        </p:nvSpPr>
        <p:spPr>
          <a:xfrm>
            <a:off x="228600" y="5396805"/>
            <a:ext cx="8915400" cy="1384995"/>
          </a:xfrm>
          <a:prstGeom prst="rect">
            <a:avLst/>
          </a:prstGeom>
          <a:noFill/>
        </p:spPr>
        <p:txBody>
          <a:bodyPr wrap="square" rtlCol="0">
            <a:spAutoFit/>
          </a:bodyPr>
          <a:lstStyle/>
          <a:p>
            <a:r>
              <a:rPr lang="en-US" sz="2800" dirty="0" smtClean="0"/>
              <a:t>So the two things that make a nucleus unstable are: 1) too many protons total – which leads to alpha decay – and 2) a n:p ratio that is too high – which leads to beta decay.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122"/>
                                        </p:tgtEl>
                                        <p:attrNameLst>
                                          <p:attrName>style.visibility</p:attrName>
                                        </p:attrNameLst>
                                      </p:cBhvr>
                                      <p:to>
                                        <p:strVal val="visible"/>
                                      </p:to>
                                    </p:set>
                                    <p:animEffect transition="in" filter="fade">
                                      <p:cBhvr>
                                        <p:cTn id="11" dur="500"/>
                                        <p:tgtEl>
                                          <p:spTgt spid="122"/>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0">
                                            <p:txEl>
                                              <p:pRg st="0" end="0"/>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81"/>
                                        </p:tgtEl>
                                        <p:attrNameLst>
                                          <p:attrName>style.visibility</p:attrName>
                                        </p:attrNameLst>
                                      </p:cBhvr>
                                      <p:to>
                                        <p:strVal val="visible"/>
                                      </p:to>
                                    </p:set>
                                    <p:animEffect transition="in" filter="fade">
                                      <p:cBhvr>
                                        <p:cTn id="20" dur="1000"/>
                                        <p:tgtEl>
                                          <p:spTgt spid="81"/>
                                        </p:tgtEl>
                                      </p:cBhvr>
                                    </p:animEffect>
                                  </p:childTnLst>
                                </p:cTn>
                              </p:par>
                            </p:childTnLst>
                          </p:cTn>
                        </p:par>
                      </p:childTnLst>
                    </p:cTn>
                  </p:par>
                  <p:par>
                    <p:cTn id="21" fill="hold">
                      <p:stCondLst>
                        <p:cond delay="indefinite"/>
                      </p:stCondLst>
                      <p:childTnLst>
                        <p:par>
                          <p:cTn id="22" fill="hold">
                            <p:stCondLst>
                              <p:cond delay="0"/>
                            </p:stCondLst>
                            <p:childTnLst>
                              <p:par>
                                <p:cTn id="23" presetID="0" presetClass="path" presetSubtype="0" accel="50000" fill="hold" nodeType="clickEffect">
                                  <p:stCondLst>
                                    <p:cond delay="0"/>
                                  </p:stCondLst>
                                  <p:childTnLst>
                                    <p:animMotion origin="layout" path="M -2.77778E-7 3.7037E-7 L 0.2 3.7037E-7 " pathEditMode="relative" ptsTypes="AA">
                                      <p:cBhvr>
                                        <p:cTn id="24" dur="3000" fill="hold"/>
                                        <p:tgtEl>
                                          <p:spTgt spid="81"/>
                                        </p:tgtEl>
                                        <p:attrNameLst>
                                          <p:attrName>ppt_x</p:attrName>
                                          <p:attrName>ppt_y</p:attrName>
                                        </p:attrNameLst>
                                      </p:cBhvr>
                                    </p:animMotion>
                                  </p:childTnLst>
                                </p:cTn>
                              </p:par>
                            </p:childTnLst>
                          </p:cTn>
                        </p:par>
                        <p:par>
                          <p:cTn id="25" fill="hold">
                            <p:stCondLst>
                              <p:cond delay="3000"/>
                            </p:stCondLst>
                            <p:childTnLst>
                              <p:par>
                                <p:cTn id="26" presetID="1" presetClass="exit" presetSubtype="0" fill="hold" nodeType="afterEffect">
                                  <p:stCondLst>
                                    <p:cond delay="0"/>
                                  </p:stCondLst>
                                  <p:childTnLst>
                                    <p:set>
                                      <p:cBhvr>
                                        <p:cTn id="27" dur="1" fill="hold">
                                          <p:stCondLst>
                                            <p:cond delay="0"/>
                                          </p:stCondLst>
                                        </p:cTn>
                                        <p:tgtEl>
                                          <p:spTgt spid="81"/>
                                        </p:tgtEl>
                                        <p:attrNameLst>
                                          <p:attrName>style.visibility</p:attrName>
                                        </p:attrNameLst>
                                      </p:cBhvr>
                                      <p:to>
                                        <p:strVal val="hidden"/>
                                      </p:to>
                                    </p:set>
                                  </p:childTnLst>
                                </p:cTn>
                              </p:par>
                            </p:childTnLst>
                          </p:cTn>
                        </p:par>
                        <p:par>
                          <p:cTn id="28" fill="hold">
                            <p:stCondLst>
                              <p:cond delay="3000"/>
                            </p:stCondLst>
                            <p:childTnLst>
                              <p:par>
                                <p:cTn id="29" presetID="1" presetClass="entr" presetSubtype="0" fill="hold" nodeType="afterEffect">
                                  <p:stCondLst>
                                    <p:cond delay="0"/>
                                  </p:stCondLst>
                                  <p:childTnLst>
                                    <p:set>
                                      <p:cBhvr>
                                        <p:cTn id="30" dur="1" fill="hold">
                                          <p:stCondLst>
                                            <p:cond delay="0"/>
                                          </p:stCondLst>
                                        </p:cTn>
                                        <p:tgtEl>
                                          <p:spTgt spid="82"/>
                                        </p:tgtEl>
                                        <p:attrNameLst>
                                          <p:attrName>style.visibility</p:attrName>
                                        </p:attrNameLst>
                                      </p:cBhvr>
                                      <p:to>
                                        <p:strVal val="visible"/>
                                      </p:to>
                                    </p:set>
                                  </p:childTnLst>
                                </p:cTn>
                              </p:par>
                              <p:par>
                                <p:cTn id="31" presetID="0" presetClass="path" presetSubtype="0" decel="50000" fill="hold" nodeType="withEffect">
                                  <p:stCondLst>
                                    <p:cond delay="0"/>
                                  </p:stCondLst>
                                  <p:childTnLst>
                                    <p:animMotion origin="layout" path="M -2.77778E-7 3.7037E-7 L 0.19167 0.08889 " pathEditMode="relative" ptsTypes="AA">
                                      <p:cBhvr>
                                        <p:cTn id="32" dur="3000" fill="hold"/>
                                        <p:tgtEl>
                                          <p:spTgt spid="82"/>
                                        </p:tgtEl>
                                        <p:attrNameLst>
                                          <p:attrName>ppt_x</p:attrName>
                                          <p:attrName>ppt_y</p:attrName>
                                        </p:attrNameLst>
                                      </p:cBhvr>
                                    </p:animMotion>
                                  </p:childTnLst>
                                </p:cTn>
                              </p:par>
                              <p:par>
                                <p:cTn id="33" presetID="1" presetClass="entr" presetSubtype="0" fill="hold" grpId="1" nodeType="withEffect">
                                  <p:stCondLst>
                                    <p:cond delay="0"/>
                                  </p:stCondLst>
                                  <p:childTnLst>
                                    <p:set>
                                      <p:cBhvr>
                                        <p:cTn id="34" dur="1" fill="hold">
                                          <p:stCondLst>
                                            <p:cond delay="0"/>
                                          </p:stCondLst>
                                        </p:cTn>
                                        <p:tgtEl>
                                          <p:spTgt spid="97"/>
                                        </p:tgtEl>
                                        <p:attrNameLst>
                                          <p:attrName>style.visibility</p:attrName>
                                        </p:attrNameLst>
                                      </p:cBhvr>
                                      <p:to>
                                        <p:strVal val="visible"/>
                                      </p:to>
                                    </p:set>
                                  </p:childTnLst>
                                </p:cTn>
                              </p:par>
                              <p:par>
                                <p:cTn id="35" presetID="0" presetClass="path" presetSubtype="0" decel="50000" fill="hold" grpId="0" nodeType="withEffect">
                                  <p:stCondLst>
                                    <p:cond delay="0"/>
                                  </p:stCondLst>
                                  <p:childTnLst>
                                    <p:animMotion origin="layout" path="M 2.77778E-7 7.40741E-7 L 0.33333 -0.05555 " pathEditMode="relative" ptsTypes="AA">
                                      <p:cBhvr>
                                        <p:cTn id="36" dur="3000" fill="hold"/>
                                        <p:tgtEl>
                                          <p:spTgt spid="97"/>
                                        </p:tgtEl>
                                        <p:attrNameLst>
                                          <p:attrName>ppt_x</p:attrName>
                                          <p:attrName>ppt_y</p:attrName>
                                        </p:attrNameLst>
                                      </p:cBhvr>
                                    </p:animMotion>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3">
                                            <p:txEl>
                                              <p:pRg st="0" end="0"/>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3">
                                            <p:txEl>
                                              <p:pRg st="1" end="1"/>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53">
                                            <p:txEl>
                                              <p:pRg st="0" end="0"/>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6">
                                            <p:txEl>
                                              <p:pRg st="0" end="0"/>
                                            </p:txEl>
                                          </p:spTgt>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38"/>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23"/>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15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 grpId="0" animBg="1"/>
      <p:bldP spid="97"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3" name="Group 112"/>
          <p:cNvGrpSpPr/>
          <p:nvPr/>
        </p:nvGrpSpPr>
        <p:grpSpPr>
          <a:xfrm>
            <a:off x="762000" y="2362200"/>
            <a:ext cx="8610600" cy="4347344"/>
            <a:chOff x="533400" y="2362200"/>
            <a:chExt cx="8610600" cy="4347344"/>
          </a:xfrm>
        </p:grpSpPr>
        <p:sp>
          <p:nvSpPr>
            <p:cNvPr id="36" name="TextBox 35"/>
            <p:cNvSpPr txBox="1"/>
            <p:nvPr/>
          </p:nvSpPr>
          <p:spPr>
            <a:xfrm>
              <a:off x="533400" y="2362200"/>
              <a:ext cx="8610600" cy="4347344"/>
            </a:xfrm>
            <a:prstGeom prst="rect">
              <a:avLst/>
            </a:prstGeom>
            <a:noFill/>
          </p:spPr>
          <p:txBody>
            <a:bodyPr wrap="square" rtlCol="0">
              <a:spAutoFit/>
            </a:bodyPr>
            <a:lstStyle/>
            <a:p>
              <a:pPr>
                <a:spcAft>
                  <a:spcPts val="900"/>
                </a:spcAft>
              </a:pPr>
              <a:r>
                <a:rPr lang="en-US" sz="2800" b="1" dirty="0" smtClean="0"/>
                <a:t>Particle:      Symbol:           Description:   </a:t>
              </a:r>
            </a:p>
            <a:p>
              <a:pPr>
                <a:spcAft>
                  <a:spcPts val="900"/>
                </a:spcAft>
              </a:pPr>
              <a:r>
                <a:rPr lang="en-US" sz="2800" dirty="0" smtClean="0"/>
                <a:t>  alpha                                a He-4 nucleus</a:t>
              </a:r>
            </a:p>
            <a:p>
              <a:pPr>
                <a:spcAft>
                  <a:spcPts val="900"/>
                </a:spcAft>
              </a:pPr>
              <a:r>
                <a:rPr lang="en-US" sz="2800" dirty="0" smtClean="0"/>
                <a:t>  beta                                   an electron</a:t>
              </a:r>
            </a:p>
            <a:p>
              <a:pPr>
                <a:spcAft>
                  <a:spcPts val="900"/>
                </a:spcAft>
              </a:pPr>
              <a:r>
                <a:rPr lang="en-US" sz="2800" dirty="0" smtClean="0"/>
                <a:t> gamma                            high energy light</a:t>
              </a:r>
            </a:p>
            <a:p>
              <a:pPr>
                <a:spcAft>
                  <a:spcPts val="900"/>
                </a:spcAft>
              </a:pPr>
              <a:r>
                <a:rPr lang="en-US" sz="2800" dirty="0" smtClean="0"/>
                <a:t>positron                      a positively charged electron!</a:t>
              </a:r>
            </a:p>
            <a:p>
              <a:pPr>
                <a:spcAft>
                  <a:spcPts val="900"/>
                </a:spcAft>
              </a:pPr>
              <a:r>
                <a:rPr lang="en-US" sz="2800" dirty="0" smtClean="0"/>
                <a:t>neutron                           mass but no charge</a:t>
              </a:r>
            </a:p>
            <a:p>
              <a:pPr>
                <a:spcAft>
                  <a:spcPts val="900"/>
                </a:spcAft>
              </a:pPr>
              <a:r>
                <a:rPr lang="en-US" sz="2800" dirty="0" smtClean="0"/>
                <a:t>proton		         a H-1 nucleus</a:t>
              </a:r>
            </a:p>
            <a:p>
              <a:pPr>
                <a:spcAft>
                  <a:spcPts val="900"/>
                </a:spcAft>
              </a:pPr>
              <a:r>
                <a:rPr lang="en-US" sz="2800" dirty="0" smtClean="0"/>
                <a:t>deuteron                          a H-2 nucleus</a:t>
              </a:r>
            </a:p>
          </p:txBody>
        </p:sp>
        <p:sp>
          <p:nvSpPr>
            <p:cNvPr id="110" name="Freeform 109"/>
            <p:cNvSpPr/>
            <p:nvPr/>
          </p:nvSpPr>
          <p:spPr>
            <a:xfrm>
              <a:off x="6591300" y="4038600"/>
              <a:ext cx="381000" cy="381000"/>
            </a:xfrm>
            <a:custGeom>
              <a:avLst/>
              <a:gdLst>
                <a:gd name="connsiteX0" fmla="*/ 0 w 1828800"/>
                <a:gd name="connsiteY0" fmla="*/ 266700 h 531812"/>
                <a:gd name="connsiteX1" fmla="*/ 161925 w 1828800"/>
                <a:gd name="connsiteY1" fmla="*/ 38100 h 531812"/>
                <a:gd name="connsiteX2" fmla="*/ 466725 w 1828800"/>
                <a:gd name="connsiteY2" fmla="*/ 495300 h 531812"/>
                <a:gd name="connsiteX3" fmla="*/ 771525 w 1828800"/>
                <a:gd name="connsiteY3" fmla="*/ 38100 h 531812"/>
                <a:gd name="connsiteX4" fmla="*/ 1076325 w 1828800"/>
                <a:gd name="connsiteY4" fmla="*/ 495300 h 531812"/>
                <a:gd name="connsiteX5" fmla="*/ 1381125 w 1828800"/>
                <a:gd name="connsiteY5" fmla="*/ 38100 h 531812"/>
                <a:gd name="connsiteX6" fmla="*/ 1685925 w 1828800"/>
                <a:gd name="connsiteY6" fmla="*/ 495300 h 531812"/>
                <a:gd name="connsiteX7" fmla="*/ 1828800 w 1828800"/>
                <a:gd name="connsiteY7" fmla="*/ 257175 h 531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28800" h="531812">
                  <a:moveTo>
                    <a:pt x="0" y="266700"/>
                  </a:moveTo>
                  <a:cubicBezTo>
                    <a:pt x="42069" y="133350"/>
                    <a:pt x="84138" y="0"/>
                    <a:pt x="161925" y="38100"/>
                  </a:cubicBezTo>
                  <a:cubicBezTo>
                    <a:pt x="239713" y="76200"/>
                    <a:pt x="365125" y="495300"/>
                    <a:pt x="466725" y="495300"/>
                  </a:cubicBezTo>
                  <a:cubicBezTo>
                    <a:pt x="568325" y="495300"/>
                    <a:pt x="669925" y="38100"/>
                    <a:pt x="771525" y="38100"/>
                  </a:cubicBezTo>
                  <a:cubicBezTo>
                    <a:pt x="873125" y="38100"/>
                    <a:pt x="974725" y="495300"/>
                    <a:pt x="1076325" y="495300"/>
                  </a:cubicBezTo>
                  <a:cubicBezTo>
                    <a:pt x="1177925" y="495300"/>
                    <a:pt x="1279525" y="38100"/>
                    <a:pt x="1381125" y="38100"/>
                  </a:cubicBezTo>
                  <a:cubicBezTo>
                    <a:pt x="1482725" y="38100"/>
                    <a:pt x="1611313" y="458788"/>
                    <a:pt x="1685925" y="495300"/>
                  </a:cubicBezTo>
                  <a:cubicBezTo>
                    <a:pt x="1760537" y="531812"/>
                    <a:pt x="1794668" y="394493"/>
                    <a:pt x="1828800" y="257175"/>
                  </a:cubicBezTo>
                </a:path>
              </a:pathLst>
            </a:custGeom>
            <a:ln w="1905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n>
                  <a:solidFill>
                    <a:srgbClr val="7030A0"/>
                  </a:solidFill>
                </a:ln>
              </a:endParaRPr>
            </a:p>
          </p:txBody>
        </p:sp>
        <p:sp>
          <p:nvSpPr>
            <p:cNvPr id="111" name="Freeform 110"/>
            <p:cNvSpPr/>
            <p:nvPr/>
          </p:nvSpPr>
          <p:spPr>
            <a:xfrm>
              <a:off x="6974226" y="4038600"/>
              <a:ext cx="381000" cy="381000"/>
            </a:xfrm>
            <a:custGeom>
              <a:avLst/>
              <a:gdLst>
                <a:gd name="connsiteX0" fmla="*/ 0 w 1828800"/>
                <a:gd name="connsiteY0" fmla="*/ 266700 h 531812"/>
                <a:gd name="connsiteX1" fmla="*/ 161925 w 1828800"/>
                <a:gd name="connsiteY1" fmla="*/ 38100 h 531812"/>
                <a:gd name="connsiteX2" fmla="*/ 466725 w 1828800"/>
                <a:gd name="connsiteY2" fmla="*/ 495300 h 531812"/>
                <a:gd name="connsiteX3" fmla="*/ 771525 w 1828800"/>
                <a:gd name="connsiteY3" fmla="*/ 38100 h 531812"/>
                <a:gd name="connsiteX4" fmla="*/ 1076325 w 1828800"/>
                <a:gd name="connsiteY4" fmla="*/ 495300 h 531812"/>
                <a:gd name="connsiteX5" fmla="*/ 1381125 w 1828800"/>
                <a:gd name="connsiteY5" fmla="*/ 38100 h 531812"/>
                <a:gd name="connsiteX6" fmla="*/ 1685925 w 1828800"/>
                <a:gd name="connsiteY6" fmla="*/ 495300 h 531812"/>
                <a:gd name="connsiteX7" fmla="*/ 1828800 w 1828800"/>
                <a:gd name="connsiteY7" fmla="*/ 257175 h 531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28800" h="531812">
                  <a:moveTo>
                    <a:pt x="0" y="266700"/>
                  </a:moveTo>
                  <a:cubicBezTo>
                    <a:pt x="42069" y="133350"/>
                    <a:pt x="84138" y="0"/>
                    <a:pt x="161925" y="38100"/>
                  </a:cubicBezTo>
                  <a:cubicBezTo>
                    <a:pt x="239713" y="76200"/>
                    <a:pt x="365125" y="495300"/>
                    <a:pt x="466725" y="495300"/>
                  </a:cubicBezTo>
                  <a:cubicBezTo>
                    <a:pt x="568325" y="495300"/>
                    <a:pt x="669925" y="38100"/>
                    <a:pt x="771525" y="38100"/>
                  </a:cubicBezTo>
                  <a:cubicBezTo>
                    <a:pt x="873125" y="38100"/>
                    <a:pt x="974725" y="495300"/>
                    <a:pt x="1076325" y="495300"/>
                  </a:cubicBezTo>
                  <a:cubicBezTo>
                    <a:pt x="1177925" y="495300"/>
                    <a:pt x="1279525" y="38100"/>
                    <a:pt x="1381125" y="38100"/>
                  </a:cubicBezTo>
                  <a:cubicBezTo>
                    <a:pt x="1482725" y="38100"/>
                    <a:pt x="1611313" y="458788"/>
                    <a:pt x="1685925" y="495300"/>
                  </a:cubicBezTo>
                  <a:cubicBezTo>
                    <a:pt x="1760537" y="531812"/>
                    <a:pt x="1794668" y="394493"/>
                    <a:pt x="1828800" y="257175"/>
                  </a:cubicBezTo>
                </a:path>
              </a:pathLst>
            </a:custGeom>
            <a:ln w="1905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n>
                  <a:solidFill>
                    <a:srgbClr val="7030A0"/>
                  </a:solidFill>
                </a:ln>
              </a:endParaRPr>
            </a:p>
          </p:txBody>
        </p:sp>
      </p:grpSp>
      <p:sp>
        <p:nvSpPr>
          <p:cNvPr id="4" name="TextBox 3"/>
          <p:cNvSpPr txBox="1"/>
          <p:nvPr/>
        </p:nvSpPr>
        <p:spPr>
          <a:xfrm>
            <a:off x="0" y="76200"/>
            <a:ext cx="9144000" cy="646331"/>
          </a:xfrm>
          <a:prstGeom prst="rect">
            <a:avLst/>
          </a:prstGeom>
          <a:noFill/>
        </p:spPr>
        <p:txBody>
          <a:bodyPr wrap="square" rtlCol="0">
            <a:spAutoFit/>
          </a:bodyPr>
          <a:lstStyle/>
          <a:p>
            <a:pPr algn="ctr"/>
            <a:r>
              <a:rPr lang="en-US" sz="3600" b="1" dirty="0" smtClean="0"/>
              <a:t>Nuclear Reactions</a:t>
            </a:r>
            <a:endParaRPr lang="en-US" sz="3600" b="1" dirty="0"/>
          </a:p>
        </p:txBody>
      </p:sp>
      <p:sp>
        <p:nvSpPr>
          <p:cNvPr id="33" name="TextBox 32"/>
          <p:cNvSpPr txBox="1"/>
          <p:nvPr/>
        </p:nvSpPr>
        <p:spPr>
          <a:xfrm>
            <a:off x="1981200" y="533400"/>
            <a:ext cx="7010400" cy="1938992"/>
          </a:xfrm>
          <a:prstGeom prst="rect">
            <a:avLst/>
          </a:prstGeom>
          <a:noFill/>
        </p:spPr>
        <p:txBody>
          <a:bodyPr wrap="square" rtlCol="0">
            <a:spAutoFit/>
          </a:bodyPr>
          <a:lstStyle/>
          <a:p>
            <a:r>
              <a:rPr lang="en-US" sz="2400" b="1" dirty="0" smtClean="0"/>
              <a:t>By the way, below is a list of some of the small particles/emissions that are commonly involved in nuclear reaction.  You may want to familiarize yourself with them and their names, though you will not need to memorize them.</a:t>
            </a:r>
          </a:p>
        </p:txBody>
      </p:sp>
      <p:grpSp>
        <p:nvGrpSpPr>
          <p:cNvPr id="6" name="Group 121"/>
          <p:cNvGrpSpPr/>
          <p:nvPr/>
        </p:nvGrpSpPr>
        <p:grpSpPr>
          <a:xfrm>
            <a:off x="457200" y="563254"/>
            <a:ext cx="3086100" cy="1015663"/>
            <a:chOff x="685800" y="563254"/>
            <a:chExt cx="3086100" cy="1015663"/>
          </a:xfrm>
        </p:grpSpPr>
        <p:sp>
          <p:nvSpPr>
            <p:cNvPr id="102" name="Oval 101"/>
            <p:cNvSpPr/>
            <p:nvPr/>
          </p:nvSpPr>
          <p:spPr>
            <a:xfrm>
              <a:off x="685800" y="6858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685800" y="1005406"/>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731520" y="1363980"/>
              <a:ext cx="64008" cy="6400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TextBox 117"/>
            <p:cNvSpPr txBox="1"/>
            <p:nvPr/>
          </p:nvSpPr>
          <p:spPr>
            <a:xfrm>
              <a:off x="800100" y="563254"/>
              <a:ext cx="2971800" cy="1015663"/>
            </a:xfrm>
            <a:prstGeom prst="rect">
              <a:avLst/>
            </a:prstGeom>
            <a:noFill/>
          </p:spPr>
          <p:txBody>
            <a:bodyPr wrap="square" rtlCol="0">
              <a:spAutoFit/>
            </a:bodyPr>
            <a:lstStyle/>
            <a:p>
              <a:r>
                <a:rPr lang="en-US" sz="2000" dirty="0" smtClean="0"/>
                <a:t>= proton</a:t>
              </a:r>
            </a:p>
            <a:p>
              <a:r>
                <a:rPr lang="en-US" sz="2000" dirty="0" smtClean="0"/>
                <a:t>= neutron</a:t>
              </a:r>
            </a:p>
            <a:p>
              <a:r>
                <a:rPr lang="en-US" sz="2000" dirty="0" smtClean="0"/>
                <a:t>= electron</a:t>
              </a:r>
            </a:p>
          </p:txBody>
        </p:sp>
      </p:grpSp>
      <p:sp>
        <p:nvSpPr>
          <p:cNvPr id="127" name="Oval 126"/>
          <p:cNvSpPr/>
          <p:nvPr/>
        </p:nvSpPr>
        <p:spPr>
          <a:xfrm>
            <a:off x="6705600" y="31623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6781800" y="304800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7239000" y="527304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6705600" y="580644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6819900" y="3152775"/>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6696075" y="6416040"/>
            <a:ext cx="137160" cy="137160"/>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6705600" y="304800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6629400" y="6377940"/>
            <a:ext cx="137160" cy="137160"/>
          </a:xfrm>
          <a:prstGeom prst="ellipse">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6362700" y="3683218"/>
            <a:ext cx="64008" cy="6400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8267700" y="4762500"/>
            <a:ext cx="64008" cy="64008"/>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609600" y="2362200"/>
            <a:ext cx="8001000" cy="43624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TextBox 114"/>
          <p:cNvSpPr txBox="1"/>
          <p:nvPr/>
        </p:nvSpPr>
        <p:spPr>
          <a:xfrm>
            <a:off x="2242442" y="2743200"/>
            <a:ext cx="838200" cy="707886"/>
          </a:xfrm>
          <a:prstGeom prst="rect">
            <a:avLst/>
          </a:prstGeom>
          <a:noFill/>
        </p:spPr>
        <p:txBody>
          <a:bodyPr wrap="square" rtlCol="0">
            <a:spAutoFit/>
          </a:bodyPr>
          <a:lstStyle/>
          <a:p>
            <a:r>
              <a:rPr lang="en-US" sz="4000" dirty="0" smtClean="0"/>
              <a:t>He</a:t>
            </a:r>
            <a:endParaRPr lang="en-US" sz="4000" dirty="0" smtClean="0">
              <a:sym typeface="Wingdings" pitchFamily="2" charset="2"/>
            </a:endParaRPr>
          </a:p>
        </p:txBody>
      </p:sp>
      <p:sp>
        <p:nvSpPr>
          <p:cNvPr id="116" name="TextBox 115"/>
          <p:cNvSpPr txBox="1"/>
          <p:nvPr/>
        </p:nvSpPr>
        <p:spPr>
          <a:xfrm>
            <a:off x="1801508" y="3027993"/>
            <a:ext cx="609600" cy="400110"/>
          </a:xfrm>
          <a:prstGeom prst="rect">
            <a:avLst/>
          </a:prstGeom>
          <a:noFill/>
        </p:spPr>
        <p:txBody>
          <a:bodyPr wrap="square" rtlCol="0">
            <a:spAutoFit/>
          </a:bodyPr>
          <a:lstStyle/>
          <a:p>
            <a:pPr algn="r"/>
            <a:r>
              <a:rPr lang="en-US" sz="2000" b="1" dirty="0" smtClean="0"/>
              <a:t>2</a:t>
            </a:r>
            <a:endParaRPr lang="en-US" sz="2000" b="1" dirty="0"/>
          </a:p>
        </p:txBody>
      </p:sp>
      <p:sp>
        <p:nvSpPr>
          <p:cNvPr id="122" name="TextBox 121"/>
          <p:cNvSpPr txBox="1"/>
          <p:nvPr/>
        </p:nvSpPr>
        <p:spPr>
          <a:xfrm>
            <a:off x="1801508" y="2791363"/>
            <a:ext cx="609600" cy="400110"/>
          </a:xfrm>
          <a:prstGeom prst="rect">
            <a:avLst/>
          </a:prstGeom>
          <a:noFill/>
        </p:spPr>
        <p:txBody>
          <a:bodyPr wrap="square" rtlCol="0">
            <a:spAutoFit/>
          </a:bodyPr>
          <a:lstStyle/>
          <a:p>
            <a:pPr algn="r"/>
            <a:r>
              <a:rPr lang="en-US" sz="2000" b="1" dirty="0" smtClean="0"/>
              <a:t>4</a:t>
            </a:r>
            <a:endParaRPr lang="en-US" sz="2000" b="1" dirty="0"/>
          </a:p>
        </p:txBody>
      </p:sp>
      <p:sp>
        <p:nvSpPr>
          <p:cNvPr id="123" name="TextBox 122"/>
          <p:cNvSpPr txBox="1"/>
          <p:nvPr/>
        </p:nvSpPr>
        <p:spPr>
          <a:xfrm>
            <a:off x="2498334" y="3330714"/>
            <a:ext cx="838200" cy="707886"/>
          </a:xfrm>
          <a:prstGeom prst="rect">
            <a:avLst/>
          </a:prstGeom>
          <a:noFill/>
        </p:spPr>
        <p:txBody>
          <a:bodyPr wrap="square" rtlCol="0">
            <a:spAutoFit/>
          </a:bodyPr>
          <a:lstStyle/>
          <a:p>
            <a:r>
              <a:rPr lang="en-US" sz="4000" dirty="0" smtClean="0"/>
              <a:t>e</a:t>
            </a:r>
            <a:endParaRPr lang="en-US" sz="4000" dirty="0" smtClean="0">
              <a:sym typeface="Wingdings" pitchFamily="2" charset="2"/>
            </a:endParaRPr>
          </a:p>
        </p:txBody>
      </p:sp>
      <p:sp>
        <p:nvSpPr>
          <p:cNvPr id="138" name="TextBox 137"/>
          <p:cNvSpPr txBox="1"/>
          <p:nvPr/>
        </p:nvSpPr>
        <p:spPr>
          <a:xfrm>
            <a:off x="2057400" y="3615507"/>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155" name="TextBox 154"/>
          <p:cNvSpPr txBox="1"/>
          <p:nvPr/>
        </p:nvSpPr>
        <p:spPr>
          <a:xfrm>
            <a:off x="2057400" y="3378877"/>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156" name="TextBox 155"/>
          <p:cNvSpPr txBox="1"/>
          <p:nvPr/>
        </p:nvSpPr>
        <p:spPr>
          <a:xfrm>
            <a:off x="2945528" y="3843278"/>
            <a:ext cx="838200" cy="707886"/>
          </a:xfrm>
          <a:prstGeom prst="rect">
            <a:avLst/>
          </a:prstGeom>
          <a:noFill/>
        </p:spPr>
        <p:txBody>
          <a:bodyPr wrap="square" rtlCol="0">
            <a:spAutoFit/>
          </a:bodyPr>
          <a:lstStyle/>
          <a:p>
            <a:r>
              <a:rPr lang="en-US" sz="4000" dirty="0" smtClean="0">
                <a:latin typeface="Symbol" pitchFamily="18" charset="2"/>
              </a:rPr>
              <a:t>g</a:t>
            </a:r>
            <a:endParaRPr lang="en-US" sz="4000" dirty="0" smtClean="0">
              <a:latin typeface="Symbol" pitchFamily="18" charset="2"/>
              <a:sym typeface="Wingdings" pitchFamily="2" charset="2"/>
            </a:endParaRPr>
          </a:p>
        </p:txBody>
      </p:sp>
      <p:sp>
        <p:nvSpPr>
          <p:cNvPr id="157" name="TextBox 156"/>
          <p:cNvSpPr txBox="1"/>
          <p:nvPr/>
        </p:nvSpPr>
        <p:spPr>
          <a:xfrm>
            <a:off x="2504594" y="4128071"/>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158" name="TextBox 157"/>
          <p:cNvSpPr txBox="1"/>
          <p:nvPr/>
        </p:nvSpPr>
        <p:spPr>
          <a:xfrm>
            <a:off x="2504594" y="3891441"/>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159" name="TextBox 158"/>
          <p:cNvSpPr txBox="1"/>
          <p:nvPr/>
        </p:nvSpPr>
        <p:spPr>
          <a:xfrm>
            <a:off x="2945528" y="4434672"/>
            <a:ext cx="838200" cy="707886"/>
          </a:xfrm>
          <a:prstGeom prst="rect">
            <a:avLst/>
          </a:prstGeom>
          <a:noFill/>
        </p:spPr>
        <p:txBody>
          <a:bodyPr wrap="square" rtlCol="0">
            <a:spAutoFit/>
          </a:bodyPr>
          <a:lstStyle/>
          <a:p>
            <a:r>
              <a:rPr lang="en-US" sz="4000" dirty="0" smtClean="0"/>
              <a:t>e</a:t>
            </a:r>
            <a:endParaRPr lang="en-US" sz="4000" dirty="0" smtClean="0">
              <a:sym typeface="Wingdings" pitchFamily="2" charset="2"/>
            </a:endParaRPr>
          </a:p>
        </p:txBody>
      </p:sp>
      <p:sp>
        <p:nvSpPr>
          <p:cNvPr id="160" name="TextBox 159"/>
          <p:cNvSpPr txBox="1"/>
          <p:nvPr/>
        </p:nvSpPr>
        <p:spPr>
          <a:xfrm>
            <a:off x="2504594" y="4719465"/>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161" name="TextBox 160"/>
          <p:cNvSpPr txBox="1"/>
          <p:nvPr/>
        </p:nvSpPr>
        <p:spPr>
          <a:xfrm>
            <a:off x="2504594" y="4482835"/>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162" name="TextBox 161"/>
          <p:cNvSpPr txBox="1"/>
          <p:nvPr/>
        </p:nvSpPr>
        <p:spPr>
          <a:xfrm>
            <a:off x="2945528" y="4947236"/>
            <a:ext cx="838200" cy="707886"/>
          </a:xfrm>
          <a:prstGeom prst="rect">
            <a:avLst/>
          </a:prstGeom>
          <a:noFill/>
        </p:spPr>
        <p:txBody>
          <a:bodyPr wrap="square" rtlCol="0">
            <a:spAutoFit/>
          </a:bodyPr>
          <a:lstStyle/>
          <a:p>
            <a:r>
              <a:rPr lang="en-US" sz="4000" dirty="0" smtClean="0"/>
              <a:t>n</a:t>
            </a:r>
            <a:endParaRPr lang="en-US" sz="4000" dirty="0" smtClean="0">
              <a:sym typeface="Wingdings" pitchFamily="2" charset="2"/>
            </a:endParaRPr>
          </a:p>
        </p:txBody>
      </p:sp>
      <p:sp>
        <p:nvSpPr>
          <p:cNvPr id="163" name="TextBox 162"/>
          <p:cNvSpPr txBox="1"/>
          <p:nvPr/>
        </p:nvSpPr>
        <p:spPr>
          <a:xfrm>
            <a:off x="2504594" y="5232029"/>
            <a:ext cx="609600" cy="400110"/>
          </a:xfrm>
          <a:prstGeom prst="rect">
            <a:avLst/>
          </a:prstGeom>
          <a:noFill/>
        </p:spPr>
        <p:txBody>
          <a:bodyPr wrap="square" rtlCol="0">
            <a:spAutoFit/>
          </a:bodyPr>
          <a:lstStyle/>
          <a:p>
            <a:pPr algn="r"/>
            <a:r>
              <a:rPr lang="en-US" sz="2000" b="1" dirty="0" smtClean="0"/>
              <a:t>0</a:t>
            </a:r>
            <a:endParaRPr lang="en-US" sz="2000" b="1" dirty="0"/>
          </a:p>
        </p:txBody>
      </p:sp>
      <p:sp>
        <p:nvSpPr>
          <p:cNvPr id="164" name="TextBox 163"/>
          <p:cNvSpPr txBox="1"/>
          <p:nvPr/>
        </p:nvSpPr>
        <p:spPr>
          <a:xfrm>
            <a:off x="2504594" y="4995399"/>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165" name="TextBox 164"/>
          <p:cNvSpPr txBox="1"/>
          <p:nvPr/>
        </p:nvSpPr>
        <p:spPr>
          <a:xfrm>
            <a:off x="2945528" y="5507098"/>
            <a:ext cx="838200" cy="707886"/>
          </a:xfrm>
          <a:prstGeom prst="rect">
            <a:avLst/>
          </a:prstGeom>
          <a:noFill/>
        </p:spPr>
        <p:txBody>
          <a:bodyPr wrap="square" rtlCol="0">
            <a:spAutoFit/>
          </a:bodyPr>
          <a:lstStyle/>
          <a:p>
            <a:r>
              <a:rPr lang="en-US" sz="4000" dirty="0" smtClean="0"/>
              <a:t>H</a:t>
            </a:r>
            <a:endParaRPr lang="en-US" sz="4000" dirty="0" smtClean="0">
              <a:sym typeface="Wingdings" pitchFamily="2" charset="2"/>
            </a:endParaRPr>
          </a:p>
        </p:txBody>
      </p:sp>
      <p:sp>
        <p:nvSpPr>
          <p:cNvPr id="166" name="TextBox 165"/>
          <p:cNvSpPr txBox="1"/>
          <p:nvPr/>
        </p:nvSpPr>
        <p:spPr>
          <a:xfrm>
            <a:off x="2504594" y="5791891"/>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167" name="TextBox 166"/>
          <p:cNvSpPr txBox="1"/>
          <p:nvPr/>
        </p:nvSpPr>
        <p:spPr>
          <a:xfrm>
            <a:off x="2504594" y="5555261"/>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168" name="TextBox 167"/>
          <p:cNvSpPr txBox="1"/>
          <p:nvPr/>
        </p:nvSpPr>
        <p:spPr>
          <a:xfrm>
            <a:off x="2945528" y="6066960"/>
            <a:ext cx="838200" cy="707886"/>
          </a:xfrm>
          <a:prstGeom prst="rect">
            <a:avLst/>
          </a:prstGeom>
          <a:noFill/>
        </p:spPr>
        <p:txBody>
          <a:bodyPr wrap="square" rtlCol="0">
            <a:spAutoFit/>
          </a:bodyPr>
          <a:lstStyle/>
          <a:p>
            <a:r>
              <a:rPr lang="en-US" sz="4000" dirty="0" smtClean="0"/>
              <a:t>H</a:t>
            </a:r>
            <a:endParaRPr lang="en-US" sz="4000" dirty="0" smtClean="0">
              <a:sym typeface="Wingdings" pitchFamily="2" charset="2"/>
            </a:endParaRPr>
          </a:p>
        </p:txBody>
      </p:sp>
      <p:sp>
        <p:nvSpPr>
          <p:cNvPr id="169" name="TextBox 168"/>
          <p:cNvSpPr txBox="1"/>
          <p:nvPr/>
        </p:nvSpPr>
        <p:spPr>
          <a:xfrm>
            <a:off x="2504594" y="6351753"/>
            <a:ext cx="609600" cy="400110"/>
          </a:xfrm>
          <a:prstGeom prst="rect">
            <a:avLst/>
          </a:prstGeom>
          <a:noFill/>
        </p:spPr>
        <p:txBody>
          <a:bodyPr wrap="square" rtlCol="0">
            <a:spAutoFit/>
          </a:bodyPr>
          <a:lstStyle/>
          <a:p>
            <a:pPr algn="r"/>
            <a:r>
              <a:rPr lang="en-US" sz="2000" b="1" dirty="0" smtClean="0"/>
              <a:t>1</a:t>
            </a:r>
            <a:endParaRPr lang="en-US" sz="2000" b="1" dirty="0"/>
          </a:p>
        </p:txBody>
      </p:sp>
      <p:sp>
        <p:nvSpPr>
          <p:cNvPr id="170" name="TextBox 169"/>
          <p:cNvSpPr txBox="1"/>
          <p:nvPr/>
        </p:nvSpPr>
        <p:spPr>
          <a:xfrm>
            <a:off x="2504594" y="6115123"/>
            <a:ext cx="609600" cy="400110"/>
          </a:xfrm>
          <a:prstGeom prst="rect">
            <a:avLst/>
          </a:prstGeom>
          <a:noFill/>
        </p:spPr>
        <p:txBody>
          <a:bodyPr wrap="square" rtlCol="0">
            <a:spAutoFit/>
          </a:bodyPr>
          <a:lstStyle/>
          <a:p>
            <a:pPr algn="r"/>
            <a:r>
              <a:rPr lang="en-US" sz="2000" b="1" dirty="0" smtClean="0"/>
              <a:t>2</a:t>
            </a:r>
            <a:endParaRPr lang="en-US" sz="2000" b="1" dirty="0"/>
          </a:p>
        </p:txBody>
      </p:sp>
      <p:sp>
        <p:nvSpPr>
          <p:cNvPr id="171" name="TextBox 170"/>
          <p:cNvSpPr txBox="1"/>
          <p:nvPr/>
        </p:nvSpPr>
        <p:spPr>
          <a:xfrm>
            <a:off x="2947398" y="2656112"/>
            <a:ext cx="1295400" cy="769441"/>
          </a:xfrm>
          <a:prstGeom prst="rect">
            <a:avLst/>
          </a:prstGeom>
          <a:noFill/>
        </p:spPr>
        <p:txBody>
          <a:bodyPr wrap="square" rtlCol="0">
            <a:spAutoFit/>
          </a:bodyPr>
          <a:lstStyle/>
          <a:p>
            <a:r>
              <a:rPr lang="en-US" sz="3200" dirty="0" smtClean="0"/>
              <a:t>or</a:t>
            </a:r>
            <a:r>
              <a:rPr lang="en-US" sz="4000" dirty="0" smtClean="0"/>
              <a:t>  </a:t>
            </a:r>
            <a:r>
              <a:rPr lang="en-US" sz="4400" dirty="0" smtClean="0">
                <a:latin typeface="Symbol" pitchFamily="18" charset="2"/>
              </a:rPr>
              <a:t>a</a:t>
            </a:r>
            <a:endParaRPr lang="en-US" sz="4000" dirty="0" smtClean="0">
              <a:latin typeface="Symbol" pitchFamily="18" charset="2"/>
              <a:sym typeface="Wingdings" pitchFamily="2" charset="2"/>
            </a:endParaRPr>
          </a:p>
        </p:txBody>
      </p:sp>
      <p:sp>
        <p:nvSpPr>
          <p:cNvPr id="172" name="TextBox 171"/>
          <p:cNvSpPr txBox="1"/>
          <p:nvPr/>
        </p:nvSpPr>
        <p:spPr>
          <a:xfrm>
            <a:off x="2969170" y="3236503"/>
            <a:ext cx="1295400" cy="769441"/>
          </a:xfrm>
          <a:prstGeom prst="rect">
            <a:avLst/>
          </a:prstGeom>
          <a:noFill/>
        </p:spPr>
        <p:txBody>
          <a:bodyPr wrap="square" rtlCol="0">
            <a:spAutoFit/>
          </a:bodyPr>
          <a:lstStyle/>
          <a:p>
            <a:r>
              <a:rPr lang="en-US" sz="3200" dirty="0" smtClean="0"/>
              <a:t>or</a:t>
            </a:r>
            <a:r>
              <a:rPr lang="en-US" sz="4000" dirty="0" smtClean="0"/>
              <a:t>  </a:t>
            </a:r>
            <a:r>
              <a:rPr lang="en-US" sz="4400" dirty="0" smtClean="0">
                <a:latin typeface="Symbol" pitchFamily="18" charset="2"/>
              </a:rPr>
              <a:t>b</a:t>
            </a:r>
            <a:endParaRPr lang="en-US" sz="4000" dirty="0" smtClean="0">
              <a:latin typeface="Symbol" pitchFamily="18" charset="2"/>
              <a:sym typeface="Wingdings" pitchFamily="2" charset="2"/>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4073</TotalTime>
  <Words>4095</Words>
  <Application>Microsoft Office PowerPoint</Application>
  <PresentationFormat>On-screen Show (4:3)</PresentationFormat>
  <Paragraphs>642</Paragraphs>
  <Slides>27</Slides>
  <Notes>4</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beckerr</cp:lastModifiedBy>
  <cp:revision>167</cp:revision>
  <dcterms:created xsi:type="dcterms:W3CDTF">2012-04-22T12:41:33Z</dcterms:created>
  <dcterms:modified xsi:type="dcterms:W3CDTF">2018-05-01T09:46:18Z</dcterms:modified>
</cp:coreProperties>
</file>