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24"/>
  </p:notesMasterIdLst>
  <p:handoutMasterIdLst>
    <p:handoutMasterId r:id="rId25"/>
  </p:handoutMasterIdLst>
  <p:sldIdLst>
    <p:sldId id="256" r:id="rId3"/>
    <p:sldId id="257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>
      <p:cViewPr varScale="1">
        <p:scale>
          <a:sx n="74" d="100"/>
          <a:sy n="74" d="100"/>
        </p:scale>
        <p:origin x="582" y="7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3/24/2015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3/24/2015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6E4783-67BE-4680-86C8-CA8EBB35D26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020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5827F7-399A-4F41-89F7-922B3709005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172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A5ABE7-E4E7-4FF3-BEAA-CA98EA96047A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313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09E5C53-A82B-4DA8-A7A3-55F2690929CF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686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2F5D98-0D2C-4AA0-9FE1-70204B344FAB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5314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DE7A72-9967-40AA-994C-DBED5766E59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5082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CE0ACF2-29FD-4CF6-A940-AAC3E5A587CD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607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B769D85-954E-4D21-B814-6B2B4707C98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30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39DCB89-50A9-4751-A55D-4108B59F32A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509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6389F2-E55F-403C-875F-5BD7668D2806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833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4FF215-6642-46EE-8FD7-A3433B302A7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371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172B7A-F88F-4AA1-A7E9-4268CD871B6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153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97C870E-2708-4B8B-9FC8-AE8C469A9A4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520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51A017-9463-4843-BA7A-D14078D1689F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5152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D4F0E1-16F6-4954-8ACB-01490FEAB583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636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8780" y="609600"/>
            <a:ext cx="8125883" cy="884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441" y="1828800"/>
            <a:ext cx="5231037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3626" y="1828800"/>
            <a:ext cx="5231037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81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8780" y="609600"/>
            <a:ext cx="8125883" cy="884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441" y="1828800"/>
            <a:ext cx="5231037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043626" y="1828800"/>
            <a:ext cx="5231037" cy="3962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340756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8780" y="609600"/>
            <a:ext cx="8125883" cy="884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441" y="1828800"/>
            <a:ext cx="10665222" cy="3962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38071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3/24/2015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/>
              <a:pPr/>
              <a:t>3/24/2015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Paychecks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Financial Literacy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37012" y="639764"/>
            <a:ext cx="6096000" cy="884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/>
              <a:t>Methods for Paying Employees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55812" y="1752600"/>
            <a:ext cx="8077200" cy="41148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eriod"/>
            </a:pPr>
            <a:r>
              <a:rPr lang="en-US" altLang="en-US" sz="2600" b="1"/>
              <a:t>Paycheck</a:t>
            </a:r>
          </a:p>
          <a:p>
            <a:pPr marL="1371600" lvl="2" indent="-457200"/>
            <a:r>
              <a:rPr lang="en-US" altLang="en-US" sz="2600"/>
              <a:t>Paper check with stub</a:t>
            </a:r>
          </a:p>
          <a:p>
            <a:pPr marL="1371600" lvl="2" indent="-457200"/>
            <a:r>
              <a:rPr lang="en-US" altLang="en-US" sz="2600"/>
              <a:t>Least secure payment method because the employee is responsible for handling the paycheck</a:t>
            </a:r>
          </a:p>
          <a:p>
            <a:pPr marL="609600" indent="-609600">
              <a:buNone/>
            </a:pPr>
            <a:r>
              <a:rPr lang="en-US" altLang="en-US" sz="2600" b="1"/>
              <a:t>2. 	Direct Deposit</a:t>
            </a:r>
          </a:p>
          <a:p>
            <a:pPr marL="1371600" lvl="2" indent="-457200"/>
            <a:r>
              <a:rPr lang="en-US" altLang="en-US" sz="2600"/>
              <a:t>Employers directly deposit employee’s paycheck into the authorized employee’s bank account </a:t>
            </a:r>
          </a:p>
          <a:p>
            <a:pPr marL="609600" indent="-609600">
              <a:buFontTx/>
              <a:buAutoNum type="arabicPeriod" startAt="3"/>
            </a:pPr>
            <a:r>
              <a:rPr lang="en-US" altLang="en-US" sz="2600" b="1"/>
              <a:t>Payroll Card</a:t>
            </a:r>
          </a:p>
          <a:p>
            <a:pPr marL="1371600" lvl="2" indent="-457200"/>
            <a:r>
              <a:rPr lang="en-US" altLang="en-US" sz="2600"/>
              <a:t>A payroll card electronically carries the balance of the employee’s net pay</a:t>
            </a:r>
            <a:endParaRPr lang="en-US" altLang="en-US" sz="1600"/>
          </a:p>
        </p:txBody>
      </p:sp>
      <p:pic>
        <p:nvPicPr>
          <p:cNvPr id="8196" name="Picture 8" descr="MPj040030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5212" y="1292226"/>
            <a:ext cx="152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095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37012" y="639764"/>
            <a:ext cx="6096000" cy="884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/>
              <a:t>Payment Method </a:t>
            </a:r>
            <a:br>
              <a:rPr lang="en-US" altLang="en-US" sz="3600" b="1"/>
            </a:br>
            <a:r>
              <a:rPr lang="en-US" altLang="en-US" sz="3600" b="1"/>
              <a:t>Pros and Cons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2012" y="1676400"/>
            <a:ext cx="4000500" cy="411480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altLang="en-US" b="1" u="sng"/>
              <a:t>Paycheck</a:t>
            </a:r>
          </a:p>
          <a:p>
            <a:pPr marL="393700" lvl="1" indent="-158750"/>
            <a:r>
              <a:rPr lang="en-US" altLang="en-US"/>
              <a:t>Pros:</a:t>
            </a:r>
          </a:p>
          <a:p>
            <a:pPr marL="741363" lvl="2" indent="-111125"/>
            <a:r>
              <a:rPr lang="en-US" altLang="en-US" smtClean="0"/>
              <a:t>Employee controls when the check is deposited</a:t>
            </a:r>
          </a:p>
          <a:p>
            <a:pPr marL="393700" lvl="1" indent="-158750"/>
            <a:r>
              <a:rPr lang="en-US" altLang="en-US"/>
              <a:t>Cons: </a:t>
            </a:r>
          </a:p>
          <a:p>
            <a:pPr marL="741363" lvl="2" indent="-111125"/>
            <a:r>
              <a:rPr lang="en-US" altLang="en-US" smtClean="0"/>
              <a:t>Least secure, employee responsible for getting it to the bank</a:t>
            </a:r>
          </a:p>
          <a:p>
            <a:pPr marL="0" indent="0"/>
            <a:r>
              <a:rPr lang="en-US" altLang="en-US" b="1" u="sng"/>
              <a:t>Direct Deposit</a:t>
            </a:r>
          </a:p>
          <a:p>
            <a:pPr marL="393700" lvl="1" indent="-158750"/>
            <a:r>
              <a:rPr lang="en-US" altLang="en-US"/>
              <a:t>Pros: </a:t>
            </a:r>
          </a:p>
          <a:p>
            <a:pPr marL="741363" lvl="2" indent="-111125"/>
            <a:r>
              <a:rPr lang="en-US" altLang="en-US" smtClean="0"/>
              <a:t>No direct handling of check</a:t>
            </a:r>
          </a:p>
          <a:p>
            <a:pPr marL="741363" lvl="2" indent="-111125"/>
            <a:r>
              <a:rPr lang="en-US" altLang="en-US" smtClean="0"/>
              <a:t>Employee knows exactly when he/she will be paid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208712" y="1676400"/>
            <a:ext cx="4000500" cy="4114800"/>
          </a:xfrm>
        </p:spPr>
        <p:txBody>
          <a:bodyPr/>
          <a:lstStyle/>
          <a:p>
            <a:pPr eaLnBrk="1" hangingPunct="1"/>
            <a:r>
              <a:rPr lang="en-US" altLang="en-US" b="1" u="sng"/>
              <a:t>Payroll card</a:t>
            </a:r>
          </a:p>
          <a:p>
            <a:pPr lvl="1" eaLnBrk="1" hangingPunct="1"/>
            <a:r>
              <a:rPr lang="en-US" altLang="en-US"/>
              <a:t>Pros: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Wages automatically loaded onto a card</a:t>
            </a:r>
          </a:p>
          <a:p>
            <a:pPr lvl="1" eaLnBrk="1" hangingPunct="1"/>
            <a:r>
              <a:rPr lang="en-US" altLang="en-US"/>
              <a:t>Cons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May charge fees for use of the card</a:t>
            </a:r>
          </a:p>
        </p:txBody>
      </p:sp>
      <p:pic>
        <p:nvPicPr>
          <p:cNvPr id="9221" name="Picture 8" descr="MCj023308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688" y="4267200"/>
            <a:ext cx="1787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696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427412" y="1020764"/>
            <a:ext cx="6629400" cy="579437"/>
          </a:xfrm>
        </p:spPr>
        <p:txBody>
          <a:bodyPr/>
          <a:lstStyle/>
          <a:p>
            <a:pPr eaLnBrk="1" hangingPunct="1"/>
            <a:r>
              <a:rPr lang="en-US" altLang="en-US" sz="3500" b="1"/>
              <a:t>Reading A Paycheck Stub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612" y="1828800"/>
            <a:ext cx="8001000" cy="3741738"/>
          </a:xfrm>
        </p:spPr>
        <p:txBody>
          <a:bodyPr>
            <a:normAutofit lnSpcReduction="10000"/>
          </a:bodyPr>
          <a:lstStyle/>
          <a:p>
            <a:pPr marL="173038" indent="-173038">
              <a:buNone/>
            </a:pPr>
            <a:r>
              <a:rPr lang="en-US" altLang="en-US" smtClean="0"/>
              <a:t>Items on a paycheck stub include:</a:t>
            </a:r>
            <a:r>
              <a:rPr lang="en-US" altLang="en-US" b="1" smtClean="0"/>
              <a:t> </a:t>
            </a:r>
          </a:p>
          <a:p>
            <a:pPr marL="173038" indent="-173038">
              <a:buNone/>
            </a:pPr>
            <a:endParaRPr lang="en-US" altLang="en-US" sz="800" b="1"/>
          </a:p>
          <a:p>
            <a:pPr marL="173038" indent="-173038"/>
            <a:r>
              <a:rPr lang="en-US" altLang="en-US" sz="3000" b="1"/>
              <a:t>Personal Information -</a:t>
            </a:r>
            <a:r>
              <a:rPr lang="en-US" altLang="en-US" sz="3000"/>
              <a:t>The employee’s full name, address, and social security number</a:t>
            </a:r>
          </a:p>
          <a:p>
            <a:pPr marL="173038" indent="-173038">
              <a:buNone/>
            </a:pPr>
            <a:endParaRPr lang="en-US" altLang="en-US" sz="900"/>
          </a:p>
          <a:p>
            <a:pPr marL="173038" indent="-173038"/>
            <a:r>
              <a:rPr lang="en-US" altLang="en-US" sz="3000"/>
              <a:t> </a:t>
            </a:r>
            <a:r>
              <a:rPr lang="en-US" altLang="en-US" sz="3000" b="1"/>
              <a:t>Pay Period</a:t>
            </a:r>
            <a:r>
              <a:rPr lang="en-US" altLang="en-US" sz="3000"/>
              <a:t> -The length of time for which an employee’s wages are calculated</a:t>
            </a:r>
          </a:p>
          <a:p>
            <a:pPr marL="520700" lvl="1" indent="-233363"/>
            <a:r>
              <a:rPr lang="en-US" altLang="en-US" sz="2600"/>
              <a:t>Most businesses pay employees either weekly, bi-weekly, or monthly</a:t>
            </a:r>
          </a:p>
          <a:p>
            <a:pPr marL="173038" indent="-173038"/>
            <a:endParaRPr lang="en-US" altLang="en-US" sz="2600"/>
          </a:p>
        </p:txBody>
      </p:sp>
      <p:pic>
        <p:nvPicPr>
          <p:cNvPr id="10244" name="Picture 4" descr="j02955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812" y="4953001"/>
            <a:ext cx="24130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319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427412" y="914400"/>
            <a:ext cx="6705600" cy="655638"/>
          </a:xfrm>
        </p:spPr>
        <p:txBody>
          <a:bodyPr/>
          <a:lstStyle/>
          <a:p>
            <a:pPr eaLnBrk="1" hangingPunct="1"/>
            <a:r>
              <a:rPr lang="en-US" altLang="en-US" sz="3600" b="1"/>
              <a:t>Reading A Paycheck Stub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613" y="2028826"/>
            <a:ext cx="6519863" cy="26955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smtClean="0"/>
              <a:t>Gross Pay </a:t>
            </a:r>
            <a:r>
              <a:rPr lang="en-US" altLang="en-US" smtClean="0"/>
              <a:t>– The</a:t>
            </a:r>
            <a:r>
              <a:rPr lang="en-US" altLang="en-US" b="1" smtClean="0"/>
              <a:t> </a:t>
            </a:r>
            <a:r>
              <a:rPr lang="en-US" altLang="en-US" smtClean="0"/>
              <a:t>total amount of money earned before payroll withholdings</a:t>
            </a:r>
            <a:endParaRPr lang="en-US" altLang="en-US" sz="2500"/>
          </a:p>
          <a:p>
            <a:pPr marL="914400" lvl="2" indent="-284163"/>
            <a:r>
              <a:rPr lang="en-US" altLang="en-US" sz="2800"/>
              <a:t>If a person earns an hourly wage, gross pay is calculated by multiplying the number of hours worked by the wage</a:t>
            </a:r>
          </a:p>
        </p:txBody>
      </p:sp>
      <p:pic>
        <p:nvPicPr>
          <p:cNvPr id="11268" name="Picture 4" descr="j028326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212" y="3886200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516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9812" y="990600"/>
            <a:ext cx="65532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/>
              <a:t>What is the Gross Pay?</a:t>
            </a:r>
          </a:p>
        </p:txBody>
      </p:sp>
      <p:sp>
        <p:nvSpPr>
          <p:cNvPr id="178182" name="Text Box 6"/>
          <p:cNvSpPr txBox="1">
            <a:spLocks noChangeArrowheads="1"/>
          </p:cNvSpPr>
          <p:nvPr/>
        </p:nvSpPr>
        <p:spPr bwMode="auto">
          <a:xfrm>
            <a:off x="2055812" y="2057400"/>
            <a:ext cx="8001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>
                <a:latin typeface="Centaur" panose="02030504050205020304" pitchFamily="18" charset="0"/>
              </a:rPr>
              <a:t>If Miss Patty Paycheck worked at Terrific Tacos for </a:t>
            </a:r>
            <a:r>
              <a:rPr lang="en-US" altLang="en-US" sz="2800" b="1">
                <a:latin typeface="Centaur" panose="02030504050205020304" pitchFamily="18" charset="0"/>
              </a:rPr>
              <a:t>$6.00/hour</a:t>
            </a:r>
            <a:r>
              <a:rPr lang="en-US" altLang="en-US" sz="2800">
                <a:latin typeface="Centaur" panose="02030504050205020304" pitchFamily="18" charset="0"/>
              </a:rPr>
              <a:t> for </a:t>
            </a:r>
            <a:r>
              <a:rPr lang="en-US" altLang="en-US" sz="2800" b="1">
                <a:latin typeface="Centaur" panose="02030504050205020304" pitchFamily="18" charset="0"/>
              </a:rPr>
              <a:t>15 hours</a:t>
            </a:r>
            <a:r>
              <a:rPr lang="en-US" altLang="en-US" sz="2800">
                <a:latin typeface="Centaur" panose="02030504050205020304" pitchFamily="18" charset="0"/>
              </a:rPr>
              <a:t> a week what will her </a:t>
            </a:r>
            <a:r>
              <a:rPr lang="en-US" altLang="en-US" sz="2800" b="1">
                <a:latin typeface="Centaur" panose="02030504050205020304" pitchFamily="18" charset="0"/>
              </a:rPr>
              <a:t>gross pay</a:t>
            </a:r>
            <a:r>
              <a:rPr lang="en-US" altLang="en-US" sz="2800">
                <a:latin typeface="Centaur" panose="02030504050205020304" pitchFamily="18" charset="0"/>
              </a:rPr>
              <a:t> be?</a:t>
            </a:r>
            <a:endParaRPr lang="en-US" altLang="en-US" sz="2000">
              <a:latin typeface="Centaur" panose="02030504050205020304" pitchFamily="18" charset="0"/>
            </a:endParaRPr>
          </a:p>
        </p:txBody>
      </p:sp>
      <p:sp>
        <p:nvSpPr>
          <p:cNvPr id="178183" name="Text Box 7"/>
          <p:cNvSpPr txBox="1">
            <a:spLocks noChangeArrowheads="1"/>
          </p:cNvSpPr>
          <p:nvPr/>
        </p:nvSpPr>
        <p:spPr bwMode="auto">
          <a:xfrm>
            <a:off x="1979612" y="4635500"/>
            <a:ext cx="79248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>
                <a:latin typeface="Centaur" panose="02030504050205020304" pitchFamily="18" charset="0"/>
              </a:rPr>
              <a:t>What is Miss Patty Paycheck’s gross pay for a two week pay period?</a:t>
            </a:r>
            <a:endParaRPr lang="en-US" altLang="en-US" sz="2800"/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2436812" y="3352800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>
                <a:latin typeface="Centaur" panose="02030504050205020304" pitchFamily="18" charset="0"/>
              </a:rPr>
              <a:t>15 hours x $6.00/hr = $90.00/week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2970212" y="28956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Centaur" panose="02030504050205020304" pitchFamily="18" charset="0"/>
              </a:rPr>
              <a:t># hours worked  x    wage    =   gross pay</a:t>
            </a:r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2817812" y="5486400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>
                <a:latin typeface="Centaur" panose="02030504050205020304" pitchFamily="18" charset="0"/>
              </a:rPr>
              <a:t>30 hours x $6.00/hr = $180.00 for 2 weeks</a:t>
            </a:r>
          </a:p>
        </p:txBody>
      </p:sp>
      <p:pic>
        <p:nvPicPr>
          <p:cNvPr id="178189" name="Picture 13" descr="MCj0355915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1800" y="2971800"/>
            <a:ext cx="1344612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045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2" grpId="0"/>
      <p:bldP spid="178183" grpId="0"/>
      <p:bldP spid="178184" grpId="0"/>
      <p:bldP spid="178186" grpId="0"/>
      <p:bldP spid="1781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3612" y="1066800"/>
            <a:ext cx="65532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/>
              <a:t>Reading A Paycheck Stub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612" y="1962150"/>
            <a:ext cx="8153400" cy="44386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600" b="1"/>
              <a:t>Payroll Withholdings</a:t>
            </a:r>
            <a:r>
              <a:rPr lang="en-US" altLang="en-US" sz="2600"/>
              <a:t> – The amount of money subtracted from the gross pay for taxes. Typically about 30% of your paycheck!</a:t>
            </a:r>
          </a:p>
          <a:p>
            <a:pPr eaLnBrk="1" hangingPunct="1">
              <a:lnSpc>
                <a:spcPct val="80000"/>
              </a:lnSpc>
            </a:pPr>
            <a:endParaRPr lang="en-US" altLang="en-US" sz="1000"/>
          </a:p>
          <a:p>
            <a:pPr eaLnBrk="1" hangingPunct="1">
              <a:lnSpc>
                <a:spcPct val="80000"/>
              </a:lnSpc>
            </a:pPr>
            <a:endParaRPr lang="en-US" altLang="en-US" sz="1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b="1"/>
              <a:t>Withholding Tax</a:t>
            </a:r>
            <a:r>
              <a:rPr lang="en-US" altLang="en-US" sz="2600"/>
              <a:t> – The amount required by law for employers to withhold from earned wages to pay taxes</a:t>
            </a:r>
          </a:p>
          <a:p>
            <a:pPr eaLnBrk="1" hangingPunct="1">
              <a:lnSpc>
                <a:spcPct val="80000"/>
              </a:lnSpc>
            </a:pPr>
            <a:endParaRPr lang="en-US" altLang="en-US" sz="1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500" b="1"/>
              <a:t>FICA-Federal Insurance Contribution Act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100" b="1"/>
              <a:t>Fed OASDI/EE (Federal Old Age Survivors Disability Insurance Employee Employment Tax) </a:t>
            </a:r>
            <a:r>
              <a:rPr lang="en-US" altLang="en-US" sz="2100"/>
              <a:t>or </a:t>
            </a:r>
            <a:r>
              <a:rPr lang="en-US" altLang="en-US" sz="2100" b="1"/>
              <a:t>Social Security</a:t>
            </a:r>
            <a:r>
              <a:rPr lang="en-US" altLang="en-US" sz="2100"/>
              <a:t> - helps provide retirement income for the elderly and pays disability benefits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100" b="1"/>
              <a:t>Fed MED/EE (Federal Medicare Employee Employment Tax) or Medicare</a:t>
            </a:r>
            <a:r>
              <a:rPr lang="en-US" altLang="en-US" sz="2100"/>
              <a:t> - health care program for the elderly and disabled</a:t>
            </a:r>
          </a:p>
        </p:txBody>
      </p:sp>
    </p:spTree>
    <p:extLst>
      <p:ext uri="{BB962C8B-B14F-4D97-AF65-F5344CB8AC3E}">
        <p14:creationId xmlns:p14="http://schemas.microsoft.com/office/powerpoint/2010/main" val="41681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9812" y="1096964"/>
            <a:ext cx="65532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/>
              <a:t>Reading A Paycheck Stub</a:t>
            </a:r>
          </a:p>
        </p:txBody>
      </p:sp>
      <p:sp>
        <p:nvSpPr>
          <p:cNvPr id="182300" name="Rectangle 28"/>
          <p:cNvSpPr>
            <a:spLocks noChangeArrowheads="1"/>
          </p:cNvSpPr>
          <p:nvPr/>
        </p:nvSpPr>
        <p:spPr bwMode="auto">
          <a:xfrm>
            <a:off x="1903412" y="1981200"/>
            <a:ext cx="8001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aur" panose="020305040502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aur" panose="020305040502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aur" panose="020305040502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/>
              <a:t>Net Pay</a:t>
            </a:r>
            <a:r>
              <a:rPr lang="en-US" altLang="en-US"/>
              <a:t> – The amount left after all payroll deductions have been taken from the gross pay</a:t>
            </a:r>
          </a:p>
          <a:p>
            <a:pPr lvl="1" eaLnBrk="1" hangingPunct="1"/>
            <a:r>
              <a:rPr lang="en-US" altLang="en-US" sz="2500"/>
              <a:t>Net pay is also referred to as “take home” pay</a:t>
            </a:r>
          </a:p>
        </p:txBody>
      </p:sp>
      <p:pic>
        <p:nvPicPr>
          <p:cNvPr id="14340" name="Picture 30" descr="MCj0286885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613" y="4114801"/>
            <a:ext cx="1960563" cy="177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511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037012" y="639764"/>
            <a:ext cx="6096000" cy="884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/>
              <a:t>Miss Patty Paycheck’s Paycheck Stub</a:t>
            </a:r>
          </a:p>
        </p:txBody>
      </p:sp>
      <p:sp>
        <p:nvSpPr>
          <p:cNvPr id="112648" name="Rectangle 8"/>
          <p:cNvSpPr>
            <a:spLocks noChangeArrowheads="1"/>
          </p:cNvSpPr>
          <p:nvPr>
            <p:ph type="body" idx="1"/>
          </p:nvPr>
        </p:nvSpPr>
        <p:spPr>
          <a:xfrm>
            <a:off x="1979612" y="1600200"/>
            <a:ext cx="8001000" cy="4191000"/>
          </a:xfrm>
          <a:noFill/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3000"/>
              <a:t>Miss Patty Paycheck’s paycheck includes:</a:t>
            </a:r>
          </a:p>
          <a:p>
            <a:pPr lvl="1" eaLnBrk="1" hangingPunct="1"/>
            <a:r>
              <a:rPr lang="en-US" altLang="en-US" sz="2600"/>
              <a:t>Gross Pay </a:t>
            </a:r>
            <a:r>
              <a:rPr lang="en-US" altLang="en-US" sz="2600" b="1"/>
              <a:t>$180.00</a:t>
            </a:r>
          </a:p>
          <a:p>
            <a:pPr lvl="1" eaLnBrk="1" hangingPunct="1"/>
            <a:r>
              <a:rPr lang="en-US" altLang="en-US" sz="2600"/>
              <a:t>Payroll Withholdings:</a:t>
            </a:r>
          </a:p>
          <a:p>
            <a:pPr lvl="2" eaLnBrk="1" hangingPunct="1"/>
            <a:r>
              <a:rPr lang="en-US" altLang="en-US" sz="2200"/>
              <a:t>Federal Withholding Tax </a:t>
            </a:r>
            <a:r>
              <a:rPr lang="en-US" altLang="en-US" sz="2200" b="1"/>
              <a:t>$14.10</a:t>
            </a:r>
          </a:p>
          <a:p>
            <a:pPr lvl="2" eaLnBrk="1" hangingPunct="1"/>
            <a:r>
              <a:rPr lang="en-US" altLang="en-US" sz="2200"/>
              <a:t>State Withholding Tax </a:t>
            </a:r>
            <a:r>
              <a:rPr lang="en-US" altLang="en-US" sz="2200" b="1"/>
              <a:t>$5.45</a:t>
            </a:r>
          </a:p>
          <a:p>
            <a:pPr lvl="2" eaLnBrk="1" hangingPunct="1"/>
            <a:r>
              <a:rPr lang="en-US" altLang="en-US" sz="2200"/>
              <a:t>FICA </a:t>
            </a:r>
            <a:r>
              <a:rPr lang="en-US" altLang="en-US" sz="2200" b="1"/>
              <a:t>$13.77</a:t>
            </a:r>
            <a:endParaRPr lang="en-US" altLang="en-US" sz="2200"/>
          </a:p>
          <a:p>
            <a:pPr lvl="1" eaLnBrk="1" hangingPunct="1">
              <a:buFontTx/>
              <a:buNone/>
            </a:pPr>
            <a:endParaRPr lang="en-US" altLang="en-US" sz="1000"/>
          </a:p>
          <a:p>
            <a:pPr eaLnBrk="1" hangingPunct="1"/>
            <a:r>
              <a:rPr lang="en-US" altLang="en-US" sz="3000"/>
              <a:t>What is her Net Pay?</a:t>
            </a:r>
          </a:p>
          <a:p>
            <a:pPr eaLnBrk="1" hangingPunct="1"/>
            <a:endParaRPr lang="en-US" altLang="en-US" sz="1000"/>
          </a:p>
          <a:p>
            <a:pPr eaLnBrk="1" hangingPunct="1"/>
            <a:r>
              <a:rPr lang="en-US" altLang="en-US" sz="3000"/>
              <a:t>Gross Pay – Payroll Withholdings = Net Pay</a:t>
            </a:r>
          </a:p>
        </p:txBody>
      </p:sp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2741612" y="5791200"/>
            <a:ext cx="6172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 b="1">
                <a:latin typeface="Centaur" panose="02030504050205020304" pitchFamily="18" charset="0"/>
              </a:rPr>
              <a:t>$180.00   –   ($14.10 + $5.45 + $13.77)  =   $146.68</a:t>
            </a:r>
          </a:p>
        </p:txBody>
      </p:sp>
      <p:pic>
        <p:nvPicPr>
          <p:cNvPr id="15365" name="Picture 11" descr="MCj0355915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213" y="2667000"/>
            <a:ext cx="1344613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759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427412" y="944564"/>
            <a:ext cx="6553200" cy="655637"/>
          </a:xfrm>
        </p:spPr>
        <p:txBody>
          <a:bodyPr/>
          <a:lstStyle/>
          <a:p>
            <a:pPr eaLnBrk="1" hangingPunct="1"/>
            <a:r>
              <a:rPr lang="en-US" altLang="en-US" sz="3600" b="1"/>
              <a:t>Reading A Paycheck Stub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Year-to-Date- </a:t>
            </a:r>
            <a:r>
              <a:rPr lang="en-US" altLang="en-US" smtClean="0"/>
              <a:t>Totals all of the deductions which have been withheld from an individual’s paycheck from January 1 to the last day of the pay period indicated on the paycheck stub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16388" name="Picture 4" descr="MMj0283735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612" y="3810001"/>
            <a:ext cx="2438400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934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75012" y="992188"/>
            <a:ext cx="6705600" cy="5016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smtClean="0"/>
              <a:t>Sample Paycheck Stub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4812" y="1600200"/>
            <a:ext cx="8610600" cy="4572000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7849" name="Group 8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389833"/>
              </p:ext>
            </p:extLst>
          </p:nvPr>
        </p:nvGraphicFramePr>
        <p:xfrm>
          <a:off x="1979612" y="1828800"/>
          <a:ext cx="8001000" cy="4084637"/>
        </p:xfrm>
        <a:graphic>
          <a:graphicData uri="http://schemas.openxmlformats.org/drawingml/2006/table">
            <a:tbl>
              <a:tblPr/>
              <a:tblGrid>
                <a:gridCol w="2133600"/>
                <a:gridCol w="1143000"/>
                <a:gridCol w="1168400"/>
                <a:gridCol w="692150"/>
                <a:gridCol w="788988"/>
                <a:gridCol w="436562"/>
                <a:gridCol w="1638300"/>
              </a:tblGrid>
              <a:tr h="365788"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entaur" pitchFamily="18" charset="0"/>
                        </a:rPr>
                        <a:t>Terrific Tacos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Paycheck, Patty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SSN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 (net pay)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$146.68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30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65"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$180.00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FICA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$14.10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$5.45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$13.77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$296.10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$130.80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$330.48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$33.32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$757.38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entaur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entaur" pitchFamily="18" charset="0"/>
                        </a:rPr>
                        <a:t>Pay Period </a:t>
                      </a: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entaur" pitchFamily="18" charset="0"/>
                        </a:rPr>
                        <a:t>6/11/2007-6/25/2007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08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Question?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22414" y="1905000"/>
            <a:ext cx="9144000" cy="1066800"/>
          </a:xfrm>
        </p:spPr>
        <p:txBody>
          <a:bodyPr/>
          <a:lstStyle/>
          <a:p>
            <a:r>
              <a:rPr lang="en-US" dirty="0" smtClean="0"/>
              <a:t>Suppos</a:t>
            </a:r>
            <a:r>
              <a:rPr lang="en-US" dirty="0" smtClean="0"/>
              <a:t>e my yearly salary is $59,400 and I receive 20 paychecks a year.  How much money did I receive in my last paycheck?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13"/>
          <p:cNvSpPr txBox="1">
            <a:spLocks/>
          </p:cNvSpPr>
          <p:nvPr/>
        </p:nvSpPr>
        <p:spPr>
          <a:xfrm>
            <a:off x="1516531" y="29718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Most would say $59,400/20 = $2,970 </a:t>
            </a:r>
          </a:p>
          <a:p>
            <a:endParaRPr lang="en-US" dirty="0" smtClean="0"/>
          </a:p>
          <a:p>
            <a:endParaRPr lang="en-US" b="1" dirty="0"/>
          </a:p>
        </p:txBody>
      </p:sp>
      <p:sp>
        <p:nvSpPr>
          <p:cNvPr id="5" name="Content Placeholder 13"/>
          <p:cNvSpPr txBox="1">
            <a:spLocks/>
          </p:cNvSpPr>
          <p:nvPr/>
        </p:nvSpPr>
        <p:spPr>
          <a:xfrm>
            <a:off x="1516531" y="3627549"/>
            <a:ext cx="9144000" cy="80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</a:rPr>
              <a:t>BUT THAT WOULD BE WRONG!!!</a:t>
            </a:r>
          </a:p>
          <a:p>
            <a:endParaRPr lang="en-US" dirty="0"/>
          </a:p>
        </p:txBody>
      </p:sp>
      <p:sp>
        <p:nvSpPr>
          <p:cNvPr id="6" name="Content Placeholder 13"/>
          <p:cNvSpPr txBox="1">
            <a:spLocks/>
          </p:cNvSpPr>
          <p:nvPr/>
        </p:nvSpPr>
        <p:spPr>
          <a:xfrm>
            <a:off x="1517089" y="4572000"/>
            <a:ext cx="9144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In actuality, it was $2060.69.  So what happened to the rest?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13"/>
          <p:cNvSpPr txBox="1">
            <a:spLocks/>
          </p:cNvSpPr>
          <p:nvPr/>
        </p:nvSpPr>
        <p:spPr>
          <a:xfrm>
            <a:off x="1516531" y="55626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 smtClean="0"/>
              <a:t>Taxes and deductions!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Remember to Review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It is important to review each paycheck stub to identify any possible mistakes!</a:t>
            </a:r>
          </a:p>
          <a:p>
            <a:pPr lvl="1" eaLnBrk="1" hangingPunct="1"/>
            <a:r>
              <a:rPr lang="en-US" altLang="en-US" smtClean="0"/>
              <a:t>If a mistake is found, contact the employer for clarification</a:t>
            </a:r>
          </a:p>
        </p:txBody>
      </p:sp>
    </p:spTree>
    <p:extLst>
      <p:ext uri="{BB962C8B-B14F-4D97-AF65-F5344CB8AC3E}">
        <p14:creationId xmlns:p14="http://schemas.microsoft.com/office/powerpoint/2010/main" val="345220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037012" y="914400"/>
            <a:ext cx="6096000" cy="6096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Thanks for Visiting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8838" y="4419601"/>
            <a:ext cx="7777163" cy="1190625"/>
          </a:xfrm>
        </p:spPr>
        <p:txBody>
          <a:bodyPr>
            <a:normAutofit fontScale="92500"/>
          </a:bodyPr>
          <a:lstStyle/>
          <a:p>
            <a:pPr algn="ctr" eaLnBrk="1" hangingPunct="1">
              <a:buFontTx/>
              <a:buNone/>
            </a:pPr>
            <a:r>
              <a:rPr lang="en-US" altLang="en-US" sz="3000"/>
              <a:t>Thank you for visiting planet paycheck.  </a:t>
            </a:r>
          </a:p>
          <a:p>
            <a:pPr algn="ctr" eaLnBrk="1" hangingPunct="1">
              <a:buFontTx/>
              <a:buNone/>
            </a:pPr>
            <a:r>
              <a:rPr lang="en-US" altLang="en-US" sz="3000"/>
              <a:t>Good luck with all of your future paycheck journeys! </a:t>
            </a:r>
          </a:p>
        </p:txBody>
      </p:sp>
      <p:pic>
        <p:nvPicPr>
          <p:cNvPr id="19460" name="Picture 4" descr="so0032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612" y="1981201"/>
            <a:ext cx="2971800" cy="218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002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Paycheck Breakdown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22255224"/>
              </p:ext>
            </p:extLst>
          </p:nvPr>
        </p:nvGraphicFramePr>
        <p:xfrm>
          <a:off x="1522416" y="1676396"/>
          <a:ext cx="9143999" cy="441961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91376"/>
                <a:gridCol w="413620"/>
                <a:gridCol w="970563"/>
                <a:gridCol w="1086837"/>
                <a:gridCol w="1933200"/>
                <a:gridCol w="1048624"/>
                <a:gridCol w="1025321"/>
                <a:gridCol w="1174458"/>
              </a:tblGrid>
              <a:tr h="3399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Units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Period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 date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Period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To Date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2,970.00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43,926.00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Teacher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2,970.00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45,226.00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Earnings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150.00 Equi Amt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-150.00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2,250.00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Equitable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909.31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13,976.59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Deducations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-205.52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2,974.80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Pension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2,614.48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40,001.20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Fed taxable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-11.88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174.72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Contrib. Ins.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2,060.69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31,249.41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Net Pay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-61.35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904.05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Union Dues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68.92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1,001.88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Benefit Cost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-43.06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655.78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Medicare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-184.14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2, 804.05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FICA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-195.67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3,179.99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Federal Tax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-57.69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867.82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NJ State Tax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133.88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Unemployment Ins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31.5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Family Leave Ins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  <a:tr h="33997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2060.69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31,249.41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Net Direct Dep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5" marR="6765" marT="676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2" y="4781550"/>
            <a:ext cx="8229600" cy="933450"/>
          </a:xfrm>
        </p:spPr>
        <p:txBody>
          <a:bodyPr/>
          <a:lstStyle/>
          <a:p>
            <a:pPr eaLnBrk="1" hangingPunct="1"/>
            <a:r>
              <a:rPr lang="en-US" altLang="en-US" sz="3600"/>
              <a:t>An Earthlings Guide to Understanding Paychecks</a:t>
            </a: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4722812" y="838201"/>
            <a:ext cx="54864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500" b="1">
                <a:latin typeface="Centaur" panose="02030504050205020304" pitchFamily="18" charset="0"/>
              </a:rPr>
              <a:t>Family Economics &amp; Financial Education</a:t>
            </a:r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2894012" y="1828800"/>
            <a:ext cx="6248400" cy="2438400"/>
            <a:chOff x="864" y="1152"/>
            <a:chExt cx="3936" cy="1536"/>
          </a:xfrm>
        </p:grpSpPr>
        <p:sp>
          <p:nvSpPr>
            <p:cNvPr id="2054" name="Oval 10"/>
            <p:cNvSpPr>
              <a:spLocks noChangeArrowheads="1"/>
            </p:cNvSpPr>
            <p:nvPr/>
          </p:nvSpPr>
          <p:spPr bwMode="auto">
            <a:xfrm>
              <a:off x="1008" y="1152"/>
              <a:ext cx="3552" cy="15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" name="Text Box 8"/>
            <p:cNvSpPr txBox="1">
              <a:spLocks noChangeArrowheads="1"/>
            </p:cNvSpPr>
            <p:nvPr/>
          </p:nvSpPr>
          <p:spPr bwMode="auto">
            <a:xfrm>
              <a:off x="864" y="1334"/>
              <a:ext cx="3936" cy="1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5500" b="1">
                  <a:solidFill>
                    <a:srgbClr val="28287A"/>
                  </a:solidFill>
                  <a:latin typeface="Copperplate Gothic Bold" panose="020E0705020206020404" pitchFamily="34" charset="0"/>
                </a:rPr>
                <a:t>Planet </a:t>
              </a:r>
              <a:br>
                <a:rPr lang="en-US" altLang="en-US" sz="5500" b="1">
                  <a:solidFill>
                    <a:srgbClr val="28287A"/>
                  </a:solidFill>
                  <a:latin typeface="Copperplate Gothic Bold" panose="020E0705020206020404" pitchFamily="34" charset="0"/>
                </a:rPr>
              </a:br>
              <a:r>
                <a:rPr lang="en-US" altLang="en-US" sz="5500" b="1">
                  <a:solidFill>
                    <a:srgbClr val="28287A"/>
                  </a:solidFill>
                  <a:latin typeface="Copperplate Gothic Bold" panose="020E0705020206020404" pitchFamily="34" charset="0"/>
                </a:rPr>
                <a:t>Paycheck</a:t>
              </a:r>
            </a:p>
          </p:txBody>
        </p:sp>
      </p:grpSp>
      <p:pic>
        <p:nvPicPr>
          <p:cNvPr id="2055" name="Picture 7" descr="MCj0250383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012" y="2720976"/>
            <a:ext cx="1995488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462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799012" y="609600"/>
            <a:ext cx="5257800" cy="884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/>
              <a:t>Planet Paycheck Navigation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94012" y="1828800"/>
            <a:ext cx="6477000" cy="21336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r>
              <a:rPr lang="en-US" altLang="en-US" smtClean="0"/>
              <a:t>Welcome to Planet Paycheck! </a:t>
            </a:r>
          </a:p>
          <a:p>
            <a:pPr marL="0" indent="0" algn="ctr">
              <a:lnSpc>
                <a:spcPct val="80000"/>
              </a:lnSpc>
              <a:buNone/>
            </a:pPr>
            <a:endParaRPr lang="en-US" altLang="en-US" smtClean="0"/>
          </a:p>
          <a:p>
            <a:pPr marL="0" indent="0" algn="ctr">
              <a:lnSpc>
                <a:spcPct val="80000"/>
              </a:lnSpc>
              <a:buNone/>
            </a:pPr>
            <a:r>
              <a:rPr lang="en-US" altLang="en-US" smtClean="0"/>
              <a:t>While visiting Planet Paycheck the vast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altLang="en-US" smtClean="0"/>
              <a:t>world of paychecks will be explored! </a:t>
            </a:r>
          </a:p>
        </p:txBody>
      </p:sp>
      <p:pic>
        <p:nvPicPr>
          <p:cNvPr id="3076" name="Picture 7" descr="MMj0283951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212" y="4267200"/>
            <a:ext cx="1905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273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7412" y="914400"/>
            <a:ext cx="6781800" cy="685800"/>
          </a:xfrm>
        </p:spPr>
        <p:txBody>
          <a:bodyPr/>
          <a:lstStyle/>
          <a:p>
            <a:pPr eaLnBrk="1" hangingPunct="1"/>
            <a:r>
              <a:rPr lang="en-US" altLang="en-US" sz="3800" b="1"/>
              <a:t>First Job!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27212" y="1676400"/>
            <a:ext cx="8229600" cy="46482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Miss Patty Paycheck has just received her first paycheck from her new job!</a:t>
            </a:r>
          </a:p>
          <a:p>
            <a:pPr lvl="1" eaLnBrk="1" hangingPunct="1"/>
            <a:r>
              <a:rPr lang="en-US" altLang="en-US" sz="2600"/>
              <a:t>But, the paycheck amount seems a little lower than she had figured.  How could that be?</a:t>
            </a:r>
          </a:p>
          <a:p>
            <a:pPr lvl="1" eaLnBrk="1" hangingPunct="1">
              <a:buFontTx/>
              <a:buNone/>
            </a:pPr>
            <a:endParaRPr lang="en-US" altLang="en-US" sz="800"/>
          </a:p>
          <a:p>
            <a:pPr eaLnBrk="1" hangingPunct="1"/>
            <a:r>
              <a:rPr lang="en-US" altLang="en-US" sz="2800" b="1"/>
              <a:t>Taxes </a:t>
            </a:r>
            <a:r>
              <a:rPr lang="en-US" altLang="en-US" sz="2800"/>
              <a:t>– Required charges of citizens by local, state, and federal governments</a:t>
            </a:r>
          </a:p>
          <a:p>
            <a:pPr lvl="1" eaLnBrk="1" hangingPunct="1"/>
            <a:r>
              <a:rPr lang="en-US" altLang="en-US" sz="2600"/>
              <a:t>Taxes are deducted from all employees paychecks</a:t>
            </a:r>
          </a:p>
          <a:p>
            <a:pPr lvl="1" eaLnBrk="1" hangingPunct="1"/>
            <a:r>
              <a:rPr lang="en-US" altLang="en-US" sz="2600"/>
              <a:t> Used to provide public goods and services</a:t>
            </a:r>
          </a:p>
          <a:p>
            <a:pPr lvl="2" eaLnBrk="1" hangingPunct="1"/>
            <a:r>
              <a:rPr lang="en-US" altLang="en-US" smtClean="0"/>
              <a:t>Roads, police, schools, governmental agencies, fire and emergency services</a:t>
            </a:r>
          </a:p>
        </p:txBody>
      </p:sp>
    </p:spTree>
    <p:extLst>
      <p:ext uri="{BB962C8B-B14F-4D97-AF65-F5344CB8AC3E}">
        <p14:creationId xmlns:p14="http://schemas.microsoft.com/office/powerpoint/2010/main" val="341898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84612" y="914400"/>
            <a:ext cx="6096000" cy="762000"/>
          </a:xfrm>
        </p:spPr>
        <p:txBody>
          <a:bodyPr/>
          <a:lstStyle/>
          <a:p>
            <a:pPr eaLnBrk="1" hangingPunct="1"/>
            <a:r>
              <a:rPr lang="en-US" altLang="en-US" sz="3800" b="1"/>
              <a:t>Starting a New Job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612" y="1828800"/>
            <a:ext cx="8001000" cy="2895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To receive a paycheck, an employee must:</a:t>
            </a:r>
          </a:p>
          <a:p>
            <a:pPr lvl="1" eaLnBrk="1" hangingPunct="1">
              <a:buFontTx/>
              <a:buNone/>
            </a:pPr>
            <a:r>
              <a:rPr lang="en-US" altLang="en-US" sz="3200" b="1"/>
              <a:t>Complete a Form W-4</a:t>
            </a:r>
            <a:r>
              <a:rPr lang="en-US" altLang="en-US" sz="3200"/>
              <a:t> </a:t>
            </a:r>
          </a:p>
          <a:p>
            <a:pPr lvl="2" eaLnBrk="1" hangingPunct="1"/>
            <a:r>
              <a:rPr lang="en-US" altLang="en-US" sz="3000"/>
              <a:t>Employee’s Withholding Allowance Certificate </a:t>
            </a:r>
          </a:p>
          <a:p>
            <a:pPr lvl="2" eaLnBrk="1" hangingPunct="1"/>
            <a:r>
              <a:rPr lang="en-US" altLang="en-US" sz="3000"/>
              <a:t>Determines the amount of money withheld for taxes</a:t>
            </a:r>
          </a:p>
        </p:txBody>
      </p:sp>
      <p:pic>
        <p:nvPicPr>
          <p:cNvPr id="5124" name="Picture 4" descr="j02340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212" y="4718050"/>
            <a:ext cx="167640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677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37012" y="914400"/>
            <a:ext cx="6096000" cy="685800"/>
          </a:xfrm>
        </p:spPr>
        <p:txBody>
          <a:bodyPr/>
          <a:lstStyle/>
          <a:p>
            <a:pPr eaLnBrk="1" hangingPunct="1"/>
            <a:r>
              <a:rPr lang="en-US" altLang="en-US" sz="3800" b="1"/>
              <a:t>Starting a New Job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4612" y="1752600"/>
            <a:ext cx="6324600" cy="4114800"/>
          </a:xfrm>
        </p:spPr>
        <p:txBody>
          <a:bodyPr>
            <a:normAutofit lnSpcReduction="10000"/>
          </a:bodyPr>
          <a:lstStyle/>
          <a:p>
            <a:pPr lvl="1" indent="-392113">
              <a:buNone/>
            </a:pPr>
            <a:r>
              <a:rPr lang="en-US" altLang="en-US" sz="3000" b="1"/>
              <a:t>Complete a Form I-9</a:t>
            </a:r>
          </a:p>
          <a:p>
            <a:pPr lvl="2" eaLnBrk="1" hangingPunct="1"/>
            <a:r>
              <a:rPr lang="en-US" altLang="en-US" sz="2600"/>
              <a:t>Used to prove the identity of people and avoid hiring non United States citizens</a:t>
            </a:r>
          </a:p>
          <a:p>
            <a:pPr lvl="2" eaLnBrk="1" hangingPunct="1"/>
            <a:r>
              <a:rPr lang="en-US" altLang="en-US" sz="2600"/>
              <a:t>Must provide at least 2 of the following</a:t>
            </a:r>
          </a:p>
          <a:p>
            <a:pPr lvl="3" eaLnBrk="1" hangingPunct="1"/>
            <a:r>
              <a:rPr lang="en-US" altLang="en-US" sz="2600">
                <a:latin typeface="Centaur" panose="02030504050205020304" pitchFamily="18" charset="0"/>
              </a:rPr>
              <a:t>passport</a:t>
            </a:r>
          </a:p>
          <a:p>
            <a:pPr lvl="3" eaLnBrk="1" hangingPunct="1"/>
            <a:r>
              <a:rPr lang="en-US" altLang="en-US" sz="2600">
                <a:latin typeface="Centaur" panose="02030504050205020304" pitchFamily="18" charset="0"/>
              </a:rPr>
              <a:t>driver’s license</a:t>
            </a:r>
          </a:p>
          <a:p>
            <a:pPr lvl="3" eaLnBrk="1" hangingPunct="1"/>
            <a:r>
              <a:rPr lang="en-US" altLang="en-US" sz="2600">
                <a:latin typeface="Centaur" panose="02030504050205020304" pitchFamily="18" charset="0"/>
              </a:rPr>
              <a:t>U.S. military card</a:t>
            </a:r>
          </a:p>
          <a:p>
            <a:pPr lvl="3" eaLnBrk="1" hangingPunct="1"/>
            <a:r>
              <a:rPr lang="en-US" altLang="en-US" sz="2600">
                <a:latin typeface="Centaur" panose="02030504050205020304" pitchFamily="18" charset="0"/>
              </a:rPr>
              <a:t>Social Security card</a:t>
            </a:r>
          </a:p>
          <a:p>
            <a:pPr lvl="3" eaLnBrk="1" hangingPunct="1"/>
            <a:r>
              <a:rPr lang="en-US" altLang="en-US" sz="2600">
                <a:latin typeface="Centaur" panose="02030504050205020304" pitchFamily="18" charset="0"/>
              </a:rPr>
              <a:t>birth certificate</a:t>
            </a:r>
          </a:p>
        </p:txBody>
      </p:sp>
      <p:pic>
        <p:nvPicPr>
          <p:cNvPr id="6148" name="Picture 4" descr="MCj0199233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2" y="3046414"/>
            <a:ext cx="22098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184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113212" y="914400"/>
            <a:ext cx="5867400" cy="6096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3800" b="1"/>
              <a:t>Starting A New Job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8837" y="1974850"/>
            <a:ext cx="7253288" cy="32829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100" b="1"/>
              <a:t>Form W-2 (Wage and Tax Statement)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100"/>
              <a:t>States the amount of money earned and taxes paid throughout the previous year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100"/>
              <a:t>Used to file income taxes by April 15</a:t>
            </a:r>
            <a:r>
              <a:rPr lang="en-US" altLang="en-US" sz="3100" baseline="30000"/>
              <a:t>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100"/>
              <a:t>Individuals may be exempt from filing federal withholdings if they make less than a certain amount per year</a:t>
            </a:r>
          </a:p>
        </p:txBody>
      </p:sp>
      <p:pic>
        <p:nvPicPr>
          <p:cNvPr id="7172" name="Picture 6" descr="MCj0139375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6" y="4899026"/>
            <a:ext cx="2332037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472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09A44C-857D-42FD-9219-94A36248C2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954</Words>
  <Application>Microsoft Office PowerPoint</Application>
  <PresentationFormat>Custom</PresentationFormat>
  <Paragraphs>210</Paragraphs>
  <Slides>21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Centaur</vt:lpstr>
      <vt:lpstr>Consolas</vt:lpstr>
      <vt:lpstr>Copperplate Gothic Bold</vt:lpstr>
      <vt:lpstr>Corbel</vt:lpstr>
      <vt:lpstr>Chalkboard 16x9</vt:lpstr>
      <vt:lpstr>Paychecks</vt:lpstr>
      <vt:lpstr>Question?</vt:lpstr>
      <vt:lpstr>Paycheck Breakdown</vt:lpstr>
      <vt:lpstr>An Earthlings Guide to Understanding Paychecks</vt:lpstr>
      <vt:lpstr>Planet Paycheck Navigation</vt:lpstr>
      <vt:lpstr>First Job!</vt:lpstr>
      <vt:lpstr>Starting a New Job</vt:lpstr>
      <vt:lpstr>Starting a New Job</vt:lpstr>
      <vt:lpstr>Starting A New Job</vt:lpstr>
      <vt:lpstr>Methods for Paying Employees</vt:lpstr>
      <vt:lpstr>Payment Method  Pros and Cons</vt:lpstr>
      <vt:lpstr>Reading A Paycheck Stub</vt:lpstr>
      <vt:lpstr>Reading A Paycheck Stub</vt:lpstr>
      <vt:lpstr>What is the Gross Pay?</vt:lpstr>
      <vt:lpstr>Reading A Paycheck Stub</vt:lpstr>
      <vt:lpstr>Reading A Paycheck Stub</vt:lpstr>
      <vt:lpstr>Miss Patty Paycheck’s Paycheck Stub</vt:lpstr>
      <vt:lpstr>Reading A Paycheck Stub</vt:lpstr>
      <vt:lpstr>Sample Paycheck Stub</vt:lpstr>
      <vt:lpstr>Remember to Review</vt:lpstr>
      <vt:lpstr>Thanks for Visiting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2015-03-24T22:27:09Z</dcterms:created>
  <dcterms:modified xsi:type="dcterms:W3CDTF">2015-03-25T01:57:11Z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