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76" r:id="rId2"/>
    <p:sldId id="259" r:id="rId3"/>
    <p:sldId id="268" r:id="rId4"/>
    <p:sldId id="277" r:id="rId5"/>
    <p:sldId id="267" r:id="rId6"/>
    <p:sldId id="260" r:id="rId7"/>
    <p:sldId id="261" r:id="rId8"/>
    <p:sldId id="262" r:id="rId9"/>
    <p:sldId id="263" r:id="rId10"/>
    <p:sldId id="264" r:id="rId11"/>
    <p:sldId id="265" r:id="rId12"/>
    <p:sldId id="266" r:id="rId13"/>
    <p:sldId id="256" r:id="rId14"/>
    <p:sldId id="25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F416B2-FB3B-4ADE-BD7F-1191032E7681}" type="datetimeFigureOut">
              <a:rPr lang="en-US" smtClean="0"/>
              <a:t>4/11/2012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077CA7-B6EE-485F-829D-5DD6844DFC48}" type="slidenum">
              <a:rPr lang="en-US" smtClean="0"/>
              <a:t>‹#›</a:t>
            </a:fld>
            <a:endParaRPr lang="en-US"/>
          </a:p>
        </p:txBody>
      </p:sp>
    </p:spTree>
    <p:extLst>
      <p:ext uri="{BB962C8B-B14F-4D97-AF65-F5344CB8AC3E}">
        <p14:creationId xmlns:p14="http://schemas.microsoft.com/office/powerpoint/2010/main" val="3429734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D0808B-E8BB-4976-BA3B-CE1B7F7326AF}" type="datetimeFigureOut">
              <a:rPr lang="en-US" smtClean="0"/>
              <a:pPr/>
              <a:t>4/11/2012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747AFE-DD56-4BC3-A8C3-7FF4E00B8E6D}" type="slidenum">
              <a:rPr lang="en-US" smtClean="0"/>
              <a:pPr/>
              <a:t>‹#›</a:t>
            </a:fld>
            <a:endParaRPr lang="en-US" dirty="0"/>
          </a:p>
        </p:txBody>
      </p:sp>
    </p:spTree>
    <p:extLst>
      <p:ext uri="{BB962C8B-B14F-4D97-AF65-F5344CB8AC3E}">
        <p14:creationId xmlns:p14="http://schemas.microsoft.com/office/powerpoint/2010/main" val="3080174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5CDAA6-5A58-425A-BF93-2DADA206266D}" type="slidenum">
              <a:rPr lang="en-US"/>
              <a:pPr/>
              <a:t>14</a:t>
            </a:fld>
            <a:endParaRPr lang="en-US" dirty="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25BE1084-3B20-41F8-8517-E2C09A3B900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1BAF21-41A6-4C0B-8670-ADA82082F720}" type="datetimeFigureOut">
              <a:rPr lang="en-US" smtClean="0"/>
              <a:pPr/>
              <a:t>4/11/2012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076009-5FD9-48AE-B53C-288E713CC38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1BAF21-41A6-4C0B-8670-ADA82082F720}" type="datetimeFigureOut">
              <a:rPr lang="en-US" smtClean="0"/>
              <a:pPr/>
              <a:t>4/11/2012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076009-5FD9-48AE-B53C-288E713CC38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Conflicting Viewpoints</a:t>
            </a:r>
            <a:endParaRPr lang="en-US" dirty="0"/>
          </a:p>
        </p:txBody>
      </p:sp>
      <p:sp>
        <p:nvSpPr>
          <p:cNvPr id="5" name="Subtitle 4"/>
          <p:cNvSpPr>
            <a:spLocks noGrp="1"/>
          </p:cNvSpPr>
          <p:nvPr>
            <p:ph type="subTitle" idx="1"/>
          </p:nvPr>
        </p:nvSpPr>
        <p:spPr/>
        <p:txBody>
          <a:bodyPr/>
          <a:lstStyle/>
          <a:p>
            <a:r>
              <a:rPr lang="en-US" dirty="0" smtClean="0"/>
              <a:t>Page 403-412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a:t>
            </a:r>
          </a:p>
        </p:txBody>
      </p:sp>
      <p:sp>
        <p:nvSpPr>
          <p:cNvPr id="45059"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5060"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5061" name="Rectangle 5"/>
          <p:cNvSpPr>
            <a:spLocks noGrp="1" noChangeArrowheads="1"/>
          </p:cNvSpPr>
          <p:nvPr>
            <p:ph type="body" sz="half" idx="3"/>
          </p:nvPr>
        </p:nvSpPr>
        <p:spPr>
          <a:xfrm>
            <a:off x="381000" y="3810000"/>
            <a:ext cx="8229600" cy="2187575"/>
          </a:xfrm>
        </p:spPr>
        <p:txBody>
          <a:bodyPr/>
          <a:lstStyle/>
          <a:p>
            <a:pPr eaLnBrk="1" hangingPunct="1">
              <a:buFontTx/>
              <a:buNone/>
            </a:pPr>
            <a:r>
              <a:rPr lang="en-US" sz="2000" dirty="0" smtClean="0"/>
              <a:t>38. Scientist 2 considers that oil seepage from igneous rocks is damaging to Scientist 1’s theory because igneous rocks:</a:t>
            </a:r>
          </a:p>
          <a:p>
            <a:pPr eaLnBrk="1" hangingPunct="1">
              <a:buFontTx/>
              <a:buNone/>
            </a:pPr>
            <a:r>
              <a:rPr lang="en-US" sz="2000" dirty="0" smtClean="0"/>
              <a:t>F. Are easily fractured by earthquakes</a:t>
            </a:r>
          </a:p>
          <a:p>
            <a:pPr eaLnBrk="1" hangingPunct="1">
              <a:buFontTx/>
              <a:buNone/>
            </a:pPr>
            <a:r>
              <a:rPr lang="en-US" sz="2000" dirty="0" smtClean="0"/>
              <a:t>G. Never contain fossils</a:t>
            </a:r>
          </a:p>
          <a:p>
            <a:pPr eaLnBrk="1" hangingPunct="1">
              <a:buFontTx/>
              <a:buNone/>
            </a:pPr>
            <a:r>
              <a:rPr lang="en-US" sz="2000" dirty="0" smtClean="0"/>
              <a:t>H. Are always located deep in the crust</a:t>
            </a:r>
          </a:p>
          <a:p>
            <a:pPr eaLnBrk="1" hangingPunct="1">
              <a:buFontTx/>
              <a:buNone/>
            </a:pPr>
            <a:r>
              <a:rPr lang="en-US" sz="2000" dirty="0" smtClean="0"/>
              <a:t>J. Contain many meteorites</a:t>
            </a:r>
          </a:p>
        </p:txBody>
      </p:sp>
      <p:pic>
        <p:nvPicPr>
          <p:cNvPr id="45062"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5063"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5896" name="Oval 8"/>
          <p:cNvSpPr>
            <a:spLocks noChangeArrowheads="1"/>
          </p:cNvSpPr>
          <p:nvPr/>
        </p:nvSpPr>
        <p:spPr bwMode="auto">
          <a:xfrm>
            <a:off x="381000" y="4876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5896"/>
                                        </p:tgtEl>
                                        <p:attrNameLst>
                                          <p:attrName>style.visibility</p:attrName>
                                        </p:attrNameLst>
                                      </p:cBhvr>
                                      <p:to>
                                        <p:strVal val="visible"/>
                                      </p:to>
                                    </p:set>
                                    <p:anim calcmode="lin" valueType="num">
                                      <p:cBhvr additive="base">
                                        <p:cTn id="7" dur="500" fill="hold"/>
                                        <p:tgtEl>
                                          <p:spTgt spid="165896"/>
                                        </p:tgtEl>
                                        <p:attrNameLst>
                                          <p:attrName>ppt_x</p:attrName>
                                        </p:attrNameLst>
                                      </p:cBhvr>
                                      <p:tavLst>
                                        <p:tav tm="0">
                                          <p:val>
                                            <p:strVal val="#ppt_x"/>
                                          </p:val>
                                        </p:tav>
                                        <p:tav tm="100000">
                                          <p:val>
                                            <p:strVal val="#ppt_x"/>
                                          </p:val>
                                        </p:tav>
                                      </p:tavLst>
                                    </p:anim>
                                    <p:anim calcmode="lin" valueType="num">
                                      <p:cBhvr additive="base">
                                        <p:cTn id="8" dur="500" fill="hold"/>
                                        <p:tgtEl>
                                          <p:spTgt spid="1658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a:t>
            </a:r>
          </a:p>
        </p:txBody>
      </p:sp>
      <p:sp>
        <p:nvSpPr>
          <p:cNvPr id="46083"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6084"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6085" name="Rectangle 5"/>
          <p:cNvSpPr>
            <a:spLocks noGrp="1" noChangeArrowheads="1"/>
          </p:cNvSpPr>
          <p:nvPr>
            <p:ph type="body" sz="half" idx="3"/>
          </p:nvPr>
        </p:nvSpPr>
        <p:spPr/>
        <p:txBody>
          <a:bodyPr/>
          <a:lstStyle/>
          <a:p>
            <a:pPr marL="533400" indent="-533400" eaLnBrk="1" hangingPunct="1">
              <a:buFontTx/>
              <a:buNone/>
            </a:pPr>
            <a:r>
              <a:rPr lang="en-US" sz="2000" dirty="0" smtClean="0"/>
              <a:t>39. What evidence given by Scientist 1 was not refuted by Scientist 2?</a:t>
            </a:r>
          </a:p>
          <a:p>
            <a:pPr marL="533400" indent="-533400" eaLnBrk="1" hangingPunct="1">
              <a:buFontTx/>
              <a:buAutoNum type="alphaUcPeriod"/>
            </a:pPr>
            <a:r>
              <a:rPr lang="en-US" sz="2000" dirty="0" smtClean="0"/>
              <a:t>There have been many theories of a nonorganic origin of petroleum, and all of them have failed.</a:t>
            </a:r>
          </a:p>
          <a:p>
            <a:pPr marL="533400" indent="-533400" eaLnBrk="1" hangingPunct="1">
              <a:buFontTx/>
              <a:buAutoNum type="alphaUcPeriod"/>
            </a:pPr>
            <a:r>
              <a:rPr lang="en-US" sz="2000" dirty="0" smtClean="0"/>
              <a:t>Petroleum is very often found associated with salt domes.</a:t>
            </a:r>
          </a:p>
          <a:p>
            <a:pPr marL="533400" indent="-533400" eaLnBrk="1" hangingPunct="1">
              <a:buFontTx/>
              <a:buAutoNum type="alphaUcPeriod"/>
            </a:pPr>
            <a:r>
              <a:rPr lang="en-US" sz="2000" dirty="0" smtClean="0"/>
              <a:t>All petroleum deposits are in porous sedimentary rock.</a:t>
            </a:r>
          </a:p>
          <a:p>
            <a:pPr marL="533400" indent="-533400" eaLnBrk="1" hangingPunct="1">
              <a:buFontTx/>
              <a:buAutoNum type="alphaUcPeriod"/>
            </a:pPr>
            <a:r>
              <a:rPr lang="en-US" sz="2000" dirty="0" smtClean="0"/>
              <a:t>Meteorites come to earth in the ocean just as often as on land.</a:t>
            </a:r>
          </a:p>
        </p:txBody>
      </p:sp>
      <p:pic>
        <p:nvPicPr>
          <p:cNvPr id="46086"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6087"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6920" name="Oval 8"/>
          <p:cNvSpPr>
            <a:spLocks noChangeArrowheads="1"/>
          </p:cNvSpPr>
          <p:nvPr/>
        </p:nvSpPr>
        <p:spPr bwMode="auto">
          <a:xfrm>
            <a:off x="457200" y="49530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6920"/>
                                        </p:tgtEl>
                                        <p:attrNameLst>
                                          <p:attrName>style.visibility</p:attrName>
                                        </p:attrNameLst>
                                      </p:cBhvr>
                                      <p:to>
                                        <p:strVal val="visible"/>
                                      </p:to>
                                    </p:set>
                                    <p:anim calcmode="lin" valueType="num">
                                      <p:cBhvr additive="base">
                                        <p:cTn id="7" dur="500" fill="hold"/>
                                        <p:tgtEl>
                                          <p:spTgt spid="166920"/>
                                        </p:tgtEl>
                                        <p:attrNameLst>
                                          <p:attrName>ppt_x</p:attrName>
                                        </p:attrNameLst>
                                      </p:cBhvr>
                                      <p:tavLst>
                                        <p:tav tm="0">
                                          <p:val>
                                            <p:strVal val="#ppt_x"/>
                                          </p:val>
                                        </p:tav>
                                        <p:tav tm="100000">
                                          <p:val>
                                            <p:strVal val="#ppt_x"/>
                                          </p:val>
                                        </p:tav>
                                      </p:tavLst>
                                    </p:anim>
                                    <p:anim calcmode="lin" valueType="num">
                                      <p:cBhvr additive="base">
                                        <p:cTn id="8" dur="500" fill="hold"/>
                                        <p:tgtEl>
                                          <p:spTgt spid="1669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 </a:t>
            </a:r>
          </a:p>
        </p:txBody>
      </p:sp>
      <p:sp>
        <p:nvSpPr>
          <p:cNvPr id="47107"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7108"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7109" name="Rectangle 5"/>
          <p:cNvSpPr>
            <a:spLocks noGrp="1" noChangeArrowheads="1"/>
          </p:cNvSpPr>
          <p:nvPr>
            <p:ph type="body" sz="half" idx="3"/>
          </p:nvPr>
        </p:nvSpPr>
        <p:spPr>
          <a:xfrm>
            <a:off x="381000" y="3810000"/>
            <a:ext cx="8229600" cy="2187575"/>
          </a:xfrm>
        </p:spPr>
        <p:txBody>
          <a:bodyPr/>
          <a:lstStyle/>
          <a:p>
            <a:pPr eaLnBrk="1" hangingPunct="1">
              <a:buFontTx/>
              <a:buNone/>
            </a:pPr>
            <a:r>
              <a:rPr lang="en-US" sz="1800" dirty="0" smtClean="0"/>
              <a:t>40. The chief objection that Scientist 2 has to the theory of Scientist 1 is that it:</a:t>
            </a:r>
          </a:p>
          <a:p>
            <a:pPr eaLnBrk="1" hangingPunct="1">
              <a:buFontTx/>
              <a:buNone/>
            </a:pPr>
            <a:r>
              <a:rPr lang="en-US" sz="1800" dirty="0" smtClean="0"/>
              <a:t>F. Postulates the formation of petroleum in a highly unusual set of conditions.</a:t>
            </a:r>
          </a:p>
          <a:p>
            <a:pPr eaLnBrk="1" hangingPunct="1">
              <a:buFontTx/>
              <a:buNone/>
            </a:pPr>
            <a:r>
              <a:rPr lang="en-US" sz="1800" dirty="0" smtClean="0"/>
              <a:t>G. Cannot account for the accumulation of petroleum in sedimentary rocks.</a:t>
            </a:r>
          </a:p>
          <a:p>
            <a:pPr eaLnBrk="1" hangingPunct="1">
              <a:buFontTx/>
              <a:buNone/>
            </a:pPr>
            <a:r>
              <a:rPr lang="en-US" sz="1800" dirty="0" smtClean="0"/>
              <a:t>H. Arbitrarily rejects the theory of nonorganic origin.</a:t>
            </a:r>
          </a:p>
          <a:p>
            <a:pPr eaLnBrk="1" hangingPunct="1">
              <a:buFontTx/>
              <a:buNone/>
            </a:pPr>
            <a:r>
              <a:rPr lang="en-US" sz="1800" dirty="0" smtClean="0"/>
              <a:t>J. Places a limit on the amount of petroleum that can be extracted from the earth.</a:t>
            </a:r>
          </a:p>
        </p:txBody>
      </p:sp>
      <p:pic>
        <p:nvPicPr>
          <p:cNvPr id="47110"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7111"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7944" name="Oval 8"/>
          <p:cNvSpPr>
            <a:spLocks noChangeArrowheads="1"/>
          </p:cNvSpPr>
          <p:nvPr/>
        </p:nvSpPr>
        <p:spPr bwMode="auto">
          <a:xfrm>
            <a:off x="304800" y="4114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7944"/>
                                        </p:tgtEl>
                                        <p:attrNameLst>
                                          <p:attrName>style.visibility</p:attrName>
                                        </p:attrNameLst>
                                      </p:cBhvr>
                                      <p:to>
                                        <p:strVal val="visible"/>
                                      </p:to>
                                    </p:set>
                                    <p:anim calcmode="lin" valueType="num">
                                      <p:cBhvr additive="base">
                                        <p:cTn id="7" dur="500" fill="hold"/>
                                        <p:tgtEl>
                                          <p:spTgt spid="167944"/>
                                        </p:tgtEl>
                                        <p:attrNameLst>
                                          <p:attrName>ppt_x</p:attrName>
                                        </p:attrNameLst>
                                      </p:cBhvr>
                                      <p:tavLst>
                                        <p:tav tm="0">
                                          <p:val>
                                            <p:strVal val="#ppt_x"/>
                                          </p:val>
                                        </p:tav>
                                        <p:tav tm="100000">
                                          <p:val>
                                            <p:strVal val="#ppt_x"/>
                                          </p:val>
                                        </p:tav>
                                      </p:tavLst>
                                    </p:anim>
                                    <p:anim calcmode="lin" valueType="num">
                                      <p:cBhvr additive="base">
                                        <p:cTn id="8" dur="500" fill="hold"/>
                                        <p:tgtEl>
                                          <p:spTgt spid="1679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Passage 7 - C</a:t>
            </a:r>
            <a:endParaRPr lang="en-US" dirty="0"/>
          </a:p>
        </p:txBody>
      </p:sp>
      <p:sp>
        <p:nvSpPr>
          <p:cNvPr id="3" name="Subtitle 2"/>
          <p:cNvSpPr>
            <a:spLocks noGrp="1"/>
          </p:cNvSpPr>
          <p:nvPr>
            <p:ph type="subTitle" idx="1"/>
          </p:nvPr>
        </p:nvSpPr>
        <p:spPr/>
        <p:txBody>
          <a:bodyPr/>
          <a:lstStyle/>
          <a:p>
            <a:r>
              <a:rPr lang="en-US" dirty="0" smtClean="0"/>
              <a:t>662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304800"/>
            <a:ext cx="8229600" cy="1143000"/>
          </a:xfrm>
        </p:spPr>
        <p:txBody>
          <a:bodyPr/>
          <a:lstStyle/>
          <a:p>
            <a:r>
              <a:rPr lang="en-US" dirty="0"/>
              <a:t>Passage </a:t>
            </a:r>
            <a:r>
              <a:rPr lang="en-US" dirty="0" smtClean="0"/>
              <a:t>7 - C</a:t>
            </a:r>
            <a:endParaRPr lang="en-US" dirty="0"/>
          </a:p>
        </p:txBody>
      </p:sp>
      <p:sp>
        <p:nvSpPr>
          <p:cNvPr id="25604" name="Rectangle 4"/>
          <p:cNvSpPr>
            <a:spLocks noGrp="1" noChangeArrowheads="1"/>
          </p:cNvSpPr>
          <p:nvPr>
            <p:ph type="body" sz="half" idx="1"/>
          </p:nvPr>
        </p:nvSpPr>
        <p:spPr/>
        <p:txBody>
          <a:bodyPr/>
          <a:lstStyle/>
          <a:p>
            <a:endParaRPr lang="en-US" dirty="0"/>
          </a:p>
        </p:txBody>
      </p:sp>
      <p:sp>
        <p:nvSpPr>
          <p:cNvPr id="25605" name="Rectangle 5"/>
          <p:cNvSpPr>
            <a:spLocks noGrp="1" noChangeArrowheads="1"/>
          </p:cNvSpPr>
          <p:nvPr>
            <p:ph type="body" sz="half" idx="2"/>
          </p:nvPr>
        </p:nvSpPr>
        <p:spPr/>
        <p:txBody>
          <a:bodyPr/>
          <a:lstStyle/>
          <a:p>
            <a:endParaRPr lang="en-US" dirty="0"/>
          </a:p>
        </p:txBody>
      </p:sp>
      <p:pic>
        <p:nvPicPr>
          <p:cNvPr id="25607" name="Picture 7" descr="c-7"/>
          <p:cNvPicPr>
            <a:picLocks noChangeAspect="1" noChangeArrowheads="1"/>
          </p:cNvPicPr>
          <p:nvPr/>
        </p:nvPicPr>
        <p:blipFill>
          <a:blip r:embed="rId3" cstate="print"/>
          <a:srcRect/>
          <a:stretch>
            <a:fillRect/>
          </a:stretch>
        </p:blipFill>
        <p:spPr bwMode="auto">
          <a:xfrm>
            <a:off x="4800600" y="1981200"/>
            <a:ext cx="3829050" cy="32893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p:txBody>
          <a:bodyPr>
            <a:normAutofit fontScale="92500" lnSpcReduction="20000"/>
          </a:bodyPr>
          <a:lstStyle/>
          <a:p>
            <a:pPr>
              <a:buNone/>
            </a:pPr>
            <a:r>
              <a:rPr lang="en-US" dirty="0" smtClean="0"/>
              <a:t>34. The two scientists agree that:</a:t>
            </a:r>
          </a:p>
          <a:p>
            <a:pPr>
              <a:buNone/>
            </a:pPr>
            <a:r>
              <a:rPr lang="en-US" dirty="0" smtClean="0"/>
              <a:t>	f. in nature, birds choose one form or the other from tree trunks.</a:t>
            </a:r>
          </a:p>
          <a:p>
            <a:pPr>
              <a:buNone/>
            </a:pPr>
            <a:r>
              <a:rPr lang="en-US" dirty="0" smtClean="0"/>
              <a:t>	g. the relative frequency of the two forms in a population sometimes changes drastically.</a:t>
            </a:r>
          </a:p>
          <a:p>
            <a:pPr>
              <a:buNone/>
            </a:pPr>
            <a:r>
              <a:rPr lang="en-US" dirty="0" smtClean="0"/>
              <a:t>	h. the dark form tends to be more frequent in the population</a:t>
            </a:r>
          </a:p>
          <a:p>
            <a:pPr>
              <a:buNone/>
            </a:pPr>
            <a:r>
              <a:rPr lang="en-US" dirty="0" smtClean="0"/>
              <a:t>	j. the reason for the shifts in frequency is unknown.</a:t>
            </a:r>
          </a:p>
          <a:p>
            <a:pPr>
              <a:buNone/>
            </a:pPr>
            <a:endParaRPr lang="en-US" dirty="0"/>
          </a:p>
        </p:txBody>
      </p:sp>
      <p:sp>
        <p:nvSpPr>
          <p:cNvPr id="10" name="Content Placeholder 9"/>
          <p:cNvSpPr>
            <a:spLocks noGrp="1"/>
          </p:cNvSpPr>
          <p:nvPr>
            <p:ph sz="half" idx="2"/>
          </p:nvPr>
        </p:nvSpPr>
        <p:spPr>
          <a:xfrm>
            <a:off x="381000" y="2209800"/>
            <a:ext cx="4040188" cy="3951288"/>
          </a:xfrm>
        </p:spPr>
        <p:txBody>
          <a:bodyPr/>
          <a:lstStyle/>
          <a:p>
            <a:r>
              <a:rPr lang="en-US" dirty="0" smtClean="0"/>
              <a:t>Look at the introduction paragraph – it usually states the agreement.</a:t>
            </a:r>
            <a:endParaRPr lang="en-US" dirty="0"/>
          </a:p>
        </p:txBody>
      </p:sp>
      <p:sp>
        <p:nvSpPr>
          <p:cNvPr id="11" name="Oval 8"/>
          <p:cNvSpPr>
            <a:spLocks noChangeArrowheads="1"/>
          </p:cNvSpPr>
          <p:nvPr/>
        </p:nvSpPr>
        <p:spPr bwMode="auto">
          <a:xfrm>
            <a:off x="4953000" y="3352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p:txBody>
          <a:bodyPr>
            <a:normAutofit fontScale="92500" lnSpcReduction="20000"/>
          </a:bodyPr>
          <a:lstStyle/>
          <a:p>
            <a:pPr>
              <a:buNone/>
            </a:pPr>
            <a:r>
              <a:rPr lang="en-US" dirty="0" smtClean="0"/>
              <a:t>35. The hypothesis in dispute is that:</a:t>
            </a:r>
          </a:p>
          <a:p>
            <a:pPr>
              <a:buNone/>
            </a:pPr>
            <a:r>
              <a:rPr lang="en-US" dirty="0" smtClean="0"/>
              <a:t>	a. the change in frequency is commonly the result of changes in air quality</a:t>
            </a:r>
          </a:p>
          <a:p>
            <a:pPr>
              <a:buNone/>
            </a:pPr>
            <a:r>
              <a:rPr lang="en-US" dirty="0" smtClean="0"/>
              <a:t>	b. natural selection controls the relative frequency of the two forms.</a:t>
            </a:r>
          </a:p>
          <a:p>
            <a:pPr>
              <a:buNone/>
            </a:pPr>
            <a:r>
              <a:rPr lang="en-US" dirty="0" smtClean="0"/>
              <a:t>	c. the color of a moth is controlled by its heredity.</a:t>
            </a:r>
          </a:p>
          <a:p>
            <a:pPr>
              <a:buNone/>
            </a:pPr>
            <a:r>
              <a:rPr lang="en-US" dirty="0" smtClean="0"/>
              <a:t>	d. the ability of birds to find the moths on tree trunks is limited by camouflage.</a:t>
            </a:r>
          </a:p>
          <a:p>
            <a:pPr>
              <a:buNone/>
            </a:pPr>
            <a:endParaRPr lang="en-US" dirty="0"/>
          </a:p>
        </p:txBody>
      </p:sp>
      <p:sp>
        <p:nvSpPr>
          <p:cNvPr id="10" name="Content Placeholder 9"/>
          <p:cNvSpPr>
            <a:spLocks noGrp="1"/>
          </p:cNvSpPr>
          <p:nvPr>
            <p:ph sz="half" idx="2"/>
          </p:nvPr>
        </p:nvSpPr>
        <p:spPr/>
        <p:txBody>
          <a:bodyPr/>
          <a:lstStyle/>
          <a:p>
            <a:r>
              <a:rPr lang="en-US" dirty="0" smtClean="0"/>
              <a:t>What is the disagreement?</a:t>
            </a:r>
            <a:endParaRPr lang="en-US" dirty="0"/>
          </a:p>
        </p:txBody>
      </p:sp>
      <p:sp>
        <p:nvSpPr>
          <p:cNvPr id="9" name="Oval 8"/>
          <p:cNvSpPr>
            <a:spLocks noChangeArrowheads="1"/>
          </p:cNvSpPr>
          <p:nvPr/>
        </p:nvSpPr>
        <p:spPr bwMode="auto">
          <a:xfrm>
            <a:off x="4953000" y="27432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p:txBody>
          <a:bodyPr>
            <a:normAutofit fontScale="85000" lnSpcReduction="10000"/>
          </a:bodyPr>
          <a:lstStyle/>
          <a:p>
            <a:pPr>
              <a:buNone/>
            </a:pPr>
            <a:r>
              <a:rPr lang="en-US" dirty="0" smtClean="0"/>
              <a:t>36. How might Scientist 1 account for the discrepant results of other field studies?</a:t>
            </a:r>
          </a:p>
          <a:p>
            <a:pPr>
              <a:buNone/>
            </a:pPr>
            <a:r>
              <a:rPr lang="en-US" dirty="0" smtClean="0"/>
              <a:t>	f. they might have been done with a different species of moth.</a:t>
            </a:r>
          </a:p>
          <a:p>
            <a:pPr>
              <a:buNone/>
            </a:pPr>
            <a:r>
              <a:rPr lang="en-US" dirty="0" smtClean="0"/>
              <a:t>	g. moths with intermediate color might have been misidentified</a:t>
            </a:r>
          </a:p>
          <a:p>
            <a:pPr>
              <a:buNone/>
            </a:pPr>
            <a:r>
              <a:rPr lang="en-US" dirty="0" smtClean="0"/>
              <a:t>	h. the samples taken were too small to be meaningful</a:t>
            </a:r>
          </a:p>
          <a:p>
            <a:pPr>
              <a:buNone/>
            </a:pPr>
            <a:r>
              <a:rPr lang="en-US" dirty="0" smtClean="0"/>
              <a:t>	j. there might be other causes for the frequency shift, but in some cases, the air quality relationship is proven</a:t>
            </a:r>
          </a:p>
          <a:p>
            <a:pPr>
              <a:buNone/>
            </a:pPr>
            <a:endParaRPr lang="en-US" dirty="0"/>
          </a:p>
        </p:txBody>
      </p:sp>
      <p:sp>
        <p:nvSpPr>
          <p:cNvPr id="10" name="Content Placeholder 9"/>
          <p:cNvSpPr>
            <a:spLocks noGrp="1"/>
          </p:cNvSpPr>
          <p:nvPr>
            <p:ph sz="half" idx="2"/>
          </p:nvPr>
        </p:nvSpPr>
        <p:spPr>
          <a:xfrm>
            <a:off x="381000" y="2209800"/>
            <a:ext cx="4040188" cy="3951288"/>
          </a:xfrm>
        </p:spPr>
        <p:txBody>
          <a:bodyPr/>
          <a:lstStyle/>
          <a:p>
            <a:endParaRPr lang="en-US" dirty="0"/>
          </a:p>
        </p:txBody>
      </p:sp>
      <p:sp>
        <p:nvSpPr>
          <p:cNvPr id="11" name="Oval 8"/>
          <p:cNvSpPr>
            <a:spLocks noChangeArrowheads="1"/>
          </p:cNvSpPr>
          <p:nvPr/>
        </p:nvSpPr>
        <p:spPr bwMode="auto">
          <a:xfrm>
            <a:off x="4876800" y="4876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p:txBody>
          <a:bodyPr>
            <a:normAutofit fontScale="77500" lnSpcReduction="20000"/>
          </a:bodyPr>
          <a:lstStyle/>
          <a:p>
            <a:pPr>
              <a:buNone/>
            </a:pPr>
            <a:r>
              <a:rPr lang="en-US" dirty="0" smtClean="0"/>
              <a:t>37. What discovery would tend to strengthen the position of Scientist 2?</a:t>
            </a:r>
          </a:p>
          <a:p>
            <a:pPr>
              <a:buNone/>
            </a:pPr>
            <a:r>
              <a:rPr lang="en-US" dirty="0" smtClean="0"/>
              <a:t>	a. Dark-colored moths tend to mate selectively with other dark moths.</a:t>
            </a:r>
          </a:p>
          <a:p>
            <a:pPr>
              <a:buNone/>
            </a:pPr>
            <a:r>
              <a:rPr lang="en-US" dirty="0" smtClean="0"/>
              <a:t>	b. breeding experiments show that the gene for black color is dominant to the gene for light color.</a:t>
            </a:r>
          </a:p>
          <a:p>
            <a:pPr>
              <a:buNone/>
            </a:pPr>
            <a:r>
              <a:rPr lang="en-US" dirty="0" smtClean="0"/>
              <a:t>	c. there is a permanent distribution of patterns such that the black form is more common in the north.</a:t>
            </a:r>
          </a:p>
          <a:p>
            <a:pPr>
              <a:buNone/>
            </a:pPr>
            <a:r>
              <a:rPr lang="en-US" dirty="0" smtClean="0"/>
              <a:t>	d. In periods of prolonged drought, more of the light phase die during the larval stage.</a:t>
            </a:r>
          </a:p>
          <a:p>
            <a:pPr>
              <a:buNone/>
            </a:pPr>
            <a:endParaRPr lang="en-US" dirty="0"/>
          </a:p>
        </p:txBody>
      </p:sp>
      <p:sp>
        <p:nvSpPr>
          <p:cNvPr id="10" name="Content Placeholder 9"/>
          <p:cNvSpPr>
            <a:spLocks noGrp="1"/>
          </p:cNvSpPr>
          <p:nvPr>
            <p:ph sz="half" idx="2"/>
          </p:nvPr>
        </p:nvSpPr>
        <p:spPr/>
        <p:txBody>
          <a:bodyPr/>
          <a:lstStyle/>
          <a:p>
            <a:endParaRPr lang="en-US" dirty="0"/>
          </a:p>
        </p:txBody>
      </p:sp>
      <p:sp>
        <p:nvSpPr>
          <p:cNvPr id="9" name="Oval 8"/>
          <p:cNvSpPr>
            <a:spLocks noChangeArrowheads="1"/>
          </p:cNvSpPr>
          <p:nvPr/>
        </p:nvSpPr>
        <p:spPr bwMode="auto">
          <a:xfrm>
            <a:off x="4953000" y="4876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a:xfrm>
            <a:off x="4645025" y="2174874"/>
            <a:ext cx="4041775" cy="4149725"/>
          </a:xfrm>
        </p:spPr>
        <p:txBody>
          <a:bodyPr>
            <a:normAutofit fontScale="77500" lnSpcReduction="20000"/>
          </a:bodyPr>
          <a:lstStyle/>
          <a:p>
            <a:pPr>
              <a:buNone/>
            </a:pPr>
            <a:r>
              <a:rPr lang="en-US" dirty="0" smtClean="0"/>
              <a:t>38. What evidence in support of the hypothesis given by Scientist 1 was questioned by Scientist 2?</a:t>
            </a:r>
          </a:p>
          <a:p>
            <a:pPr>
              <a:buNone/>
            </a:pPr>
            <a:r>
              <a:rPr lang="en-US" dirty="0" smtClean="0"/>
              <a:t>	f. when moths are raised in captivity, their color depends on the color of their cage boxes.</a:t>
            </a:r>
          </a:p>
          <a:p>
            <a:pPr>
              <a:buNone/>
            </a:pPr>
            <a:r>
              <a:rPr lang="en-US" dirty="0" smtClean="0"/>
              <a:t>	g. Birds find light peppered moths more easily on tree-blackened tree bark.</a:t>
            </a:r>
          </a:p>
          <a:p>
            <a:pPr>
              <a:buNone/>
            </a:pPr>
            <a:r>
              <a:rPr lang="en-US" dirty="0" smtClean="0"/>
              <a:t>	h. the frequency of dark moths generally increases when the trees are dark and decreases when the color is light.</a:t>
            </a:r>
          </a:p>
          <a:p>
            <a:pPr>
              <a:buNone/>
            </a:pPr>
            <a:r>
              <a:rPr lang="en-US" dirty="0" smtClean="0"/>
              <a:t>	j. the changes in color frequencies are due to natural selection based on the color of tree bark.</a:t>
            </a:r>
          </a:p>
          <a:p>
            <a:pPr>
              <a:buNone/>
            </a:pPr>
            <a:endParaRPr lang="en-US" dirty="0"/>
          </a:p>
        </p:txBody>
      </p:sp>
      <p:sp>
        <p:nvSpPr>
          <p:cNvPr id="10" name="Content Placeholder 9"/>
          <p:cNvSpPr>
            <a:spLocks noGrp="1"/>
          </p:cNvSpPr>
          <p:nvPr>
            <p:ph sz="half" idx="2"/>
          </p:nvPr>
        </p:nvSpPr>
        <p:spPr>
          <a:xfrm>
            <a:off x="381000" y="2209800"/>
            <a:ext cx="4040188" cy="3951288"/>
          </a:xfrm>
        </p:spPr>
        <p:txBody>
          <a:bodyPr/>
          <a:lstStyle/>
          <a:p>
            <a:endParaRPr lang="en-US" dirty="0"/>
          </a:p>
        </p:txBody>
      </p:sp>
      <p:sp>
        <p:nvSpPr>
          <p:cNvPr id="11" name="Oval 8"/>
          <p:cNvSpPr>
            <a:spLocks noChangeArrowheads="1"/>
          </p:cNvSpPr>
          <p:nvPr/>
        </p:nvSpPr>
        <p:spPr bwMode="auto">
          <a:xfrm>
            <a:off x="4953000" y="36576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Conflicting Viewpoints</a:t>
            </a:r>
            <a:endParaRPr lang="en-US" dirty="0"/>
          </a:p>
        </p:txBody>
      </p:sp>
      <p:sp>
        <p:nvSpPr>
          <p:cNvPr id="3" name="Content Placeholder 2"/>
          <p:cNvSpPr>
            <a:spLocks noGrp="1"/>
          </p:cNvSpPr>
          <p:nvPr>
            <p:ph idx="1"/>
          </p:nvPr>
        </p:nvSpPr>
        <p:spPr/>
        <p:txBody>
          <a:bodyPr>
            <a:normAutofit lnSpcReduction="10000"/>
          </a:bodyPr>
          <a:lstStyle/>
          <a:p>
            <a:r>
              <a:rPr lang="en-US" dirty="0" smtClean="0"/>
              <a:t>Usually labeled:</a:t>
            </a:r>
          </a:p>
          <a:p>
            <a:pPr>
              <a:buNone/>
            </a:pPr>
            <a:r>
              <a:rPr lang="en-US" dirty="0"/>
              <a:t>	</a:t>
            </a:r>
            <a:r>
              <a:rPr lang="en-US" dirty="0" smtClean="0"/>
              <a:t>- Hypothesis 1 and Hypothesis 2</a:t>
            </a:r>
          </a:p>
          <a:p>
            <a:pPr>
              <a:buNone/>
            </a:pPr>
            <a:r>
              <a:rPr lang="en-US" dirty="0"/>
              <a:t>	</a:t>
            </a:r>
            <a:r>
              <a:rPr lang="en-US" dirty="0" smtClean="0"/>
              <a:t>- Scientist 1 and Scientist 2</a:t>
            </a:r>
          </a:p>
          <a:p>
            <a:r>
              <a:rPr lang="en-US" dirty="0" smtClean="0"/>
              <a:t>Do not worry about who’s right or wrong. You will not be asked which scientist is correct but you may be asked to </a:t>
            </a:r>
            <a:r>
              <a:rPr lang="en-US" dirty="0" smtClean="0">
                <a:solidFill>
                  <a:srgbClr val="FF0000"/>
                </a:solidFill>
              </a:rPr>
              <a:t>identify evidence to support the viewpoint.</a:t>
            </a:r>
            <a:endParaRPr lang="en-US" dirty="0" smtClean="0"/>
          </a:p>
          <a:p>
            <a:r>
              <a:rPr lang="en-US" dirty="0" smtClean="0"/>
              <a:t>You will be asked to identify </a:t>
            </a:r>
            <a:r>
              <a:rPr lang="en-US" dirty="0" smtClean="0">
                <a:solidFill>
                  <a:srgbClr val="FF0000"/>
                </a:solidFill>
              </a:rPr>
              <a:t>points of agreement and disagreement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p:txBody>
          <a:bodyPr>
            <a:normAutofit fontScale="92500" lnSpcReduction="20000"/>
          </a:bodyPr>
          <a:lstStyle/>
          <a:p>
            <a:pPr>
              <a:buNone/>
            </a:pPr>
            <a:r>
              <a:rPr lang="en-US" dirty="0" smtClean="0"/>
              <a:t>39. The chief objection that Scientist 2 has to the work of Scientist 1 is that:</a:t>
            </a:r>
          </a:p>
          <a:p>
            <a:pPr>
              <a:buNone/>
            </a:pPr>
            <a:r>
              <a:rPr lang="en-US" dirty="0" smtClean="0"/>
              <a:t>	a. the observed changes in frequency were not observed in other studies.</a:t>
            </a:r>
          </a:p>
          <a:p>
            <a:pPr>
              <a:buNone/>
            </a:pPr>
            <a:r>
              <a:rPr lang="en-US" dirty="0" smtClean="0"/>
              <a:t>	b. the experiment took no account of the behavior of the moths in nature.</a:t>
            </a:r>
          </a:p>
          <a:p>
            <a:pPr>
              <a:buNone/>
            </a:pPr>
            <a:r>
              <a:rPr lang="en-US" dirty="0" smtClean="0"/>
              <a:t>	c. only one kind of bird was used in the experiment.</a:t>
            </a:r>
          </a:p>
          <a:p>
            <a:pPr>
              <a:buNone/>
            </a:pPr>
            <a:r>
              <a:rPr lang="en-US" dirty="0" smtClean="0"/>
              <a:t>	d. it did not prove that the color is inherited.</a:t>
            </a:r>
          </a:p>
          <a:p>
            <a:pPr>
              <a:buNone/>
            </a:pPr>
            <a:endParaRPr lang="en-US" dirty="0"/>
          </a:p>
        </p:txBody>
      </p:sp>
      <p:sp>
        <p:nvSpPr>
          <p:cNvPr id="10" name="Content Placeholder 9"/>
          <p:cNvSpPr>
            <a:spLocks noGrp="1"/>
          </p:cNvSpPr>
          <p:nvPr>
            <p:ph sz="half" idx="2"/>
          </p:nvPr>
        </p:nvSpPr>
        <p:spPr/>
        <p:txBody>
          <a:bodyPr/>
          <a:lstStyle/>
          <a:p>
            <a:endParaRPr lang="en-US" dirty="0"/>
          </a:p>
        </p:txBody>
      </p:sp>
      <p:sp>
        <p:nvSpPr>
          <p:cNvPr id="9" name="Oval 8"/>
          <p:cNvSpPr>
            <a:spLocks noChangeArrowheads="1"/>
          </p:cNvSpPr>
          <p:nvPr/>
        </p:nvSpPr>
        <p:spPr bwMode="auto">
          <a:xfrm>
            <a:off x="4953000" y="38862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Passage 7 - C</a:t>
            </a:r>
            <a:endParaRPr lang="en-US" dirty="0"/>
          </a:p>
        </p:txBody>
      </p:sp>
      <p:sp>
        <p:nvSpPr>
          <p:cNvPr id="6" name="Text Placeholder 5"/>
          <p:cNvSpPr>
            <a:spLocks noGrp="1"/>
          </p:cNvSpPr>
          <p:nvPr>
            <p:ph type="body" idx="1"/>
          </p:nvPr>
        </p:nvSpPr>
        <p:spPr/>
        <p:txBody>
          <a:bodyPr/>
          <a:lstStyle/>
          <a:p>
            <a:endParaRPr lang="en-US" dirty="0"/>
          </a:p>
        </p:txBody>
      </p:sp>
      <p:sp>
        <p:nvSpPr>
          <p:cNvPr id="7" name="Text Placeholder 6"/>
          <p:cNvSpPr>
            <a:spLocks noGrp="1"/>
          </p:cNvSpPr>
          <p:nvPr>
            <p:ph type="body" sz="quarter" idx="3"/>
          </p:nvPr>
        </p:nvSpPr>
        <p:spPr/>
        <p:txBody>
          <a:bodyPr/>
          <a:lstStyle/>
          <a:p>
            <a:endParaRPr lang="en-US" dirty="0"/>
          </a:p>
        </p:txBody>
      </p:sp>
      <p:sp>
        <p:nvSpPr>
          <p:cNvPr id="8" name="Content Placeholder 7"/>
          <p:cNvSpPr>
            <a:spLocks noGrp="1"/>
          </p:cNvSpPr>
          <p:nvPr>
            <p:ph sz="quarter" idx="4"/>
          </p:nvPr>
        </p:nvSpPr>
        <p:spPr>
          <a:xfrm>
            <a:off x="4645025" y="2174874"/>
            <a:ext cx="4041775" cy="4149725"/>
          </a:xfrm>
        </p:spPr>
        <p:txBody>
          <a:bodyPr>
            <a:normAutofit fontScale="85000" lnSpcReduction="10000"/>
          </a:bodyPr>
          <a:lstStyle/>
          <a:p>
            <a:pPr>
              <a:buNone/>
            </a:pPr>
            <a:r>
              <a:rPr lang="en-US" dirty="0" smtClean="0"/>
              <a:t>40. Scientist 1’s position regarding this controversy might be that</a:t>
            </a:r>
          </a:p>
          <a:p>
            <a:pPr>
              <a:buNone/>
            </a:pPr>
            <a:r>
              <a:rPr lang="en-US" dirty="0" smtClean="0"/>
              <a:t>	f. Scientist 2 has shown that the hypothesis has been disproved.</a:t>
            </a:r>
          </a:p>
          <a:p>
            <a:pPr>
              <a:buNone/>
            </a:pPr>
            <a:r>
              <a:rPr lang="en-US" dirty="0" smtClean="0"/>
              <a:t>	g. in spite of criticisms, there is enough evidence for the hypothesis that it has some validity.</a:t>
            </a:r>
          </a:p>
          <a:p>
            <a:pPr>
              <a:buNone/>
            </a:pPr>
            <a:r>
              <a:rPr lang="en-US" dirty="0" smtClean="0"/>
              <a:t>	h. more work is necessary to test the validity of the hypothesis.</a:t>
            </a:r>
          </a:p>
          <a:p>
            <a:pPr>
              <a:buNone/>
            </a:pPr>
            <a:r>
              <a:rPr lang="en-US" dirty="0" smtClean="0"/>
              <a:t>	j. there is no validity to the objections raised by Scientist 2.</a:t>
            </a:r>
          </a:p>
          <a:p>
            <a:pPr>
              <a:buNone/>
            </a:pPr>
            <a:endParaRPr lang="en-US" dirty="0"/>
          </a:p>
        </p:txBody>
      </p:sp>
      <p:sp>
        <p:nvSpPr>
          <p:cNvPr id="10" name="Content Placeholder 9"/>
          <p:cNvSpPr>
            <a:spLocks noGrp="1"/>
          </p:cNvSpPr>
          <p:nvPr>
            <p:ph sz="half" idx="2"/>
          </p:nvPr>
        </p:nvSpPr>
        <p:spPr>
          <a:xfrm>
            <a:off x="381000" y="2209800"/>
            <a:ext cx="4040188" cy="3951288"/>
          </a:xfrm>
        </p:spPr>
        <p:txBody>
          <a:bodyPr/>
          <a:lstStyle/>
          <a:p>
            <a:endParaRPr lang="en-US" dirty="0"/>
          </a:p>
        </p:txBody>
      </p:sp>
      <p:sp>
        <p:nvSpPr>
          <p:cNvPr id="11" name="Oval 8"/>
          <p:cNvSpPr>
            <a:spLocks noChangeArrowheads="1"/>
          </p:cNvSpPr>
          <p:nvPr/>
        </p:nvSpPr>
        <p:spPr bwMode="auto">
          <a:xfrm>
            <a:off x="4953000" y="33528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a:t>
            </a:r>
            <a:endParaRPr lang="en-US" dirty="0"/>
          </a:p>
        </p:txBody>
      </p:sp>
      <p:sp>
        <p:nvSpPr>
          <p:cNvPr id="3" name="Content Placeholder 2"/>
          <p:cNvSpPr>
            <a:spLocks noGrp="1"/>
          </p:cNvSpPr>
          <p:nvPr>
            <p:ph idx="1"/>
          </p:nvPr>
        </p:nvSpPr>
        <p:spPr/>
        <p:txBody>
          <a:bodyPr/>
          <a:lstStyle/>
          <a:p>
            <a:r>
              <a:rPr lang="en-US" dirty="0" smtClean="0"/>
              <a:t>Identify the disagreement</a:t>
            </a:r>
          </a:p>
          <a:p>
            <a:r>
              <a:rPr lang="en-US" dirty="0" smtClean="0"/>
              <a:t>Remember – you can underline or star something</a:t>
            </a:r>
          </a:p>
          <a:p>
            <a:r>
              <a:rPr lang="en-US" dirty="0" smtClean="0"/>
              <a:t>Ask yourself:</a:t>
            </a:r>
          </a:p>
          <a:p>
            <a:pPr>
              <a:buNone/>
            </a:pPr>
            <a:r>
              <a:rPr lang="en-US" dirty="0" smtClean="0"/>
              <a:t>	- what is the position of each?</a:t>
            </a:r>
          </a:p>
          <a:p>
            <a:pPr>
              <a:buNone/>
            </a:pPr>
            <a:r>
              <a:rPr lang="en-US" dirty="0" smtClean="0"/>
              <a:t>	- what evidence is there for each?</a:t>
            </a:r>
          </a:p>
          <a:p>
            <a:pPr>
              <a:buNone/>
            </a:pPr>
            <a:r>
              <a:rPr lang="en-US" dirty="0" smtClean="0"/>
              <a:t> 	- what flaws are there in each?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a:t>
            </a:r>
            <a:endParaRPr lang="en-US" dirty="0"/>
          </a:p>
        </p:txBody>
      </p:sp>
      <p:sp>
        <p:nvSpPr>
          <p:cNvPr id="3" name="Content Placeholder 2"/>
          <p:cNvSpPr>
            <a:spLocks noGrp="1"/>
          </p:cNvSpPr>
          <p:nvPr>
            <p:ph idx="1"/>
          </p:nvPr>
        </p:nvSpPr>
        <p:spPr/>
        <p:txBody>
          <a:bodyPr/>
          <a:lstStyle/>
          <a:p>
            <a:r>
              <a:rPr lang="en-US" dirty="0" smtClean="0"/>
              <a:t>Look in the </a:t>
            </a:r>
            <a:r>
              <a:rPr lang="en-US" b="1" u="sng" dirty="0" smtClean="0"/>
              <a:t>introduction paragraph </a:t>
            </a:r>
            <a:r>
              <a:rPr lang="en-US" dirty="0" smtClean="0"/>
              <a:t>for the </a:t>
            </a:r>
            <a:r>
              <a:rPr lang="en-US" b="1" u="sng" dirty="0" smtClean="0"/>
              <a:t>agreement</a:t>
            </a:r>
            <a:r>
              <a:rPr lang="en-US" dirty="0" smtClean="0"/>
              <a:t>.</a:t>
            </a:r>
          </a:p>
          <a:p>
            <a:r>
              <a:rPr lang="en-US" dirty="0" smtClean="0"/>
              <a:t>The </a:t>
            </a:r>
            <a:r>
              <a:rPr lang="en-US" b="1" u="sng" dirty="0" smtClean="0"/>
              <a:t>disagreement</a:t>
            </a:r>
            <a:r>
              <a:rPr lang="en-US" dirty="0" smtClean="0"/>
              <a:t> will be found in </a:t>
            </a:r>
            <a:r>
              <a:rPr lang="en-US" b="1" u="sng" dirty="0" smtClean="0"/>
              <a:t>Scientist 2</a:t>
            </a:r>
            <a:r>
              <a:rPr lang="en-US" dirty="0" smtClean="0"/>
              <a:t>’s paragraph.</a:t>
            </a:r>
          </a:p>
          <a:p>
            <a:r>
              <a:rPr lang="en-US" dirty="0" smtClean="0"/>
              <a:t>1</a:t>
            </a:r>
            <a:r>
              <a:rPr lang="en-US" baseline="30000" dirty="0" smtClean="0"/>
              <a:t>st</a:t>
            </a:r>
            <a:r>
              <a:rPr lang="en-US" dirty="0" smtClean="0"/>
              <a:t> sentence of each scientist is often their view.</a:t>
            </a:r>
          </a:p>
          <a:p>
            <a:r>
              <a:rPr lang="en-US" dirty="0" smtClean="0"/>
              <a:t>Mark important </a:t>
            </a:r>
            <a:r>
              <a:rPr lang="en-US" smtClean="0"/>
              <a:t>key words</a:t>
            </a:r>
            <a:endParaRPr lang="en-US" dirty="0"/>
          </a:p>
        </p:txBody>
      </p:sp>
    </p:spTree>
    <p:extLst>
      <p:ext uri="{BB962C8B-B14F-4D97-AF65-F5344CB8AC3E}">
        <p14:creationId xmlns:p14="http://schemas.microsoft.com/office/powerpoint/2010/main" val="353804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Passage 7 - B</a:t>
            </a:r>
            <a:endParaRPr lang="en-US" dirty="0"/>
          </a:p>
        </p:txBody>
      </p:sp>
      <p:sp>
        <p:nvSpPr>
          <p:cNvPr id="3" name="Subtitle 2"/>
          <p:cNvSpPr>
            <a:spLocks noGrp="1"/>
          </p:cNvSpPr>
          <p:nvPr>
            <p:ph type="subTitle" idx="1"/>
          </p:nvPr>
        </p:nvSpPr>
        <p:spPr/>
        <p:txBody>
          <a:bodyPr/>
          <a:lstStyle/>
          <a:p>
            <a:r>
              <a:rPr lang="en-US" dirty="0" smtClean="0"/>
              <a:t>592</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ChangeArrowheads="1"/>
          </p:cNvSpPr>
          <p:nvPr>
            <p:ph type="title"/>
          </p:nvPr>
        </p:nvSpPr>
        <p:spPr>
          <a:xfrm>
            <a:off x="533400" y="0"/>
            <a:ext cx="8229600" cy="609600"/>
          </a:xfrm>
        </p:spPr>
        <p:txBody>
          <a:bodyPr/>
          <a:lstStyle/>
          <a:p>
            <a:pPr eaLnBrk="1" hangingPunct="1"/>
            <a:r>
              <a:rPr lang="en-US" sz="2800" dirty="0" smtClean="0"/>
              <a:t>Passage 7 - B</a:t>
            </a:r>
          </a:p>
        </p:txBody>
      </p:sp>
      <p:sp>
        <p:nvSpPr>
          <p:cNvPr id="40963" name="Rectangle 5"/>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0964" name="Rectangle 6"/>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0965" name="Rectangle 7"/>
          <p:cNvSpPr>
            <a:spLocks noGrp="1" noChangeArrowheads="1"/>
          </p:cNvSpPr>
          <p:nvPr>
            <p:ph type="body" sz="half" idx="3"/>
          </p:nvPr>
        </p:nvSpPr>
        <p:spPr/>
        <p:txBody>
          <a:bodyPr/>
          <a:lstStyle/>
          <a:p>
            <a:pPr eaLnBrk="1" hangingPunct="1">
              <a:buFontTx/>
              <a:buNone/>
            </a:pPr>
            <a:r>
              <a:rPr lang="en-US" sz="2000" dirty="0" smtClean="0"/>
              <a:t>34. Both scientists agree that petroleum:</a:t>
            </a:r>
          </a:p>
          <a:p>
            <a:pPr eaLnBrk="1" hangingPunct="1">
              <a:buFontTx/>
              <a:buNone/>
            </a:pPr>
            <a:r>
              <a:rPr lang="en-US" sz="2000" dirty="0" smtClean="0"/>
              <a:t>F. Forms at the bottom of the sea.</a:t>
            </a:r>
          </a:p>
          <a:p>
            <a:pPr eaLnBrk="1" hangingPunct="1">
              <a:buFontTx/>
              <a:buNone/>
            </a:pPr>
            <a:r>
              <a:rPr lang="en-US" sz="2000" dirty="0" smtClean="0"/>
              <a:t>G. Seeps upward into sedimentary rocks.</a:t>
            </a:r>
          </a:p>
          <a:p>
            <a:pPr eaLnBrk="1" hangingPunct="1">
              <a:buFontTx/>
              <a:buNone/>
            </a:pPr>
            <a:r>
              <a:rPr lang="en-US" sz="2000" dirty="0" smtClean="0"/>
              <a:t>H. Is present in great quantities below 30,000 feet.</a:t>
            </a:r>
          </a:p>
          <a:p>
            <a:pPr eaLnBrk="1" hangingPunct="1">
              <a:buFontTx/>
              <a:buNone/>
            </a:pPr>
            <a:r>
              <a:rPr lang="en-US" sz="2000" dirty="0" smtClean="0"/>
              <a:t>J. Has always been present on earth.</a:t>
            </a:r>
          </a:p>
        </p:txBody>
      </p:sp>
      <p:pic>
        <p:nvPicPr>
          <p:cNvPr id="40966" name="Picture 8"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0967" name="Picture 9"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0778" name="Oval 10"/>
          <p:cNvSpPr>
            <a:spLocks noChangeArrowheads="1"/>
          </p:cNvSpPr>
          <p:nvPr/>
        </p:nvSpPr>
        <p:spPr bwMode="auto">
          <a:xfrm>
            <a:off x="457200" y="46482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0778"/>
                                        </p:tgtEl>
                                        <p:attrNameLst>
                                          <p:attrName>style.visibility</p:attrName>
                                        </p:attrNameLst>
                                      </p:cBhvr>
                                      <p:to>
                                        <p:strVal val="visible"/>
                                      </p:to>
                                    </p:set>
                                    <p:anim calcmode="lin" valueType="num">
                                      <p:cBhvr additive="base">
                                        <p:cTn id="7" dur="500" fill="hold"/>
                                        <p:tgtEl>
                                          <p:spTgt spid="160778"/>
                                        </p:tgtEl>
                                        <p:attrNameLst>
                                          <p:attrName>ppt_x</p:attrName>
                                        </p:attrNameLst>
                                      </p:cBhvr>
                                      <p:tavLst>
                                        <p:tav tm="0">
                                          <p:val>
                                            <p:strVal val="#ppt_x"/>
                                          </p:val>
                                        </p:tav>
                                        <p:tav tm="100000">
                                          <p:val>
                                            <p:strVal val="#ppt_x"/>
                                          </p:val>
                                        </p:tav>
                                      </p:tavLst>
                                    </p:anim>
                                    <p:anim calcmode="lin" valueType="num">
                                      <p:cBhvr additive="base">
                                        <p:cTn id="8" dur="500" fill="hold"/>
                                        <p:tgtEl>
                                          <p:spTgt spid="1607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a:t>
            </a:r>
          </a:p>
        </p:txBody>
      </p:sp>
      <p:sp>
        <p:nvSpPr>
          <p:cNvPr id="41987"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1988"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1989" name="Rectangle 5"/>
          <p:cNvSpPr>
            <a:spLocks noGrp="1" noChangeArrowheads="1"/>
          </p:cNvSpPr>
          <p:nvPr>
            <p:ph type="body" sz="half" idx="3"/>
          </p:nvPr>
        </p:nvSpPr>
        <p:spPr/>
        <p:txBody>
          <a:bodyPr/>
          <a:lstStyle/>
          <a:p>
            <a:pPr marL="533400" indent="-533400" eaLnBrk="1" hangingPunct="1">
              <a:lnSpc>
                <a:spcPct val="90000"/>
              </a:lnSpc>
              <a:buFontTx/>
              <a:buNone/>
            </a:pPr>
            <a:r>
              <a:rPr lang="en-US" sz="1800" dirty="0" smtClean="0"/>
              <a:t>35. Which of the following discoveries would greatly weaken the argument of Scientist 2?</a:t>
            </a:r>
          </a:p>
          <a:p>
            <a:pPr marL="533400" indent="-533400" eaLnBrk="1" hangingPunct="1">
              <a:lnSpc>
                <a:spcPct val="90000"/>
              </a:lnSpc>
              <a:buFontTx/>
              <a:buAutoNum type="alphaUcPeriod"/>
            </a:pPr>
            <a:r>
              <a:rPr lang="en-US" sz="1800" dirty="0" smtClean="0"/>
              <a:t>A vast oil deposit is found in sedimentary strata 20,000 feet deep.</a:t>
            </a:r>
          </a:p>
          <a:p>
            <a:pPr marL="533400" indent="-533400" eaLnBrk="1" hangingPunct="1">
              <a:lnSpc>
                <a:spcPct val="90000"/>
              </a:lnSpc>
              <a:buFontTx/>
              <a:buAutoNum type="alphaUcPeriod"/>
            </a:pPr>
            <a:r>
              <a:rPr lang="en-US" sz="1800" dirty="0" smtClean="0"/>
              <a:t>A meteorite is analyzed and found to contain few hydrocarbons.</a:t>
            </a:r>
          </a:p>
          <a:p>
            <a:pPr marL="533400" indent="-533400" eaLnBrk="1" hangingPunct="1">
              <a:lnSpc>
                <a:spcPct val="90000"/>
              </a:lnSpc>
              <a:buFontTx/>
              <a:buAutoNum type="alphaUcPeriod"/>
            </a:pPr>
            <a:r>
              <a:rPr lang="en-US" sz="1800" dirty="0" smtClean="0"/>
              <a:t>The sludge discovered at 20,000 feet turns out to be contamination from drilling oil.</a:t>
            </a:r>
          </a:p>
          <a:p>
            <a:pPr marL="533400" indent="-533400" eaLnBrk="1" hangingPunct="1">
              <a:lnSpc>
                <a:spcPct val="90000"/>
              </a:lnSpc>
              <a:buFontTx/>
              <a:buAutoNum type="alphaUcPeriod"/>
            </a:pPr>
            <a:r>
              <a:rPr lang="en-US" sz="1800" dirty="0" smtClean="0"/>
              <a:t>A large accumulation of oil is found in highly fractured igneous rock.</a:t>
            </a:r>
          </a:p>
        </p:txBody>
      </p:sp>
      <p:pic>
        <p:nvPicPr>
          <p:cNvPr id="41990"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1991"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2824" name="Oval 8"/>
          <p:cNvSpPr>
            <a:spLocks noChangeArrowheads="1"/>
          </p:cNvSpPr>
          <p:nvPr/>
        </p:nvSpPr>
        <p:spPr bwMode="auto">
          <a:xfrm>
            <a:off x="457200" y="50292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2824"/>
                                        </p:tgtEl>
                                        <p:attrNameLst>
                                          <p:attrName>style.visibility</p:attrName>
                                        </p:attrNameLst>
                                      </p:cBhvr>
                                      <p:to>
                                        <p:strVal val="visible"/>
                                      </p:to>
                                    </p:set>
                                    <p:anim calcmode="lin" valueType="num">
                                      <p:cBhvr additive="base">
                                        <p:cTn id="7" dur="500" fill="hold"/>
                                        <p:tgtEl>
                                          <p:spTgt spid="162824"/>
                                        </p:tgtEl>
                                        <p:attrNameLst>
                                          <p:attrName>ppt_x</p:attrName>
                                        </p:attrNameLst>
                                      </p:cBhvr>
                                      <p:tavLst>
                                        <p:tav tm="0">
                                          <p:val>
                                            <p:strVal val="#ppt_x"/>
                                          </p:val>
                                        </p:tav>
                                        <p:tav tm="100000">
                                          <p:val>
                                            <p:strVal val="#ppt_x"/>
                                          </p:val>
                                        </p:tav>
                                      </p:tavLst>
                                    </p:anim>
                                    <p:anim calcmode="lin" valueType="num">
                                      <p:cBhvr additive="base">
                                        <p:cTn id="8" dur="500" fill="hold"/>
                                        <p:tgtEl>
                                          <p:spTgt spid="1628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 </a:t>
            </a:r>
          </a:p>
        </p:txBody>
      </p:sp>
      <p:sp>
        <p:nvSpPr>
          <p:cNvPr id="43011"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3012"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3013" name="Rectangle 5"/>
          <p:cNvSpPr>
            <a:spLocks noGrp="1" noChangeArrowheads="1"/>
          </p:cNvSpPr>
          <p:nvPr>
            <p:ph type="body" sz="half" idx="3"/>
          </p:nvPr>
        </p:nvSpPr>
        <p:spPr/>
        <p:txBody>
          <a:bodyPr/>
          <a:lstStyle/>
          <a:p>
            <a:pPr eaLnBrk="1" hangingPunct="1">
              <a:buFontTx/>
              <a:buNone/>
            </a:pPr>
            <a:r>
              <a:rPr lang="en-US" sz="2000" dirty="0" smtClean="0"/>
              <a:t>36. According to Scientist 2, what strategy would be most likely to increase world supplies of petroleum?</a:t>
            </a:r>
          </a:p>
          <a:p>
            <a:pPr eaLnBrk="1" hangingPunct="1">
              <a:buFontTx/>
              <a:buNone/>
            </a:pPr>
            <a:r>
              <a:rPr lang="en-US" sz="2000" dirty="0" smtClean="0"/>
              <a:t>F. Drill wells to greater depths.</a:t>
            </a:r>
          </a:p>
          <a:p>
            <a:pPr eaLnBrk="1" hangingPunct="1">
              <a:buFontTx/>
              <a:buNone/>
            </a:pPr>
            <a:r>
              <a:rPr lang="en-US" sz="2000" dirty="0" smtClean="0"/>
              <a:t>G. Increase exploration of offshore sedimentary strata.</a:t>
            </a:r>
          </a:p>
          <a:p>
            <a:pPr eaLnBrk="1" hangingPunct="1">
              <a:buFontTx/>
              <a:buNone/>
            </a:pPr>
            <a:r>
              <a:rPr lang="en-US" sz="2000" dirty="0" smtClean="0"/>
              <a:t>H. Drill wells in igneous rocks.</a:t>
            </a:r>
          </a:p>
          <a:p>
            <a:pPr eaLnBrk="1" hangingPunct="1">
              <a:buFontTx/>
              <a:buNone/>
            </a:pPr>
            <a:r>
              <a:rPr lang="en-US" sz="2000" dirty="0" smtClean="0"/>
              <a:t>J. Develop techniques of extraction from meteorites.</a:t>
            </a:r>
          </a:p>
        </p:txBody>
      </p:sp>
      <p:pic>
        <p:nvPicPr>
          <p:cNvPr id="43014"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3015"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3848" name="Oval 8"/>
          <p:cNvSpPr>
            <a:spLocks noChangeArrowheads="1"/>
          </p:cNvSpPr>
          <p:nvPr/>
        </p:nvSpPr>
        <p:spPr bwMode="auto">
          <a:xfrm>
            <a:off x="381000" y="45720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48"/>
                                        </p:tgtEl>
                                        <p:attrNameLst>
                                          <p:attrName>style.visibility</p:attrName>
                                        </p:attrNameLst>
                                      </p:cBhvr>
                                      <p:to>
                                        <p:strVal val="visible"/>
                                      </p:to>
                                    </p:set>
                                    <p:anim calcmode="lin" valueType="num">
                                      <p:cBhvr additive="base">
                                        <p:cTn id="7" dur="500" fill="hold"/>
                                        <p:tgtEl>
                                          <p:spTgt spid="163848"/>
                                        </p:tgtEl>
                                        <p:attrNameLst>
                                          <p:attrName>ppt_x</p:attrName>
                                        </p:attrNameLst>
                                      </p:cBhvr>
                                      <p:tavLst>
                                        <p:tav tm="0">
                                          <p:val>
                                            <p:strVal val="#ppt_x"/>
                                          </p:val>
                                        </p:tav>
                                        <p:tav tm="100000">
                                          <p:val>
                                            <p:strVal val="#ppt_x"/>
                                          </p:val>
                                        </p:tav>
                                      </p:tavLst>
                                    </p:anim>
                                    <p:anim calcmode="lin" valueType="num">
                                      <p:cBhvr additive="base">
                                        <p:cTn id="8" dur="500" fill="hold"/>
                                        <p:tgtEl>
                                          <p:spTgt spid="1638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3400" y="0"/>
            <a:ext cx="8229600" cy="609600"/>
          </a:xfrm>
        </p:spPr>
        <p:txBody>
          <a:bodyPr/>
          <a:lstStyle/>
          <a:p>
            <a:pPr eaLnBrk="1" hangingPunct="1"/>
            <a:r>
              <a:rPr lang="en-US" sz="2800" dirty="0" smtClean="0"/>
              <a:t>Passage 7 - B</a:t>
            </a:r>
          </a:p>
        </p:txBody>
      </p:sp>
      <p:sp>
        <p:nvSpPr>
          <p:cNvPr id="44035" name="Rectangle 3"/>
          <p:cNvSpPr>
            <a:spLocks noGrp="1" noChangeArrowheads="1"/>
          </p:cNvSpPr>
          <p:nvPr>
            <p:ph sz="quarter" idx="1"/>
          </p:nvPr>
        </p:nvSpPr>
        <p:spPr>
          <a:xfrm>
            <a:off x="457200" y="685800"/>
            <a:ext cx="4038600" cy="3100388"/>
          </a:xfrm>
        </p:spPr>
        <p:txBody>
          <a:bodyPr/>
          <a:lstStyle/>
          <a:p>
            <a:pPr eaLnBrk="1" hangingPunct="1">
              <a:buFontTx/>
              <a:buNone/>
            </a:pPr>
            <a:r>
              <a:rPr lang="en-US" sz="1200" dirty="0" smtClean="0"/>
              <a:t>Scientist 1</a:t>
            </a:r>
          </a:p>
        </p:txBody>
      </p:sp>
      <p:sp>
        <p:nvSpPr>
          <p:cNvPr id="44036" name="Rectangle 4"/>
          <p:cNvSpPr>
            <a:spLocks noGrp="1" noChangeArrowheads="1"/>
          </p:cNvSpPr>
          <p:nvPr>
            <p:ph sz="quarter" idx="2"/>
          </p:nvPr>
        </p:nvSpPr>
        <p:spPr>
          <a:xfrm>
            <a:off x="4648200" y="762000"/>
            <a:ext cx="4038600" cy="3024188"/>
          </a:xfrm>
        </p:spPr>
        <p:txBody>
          <a:bodyPr/>
          <a:lstStyle/>
          <a:p>
            <a:pPr eaLnBrk="1" hangingPunct="1">
              <a:buFontTx/>
              <a:buNone/>
            </a:pPr>
            <a:r>
              <a:rPr lang="en-US" sz="1200" dirty="0" smtClean="0"/>
              <a:t>Scientist 2</a:t>
            </a:r>
          </a:p>
          <a:p>
            <a:pPr eaLnBrk="1" hangingPunct="1"/>
            <a:endParaRPr lang="en-US" sz="2400" dirty="0" smtClean="0"/>
          </a:p>
        </p:txBody>
      </p:sp>
      <p:sp>
        <p:nvSpPr>
          <p:cNvPr id="44037" name="Rectangle 5"/>
          <p:cNvSpPr>
            <a:spLocks noGrp="1" noChangeArrowheads="1"/>
          </p:cNvSpPr>
          <p:nvPr>
            <p:ph type="body" sz="half" idx="3"/>
          </p:nvPr>
        </p:nvSpPr>
        <p:spPr/>
        <p:txBody>
          <a:bodyPr/>
          <a:lstStyle/>
          <a:p>
            <a:pPr marL="533400" indent="-533400" eaLnBrk="1" hangingPunct="1">
              <a:lnSpc>
                <a:spcPct val="80000"/>
              </a:lnSpc>
              <a:buFontTx/>
              <a:buNone/>
            </a:pPr>
            <a:r>
              <a:rPr lang="en-US" sz="1800" dirty="0" smtClean="0"/>
              <a:t>37. Exploration of the Persian Gulf reveals that it is an enclosed body of water rich in marine life. According to the hypothesis of Scientist 1, what additional condition would be necessary in order for petroleum deposits to develop?</a:t>
            </a:r>
          </a:p>
          <a:p>
            <a:pPr marL="533400" indent="-533400" eaLnBrk="1" hangingPunct="1">
              <a:lnSpc>
                <a:spcPct val="80000"/>
              </a:lnSpc>
              <a:buFontTx/>
              <a:buAutoNum type="alphaUcPeriod"/>
            </a:pPr>
            <a:r>
              <a:rPr lang="en-US" sz="1800" dirty="0" smtClean="0"/>
              <a:t>Vertical circulation to carry oxygen downward</a:t>
            </a:r>
          </a:p>
          <a:p>
            <a:pPr marL="533400" indent="-533400" eaLnBrk="1" hangingPunct="1">
              <a:lnSpc>
                <a:spcPct val="80000"/>
              </a:lnSpc>
              <a:buFontTx/>
              <a:buAutoNum type="alphaUcPeriod"/>
            </a:pPr>
            <a:r>
              <a:rPr lang="en-US" sz="1800" dirty="0" smtClean="0"/>
              <a:t>High concentration of salt in the water</a:t>
            </a:r>
          </a:p>
          <a:p>
            <a:pPr marL="533400" indent="-533400" eaLnBrk="1" hangingPunct="1">
              <a:lnSpc>
                <a:spcPct val="80000"/>
              </a:lnSpc>
              <a:buFontTx/>
              <a:buAutoNum type="alphaUcPeriod"/>
            </a:pPr>
            <a:r>
              <a:rPr lang="en-US" sz="1800" dirty="0" smtClean="0"/>
              <a:t>An accumulation of meteorites</a:t>
            </a:r>
          </a:p>
          <a:p>
            <a:pPr marL="533400" indent="-533400" eaLnBrk="1" hangingPunct="1">
              <a:lnSpc>
                <a:spcPct val="80000"/>
              </a:lnSpc>
              <a:buFontTx/>
              <a:buAutoNum type="alphaUcPeriod"/>
            </a:pPr>
            <a:r>
              <a:rPr lang="en-US" sz="1800" dirty="0" smtClean="0"/>
              <a:t>Rapid deposition of sediments</a:t>
            </a:r>
          </a:p>
        </p:txBody>
      </p:sp>
      <p:pic>
        <p:nvPicPr>
          <p:cNvPr id="44038" name="Picture 6" descr="scan0015 - Copy"/>
          <p:cNvPicPr>
            <a:picLocks noChangeAspect="1" noChangeArrowheads="1"/>
          </p:cNvPicPr>
          <p:nvPr/>
        </p:nvPicPr>
        <p:blipFill>
          <a:blip r:embed="rId2" cstate="print"/>
          <a:srcRect/>
          <a:stretch>
            <a:fillRect/>
          </a:stretch>
        </p:blipFill>
        <p:spPr bwMode="auto">
          <a:xfrm>
            <a:off x="381000" y="990600"/>
            <a:ext cx="2787650" cy="2795588"/>
          </a:xfrm>
          <a:prstGeom prst="rect">
            <a:avLst/>
          </a:prstGeom>
          <a:noFill/>
          <a:ln w="9525">
            <a:noFill/>
            <a:miter lim="800000"/>
            <a:headEnd/>
            <a:tailEnd/>
          </a:ln>
        </p:spPr>
      </p:pic>
      <p:pic>
        <p:nvPicPr>
          <p:cNvPr id="44039" name="Picture 7" descr="scan0015"/>
          <p:cNvPicPr>
            <a:picLocks noChangeAspect="1" noChangeArrowheads="1"/>
          </p:cNvPicPr>
          <p:nvPr/>
        </p:nvPicPr>
        <p:blipFill>
          <a:blip r:embed="rId3" cstate="print"/>
          <a:srcRect/>
          <a:stretch>
            <a:fillRect/>
          </a:stretch>
        </p:blipFill>
        <p:spPr bwMode="auto">
          <a:xfrm>
            <a:off x="5410200" y="990600"/>
            <a:ext cx="2597150" cy="2795588"/>
          </a:xfrm>
          <a:prstGeom prst="rect">
            <a:avLst/>
          </a:prstGeom>
          <a:noFill/>
          <a:ln w="9525">
            <a:noFill/>
            <a:miter lim="800000"/>
            <a:headEnd/>
            <a:tailEnd/>
          </a:ln>
        </p:spPr>
      </p:pic>
      <p:sp>
        <p:nvSpPr>
          <p:cNvPr id="164872" name="Oval 8"/>
          <p:cNvSpPr>
            <a:spLocks noChangeArrowheads="1"/>
          </p:cNvSpPr>
          <p:nvPr/>
        </p:nvSpPr>
        <p:spPr bwMode="auto">
          <a:xfrm>
            <a:off x="381000" y="5410200"/>
            <a:ext cx="381000" cy="381000"/>
          </a:xfrm>
          <a:prstGeom prst="ellipse">
            <a:avLst/>
          </a:prstGeom>
          <a:noFill/>
          <a:ln w="9525">
            <a:solidFill>
              <a:srgbClr val="FF0000"/>
            </a:solidFill>
            <a:round/>
            <a:headEnd/>
            <a:tailEnd/>
          </a:ln>
        </p:spPr>
        <p:txBody>
          <a:bodyPr wrap="none" anchor="ct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4872"/>
                                        </p:tgtEl>
                                        <p:attrNameLst>
                                          <p:attrName>style.visibility</p:attrName>
                                        </p:attrNameLst>
                                      </p:cBhvr>
                                      <p:to>
                                        <p:strVal val="visible"/>
                                      </p:to>
                                    </p:set>
                                    <p:anim calcmode="lin" valueType="num">
                                      <p:cBhvr additive="base">
                                        <p:cTn id="7" dur="500" fill="hold"/>
                                        <p:tgtEl>
                                          <p:spTgt spid="164872"/>
                                        </p:tgtEl>
                                        <p:attrNameLst>
                                          <p:attrName>ppt_x</p:attrName>
                                        </p:attrNameLst>
                                      </p:cBhvr>
                                      <p:tavLst>
                                        <p:tav tm="0">
                                          <p:val>
                                            <p:strVal val="#ppt_x"/>
                                          </p:val>
                                        </p:tav>
                                        <p:tav tm="100000">
                                          <p:val>
                                            <p:strVal val="#ppt_x"/>
                                          </p:val>
                                        </p:tav>
                                      </p:tavLst>
                                    </p:anim>
                                    <p:anim calcmode="lin" valueType="num">
                                      <p:cBhvr additive="base">
                                        <p:cTn id="8" dur="500" fill="hold"/>
                                        <p:tgtEl>
                                          <p:spTgt spid="1648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7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952</TotalTime>
  <Words>690</Words>
  <Application>Microsoft Office PowerPoint</Application>
  <PresentationFormat>On-screen Show (4:3)</PresentationFormat>
  <Paragraphs>126</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Conflicting Viewpoints</vt:lpstr>
      <vt:lpstr>Conflicting Viewpoints</vt:lpstr>
      <vt:lpstr>Tips</vt:lpstr>
      <vt:lpstr>Tips</vt:lpstr>
      <vt:lpstr>Passage 7 - B</vt:lpstr>
      <vt:lpstr>Passage 7 - B</vt:lpstr>
      <vt:lpstr>Passage 7 - B</vt:lpstr>
      <vt:lpstr>Passage 7 - B </vt:lpstr>
      <vt:lpstr>Passage 7 - B</vt:lpstr>
      <vt:lpstr>Passage 7 - B</vt:lpstr>
      <vt:lpstr>Passage 7 - B</vt:lpstr>
      <vt:lpstr>Passage 7 - B </vt:lpstr>
      <vt:lpstr>Passage 7 - C</vt:lpstr>
      <vt:lpstr>Passage 7 - C</vt:lpstr>
      <vt:lpstr>Passage 7 - C</vt:lpstr>
      <vt:lpstr>Passage 7 - C</vt:lpstr>
      <vt:lpstr>Passage 7 - C</vt:lpstr>
      <vt:lpstr>Passage 7 - C</vt:lpstr>
      <vt:lpstr>Passage 7 - C</vt:lpstr>
      <vt:lpstr>Passage 7 - C</vt:lpstr>
      <vt:lpstr>Passage 7 - 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Conflicting Viewpoints</dc:title>
  <dc:creator>Eileen Cairo</dc:creator>
  <cp:lastModifiedBy>ecairo</cp:lastModifiedBy>
  <cp:revision>27</cp:revision>
  <cp:lastPrinted>2012-04-09T14:43:02Z</cp:lastPrinted>
  <dcterms:created xsi:type="dcterms:W3CDTF">2011-02-23T01:08:34Z</dcterms:created>
  <dcterms:modified xsi:type="dcterms:W3CDTF">2012-04-11T18:11:10Z</dcterms:modified>
</cp:coreProperties>
</file>