
<file path=[Content_Types].xml><?xml version="1.0" encoding="utf-8"?>
<Types xmlns="http://schemas.openxmlformats.org/package/2006/content-types">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08" r:id="rId3"/>
    <p:sldId id="298" r:id="rId4"/>
    <p:sldId id="309" r:id="rId5"/>
    <p:sldId id="310" r:id="rId6"/>
    <p:sldId id="312" r:id="rId7"/>
    <p:sldId id="305" r:id="rId8"/>
    <p:sldId id="306" r:id="rId9"/>
    <p:sldId id="313" r:id="rId10"/>
    <p:sldId id="316" r:id="rId11"/>
    <p:sldId id="314" r:id="rId12"/>
    <p:sldId id="317" r:id="rId13"/>
    <p:sldId id="295" r:id="rId14"/>
    <p:sldId id="271" r:id="rId15"/>
    <p:sldId id="327" r:id="rId16"/>
    <p:sldId id="257" r:id="rId17"/>
    <p:sldId id="259" r:id="rId18"/>
    <p:sldId id="260" r:id="rId19"/>
    <p:sldId id="261" r:id="rId20"/>
    <p:sldId id="262" r:id="rId21"/>
    <p:sldId id="263" r:id="rId22"/>
    <p:sldId id="328" r:id="rId23"/>
    <p:sldId id="264" r:id="rId24"/>
    <p:sldId id="319" r:id="rId25"/>
    <p:sldId id="266" r:id="rId26"/>
    <p:sldId id="320" r:id="rId27"/>
    <p:sldId id="267" r:id="rId28"/>
    <p:sldId id="321" r:id="rId29"/>
    <p:sldId id="268" r:id="rId30"/>
    <p:sldId id="323" r:id="rId31"/>
    <p:sldId id="322" r:id="rId32"/>
    <p:sldId id="324" r:id="rId33"/>
    <p:sldId id="325" r:id="rId34"/>
    <p:sldId id="326" r:id="rId35"/>
    <p:sldId id="274" r:id="rId36"/>
    <p:sldId id="275" r:id="rId37"/>
    <p:sldId id="276" r:id="rId38"/>
    <p:sldId id="277" r:id="rId39"/>
    <p:sldId id="278" r:id="rId40"/>
    <p:sldId id="279" r:id="rId41"/>
    <p:sldId id="329" r:id="rId42"/>
    <p:sldId id="280" r:id="rId43"/>
    <p:sldId id="281" r:id="rId44"/>
    <p:sldId id="282" r:id="rId45"/>
    <p:sldId id="283" r:id="rId46"/>
    <p:sldId id="284" r:id="rId47"/>
    <p:sldId id="285" r:id="rId48"/>
    <p:sldId id="330" r:id="rId49"/>
    <p:sldId id="286" r:id="rId50"/>
    <p:sldId id="287" r:id="rId51"/>
    <p:sldId id="288" r:id="rId52"/>
    <p:sldId id="289" r:id="rId53"/>
    <p:sldId id="290" r:id="rId54"/>
    <p:sldId id="291" r:id="rId55"/>
    <p:sldId id="331" r:id="rId56"/>
    <p:sldId id="332" r:id="rId57"/>
    <p:sldId id="333" r:id="rId58"/>
    <p:sldId id="334" r:id="rId59"/>
    <p:sldId id="335" r:id="rId60"/>
    <p:sldId id="33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F73D3-8A45-40CE-A2B5-9E41B605E4C4}" type="datetimeFigureOut">
              <a:rPr lang="en-US" smtClean="0"/>
              <a:t>3/12/2013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2000B-0316-4464-ABC3-75F6D5B9B9CF}" type="slidenum">
              <a:rPr lang="en-US" smtClean="0"/>
              <a:t>‹#›</a:t>
            </a:fld>
            <a:endParaRPr lang="en-US"/>
          </a:p>
        </p:txBody>
      </p:sp>
    </p:spTree>
    <p:extLst>
      <p:ext uri="{BB962C8B-B14F-4D97-AF65-F5344CB8AC3E}">
        <p14:creationId xmlns:p14="http://schemas.microsoft.com/office/powerpoint/2010/main" val="205242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1547C-DD00-4DCD-8977-F260890CD7E1}" type="datetimeFigureOut">
              <a:rPr lang="en-US" smtClean="0"/>
              <a:pPr/>
              <a:t>3/12/2013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61EBF-34DE-4823-838D-14E3BD7E5D5E}" type="slidenum">
              <a:rPr lang="en-US" smtClean="0"/>
              <a:pPr/>
              <a:t>‹#›</a:t>
            </a:fld>
            <a:endParaRPr lang="en-US" dirty="0"/>
          </a:p>
        </p:txBody>
      </p:sp>
    </p:spTree>
    <p:extLst>
      <p:ext uri="{BB962C8B-B14F-4D97-AF65-F5344CB8AC3E}">
        <p14:creationId xmlns:p14="http://schemas.microsoft.com/office/powerpoint/2010/main" val="362424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231B2-61EF-4DAE-8881-644E08AFE46C}" type="slidenum">
              <a:rPr lang="en-US"/>
              <a:pPr/>
              <a:t>16</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FB815-B5CE-4C49-ABC6-F5E41565EAEC}" type="slidenum">
              <a:rPr lang="en-US"/>
              <a:pPr/>
              <a:t>23</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08ABA-8008-44B8-95E4-47B923655DB3}" type="slidenum">
              <a:rPr lang="en-US"/>
              <a:pPr/>
              <a:t>35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DEBC0-94CA-43F8-A360-AC4E6D098F58}" type="slidenum">
              <a:rPr lang="en-US"/>
              <a:pPr/>
              <a:t>42</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50F01-5E72-4DA1-BFFE-DBBF90C92ABB}" type="slidenum">
              <a:rPr lang="en-US"/>
              <a:pPr/>
              <a:t>50</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3D2BA-876C-4FD9-8078-23754EA5A4DB}" type="slidenum">
              <a:rPr lang="en-US"/>
              <a:pPr/>
              <a:t>52</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8E98C-EB3B-46CF-B33D-FB7AE36BD699}"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C0BD5-9EA8-40BF-AD12-6175C9F3682F}"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F459E-E010-4819-A0AC-3C46DDA53D19}"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6F2B408-15D8-4144-9F7B-1773B081F1E0}" type="datetime1">
              <a:rPr lang="en-US" smtClean="0"/>
              <a:pPr/>
              <a:t>3/12/2013</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DC4A4EC-2253-4A22-9B60-6916BDBC307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583578B-D924-44A8-8F8C-EDEAC13E857D}" type="datetime1">
              <a:rPr lang="en-US" smtClean="0"/>
              <a:pPr/>
              <a:t>3/12/2013</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DC7A4C-9485-4808-9B8E-3A2D16FE28E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29077-A21C-41AF-BDA0-A398EDCE4080}"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3A3EA-D5FD-4E91-B119-C9C1C4B01E91}"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3A1E8-2ACC-4BFF-B7D1-4778C1B09A54}" type="datetime1">
              <a:rPr lang="en-US" smtClean="0"/>
              <a:pPr/>
              <a:t>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8F2EE-D8BF-41A0-BDC7-91CF8944B1DF}" type="datetime1">
              <a:rPr lang="en-US" smtClean="0"/>
              <a:pPr/>
              <a:t>3/12/2013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F76A3-9DE9-44E3-89D9-900AAACC55FA}" type="datetime1">
              <a:rPr lang="en-US" smtClean="0"/>
              <a:pPr/>
              <a:t>3/12/2013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46473-E73E-4E0D-8AF1-BB03780B265D}" type="datetime1">
              <a:rPr lang="en-US" smtClean="0"/>
              <a:pPr/>
              <a:t>3/12/2013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10571-DFD6-4EE1-AB08-C7F1FBED434C}" type="datetime1">
              <a:rPr lang="en-US" smtClean="0"/>
              <a:pPr/>
              <a:t>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67F07-B8AB-4BD4-967D-6CDB80B1DDB9}" type="datetime1">
              <a:rPr lang="en-US" smtClean="0"/>
              <a:pPr/>
              <a:t>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9DDC1-23C4-4448-940F-9579C2DC9C03}" type="datetime1">
              <a:rPr lang="en-US" smtClean="0"/>
              <a:pPr/>
              <a:t>3/12/2013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AE4E8-AB5F-4B01-A57A-71AEC9C287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Representation</a:t>
            </a:r>
            <a:endParaRPr lang="en-US" dirty="0"/>
          </a:p>
        </p:txBody>
      </p:sp>
      <p:sp>
        <p:nvSpPr>
          <p:cNvPr id="3" name="Subtitle 2"/>
          <p:cNvSpPr>
            <a:spLocks noGrp="1"/>
          </p:cNvSpPr>
          <p:nvPr>
            <p:ph type="subTitle" idx="1"/>
          </p:nvPr>
        </p:nvSpPr>
        <p:spPr/>
        <p:txBody>
          <a:bodyPr/>
          <a:lstStyle/>
          <a:p>
            <a:r>
              <a:rPr lang="en-US" dirty="0" smtClean="0"/>
              <a:t>Practice Problems from Barrons Test B and C </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Warm-Up Question 2</a:t>
            </a:r>
            <a:endParaRPr lang="en-US" dirty="0"/>
          </a:p>
        </p:txBody>
      </p:sp>
      <p:sp>
        <p:nvSpPr>
          <p:cNvPr id="4" name="Content Placeholder 3"/>
          <p:cNvSpPr>
            <a:spLocks noGrp="1"/>
          </p:cNvSpPr>
          <p:nvPr>
            <p:ph sz="half" idx="2"/>
          </p:nvPr>
        </p:nvSpPr>
        <p:spPr>
          <a:xfrm>
            <a:off x="4648200" y="990600"/>
            <a:ext cx="4038600" cy="4525963"/>
          </a:xfrm>
        </p:spPr>
        <p:txBody>
          <a:bodyPr>
            <a:normAutofit/>
          </a:bodyPr>
          <a:lstStyle/>
          <a:p>
            <a:r>
              <a:rPr lang="en-US" sz="2400" dirty="0" smtClean="0"/>
              <a:t>When the two species are cultured together.</a:t>
            </a:r>
            <a:endParaRPr lang="en-US" sz="2400" dirty="0"/>
          </a:p>
          <a:p>
            <a:pPr>
              <a:buNone/>
            </a:pPr>
            <a:r>
              <a:rPr lang="en-US" dirty="0" smtClean="0"/>
              <a:t>	</a:t>
            </a:r>
            <a:r>
              <a:rPr lang="en-US" sz="2000" dirty="0" smtClean="0"/>
              <a:t>F) </a:t>
            </a:r>
            <a:r>
              <a:rPr lang="en-US" sz="2000" i="1" dirty="0" smtClean="0"/>
              <a:t>P. aurelia </a:t>
            </a:r>
            <a:r>
              <a:rPr lang="en-US" sz="2000" dirty="0" smtClean="0"/>
              <a:t>is unaffected, but it inhibits the population of </a:t>
            </a:r>
            <a:r>
              <a:rPr lang="en-US" sz="2000" i="1" dirty="0" smtClean="0"/>
              <a:t>P. caudatum</a:t>
            </a:r>
          </a:p>
          <a:p>
            <a:pPr>
              <a:buNone/>
            </a:pPr>
            <a:r>
              <a:rPr lang="en-US" sz="2000" dirty="0" smtClean="0"/>
              <a:t>	G) </a:t>
            </a:r>
            <a:r>
              <a:rPr lang="en-US" sz="2000" i="1" dirty="0" smtClean="0"/>
              <a:t>P. aurelia </a:t>
            </a:r>
            <a:r>
              <a:rPr lang="en-US" sz="2000" dirty="0" smtClean="0"/>
              <a:t>reproduces more rapidly than </a:t>
            </a:r>
            <a:r>
              <a:rPr lang="en-US" sz="2000" i="1" dirty="0" smtClean="0"/>
              <a:t>P. caudatum</a:t>
            </a:r>
            <a:endParaRPr lang="en-US" sz="2000" dirty="0" smtClean="0"/>
          </a:p>
          <a:p>
            <a:pPr>
              <a:buNone/>
            </a:pPr>
            <a:r>
              <a:rPr lang="en-US" sz="2000" dirty="0"/>
              <a:t>	</a:t>
            </a:r>
            <a:r>
              <a:rPr lang="en-US" sz="2000" dirty="0" smtClean="0"/>
              <a:t>H) it takes about a week for the populations to begin to interfere with each other.</a:t>
            </a:r>
          </a:p>
          <a:p>
            <a:pPr>
              <a:buNone/>
            </a:pPr>
            <a:r>
              <a:rPr lang="en-US" sz="2000" dirty="0"/>
              <a:t>	</a:t>
            </a:r>
            <a:r>
              <a:rPr lang="en-US" sz="2000" dirty="0" smtClean="0"/>
              <a:t>J) each species inhibits the population growth of the other.</a:t>
            </a:r>
          </a:p>
          <a:p>
            <a:pPr>
              <a:buNone/>
            </a:pPr>
            <a:endParaRPr lang="en-US" sz="2000" dirty="0" smtClean="0">
              <a:solidFill>
                <a:srgbClr val="FF0000"/>
              </a:solidFill>
            </a:endParaRPr>
          </a:p>
          <a:p>
            <a:pPr>
              <a:buNone/>
            </a:pPr>
            <a:endParaRPr lang="en-US" sz="2000" dirty="0" smtClean="0">
              <a:solidFill>
                <a:srgbClr val="00B050"/>
              </a:solidFill>
            </a:endParaRPr>
          </a:p>
        </p:txBody>
      </p:sp>
      <p:pic>
        <p:nvPicPr>
          <p:cNvPr id="5" name="Picture 3" descr="scan0001"/>
          <p:cNvPicPr>
            <a:picLocks noGrp="1" noChangeAspect="1" noChangeArrowheads="1"/>
          </p:cNvPicPr>
          <p:nvPr>
            <p:ph sz="half" idx="1"/>
          </p:nvPr>
        </p:nvPicPr>
        <p:blipFill>
          <a:blip r:embed="rId2" cstate="print"/>
          <a:srcRect/>
          <a:stretch>
            <a:fillRect/>
          </a:stretch>
        </p:blipFill>
        <p:spPr>
          <a:xfrm>
            <a:off x="609600" y="914400"/>
            <a:ext cx="3721608" cy="3049524"/>
          </a:xfrm>
        </p:spPr>
      </p:pic>
      <p:sp>
        <p:nvSpPr>
          <p:cNvPr id="6" name="Rectangle 4"/>
          <p:cNvSpPr txBox="1">
            <a:spLocks noChangeArrowheads="1"/>
          </p:cNvSpPr>
          <p:nvPr/>
        </p:nvSpPr>
        <p:spPr>
          <a:xfrm>
            <a:off x="533400" y="4114800"/>
            <a:ext cx="4038600" cy="2743200"/>
          </a:xfrm>
          <a:prstGeom prst="rect">
            <a:avLst/>
          </a:prstGeom>
          <a:noFill/>
        </p:spPr>
        <p:txBody>
          <a:bodyPr vert="horz" lIns="91440" tIns="45720" rIns="91440" bIns="45720" rtlCol="0">
            <a:normAutofit fontScale="92500" lnSpcReduction="20000"/>
          </a:bodyPr>
          <a:lstStyle/>
          <a:p>
            <a:pPr>
              <a:buNone/>
            </a:pPr>
            <a:r>
              <a:rPr lang="en-US" sz="2400" dirty="0" smtClean="0">
                <a:solidFill>
                  <a:srgbClr val="00B050"/>
                </a:solidFill>
              </a:rPr>
              <a:t>Eliminate wrong answers</a:t>
            </a:r>
          </a:p>
          <a:p>
            <a:pPr>
              <a:buNone/>
            </a:pPr>
            <a:r>
              <a:rPr lang="en-US" sz="2400" dirty="0" smtClean="0">
                <a:solidFill>
                  <a:srgbClr val="00B050"/>
                </a:solidFill>
              </a:rPr>
              <a:t> - F is wrong – P aur. grows more slow with P caud.</a:t>
            </a:r>
          </a:p>
          <a:p>
            <a:pPr>
              <a:buNone/>
            </a:pPr>
            <a:r>
              <a:rPr lang="en-US" sz="2400" dirty="0" smtClean="0">
                <a:solidFill>
                  <a:srgbClr val="00B050"/>
                </a:solidFill>
              </a:rPr>
              <a:t> - G wrong – other factors besides reproduction rate may affect pop size</a:t>
            </a:r>
          </a:p>
          <a:p>
            <a:pPr>
              <a:buNone/>
            </a:pPr>
            <a:r>
              <a:rPr lang="en-US" sz="2400" dirty="0">
                <a:solidFill>
                  <a:srgbClr val="00B050"/>
                </a:solidFill>
              </a:rPr>
              <a:t> </a:t>
            </a:r>
            <a:r>
              <a:rPr lang="en-US" sz="2400" dirty="0" smtClean="0">
                <a:solidFill>
                  <a:srgbClr val="00B050"/>
                </a:solidFill>
              </a:rPr>
              <a:t>- H wrong – the growth of P. caud. Pop starts to drop in less than 5 days</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AutoNum type="alphaUcPeriod"/>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AFBAE4E8-AB5F-4B01-A57A-71AEC9C287D5}" type="slidenum">
              <a:rPr lang="en-US" smtClean="0"/>
              <a:pPr/>
              <a:t>10</a:t>
            </a:fld>
            <a:endParaRPr lang="en-US" dirty="0"/>
          </a:p>
        </p:txBody>
      </p:sp>
      <p:cxnSp>
        <p:nvCxnSpPr>
          <p:cNvPr id="8" name="Straight Arrow Connector 7"/>
          <p:cNvCxnSpPr/>
          <p:nvPr/>
        </p:nvCxnSpPr>
        <p:spPr>
          <a:xfrm flipH="1">
            <a:off x="3581400" y="1295400"/>
            <a:ext cx="1524000" cy="16002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a:spLocks noChangeArrowheads="1"/>
          </p:cNvSpPr>
          <p:nvPr/>
        </p:nvSpPr>
        <p:spPr bwMode="auto">
          <a:xfrm>
            <a:off x="4968240" y="4572000"/>
            <a:ext cx="304800" cy="457200"/>
          </a:xfrm>
          <a:prstGeom prst="ellipse">
            <a:avLst/>
          </a:prstGeom>
          <a:noFill/>
          <a:ln w="9525">
            <a:solidFill>
              <a:srgbClr val="FF0000"/>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Question 3</a:t>
            </a:r>
            <a:endParaRPr lang="en-US" dirty="0"/>
          </a:p>
        </p:txBody>
      </p:sp>
      <p:sp>
        <p:nvSpPr>
          <p:cNvPr id="4" name="Content Placeholder 3"/>
          <p:cNvSpPr>
            <a:spLocks noGrp="1"/>
          </p:cNvSpPr>
          <p:nvPr>
            <p:ph sz="half" idx="2"/>
          </p:nvPr>
        </p:nvSpPr>
        <p:spPr/>
        <p:txBody>
          <a:bodyPr/>
          <a:lstStyle/>
          <a:p>
            <a:r>
              <a:rPr lang="en-US" sz="2400" dirty="0" smtClean="0"/>
              <a:t>Comparison of the two graphs seems to imply that</a:t>
            </a:r>
          </a:p>
          <a:p>
            <a:pPr>
              <a:buNone/>
            </a:pPr>
            <a:r>
              <a:rPr lang="en-US" dirty="0"/>
              <a:t>	</a:t>
            </a:r>
            <a:r>
              <a:rPr lang="en-US" sz="2000" dirty="0" smtClean="0"/>
              <a:t>a) the two species of Paramecium are competing for the same resources.</a:t>
            </a:r>
          </a:p>
          <a:p>
            <a:pPr>
              <a:buNone/>
            </a:pPr>
            <a:r>
              <a:rPr lang="en-US" sz="2000" dirty="0"/>
              <a:t>	</a:t>
            </a:r>
            <a:r>
              <a:rPr lang="en-US" sz="2000" dirty="0" smtClean="0"/>
              <a:t>b) no two microorganisms can live successfully in the same culture.</a:t>
            </a:r>
          </a:p>
          <a:p>
            <a:pPr>
              <a:buNone/>
            </a:pPr>
            <a:r>
              <a:rPr lang="en-US" sz="2000" dirty="0"/>
              <a:t>	</a:t>
            </a:r>
            <a:r>
              <a:rPr lang="en-US" sz="2000" dirty="0" smtClean="0"/>
              <a:t>c) </a:t>
            </a:r>
            <a:r>
              <a:rPr lang="en-US" sz="2000" i="1" dirty="0" smtClean="0"/>
              <a:t>P. caudatum </a:t>
            </a:r>
            <a:r>
              <a:rPr lang="en-US" sz="2000" dirty="0" smtClean="0"/>
              <a:t>could not survive in the wild.</a:t>
            </a:r>
          </a:p>
          <a:p>
            <a:pPr>
              <a:buNone/>
            </a:pPr>
            <a:r>
              <a:rPr lang="en-US" sz="2000" dirty="0"/>
              <a:t>	</a:t>
            </a:r>
            <a:r>
              <a:rPr lang="en-US" sz="2000" dirty="0" smtClean="0"/>
              <a:t>d) </a:t>
            </a:r>
            <a:r>
              <a:rPr lang="en-US" sz="2000" i="1" dirty="0" smtClean="0"/>
              <a:t>P. aurelia </a:t>
            </a:r>
            <a:r>
              <a:rPr lang="en-US" sz="2000" dirty="0" smtClean="0"/>
              <a:t>is a more common species than </a:t>
            </a:r>
            <a:r>
              <a:rPr lang="en-US" sz="2000" i="1" dirty="0" smtClean="0"/>
              <a:t>P. caudatum</a:t>
            </a:r>
            <a:endParaRPr lang="en-US" sz="2000" dirty="0"/>
          </a:p>
        </p:txBody>
      </p:sp>
      <p:pic>
        <p:nvPicPr>
          <p:cNvPr id="5" name="Picture 3" descr="scan0001"/>
          <p:cNvPicPr>
            <a:picLocks noGrp="1" noChangeAspect="1" noChangeArrowheads="1"/>
          </p:cNvPicPr>
          <p:nvPr>
            <p:ph sz="half" idx="1"/>
          </p:nvPr>
        </p:nvPicPr>
        <p:blipFill>
          <a:blip r:embed="rId2" cstate="print"/>
          <a:srcRect/>
          <a:stretch>
            <a:fillRect/>
          </a:stretch>
        </p:blipFill>
        <p:spPr>
          <a:xfrm>
            <a:off x="615696" y="2338419"/>
            <a:ext cx="3721608" cy="3049524"/>
          </a:xfrm>
        </p:spPr>
      </p:pic>
      <p:sp>
        <p:nvSpPr>
          <p:cNvPr id="6" name="Slide Number Placeholder 5"/>
          <p:cNvSpPr>
            <a:spLocks noGrp="1"/>
          </p:cNvSpPr>
          <p:nvPr>
            <p:ph type="sldNum" sz="quarter" idx="12"/>
          </p:nvPr>
        </p:nvSpPr>
        <p:spPr/>
        <p:txBody>
          <a:bodyPr/>
          <a:lstStyle/>
          <a:p>
            <a:fld id="{AFBAE4E8-AB5F-4B01-A57A-71AEC9C287D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Question 3</a:t>
            </a:r>
            <a:endParaRPr lang="en-US" dirty="0"/>
          </a:p>
        </p:txBody>
      </p:sp>
      <p:sp>
        <p:nvSpPr>
          <p:cNvPr id="4" name="Content Placeholder 3"/>
          <p:cNvSpPr>
            <a:spLocks noGrp="1"/>
          </p:cNvSpPr>
          <p:nvPr>
            <p:ph sz="half" idx="2"/>
          </p:nvPr>
        </p:nvSpPr>
        <p:spPr>
          <a:xfrm>
            <a:off x="4648200" y="1600200"/>
            <a:ext cx="4038600" cy="5029200"/>
          </a:xfrm>
        </p:spPr>
        <p:txBody>
          <a:bodyPr>
            <a:normAutofit/>
          </a:bodyPr>
          <a:lstStyle/>
          <a:p>
            <a:r>
              <a:rPr lang="en-US" sz="2400" dirty="0" smtClean="0"/>
              <a:t>Comparison of the two graphs seems to imply that</a:t>
            </a:r>
          </a:p>
          <a:p>
            <a:pPr>
              <a:buNone/>
            </a:pPr>
            <a:r>
              <a:rPr lang="en-US" dirty="0"/>
              <a:t>	</a:t>
            </a:r>
            <a:r>
              <a:rPr lang="en-US" sz="2000" dirty="0" smtClean="0"/>
              <a:t>a) the two species of Paramecium are competing for the same resources.</a:t>
            </a:r>
          </a:p>
          <a:p>
            <a:pPr>
              <a:buNone/>
            </a:pPr>
            <a:r>
              <a:rPr lang="en-US" sz="2000" dirty="0"/>
              <a:t>	</a:t>
            </a:r>
            <a:r>
              <a:rPr lang="en-US" sz="2000" dirty="0" smtClean="0"/>
              <a:t>b) no two microorganisms can live successfully in the same culture.</a:t>
            </a:r>
          </a:p>
          <a:p>
            <a:pPr>
              <a:buNone/>
            </a:pPr>
            <a:r>
              <a:rPr lang="en-US" sz="2000" dirty="0"/>
              <a:t>	</a:t>
            </a:r>
            <a:r>
              <a:rPr lang="en-US" sz="2000" dirty="0" smtClean="0"/>
              <a:t>c) </a:t>
            </a:r>
            <a:r>
              <a:rPr lang="en-US" sz="2000" i="1" dirty="0" smtClean="0"/>
              <a:t>P. caudatum </a:t>
            </a:r>
            <a:r>
              <a:rPr lang="en-US" sz="2000" dirty="0" smtClean="0"/>
              <a:t>could not survive in the wild.</a:t>
            </a:r>
          </a:p>
          <a:p>
            <a:pPr>
              <a:buNone/>
            </a:pPr>
            <a:r>
              <a:rPr lang="en-US" sz="2000" dirty="0"/>
              <a:t>	</a:t>
            </a:r>
            <a:r>
              <a:rPr lang="en-US" sz="2000" dirty="0" smtClean="0"/>
              <a:t>d) </a:t>
            </a:r>
            <a:r>
              <a:rPr lang="en-US" sz="2000" i="1" dirty="0" smtClean="0"/>
              <a:t>P. aurelia </a:t>
            </a:r>
            <a:r>
              <a:rPr lang="en-US" sz="2000" dirty="0" smtClean="0"/>
              <a:t>is a more common species than </a:t>
            </a:r>
            <a:r>
              <a:rPr lang="en-US" sz="2000" i="1" dirty="0" smtClean="0"/>
              <a:t>P. caudatum</a:t>
            </a:r>
          </a:p>
          <a:p>
            <a:pPr>
              <a:buNone/>
            </a:pPr>
            <a:r>
              <a:rPr lang="en-US" sz="2000" dirty="0" smtClean="0">
                <a:solidFill>
                  <a:srgbClr val="00B0F0"/>
                </a:solidFill>
              </a:rPr>
              <a:t>It seems logical P. caud. Is losing out in competition with P. aur.</a:t>
            </a:r>
          </a:p>
          <a:p>
            <a:pPr>
              <a:buNone/>
            </a:pPr>
            <a:endParaRPr lang="en-US" sz="2000" i="1" dirty="0"/>
          </a:p>
          <a:p>
            <a:pPr>
              <a:buNone/>
            </a:pPr>
            <a:endParaRPr lang="en-US" sz="2000" dirty="0"/>
          </a:p>
        </p:txBody>
      </p:sp>
      <p:pic>
        <p:nvPicPr>
          <p:cNvPr id="5" name="Picture 3" descr="scan0001"/>
          <p:cNvPicPr>
            <a:picLocks noGrp="1" noChangeAspect="1" noChangeArrowheads="1"/>
          </p:cNvPicPr>
          <p:nvPr>
            <p:ph sz="half" idx="1"/>
          </p:nvPr>
        </p:nvPicPr>
        <p:blipFill>
          <a:blip r:embed="rId2" cstate="print"/>
          <a:srcRect/>
          <a:stretch>
            <a:fillRect/>
          </a:stretch>
        </p:blipFill>
        <p:spPr>
          <a:xfrm>
            <a:off x="533400" y="1066800"/>
            <a:ext cx="3721608" cy="3049524"/>
          </a:xfrm>
        </p:spPr>
      </p:pic>
      <p:sp>
        <p:nvSpPr>
          <p:cNvPr id="7" name="Rectangle 4"/>
          <p:cNvSpPr txBox="1">
            <a:spLocks noChangeArrowheads="1"/>
          </p:cNvSpPr>
          <p:nvPr/>
        </p:nvSpPr>
        <p:spPr>
          <a:xfrm>
            <a:off x="533400" y="3962400"/>
            <a:ext cx="4038600" cy="2743200"/>
          </a:xfrm>
          <a:prstGeom prst="rect">
            <a:avLst/>
          </a:prstGeom>
          <a:noFill/>
        </p:spPr>
        <p:txBody>
          <a:bodyPr vert="horz" lIns="91440" tIns="45720" rIns="91440" bIns="45720" rtlCol="0">
            <a:normAutofit lnSpcReduction="10000"/>
          </a:bodyPr>
          <a:lstStyle/>
          <a:p>
            <a:pPr>
              <a:buNone/>
            </a:pPr>
            <a:r>
              <a:rPr lang="en-US" sz="2400" dirty="0" smtClean="0">
                <a:solidFill>
                  <a:srgbClr val="00B050"/>
                </a:solidFill>
              </a:rPr>
              <a:t>What conclusions can be drawn?</a:t>
            </a:r>
          </a:p>
          <a:p>
            <a:pPr>
              <a:buNone/>
            </a:pPr>
            <a:r>
              <a:rPr lang="en-US" sz="2400" dirty="0" smtClean="0">
                <a:solidFill>
                  <a:srgbClr val="00B050"/>
                </a:solidFill>
              </a:rPr>
              <a:t> - B wrong – exp. Deals with only 2 organisms, doesn’t mention the combinations</a:t>
            </a:r>
          </a:p>
          <a:p>
            <a:pPr>
              <a:buNone/>
            </a:pPr>
            <a:r>
              <a:rPr lang="en-US" sz="2400" dirty="0" smtClean="0">
                <a:solidFill>
                  <a:srgbClr val="00B050"/>
                </a:solidFill>
              </a:rPr>
              <a:t> - C and D wrong – conditions in wild are nothing like those in a culture dish</a:t>
            </a:r>
          </a:p>
          <a:p>
            <a:pPr>
              <a:buNone/>
            </a:pPr>
            <a:endParaRPr lang="en-US" sz="2400" dirty="0" smtClean="0">
              <a:solidFill>
                <a:srgbClr val="00B050"/>
              </a:solidFill>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AutoNum type="alphaUcPeriod"/>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AFBAE4E8-AB5F-4B01-A57A-71AEC9C287D5}" type="slidenum">
              <a:rPr lang="en-US" smtClean="0"/>
              <a:pPr/>
              <a:t>12</a:t>
            </a:fld>
            <a:endParaRPr lang="en-US" dirty="0"/>
          </a:p>
        </p:txBody>
      </p:sp>
      <p:sp>
        <p:nvSpPr>
          <p:cNvPr id="8" name="Oval 8"/>
          <p:cNvSpPr>
            <a:spLocks noChangeArrowheads="1"/>
          </p:cNvSpPr>
          <p:nvPr/>
        </p:nvSpPr>
        <p:spPr bwMode="auto">
          <a:xfrm>
            <a:off x="5017008" y="2438400"/>
            <a:ext cx="304800" cy="457200"/>
          </a:xfrm>
          <a:prstGeom prst="ellipse">
            <a:avLst/>
          </a:prstGeom>
          <a:noFill/>
          <a:ln w="9525">
            <a:solidFill>
              <a:srgbClr val="FF0000"/>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Passages</a:t>
            </a:r>
            <a:endParaRPr lang="en-US" dirty="0"/>
          </a:p>
        </p:txBody>
      </p:sp>
      <p:sp>
        <p:nvSpPr>
          <p:cNvPr id="3" name="Content Placeholder 2"/>
          <p:cNvSpPr>
            <a:spLocks noGrp="1"/>
          </p:cNvSpPr>
          <p:nvPr>
            <p:ph idx="1"/>
          </p:nvPr>
        </p:nvSpPr>
        <p:spPr/>
        <p:txBody>
          <a:bodyPr/>
          <a:lstStyle/>
          <a:p>
            <a:r>
              <a:rPr lang="en-US" dirty="0" smtClean="0"/>
              <a:t>Passage 1 – test c</a:t>
            </a:r>
          </a:p>
          <a:p>
            <a:r>
              <a:rPr lang="en-US" dirty="0" smtClean="0"/>
              <a:t>Passage 3 – test c</a:t>
            </a:r>
          </a:p>
          <a:p>
            <a:r>
              <a:rPr lang="en-US" dirty="0" smtClean="0"/>
              <a:t>Passage 5 – test c</a:t>
            </a:r>
          </a:p>
          <a:p>
            <a:r>
              <a:rPr lang="en-US" dirty="0" smtClean="0"/>
              <a:t>Passage 1 – test b</a:t>
            </a:r>
          </a:p>
          <a:p>
            <a:r>
              <a:rPr lang="en-US" dirty="0" smtClean="0"/>
              <a:t>Passage 2 – test b</a:t>
            </a:r>
          </a:p>
          <a:p>
            <a:r>
              <a:rPr lang="en-US" dirty="0" smtClean="0"/>
              <a:t>Passage 4 – test b</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C	</a:t>
            </a:r>
            <a:endParaRPr lang="en-US" dirty="0"/>
          </a:p>
        </p:txBody>
      </p:sp>
      <p:sp>
        <p:nvSpPr>
          <p:cNvPr id="6" name="Content Placeholder 5"/>
          <p:cNvSpPr>
            <a:spLocks noGrp="1"/>
          </p:cNvSpPr>
          <p:nvPr>
            <p:ph idx="1"/>
          </p:nvPr>
        </p:nvSpPr>
        <p:spPr/>
        <p:txBody>
          <a:bodyPr/>
          <a:lstStyle/>
          <a:p>
            <a:r>
              <a:rPr lang="en-US" dirty="0" smtClean="0"/>
              <a:t>Remember</a:t>
            </a:r>
          </a:p>
          <a:p>
            <a:pPr lvl="1"/>
            <a:r>
              <a:rPr lang="en-US" dirty="0" smtClean="0"/>
              <a:t>Read the introduction</a:t>
            </a:r>
          </a:p>
          <a:p>
            <a:pPr lvl="1"/>
            <a:r>
              <a:rPr lang="en-US" dirty="0" smtClean="0"/>
              <a:t>Take a quick look at the axis and keys</a:t>
            </a:r>
          </a:p>
          <a:p>
            <a:pPr lvl="1"/>
            <a:r>
              <a:rPr lang="en-US" dirty="0" smtClean="0"/>
              <a:t>Go right to the questions</a:t>
            </a:r>
          </a:p>
          <a:p>
            <a:pPr lvl="1"/>
            <a:r>
              <a:rPr lang="en-US" dirty="0" smtClean="0"/>
              <a:t>Look for key words</a:t>
            </a:r>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C passage 1</a:t>
            </a:r>
            <a:endParaRPr lang="en-US" dirty="0"/>
          </a:p>
        </p:txBody>
      </p:sp>
      <p:sp>
        <p:nvSpPr>
          <p:cNvPr id="3" name="Subtitle 2"/>
          <p:cNvSpPr>
            <a:spLocks noGrp="1"/>
          </p:cNvSpPr>
          <p:nvPr>
            <p:ph type="subTitle" idx="1"/>
          </p:nvPr>
        </p:nvSpPr>
        <p:spPr/>
        <p:txBody>
          <a:bodyPr/>
          <a:lstStyle/>
          <a:p>
            <a:r>
              <a:rPr lang="en-US" dirty="0" smtClean="0"/>
              <a:t>Page 666</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lstStyle/>
          <a:p>
            <a:pPr algn="l"/>
            <a:r>
              <a:rPr lang="en-US" sz="2000" dirty="0"/>
              <a:t>Passage </a:t>
            </a:r>
            <a:r>
              <a:rPr lang="en-US" sz="2000" dirty="0" smtClean="0"/>
              <a:t>1 - C</a:t>
            </a:r>
            <a:r>
              <a:rPr lang="en-US" sz="2000" dirty="0"/>
              <a:t/>
            </a:r>
            <a:br>
              <a:rPr lang="en-US" sz="2000" dirty="0"/>
            </a:br>
            <a:r>
              <a:rPr lang="en-US" sz="2000" dirty="0"/>
              <a:t>The diagram below shows the probable evolutionary relationships of the primates.</a:t>
            </a:r>
          </a:p>
        </p:txBody>
      </p:sp>
      <p:sp>
        <p:nvSpPr>
          <p:cNvPr id="16387" name="Rectangle 3"/>
          <p:cNvSpPr>
            <a:spLocks noGrp="1" noChangeArrowheads="1"/>
          </p:cNvSpPr>
          <p:nvPr>
            <p:ph type="body" idx="1"/>
          </p:nvPr>
        </p:nvSpPr>
        <p:spPr>
          <a:xfrm>
            <a:off x="457200" y="1600200"/>
            <a:ext cx="8229600" cy="4800600"/>
          </a:xfrm>
        </p:spPr>
        <p:txBody>
          <a:bodyPr/>
          <a:lstStyle/>
          <a:p>
            <a:endParaRPr lang="en-US" dirty="0"/>
          </a:p>
        </p:txBody>
      </p:sp>
      <p:pic>
        <p:nvPicPr>
          <p:cNvPr id="16388" name="Picture 4" descr="c-1"/>
          <p:cNvPicPr>
            <a:picLocks noChangeAspect="1" noChangeArrowheads="1"/>
          </p:cNvPicPr>
          <p:nvPr/>
        </p:nvPicPr>
        <p:blipFill>
          <a:blip r:embed="rId3" cstate="print"/>
          <a:srcRect/>
          <a:stretch>
            <a:fillRect/>
          </a:stretch>
        </p:blipFill>
        <p:spPr bwMode="auto">
          <a:xfrm>
            <a:off x="609600" y="1752600"/>
            <a:ext cx="7543800" cy="4603750"/>
          </a:xfrm>
          <a:prstGeom prst="rect">
            <a:avLst/>
          </a:prstGeom>
          <a:noFill/>
        </p:spPr>
      </p:pic>
      <p:sp>
        <p:nvSpPr>
          <p:cNvPr id="5" name="Slide Number Placeholder 4"/>
          <p:cNvSpPr>
            <a:spLocks noGrp="1"/>
          </p:cNvSpPr>
          <p:nvPr>
            <p:ph type="sldNum" sz="quarter" idx="12"/>
          </p:nvPr>
        </p:nvSpPr>
        <p:spPr/>
        <p:txBody>
          <a:bodyPr/>
          <a:lstStyle/>
          <a:p>
            <a:fld id="{AFBAE4E8-AB5F-4B01-A57A-71AEC9C287D5}" type="slidenum">
              <a:rPr lang="en-US" smtClean="0"/>
              <a:pPr/>
              <a:t>16</a:t>
            </a:fld>
            <a:endParaRPr lang="en-US" dirty="0"/>
          </a:p>
        </p:txBody>
      </p:sp>
      <p:cxnSp>
        <p:nvCxnSpPr>
          <p:cNvPr id="3" name="Straight Connector 2"/>
          <p:cNvCxnSpPr/>
          <p:nvPr/>
        </p:nvCxnSpPr>
        <p:spPr>
          <a:xfrm>
            <a:off x="457200" y="1371600"/>
            <a:ext cx="99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dirty="0"/>
              <a:t>Passage </a:t>
            </a:r>
            <a:r>
              <a:rPr lang="en-US" dirty="0" smtClean="0"/>
              <a:t>1 - C</a:t>
            </a:r>
            <a:endParaRPr lang="en-US" dirty="0"/>
          </a:p>
        </p:txBody>
      </p:sp>
      <p:sp>
        <p:nvSpPr>
          <p:cNvPr id="31750" name="Rectangle 6"/>
          <p:cNvSpPr>
            <a:spLocks noGrp="1" noChangeArrowheads="1"/>
          </p:cNvSpPr>
          <p:nvPr>
            <p:ph type="body" sz="half" idx="2"/>
          </p:nvPr>
        </p:nvSpPr>
        <p:spPr>
          <a:xfrm>
            <a:off x="4648200" y="1981200"/>
            <a:ext cx="4038600" cy="4525963"/>
          </a:xfrm>
        </p:spPr>
        <p:txBody>
          <a:bodyPr/>
          <a:lstStyle/>
          <a:p>
            <a:pPr marL="533400" indent="-533400">
              <a:buFontTx/>
              <a:buAutoNum type="arabicPeriod"/>
            </a:pPr>
            <a:r>
              <a:rPr lang="en-US" sz="2000" dirty="0"/>
              <a:t>The most recent common ancestor of human beings and the gorilla lived about:</a:t>
            </a:r>
          </a:p>
          <a:p>
            <a:pPr marL="533400" indent="-533400">
              <a:buFontTx/>
              <a:buNone/>
            </a:pPr>
            <a:r>
              <a:rPr lang="en-US" sz="2000" dirty="0"/>
              <a:t>	A. 10 million years ago</a:t>
            </a:r>
          </a:p>
          <a:p>
            <a:pPr marL="533400" indent="-533400">
              <a:buFontTx/>
              <a:buNone/>
            </a:pPr>
            <a:r>
              <a:rPr lang="en-US" sz="2000" dirty="0"/>
              <a:t>	B. 19 million years ago</a:t>
            </a:r>
          </a:p>
          <a:p>
            <a:pPr marL="533400" indent="-533400">
              <a:buFontTx/>
              <a:buNone/>
            </a:pPr>
            <a:r>
              <a:rPr lang="en-US" sz="2000" dirty="0"/>
              <a:t>	C. 25 million years ago</a:t>
            </a:r>
          </a:p>
          <a:p>
            <a:pPr marL="533400" indent="-533400">
              <a:buFontTx/>
              <a:buNone/>
            </a:pPr>
            <a:r>
              <a:rPr lang="en-US" sz="2000" dirty="0"/>
              <a:t>	D. 33 million years ago</a:t>
            </a:r>
          </a:p>
          <a:p>
            <a:pPr marL="533400" indent="-533400">
              <a:buFontTx/>
              <a:buNone/>
            </a:pPr>
            <a:r>
              <a:rPr lang="en-US" sz="2000" dirty="0"/>
              <a:t>	</a:t>
            </a:r>
            <a:r>
              <a:rPr lang="en-US" sz="2000" dirty="0" smtClean="0"/>
              <a:t>The place  where </a:t>
            </a:r>
            <a:r>
              <a:rPr lang="en-US" sz="2000" dirty="0"/>
              <a:t>the lines meet and extend </a:t>
            </a:r>
            <a:r>
              <a:rPr lang="en-US" sz="2000" dirty="0" smtClean="0"/>
              <a:t>from is where the most recent common ancestor is.</a:t>
            </a:r>
            <a:endParaRPr lang="en-US" sz="2000" dirty="0"/>
          </a:p>
          <a:p>
            <a:pPr marL="533400" indent="-533400">
              <a:buFontTx/>
              <a:buNone/>
            </a:pPr>
            <a:endParaRPr lang="en-US" sz="2000" dirty="0"/>
          </a:p>
        </p:txBody>
      </p:sp>
      <p:pic>
        <p:nvPicPr>
          <p:cNvPr id="31751" name="Picture 7" descr="c-1"/>
          <p:cNvPicPr>
            <a:picLocks noGrp="1" noChangeAspect="1" noChangeArrowheads="1"/>
          </p:cNvPicPr>
          <p:nvPr>
            <p:ph type="body" sz="half" idx="1"/>
          </p:nvPr>
        </p:nvPicPr>
        <p:blipFill>
          <a:blip r:embed="rId2" cstate="print"/>
          <a:srcRect/>
          <a:stretch>
            <a:fillRect/>
          </a:stretch>
        </p:blipFill>
        <p:spPr>
          <a:xfrm>
            <a:off x="457200" y="1905000"/>
            <a:ext cx="4267200" cy="3505200"/>
          </a:xfrm>
          <a:noFill/>
          <a:ln/>
        </p:spPr>
      </p:pic>
      <p:sp>
        <p:nvSpPr>
          <p:cNvPr id="31752" name="Rectangle 8"/>
          <p:cNvSpPr>
            <a:spLocks noChangeArrowheads="1"/>
          </p:cNvSpPr>
          <p:nvPr/>
        </p:nvSpPr>
        <p:spPr bwMode="auto">
          <a:xfrm>
            <a:off x="3581400" y="3962400"/>
            <a:ext cx="228600" cy="762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1753" name="Oval 9"/>
          <p:cNvSpPr>
            <a:spLocks noChangeArrowheads="1"/>
          </p:cNvSpPr>
          <p:nvPr/>
        </p:nvSpPr>
        <p:spPr bwMode="auto">
          <a:xfrm>
            <a:off x="5029200" y="3276600"/>
            <a:ext cx="533400" cy="381000"/>
          </a:xfrm>
          <a:prstGeom prst="ellipse">
            <a:avLst/>
          </a:prstGeom>
          <a:noFill/>
          <a:ln w="9525">
            <a:solidFill>
              <a:srgbClr val="FF0000"/>
            </a:solidFill>
            <a:round/>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53"/>
                                        </p:tgtEl>
                                        <p:attrNameLst>
                                          <p:attrName>style.visibility</p:attrName>
                                        </p:attrNameLst>
                                      </p:cBhvr>
                                      <p:to>
                                        <p:strVal val="visible"/>
                                      </p:to>
                                    </p:set>
                                    <p:anim calcmode="lin" valueType="num">
                                      <p:cBhvr additive="base">
                                        <p:cTn id="13" dur="500" fill="hold"/>
                                        <p:tgtEl>
                                          <p:spTgt spid="31753"/>
                                        </p:tgtEl>
                                        <p:attrNameLst>
                                          <p:attrName>ppt_x</p:attrName>
                                        </p:attrNameLst>
                                      </p:cBhvr>
                                      <p:tavLst>
                                        <p:tav tm="0">
                                          <p:val>
                                            <p:strVal val="#ppt_x"/>
                                          </p:val>
                                        </p:tav>
                                        <p:tav tm="100000">
                                          <p:val>
                                            <p:strVal val="#ppt_x"/>
                                          </p:val>
                                        </p:tav>
                                      </p:tavLst>
                                    </p:anim>
                                    <p:anim calcmode="lin" valueType="num">
                                      <p:cBhvr additive="base">
                                        <p:cTn id="14"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Passage </a:t>
            </a:r>
            <a:r>
              <a:rPr lang="en-US" dirty="0" smtClean="0"/>
              <a:t>1 - C</a:t>
            </a:r>
            <a:endParaRPr lang="en-US" dirty="0"/>
          </a:p>
        </p:txBody>
      </p:sp>
      <p:sp>
        <p:nvSpPr>
          <p:cNvPr id="33795" name="Rectangle 3"/>
          <p:cNvSpPr>
            <a:spLocks noGrp="1" noChangeArrowheads="1"/>
          </p:cNvSpPr>
          <p:nvPr>
            <p:ph type="body" sz="half" idx="2"/>
          </p:nvPr>
        </p:nvSpPr>
        <p:spPr>
          <a:xfrm>
            <a:off x="4648200" y="1981200"/>
            <a:ext cx="4038600" cy="4525963"/>
          </a:xfrm>
        </p:spPr>
        <p:txBody>
          <a:bodyPr/>
          <a:lstStyle/>
          <a:p>
            <a:pPr marL="533400" indent="-533400">
              <a:buFontTx/>
              <a:buNone/>
            </a:pPr>
            <a:r>
              <a:rPr lang="en-US" sz="2000" dirty="0"/>
              <a:t>2. The diagram proposes that the largest group that descended from Dryopithecines is:</a:t>
            </a:r>
          </a:p>
          <a:p>
            <a:pPr marL="533400" indent="-533400">
              <a:buFontTx/>
              <a:buNone/>
            </a:pPr>
            <a:r>
              <a:rPr lang="en-US" sz="2000" dirty="0"/>
              <a:t>	F. the gibbons.</a:t>
            </a:r>
          </a:p>
          <a:p>
            <a:pPr marL="533400" indent="-533400">
              <a:buFontTx/>
              <a:buNone/>
            </a:pPr>
            <a:r>
              <a:rPr lang="en-US" sz="2000" dirty="0"/>
              <a:t>	G. the Catarrhines.</a:t>
            </a:r>
          </a:p>
          <a:p>
            <a:pPr marL="533400" indent="-533400">
              <a:buFontTx/>
              <a:buNone/>
            </a:pPr>
            <a:r>
              <a:rPr lang="en-US" sz="2000" dirty="0"/>
              <a:t>	H. the Hominoids</a:t>
            </a:r>
          </a:p>
          <a:p>
            <a:pPr marL="533400" indent="-533400">
              <a:buFontTx/>
              <a:buNone/>
            </a:pPr>
            <a:r>
              <a:rPr lang="en-US" sz="2000" dirty="0"/>
              <a:t>	J. the great apes.</a:t>
            </a:r>
          </a:p>
          <a:p>
            <a:pPr marL="533400" indent="-533400">
              <a:buFontTx/>
              <a:buNone/>
            </a:pPr>
            <a:r>
              <a:rPr lang="en-US" sz="2000" dirty="0"/>
              <a:t>	Look for Dryopithecines and look at the </a:t>
            </a:r>
            <a:r>
              <a:rPr lang="en-US" sz="2000" dirty="0" smtClean="0"/>
              <a:t>top</a:t>
            </a:r>
            <a:r>
              <a:rPr lang="en-US" sz="2000" dirty="0"/>
              <a:t> </a:t>
            </a:r>
            <a:r>
              <a:rPr lang="en-US" sz="2000" dirty="0" smtClean="0"/>
              <a:t>– the top shows the groups.</a:t>
            </a:r>
            <a:endParaRPr lang="en-US" sz="2000" dirty="0"/>
          </a:p>
          <a:p>
            <a:pPr marL="533400" indent="-533400">
              <a:buFontTx/>
              <a:buNone/>
            </a:pPr>
            <a:r>
              <a:rPr lang="en-US" sz="2000" dirty="0"/>
              <a:t>	Length of this line does not indicate a larger group, it indicates time.</a:t>
            </a:r>
          </a:p>
          <a:p>
            <a:pPr marL="533400" indent="-533400">
              <a:buFontTx/>
              <a:buNone/>
            </a:pPr>
            <a:endParaRPr lang="en-US" sz="2000" dirty="0"/>
          </a:p>
        </p:txBody>
      </p:sp>
      <p:pic>
        <p:nvPicPr>
          <p:cNvPr id="33796" name="Picture 4" descr="c-1"/>
          <p:cNvPicPr>
            <a:picLocks noGrp="1" noChangeAspect="1" noChangeArrowheads="1"/>
          </p:cNvPicPr>
          <p:nvPr>
            <p:ph type="body" sz="half" idx="1"/>
          </p:nvPr>
        </p:nvPicPr>
        <p:blipFill>
          <a:blip r:embed="rId2" cstate="print"/>
          <a:srcRect/>
          <a:stretch>
            <a:fillRect/>
          </a:stretch>
        </p:blipFill>
        <p:spPr>
          <a:xfrm>
            <a:off x="457200" y="1905000"/>
            <a:ext cx="4267200" cy="3505200"/>
          </a:xfrm>
          <a:noFill/>
          <a:ln/>
        </p:spPr>
      </p:pic>
      <p:sp>
        <p:nvSpPr>
          <p:cNvPr id="33798" name="Line 6"/>
          <p:cNvSpPr>
            <a:spLocks noChangeShapeType="1"/>
          </p:cNvSpPr>
          <p:nvPr/>
        </p:nvSpPr>
        <p:spPr bwMode="auto">
          <a:xfrm>
            <a:off x="2514600" y="2590800"/>
            <a:ext cx="1676400" cy="0"/>
          </a:xfrm>
          <a:prstGeom prst="line">
            <a:avLst/>
          </a:prstGeom>
          <a:noFill/>
          <a:ln w="9525">
            <a:solidFill>
              <a:srgbClr val="FF0000"/>
            </a:solidFill>
            <a:round/>
            <a:headEnd/>
            <a:tailEnd type="triangle" w="med" len="med"/>
          </a:ln>
          <a:effectLst/>
        </p:spPr>
        <p:txBody>
          <a:bodyPr/>
          <a:lstStyle/>
          <a:p>
            <a:endParaRPr lang="en-US" dirty="0"/>
          </a:p>
        </p:txBody>
      </p:sp>
      <p:sp>
        <p:nvSpPr>
          <p:cNvPr id="33799" name="Rectangle 7"/>
          <p:cNvSpPr>
            <a:spLocks noChangeArrowheads="1"/>
          </p:cNvSpPr>
          <p:nvPr/>
        </p:nvSpPr>
        <p:spPr bwMode="auto">
          <a:xfrm>
            <a:off x="2590800" y="4114800"/>
            <a:ext cx="457200" cy="152400"/>
          </a:xfrm>
          <a:prstGeom prst="rect">
            <a:avLst/>
          </a:prstGeom>
          <a:noFill/>
          <a:ln w="9525">
            <a:solidFill>
              <a:srgbClr val="0000FF"/>
            </a:solidFill>
            <a:miter lim="800000"/>
            <a:headEnd/>
            <a:tailEnd/>
          </a:ln>
          <a:effectLst/>
        </p:spPr>
        <p:txBody>
          <a:bodyPr wrap="none" anchor="ctr"/>
          <a:lstStyle/>
          <a:p>
            <a:endParaRPr lang="en-US" dirty="0"/>
          </a:p>
        </p:txBody>
      </p:sp>
      <p:sp>
        <p:nvSpPr>
          <p:cNvPr id="33800" name="Line 8"/>
          <p:cNvSpPr>
            <a:spLocks noChangeShapeType="1"/>
          </p:cNvSpPr>
          <p:nvPr/>
        </p:nvSpPr>
        <p:spPr bwMode="auto">
          <a:xfrm flipH="1" flipV="1">
            <a:off x="3429000" y="4038600"/>
            <a:ext cx="1905000" cy="1295400"/>
          </a:xfrm>
          <a:prstGeom prst="line">
            <a:avLst/>
          </a:prstGeom>
          <a:noFill/>
          <a:ln w="9525">
            <a:solidFill>
              <a:srgbClr val="800080"/>
            </a:solidFill>
            <a:round/>
            <a:headEnd/>
            <a:tailEnd type="triangle" w="med" len="med"/>
          </a:ln>
          <a:effectLst/>
        </p:spPr>
        <p:txBody>
          <a:bodyPr/>
          <a:lstStyle/>
          <a:p>
            <a:endParaRPr lang="en-US" dirty="0"/>
          </a:p>
        </p:txBody>
      </p:sp>
      <p:sp>
        <p:nvSpPr>
          <p:cNvPr id="33801" name="Oval 9"/>
          <p:cNvSpPr>
            <a:spLocks noChangeArrowheads="1"/>
          </p:cNvSpPr>
          <p:nvPr/>
        </p:nvSpPr>
        <p:spPr bwMode="auto">
          <a:xfrm>
            <a:off x="5181600" y="3733800"/>
            <a:ext cx="304800" cy="304800"/>
          </a:xfrm>
          <a:prstGeom prst="ellipse">
            <a:avLst/>
          </a:prstGeom>
          <a:noFill/>
          <a:ln w="9525">
            <a:solidFill>
              <a:srgbClr val="FF0000"/>
            </a:solidFill>
            <a:round/>
            <a:headEnd/>
            <a:tailEnd/>
          </a:ln>
          <a:effectLst/>
        </p:spPr>
        <p:txBody>
          <a:bodyPr wrap="none" anchor="ctr"/>
          <a:lstStyle/>
          <a:p>
            <a:endParaRPr lang="en-US" dirty="0"/>
          </a:p>
        </p:txBody>
      </p:sp>
      <p:sp>
        <p:nvSpPr>
          <p:cNvPr id="9" name="Slide Number Placeholder 8"/>
          <p:cNvSpPr>
            <a:spLocks noGrp="1"/>
          </p:cNvSpPr>
          <p:nvPr>
            <p:ph type="sldNum" sz="quarter" idx="12"/>
          </p:nvPr>
        </p:nvSpPr>
        <p:spPr/>
        <p:txBody>
          <a:bodyPr/>
          <a:lstStyle/>
          <a:p>
            <a:fld id="{AFBAE4E8-AB5F-4B01-A57A-71AEC9C287D5}"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ppt_x"/>
                                          </p:val>
                                        </p:tav>
                                        <p:tav tm="100000">
                                          <p:val>
                                            <p:strVal val="#ppt_x"/>
                                          </p:val>
                                        </p:tav>
                                      </p:tavLst>
                                    </p:anim>
                                    <p:anim calcmode="lin" valueType="num">
                                      <p:cBhvr additive="base">
                                        <p:cTn id="8"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additive="base">
                                        <p:cTn id="13" dur="500" fill="hold"/>
                                        <p:tgtEl>
                                          <p:spTgt spid="33798"/>
                                        </p:tgtEl>
                                        <p:attrNameLst>
                                          <p:attrName>ppt_x</p:attrName>
                                        </p:attrNameLst>
                                      </p:cBhvr>
                                      <p:tavLst>
                                        <p:tav tm="0">
                                          <p:val>
                                            <p:strVal val="#ppt_x"/>
                                          </p:val>
                                        </p:tav>
                                        <p:tav tm="100000">
                                          <p:val>
                                            <p:strVal val="#ppt_x"/>
                                          </p:val>
                                        </p:tav>
                                      </p:tavLst>
                                    </p:anim>
                                    <p:anim calcmode="lin" valueType="num">
                                      <p:cBhvr additive="base">
                                        <p:cTn id="14"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1"/>
                                        </p:tgtEl>
                                        <p:attrNameLst>
                                          <p:attrName>style.visibility</p:attrName>
                                        </p:attrNameLst>
                                      </p:cBhvr>
                                      <p:to>
                                        <p:strVal val="visible"/>
                                      </p:to>
                                    </p:set>
                                    <p:anim calcmode="lin" valueType="num">
                                      <p:cBhvr additive="base">
                                        <p:cTn id="19" dur="500" fill="hold"/>
                                        <p:tgtEl>
                                          <p:spTgt spid="33801"/>
                                        </p:tgtEl>
                                        <p:attrNameLst>
                                          <p:attrName>ppt_x</p:attrName>
                                        </p:attrNameLst>
                                      </p:cBhvr>
                                      <p:tavLst>
                                        <p:tav tm="0">
                                          <p:val>
                                            <p:strVal val="#ppt_x"/>
                                          </p:val>
                                        </p:tav>
                                        <p:tav tm="100000">
                                          <p:val>
                                            <p:strVal val="#ppt_x"/>
                                          </p:val>
                                        </p:tav>
                                      </p:tavLst>
                                    </p:anim>
                                    <p:anim calcmode="lin" valueType="num">
                                      <p:cBhvr additive="base">
                                        <p:cTn id="20"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additive="base">
                                        <p:cTn id="25" dur="500" fill="hold"/>
                                        <p:tgtEl>
                                          <p:spTgt spid="33800"/>
                                        </p:tgtEl>
                                        <p:attrNameLst>
                                          <p:attrName>ppt_x</p:attrName>
                                        </p:attrNameLst>
                                      </p:cBhvr>
                                      <p:tavLst>
                                        <p:tav tm="0">
                                          <p:val>
                                            <p:strVal val="#ppt_x"/>
                                          </p:val>
                                        </p:tav>
                                        <p:tav tm="100000">
                                          <p:val>
                                            <p:strVal val="#ppt_x"/>
                                          </p:val>
                                        </p:tav>
                                      </p:tavLst>
                                    </p:anim>
                                    <p:anim calcmode="lin" valueType="num">
                                      <p:cBhvr additive="base">
                                        <p:cTn id="26"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33800" grpId="0" animBg="1"/>
      <p:bldP spid="338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5257800"/>
            <a:ext cx="8229600" cy="1143000"/>
          </a:xfrm>
        </p:spPr>
        <p:txBody>
          <a:bodyPr>
            <a:normAutofit fontScale="90000"/>
          </a:bodyPr>
          <a:lstStyle/>
          <a:p>
            <a:pPr algn="l"/>
            <a:r>
              <a:rPr lang="en-US" sz="1400" dirty="0"/>
              <a:t>Remember, you must look at each answer to eliminate them.</a:t>
            </a:r>
            <a:br>
              <a:rPr lang="en-US" sz="1400" dirty="0"/>
            </a:br>
            <a:r>
              <a:rPr lang="en-US" sz="1400" dirty="0"/>
              <a:t>A. lines join at ~40 </a:t>
            </a:r>
            <a:br>
              <a:rPr lang="en-US" sz="1400" dirty="0"/>
            </a:br>
            <a:r>
              <a:rPr lang="en-US" sz="1400" dirty="0"/>
              <a:t>B. lines join at ~53</a:t>
            </a:r>
            <a:br>
              <a:rPr lang="en-US" sz="1400" dirty="0"/>
            </a:br>
            <a:r>
              <a:rPr lang="en-US" sz="1400" dirty="0"/>
              <a:t>C. lines join at ~19</a:t>
            </a:r>
            <a:br>
              <a:rPr lang="en-US" sz="1400" dirty="0"/>
            </a:br>
            <a:r>
              <a:rPr lang="en-US" sz="1400" dirty="0"/>
              <a:t>D. lines join at ~25</a:t>
            </a:r>
          </a:p>
        </p:txBody>
      </p:sp>
      <p:sp>
        <p:nvSpPr>
          <p:cNvPr id="34819" name="Rectangle 3"/>
          <p:cNvSpPr>
            <a:spLocks noGrp="1" noChangeArrowheads="1"/>
          </p:cNvSpPr>
          <p:nvPr>
            <p:ph type="body" sz="half" idx="2"/>
          </p:nvPr>
        </p:nvSpPr>
        <p:spPr>
          <a:xfrm>
            <a:off x="4572000" y="685800"/>
            <a:ext cx="4038600" cy="4525963"/>
          </a:xfrm>
        </p:spPr>
        <p:txBody>
          <a:bodyPr/>
          <a:lstStyle/>
          <a:p>
            <a:pPr marL="533400" indent="-533400">
              <a:buFontTx/>
              <a:buNone/>
            </a:pPr>
            <a:r>
              <a:rPr lang="en-US" sz="2000" dirty="0"/>
              <a:t>3. Two organisms are sometimes said to be closely related if they have a recent common ancestor. By this criterion, which of the following pairs are most closely related?</a:t>
            </a:r>
          </a:p>
          <a:p>
            <a:pPr marL="533400" indent="-533400">
              <a:buFontTx/>
              <a:buNone/>
            </a:pPr>
            <a:r>
              <a:rPr lang="en-US" sz="2000" dirty="0"/>
              <a:t>	A. Old World and New World monkeys</a:t>
            </a:r>
          </a:p>
          <a:p>
            <a:pPr marL="533400" indent="-533400">
              <a:buFontTx/>
              <a:buNone/>
            </a:pPr>
            <a:r>
              <a:rPr lang="en-US" sz="2000" dirty="0"/>
              <a:t>	B. Modern prosimians and New World monkeys.</a:t>
            </a:r>
          </a:p>
          <a:p>
            <a:pPr marL="533400" indent="-533400">
              <a:buFontTx/>
              <a:buNone/>
            </a:pPr>
            <a:r>
              <a:rPr lang="en-US" sz="2000" dirty="0"/>
              <a:t>	C. Human and orangutan</a:t>
            </a:r>
          </a:p>
          <a:p>
            <a:pPr marL="533400" indent="-533400">
              <a:buFontTx/>
              <a:buNone/>
            </a:pPr>
            <a:r>
              <a:rPr lang="en-US" sz="2000" dirty="0"/>
              <a:t>	D. Orangutan and gibbon</a:t>
            </a:r>
          </a:p>
          <a:p>
            <a:pPr marL="533400" indent="-533400">
              <a:buFontTx/>
              <a:buNone/>
            </a:pPr>
            <a:r>
              <a:rPr lang="en-US" sz="2000" dirty="0"/>
              <a:t>	</a:t>
            </a:r>
          </a:p>
        </p:txBody>
      </p:sp>
      <p:pic>
        <p:nvPicPr>
          <p:cNvPr id="34820" name="Picture 4" descr="c-1"/>
          <p:cNvPicPr>
            <a:picLocks noGrp="1" noChangeAspect="1" noChangeArrowheads="1"/>
          </p:cNvPicPr>
          <p:nvPr>
            <p:ph type="body" sz="half" idx="1"/>
          </p:nvPr>
        </p:nvPicPr>
        <p:blipFill>
          <a:blip r:embed="rId2" cstate="print"/>
          <a:srcRect/>
          <a:stretch>
            <a:fillRect/>
          </a:stretch>
        </p:blipFill>
        <p:spPr>
          <a:xfrm>
            <a:off x="228600" y="1066800"/>
            <a:ext cx="4267200" cy="3505200"/>
          </a:xfrm>
          <a:noFill/>
          <a:ln/>
        </p:spPr>
      </p:pic>
      <p:sp>
        <p:nvSpPr>
          <p:cNvPr id="34826" name="Rectangle 10"/>
          <p:cNvSpPr>
            <a:spLocks noChangeArrowheads="1"/>
          </p:cNvSpPr>
          <p:nvPr/>
        </p:nvSpPr>
        <p:spPr bwMode="auto">
          <a:xfrm>
            <a:off x="2286000" y="3657600"/>
            <a:ext cx="228600" cy="76200"/>
          </a:xfrm>
          <a:prstGeom prst="rect">
            <a:avLst/>
          </a:prstGeom>
          <a:solidFill>
            <a:srgbClr val="FF6600"/>
          </a:solidFill>
          <a:ln w="9525">
            <a:solidFill>
              <a:schemeClr val="tx1"/>
            </a:solidFill>
            <a:miter lim="800000"/>
            <a:headEnd/>
            <a:tailEnd/>
          </a:ln>
          <a:effectLst/>
        </p:spPr>
        <p:txBody>
          <a:bodyPr wrap="none" anchor="ctr"/>
          <a:lstStyle/>
          <a:p>
            <a:endParaRPr lang="en-US" dirty="0"/>
          </a:p>
        </p:txBody>
      </p:sp>
      <p:sp>
        <p:nvSpPr>
          <p:cNvPr id="34827" name="Rectangle 11"/>
          <p:cNvSpPr>
            <a:spLocks noChangeArrowheads="1"/>
          </p:cNvSpPr>
          <p:nvPr/>
        </p:nvSpPr>
        <p:spPr bwMode="auto">
          <a:xfrm>
            <a:off x="2514600" y="3200400"/>
            <a:ext cx="228600" cy="76200"/>
          </a:xfrm>
          <a:prstGeom prst="rect">
            <a:avLst/>
          </a:prstGeom>
          <a:solidFill>
            <a:srgbClr val="008000"/>
          </a:solidFill>
          <a:ln w="9525">
            <a:solidFill>
              <a:schemeClr val="tx1"/>
            </a:solidFill>
            <a:miter lim="800000"/>
            <a:headEnd/>
            <a:tailEnd/>
          </a:ln>
          <a:effectLst/>
        </p:spPr>
        <p:txBody>
          <a:bodyPr wrap="none" anchor="ctr"/>
          <a:lstStyle/>
          <a:p>
            <a:endParaRPr lang="en-US" dirty="0"/>
          </a:p>
        </p:txBody>
      </p:sp>
      <p:sp>
        <p:nvSpPr>
          <p:cNvPr id="34828" name="Rectangle 12"/>
          <p:cNvSpPr>
            <a:spLocks noChangeArrowheads="1"/>
          </p:cNvSpPr>
          <p:nvPr/>
        </p:nvSpPr>
        <p:spPr bwMode="auto">
          <a:xfrm>
            <a:off x="3352800" y="3048000"/>
            <a:ext cx="228600" cy="76200"/>
          </a:xfrm>
          <a:prstGeom prst="rect">
            <a:avLst/>
          </a:prstGeom>
          <a:solidFill>
            <a:srgbClr val="FF00FF"/>
          </a:solidFill>
          <a:ln w="9525">
            <a:solidFill>
              <a:schemeClr val="tx1"/>
            </a:solidFill>
            <a:miter lim="800000"/>
            <a:headEnd/>
            <a:tailEnd/>
          </a:ln>
          <a:effectLst/>
        </p:spPr>
        <p:txBody>
          <a:bodyPr wrap="none" anchor="ctr"/>
          <a:lstStyle/>
          <a:p>
            <a:endParaRPr lang="en-US" dirty="0"/>
          </a:p>
        </p:txBody>
      </p:sp>
      <p:sp>
        <p:nvSpPr>
          <p:cNvPr id="34829" name="Rectangle 13"/>
          <p:cNvSpPr>
            <a:spLocks noChangeArrowheads="1"/>
          </p:cNvSpPr>
          <p:nvPr/>
        </p:nvSpPr>
        <p:spPr bwMode="auto">
          <a:xfrm>
            <a:off x="2209800" y="4038600"/>
            <a:ext cx="228600" cy="762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4830" name="Oval 14"/>
          <p:cNvSpPr>
            <a:spLocks noChangeArrowheads="1"/>
          </p:cNvSpPr>
          <p:nvPr/>
        </p:nvSpPr>
        <p:spPr bwMode="auto">
          <a:xfrm>
            <a:off x="685800" y="5943600"/>
            <a:ext cx="304800" cy="228600"/>
          </a:xfrm>
          <a:prstGeom prst="ellipse">
            <a:avLst/>
          </a:prstGeom>
          <a:noFill/>
          <a:ln w="9525">
            <a:solidFill>
              <a:srgbClr val="FF0000"/>
            </a:solidFill>
            <a:round/>
            <a:headEnd/>
            <a:tailEnd/>
          </a:ln>
          <a:effectLst/>
        </p:spPr>
        <p:txBody>
          <a:bodyPr wrap="none" anchor="ctr"/>
          <a:lstStyle/>
          <a:p>
            <a:endParaRPr lang="en-US" dirty="0"/>
          </a:p>
        </p:txBody>
      </p:sp>
      <p:sp>
        <p:nvSpPr>
          <p:cNvPr id="34831" name="Oval 15"/>
          <p:cNvSpPr>
            <a:spLocks noChangeArrowheads="1"/>
          </p:cNvSpPr>
          <p:nvPr/>
        </p:nvSpPr>
        <p:spPr bwMode="auto">
          <a:xfrm>
            <a:off x="5105400" y="3962400"/>
            <a:ext cx="304800" cy="304800"/>
          </a:xfrm>
          <a:prstGeom prst="ellipse">
            <a:avLst/>
          </a:prstGeom>
          <a:noFill/>
          <a:ln w="9525">
            <a:solidFill>
              <a:srgbClr val="FF0000"/>
            </a:solidFill>
            <a:round/>
            <a:headEnd/>
            <a:tailEnd/>
          </a:ln>
          <a:effectLst/>
        </p:spPr>
        <p:txBody>
          <a:bodyPr wrap="none" anchor="ctr"/>
          <a:lstStyle/>
          <a:p>
            <a:endParaRPr lang="en-US" dirty="0"/>
          </a:p>
        </p:txBody>
      </p:sp>
      <p:sp>
        <p:nvSpPr>
          <p:cNvPr id="11" name="Slide Number Placeholder 10"/>
          <p:cNvSpPr>
            <a:spLocks noGrp="1"/>
          </p:cNvSpPr>
          <p:nvPr>
            <p:ph type="sldNum" sz="quarter" idx="12"/>
          </p:nvPr>
        </p:nvSpPr>
        <p:spPr/>
        <p:txBody>
          <a:bodyPr/>
          <a:lstStyle/>
          <a:p>
            <a:fld id="{AFBAE4E8-AB5F-4B01-A57A-71AEC9C287D5}"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ppt_x"/>
                                          </p:val>
                                        </p:tav>
                                        <p:tav tm="100000">
                                          <p:val>
                                            <p:strVal val="#ppt_x"/>
                                          </p:val>
                                        </p:tav>
                                      </p:tavLst>
                                    </p:anim>
                                    <p:anim calcmode="lin" valueType="num">
                                      <p:cBhvr additive="base">
                                        <p:cTn id="8"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additive="base">
                                        <p:cTn id="13" dur="500" fill="hold"/>
                                        <p:tgtEl>
                                          <p:spTgt spid="34829"/>
                                        </p:tgtEl>
                                        <p:attrNameLst>
                                          <p:attrName>ppt_x</p:attrName>
                                        </p:attrNameLst>
                                      </p:cBhvr>
                                      <p:tavLst>
                                        <p:tav tm="0">
                                          <p:val>
                                            <p:strVal val="#ppt_x"/>
                                          </p:val>
                                        </p:tav>
                                        <p:tav tm="100000">
                                          <p:val>
                                            <p:strVal val="#ppt_x"/>
                                          </p:val>
                                        </p:tav>
                                      </p:tavLst>
                                    </p:anim>
                                    <p:anim calcmode="lin" valueType="num">
                                      <p:cBhvr additive="base">
                                        <p:cTn id="14"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8"/>
                                        </p:tgtEl>
                                        <p:attrNameLst>
                                          <p:attrName>style.visibility</p:attrName>
                                        </p:attrNameLst>
                                      </p:cBhvr>
                                      <p:to>
                                        <p:strVal val="visible"/>
                                      </p:to>
                                    </p:set>
                                    <p:anim calcmode="lin" valueType="num">
                                      <p:cBhvr additive="base">
                                        <p:cTn id="19" dur="500" fill="hold"/>
                                        <p:tgtEl>
                                          <p:spTgt spid="34828"/>
                                        </p:tgtEl>
                                        <p:attrNameLst>
                                          <p:attrName>ppt_x</p:attrName>
                                        </p:attrNameLst>
                                      </p:cBhvr>
                                      <p:tavLst>
                                        <p:tav tm="0">
                                          <p:val>
                                            <p:strVal val="#ppt_x"/>
                                          </p:val>
                                        </p:tav>
                                        <p:tav tm="100000">
                                          <p:val>
                                            <p:strVal val="#ppt_x"/>
                                          </p:val>
                                        </p:tav>
                                      </p:tavLst>
                                    </p:anim>
                                    <p:anim calcmode="lin" valueType="num">
                                      <p:cBhvr additive="base">
                                        <p:cTn id="2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27"/>
                                        </p:tgtEl>
                                        <p:attrNameLst>
                                          <p:attrName>style.visibility</p:attrName>
                                        </p:attrNameLst>
                                      </p:cBhvr>
                                      <p:to>
                                        <p:strVal val="visible"/>
                                      </p:to>
                                    </p:set>
                                    <p:anim calcmode="lin" valueType="num">
                                      <p:cBhvr additive="base">
                                        <p:cTn id="25" dur="500" fill="hold"/>
                                        <p:tgtEl>
                                          <p:spTgt spid="34827"/>
                                        </p:tgtEl>
                                        <p:attrNameLst>
                                          <p:attrName>ppt_x</p:attrName>
                                        </p:attrNameLst>
                                      </p:cBhvr>
                                      <p:tavLst>
                                        <p:tav tm="0">
                                          <p:val>
                                            <p:strVal val="#ppt_x"/>
                                          </p:val>
                                        </p:tav>
                                        <p:tav tm="100000">
                                          <p:val>
                                            <p:strVal val="#ppt_x"/>
                                          </p:val>
                                        </p:tav>
                                      </p:tavLst>
                                    </p:anim>
                                    <p:anim calcmode="lin" valueType="num">
                                      <p:cBhvr additive="base">
                                        <p:cTn id="26"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8"/>
                                        </p:tgtEl>
                                        <p:attrNameLst>
                                          <p:attrName>style.visibility</p:attrName>
                                        </p:attrNameLst>
                                      </p:cBhvr>
                                      <p:to>
                                        <p:strVal val="visible"/>
                                      </p:to>
                                    </p:set>
                                    <p:anim calcmode="lin" valueType="num">
                                      <p:cBhvr additive="base">
                                        <p:cTn id="31" dur="500" fill="hold"/>
                                        <p:tgtEl>
                                          <p:spTgt spid="34818"/>
                                        </p:tgtEl>
                                        <p:attrNameLst>
                                          <p:attrName>ppt_x</p:attrName>
                                        </p:attrNameLst>
                                      </p:cBhvr>
                                      <p:tavLst>
                                        <p:tav tm="0">
                                          <p:val>
                                            <p:strVal val="0-#ppt_w/2"/>
                                          </p:val>
                                        </p:tav>
                                        <p:tav tm="100000">
                                          <p:val>
                                            <p:strVal val="#ppt_x"/>
                                          </p:val>
                                        </p:tav>
                                      </p:tavLst>
                                    </p:anim>
                                    <p:anim calcmode="lin" valueType="num">
                                      <p:cBhvr additive="base">
                                        <p:cTn id="32"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30"/>
                                        </p:tgtEl>
                                        <p:attrNameLst>
                                          <p:attrName>style.visibility</p:attrName>
                                        </p:attrNameLst>
                                      </p:cBhvr>
                                      <p:to>
                                        <p:strVal val="visible"/>
                                      </p:to>
                                    </p:set>
                                    <p:anim calcmode="lin" valueType="num">
                                      <p:cBhvr additive="base">
                                        <p:cTn id="37" dur="500" fill="hold"/>
                                        <p:tgtEl>
                                          <p:spTgt spid="34830"/>
                                        </p:tgtEl>
                                        <p:attrNameLst>
                                          <p:attrName>ppt_x</p:attrName>
                                        </p:attrNameLst>
                                      </p:cBhvr>
                                      <p:tavLst>
                                        <p:tav tm="0">
                                          <p:val>
                                            <p:strVal val="#ppt_x"/>
                                          </p:val>
                                        </p:tav>
                                        <p:tav tm="100000">
                                          <p:val>
                                            <p:strVal val="#ppt_x"/>
                                          </p:val>
                                        </p:tav>
                                      </p:tavLst>
                                    </p:anim>
                                    <p:anim calcmode="lin" valueType="num">
                                      <p:cBhvr additive="base">
                                        <p:cTn id="38" dur="500" fill="hold"/>
                                        <p:tgtEl>
                                          <p:spTgt spid="348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31"/>
                                        </p:tgtEl>
                                        <p:attrNameLst>
                                          <p:attrName>style.visibility</p:attrName>
                                        </p:attrNameLst>
                                      </p:cBhvr>
                                      <p:to>
                                        <p:strVal val="visible"/>
                                      </p:to>
                                    </p:set>
                                    <p:anim calcmode="lin" valueType="num">
                                      <p:cBhvr additive="base">
                                        <p:cTn id="43" dur="500" fill="hold"/>
                                        <p:tgtEl>
                                          <p:spTgt spid="34831"/>
                                        </p:tgtEl>
                                        <p:attrNameLst>
                                          <p:attrName>ppt_x</p:attrName>
                                        </p:attrNameLst>
                                      </p:cBhvr>
                                      <p:tavLst>
                                        <p:tav tm="0">
                                          <p:val>
                                            <p:strVal val="#ppt_x"/>
                                          </p:val>
                                        </p:tav>
                                        <p:tav tm="100000">
                                          <p:val>
                                            <p:strVal val="#ppt_x"/>
                                          </p:val>
                                        </p:tav>
                                      </p:tavLst>
                                    </p:anim>
                                    <p:anim calcmode="lin" valueType="num">
                                      <p:cBhvr additive="base">
                                        <p:cTn id="44"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6" grpId="0" animBg="1"/>
      <p:bldP spid="34827" grpId="0" animBg="1"/>
      <p:bldP spid="34828" grpId="0" animBg="1"/>
      <p:bldP spid="34829" grpId="0" animBg="1"/>
      <p:bldP spid="34830" grpId="0" animBg="1"/>
      <p:bldP spid="348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Data Representation</a:t>
            </a:r>
            <a:endParaRPr lang="en-US" dirty="0"/>
          </a:p>
        </p:txBody>
      </p:sp>
      <p:sp>
        <p:nvSpPr>
          <p:cNvPr id="3" name="Content Placeholder 2"/>
          <p:cNvSpPr>
            <a:spLocks noGrp="1"/>
          </p:cNvSpPr>
          <p:nvPr>
            <p:ph idx="1"/>
          </p:nvPr>
        </p:nvSpPr>
        <p:spPr>
          <a:xfrm>
            <a:off x="457200" y="2209800"/>
            <a:ext cx="8229600" cy="4525963"/>
          </a:xfrm>
        </p:spPr>
        <p:txBody>
          <a:bodyPr/>
          <a:lstStyle/>
          <a:p>
            <a:r>
              <a:rPr lang="en-US" dirty="0" smtClean="0"/>
              <a:t>Read the introduction paragraph</a:t>
            </a:r>
          </a:p>
          <a:p>
            <a:pPr lvl="1"/>
            <a:r>
              <a:rPr lang="en-US" dirty="0" smtClean="0"/>
              <a:t>Know what the passage is all about</a:t>
            </a:r>
          </a:p>
          <a:p>
            <a:r>
              <a:rPr lang="en-US" dirty="0" smtClean="0"/>
              <a:t>Look briefly at the charts, tables or graphs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Passage </a:t>
            </a:r>
            <a:r>
              <a:rPr lang="en-US" dirty="0" smtClean="0"/>
              <a:t>1 - C</a:t>
            </a:r>
            <a:endParaRPr lang="en-US" dirty="0"/>
          </a:p>
        </p:txBody>
      </p:sp>
      <p:sp>
        <p:nvSpPr>
          <p:cNvPr id="38915" name="Rectangle 3"/>
          <p:cNvSpPr>
            <a:spLocks noGrp="1" noChangeArrowheads="1"/>
          </p:cNvSpPr>
          <p:nvPr>
            <p:ph type="body" sz="half" idx="2"/>
          </p:nvPr>
        </p:nvSpPr>
        <p:spPr>
          <a:xfrm>
            <a:off x="4800600" y="1981200"/>
            <a:ext cx="4343400" cy="4525963"/>
          </a:xfrm>
        </p:spPr>
        <p:txBody>
          <a:bodyPr>
            <a:normAutofit lnSpcReduction="10000"/>
          </a:bodyPr>
          <a:lstStyle/>
          <a:p>
            <a:pPr marL="533400" indent="-533400">
              <a:lnSpc>
                <a:spcPct val="90000"/>
              </a:lnSpc>
              <a:buFontTx/>
              <a:buNone/>
            </a:pPr>
            <a:r>
              <a:rPr lang="en-US" sz="1400" dirty="0"/>
              <a:t>4. What does the diagram tell us about the relationships of the lemurs, which are the </a:t>
            </a:r>
            <a:r>
              <a:rPr lang="en-US" sz="1400" u="sng" dirty="0">
                <a:uFill>
                  <a:solidFill>
                    <a:srgbClr val="00B050"/>
                  </a:solidFill>
                </a:uFill>
              </a:rPr>
              <a:t>modern prosimians</a:t>
            </a:r>
            <a:r>
              <a:rPr lang="en-US" sz="1400" dirty="0"/>
              <a:t>?</a:t>
            </a:r>
          </a:p>
          <a:p>
            <a:pPr marL="533400" indent="-533400">
              <a:lnSpc>
                <a:spcPct val="90000"/>
              </a:lnSpc>
              <a:buFontTx/>
              <a:buNone/>
            </a:pPr>
            <a:r>
              <a:rPr lang="en-US" sz="1400" dirty="0"/>
              <a:t>	F. Lemurs have existed unchanged for 60 million years.</a:t>
            </a:r>
          </a:p>
          <a:p>
            <a:pPr marL="533400" indent="-533400">
              <a:lnSpc>
                <a:spcPct val="90000"/>
              </a:lnSpc>
              <a:buFontTx/>
              <a:buNone/>
            </a:pPr>
            <a:r>
              <a:rPr lang="en-US" sz="1400" dirty="0"/>
              <a:t>	G. Lemurs are the ancestors of all primates.</a:t>
            </a:r>
          </a:p>
          <a:p>
            <a:pPr marL="533400" indent="-533400">
              <a:lnSpc>
                <a:spcPct val="90000"/>
              </a:lnSpc>
              <a:buFontTx/>
              <a:buNone/>
            </a:pPr>
            <a:r>
              <a:rPr lang="en-US" sz="1400" dirty="0"/>
              <a:t>	H. Of all primates, lemurs are most similar to the ancestors of the whole group.</a:t>
            </a:r>
          </a:p>
          <a:p>
            <a:pPr marL="533400" indent="-533400">
              <a:lnSpc>
                <a:spcPct val="90000"/>
              </a:lnSpc>
              <a:buFontTx/>
              <a:buNone/>
            </a:pPr>
            <a:r>
              <a:rPr lang="en-US" sz="1400" dirty="0"/>
              <a:t>	J. Lemurs have evolved to a greater extent than any of the other primates</a:t>
            </a:r>
            <a:r>
              <a:rPr lang="en-US" sz="1400" dirty="0" smtClean="0"/>
              <a:t>.</a:t>
            </a:r>
          </a:p>
          <a:p>
            <a:pPr marL="533400" indent="-533400">
              <a:lnSpc>
                <a:spcPct val="90000"/>
              </a:lnSpc>
              <a:buFontTx/>
              <a:buNone/>
            </a:pPr>
            <a:endParaRPr lang="en-US" sz="1400" dirty="0" smtClean="0"/>
          </a:p>
          <a:p>
            <a:pPr marL="533400" indent="-533400">
              <a:lnSpc>
                <a:spcPct val="90000"/>
              </a:lnSpc>
              <a:buFontTx/>
              <a:buNone/>
            </a:pPr>
            <a:r>
              <a:rPr lang="en-US" sz="1400" dirty="0" smtClean="0">
                <a:solidFill>
                  <a:srgbClr val="00B050"/>
                </a:solidFill>
              </a:rPr>
              <a:t>Don’t stop reading after lemurs.</a:t>
            </a:r>
            <a:endParaRPr lang="en-US" sz="1400" dirty="0">
              <a:solidFill>
                <a:srgbClr val="00B050"/>
              </a:solidFill>
            </a:endParaRPr>
          </a:p>
          <a:p>
            <a:pPr marL="533400" indent="-533400">
              <a:lnSpc>
                <a:spcPct val="90000"/>
              </a:lnSpc>
              <a:buFontTx/>
              <a:buNone/>
            </a:pPr>
            <a:endParaRPr lang="en-US" sz="1400" dirty="0"/>
          </a:p>
          <a:p>
            <a:pPr marL="533400" indent="-533400">
              <a:lnSpc>
                <a:spcPct val="90000"/>
              </a:lnSpc>
              <a:buFontTx/>
              <a:buNone/>
            </a:pPr>
            <a:r>
              <a:rPr lang="en-US" sz="1460" b="1" dirty="0" smtClean="0">
                <a:solidFill>
                  <a:srgbClr val="0070C0"/>
                </a:solidFill>
              </a:rPr>
              <a:t>Use process of elimination</a:t>
            </a:r>
            <a:endParaRPr lang="en-US" sz="1460" b="1" dirty="0">
              <a:solidFill>
                <a:srgbClr val="0070C0"/>
              </a:solidFill>
            </a:endParaRPr>
          </a:p>
          <a:p>
            <a:pPr marL="533400" indent="-533400">
              <a:lnSpc>
                <a:spcPct val="90000"/>
              </a:lnSpc>
              <a:buFontTx/>
              <a:buNone/>
            </a:pPr>
            <a:r>
              <a:rPr lang="en-US" sz="1400" dirty="0">
                <a:solidFill>
                  <a:srgbClr val="FF0000"/>
                </a:solidFill>
              </a:rPr>
              <a:t>Nothing is said about changes in each group</a:t>
            </a:r>
          </a:p>
          <a:p>
            <a:pPr marL="533400" indent="-533400">
              <a:lnSpc>
                <a:spcPct val="90000"/>
              </a:lnSpc>
              <a:buFontTx/>
              <a:buNone/>
            </a:pPr>
            <a:r>
              <a:rPr lang="en-US" sz="1400" dirty="0">
                <a:solidFill>
                  <a:srgbClr val="FF0000"/>
                </a:solidFill>
              </a:rPr>
              <a:t>Lemurs are not ancestors to all or all lines would lead to them.</a:t>
            </a:r>
          </a:p>
          <a:p>
            <a:pPr marL="533400" indent="-533400">
              <a:lnSpc>
                <a:spcPct val="90000"/>
              </a:lnSpc>
              <a:buFontTx/>
              <a:buNone/>
            </a:pPr>
            <a:r>
              <a:rPr lang="en-US" sz="1400" dirty="0">
                <a:solidFill>
                  <a:srgbClr val="FF0000"/>
                </a:solidFill>
              </a:rPr>
              <a:t>Nothing is said about the evolution of lemurs</a:t>
            </a:r>
          </a:p>
          <a:p>
            <a:pPr marL="533400" indent="-533400">
              <a:lnSpc>
                <a:spcPct val="90000"/>
              </a:lnSpc>
              <a:buFontTx/>
              <a:buNone/>
            </a:pPr>
            <a:r>
              <a:rPr lang="en-US" sz="1400" dirty="0">
                <a:solidFill>
                  <a:srgbClr val="FF0000"/>
                </a:solidFill>
              </a:rPr>
              <a:t>Lemurs are most similar to ancestor because their line is closest to the ancestor of all.</a:t>
            </a:r>
          </a:p>
          <a:p>
            <a:pPr marL="533400" indent="-533400">
              <a:lnSpc>
                <a:spcPct val="90000"/>
              </a:lnSpc>
              <a:buFontTx/>
              <a:buNone/>
            </a:pPr>
            <a:endParaRPr lang="en-US" sz="1400" dirty="0"/>
          </a:p>
          <a:p>
            <a:pPr marL="533400" indent="-533400">
              <a:lnSpc>
                <a:spcPct val="90000"/>
              </a:lnSpc>
              <a:buFontTx/>
              <a:buNone/>
            </a:pPr>
            <a:r>
              <a:rPr lang="en-US" sz="1400" dirty="0"/>
              <a:t>	</a:t>
            </a:r>
          </a:p>
        </p:txBody>
      </p:sp>
      <p:pic>
        <p:nvPicPr>
          <p:cNvPr id="38916" name="Picture 4" descr="c-1"/>
          <p:cNvPicPr>
            <a:picLocks noGrp="1" noChangeAspect="1" noChangeArrowheads="1"/>
          </p:cNvPicPr>
          <p:nvPr>
            <p:ph type="body" sz="half" idx="1"/>
          </p:nvPr>
        </p:nvPicPr>
        <p:blipFill>
          <a:blip r:embed="rId2" cstate="print"/>
          <a:srcRect/>
          <a:stretch>
            <a:fillRect/>
          </a:stretch>
        </p:blipFill>
        <p:spPr>
          <a:xfrm>
            <a:off x="228600" y="1981200"/>
            <a:ext cx="4373217" cy="3657600"/>
          </a:xfrm>
          <a:noFill/>
          <a:ln/>
        </p:spPr>
      </p:pic>
      <p:sp>
        <p:nvSpPr>
          <p:cNvPr id="38920" name="Oval 8"/>
          <p:cNvSpPr>
            <a:spLocks noChangeArrowheads="1"/>
          </p:cNvSpPr>
          <p:nvPr/>
        </p:nvSpPr>
        <p:spPr bwMode="auto">
          <a:xfrm>
            <a:off x="5257800" y="2971800"/>
            <a:ext cx="381000" cy="228600"/>
          </a:xfrm>
          <a:prstGeom prst="ellipse">
            <a:avLst/>
          </a:prstGeom>
          <a:noFill/>
          <a:ln w="9525">
            <a:solidFill>
              <a:srgbClr val="FF0000"/>
            </a:solidFill>
            <a:round/>
            <a:headEnd/>
            <a:tailEnd/>
          </a:ln>
          <a:effectLst/>
        </p:spPr>
        <p:txBody>
          <a:bodyPr wrap="none" anchor="ct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9" end="9"/>
                                            </p:txEl>
                                          </p:spTgt>
                                        </p:tgtEl>
                                        <p:attrNameLst>
                                          <p:attrName>style.visibility</p:attrName>
                                        </p:attrNameLst>
                                      </p:cBhvr>
                                      <p:to>
                                        <p:strVal val="visible"/>
                                      </p:to>
                                    </p:set>
                                    <p:anim calcmode="lin" valueType="num">
                                      <p:cBhvr additive="base">
                                        <p:cTn id="7"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0" end="10"/>
                                            </p:txEl>
                                          </p:spTgt>
                                        </p:tgtEl>
                                        <p:attrNameLst>
                                          <p:attrName>style.visibility</p:attrName>
                                        </p:attrNameLst>
                                      </p:cBhvr>
                                      <p:to>
                                        <p:strVal val="visible"/>
                                      </p:to>
                                    </p:set>
                                    <p:anim calcmode="lin" valueType="num">
                                      <p:cBhvr additive="base">
                                        <p:cTn id="13"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11" end="11"/>
                                            </p:txEl>
                                          </p:spTgt>
                                        </p:tgtEl>
                                        <p:attrNameLst>
                                          <p:attrName>style.visibility</p:attrName>
                                        </p:attrNameLst>
                                      </p:cBhvr>
                                      <p:to>
                                        <p:strVal val="visible"/>
                                      </p:to>
                                    </p:set>
                                    <p:anim calcmode="lin" valueType="num">
                                      <p:cBhvr additive="base">
                                        <p:cTn id="19" dur="500" fill="hold"/>
                                        <p:tgtEl>
                                          <p:spTgt spid="38915">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12" end="12"/>
                                            </p:txEl>
                                          </p:spTgt>
                                        </p:tgtEl>
                                        <p:attrNameLst>
                                          <p:attrName>style.visibility</p:attrName>
                                        </p:attrNameLst>
                                      </p:cBhvr>
                                      <p:to>
                                        <p:strVal val="visible"/>
                                      </p:to>
                                    </p:set>
                                    <p:anim calcmode="lin" valueType="num">
                                      <p:cBhvr additive="base">
                                        <p:cTn id="25" dur="500" fill="hold"/>
                                        <p:tgtEl>
                                          <p:spTgt spid="38915">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additive="base">
                                        <p:cTn id="31" dur="500" fill="hold"/>
                                        <p:tgtEl>
                                          <p:spTgt spid="38920"/>
                                        </p:tgtEl>
                                        <p:attrNameLst>
                                          <p:attrName>ppt_x</p:attrName>
                                        </p:attrNameLst>
                                      </p:cBhvr>
                                      <p:tavLst>
                                        <p:tav tm="0">
                                          <p:val>
                                            <p:strVal val="#ppt_x"/>
                                          </p:val>
                                        </p:tav>
                                        <p:tav tm="100000">
                                          <p:val>
                                            <p:strVal val="#ppt_x"/>
                                          </p:val>
                                        </p:tav>
                                      </p:tavLst>
                                    </p:anim>
                                    <p:anim calcmode="lin" valueType="num">
                                      <p:cBhvr additive="base">
                                        <p:cTn id="32"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Passage </a:t>
            </a:r>
            <a:r>
              <a:rPr lang="en-US" dirty="0" smtClean="0"/>
              <a:t>1- C </a:t>
            </a:r>
            <a:endParaRPr lang="en-US" dirty="0"/>
          </a:p>
        </p:txBody>
      </p:sp>
      <p:sp>
        <p:nvSpPr>
          <p:cNvPr id="39939" name="Rectangle 3"/>
          <p:cNvSpPr>
            <a:spLocks noGrp="1" noChangeArrowheads="1"/>
          </p:cNvSpPr>
          <p:nvPr>
            <p:ph type="body" sz="half" idx="2"/>
          </p:nvPr>
        </p:nvSpPr>
        <p:spPr>
          <a:xfrm>
            <a:off x="4343400" y="1981200"/>
            <a:ext cx="4343400" cy="4525963"/>
          </a:xfrm>
        </p:spPr>
        <p:txBody>
          <a:bodyPr/>
          <a:lstStyle/>
          <a:p>
            <a:pPr marL="533400" indent="-533400">
              <a:buFontTx/>
              <a:buNone/>
            </a:pPr>
            <a:r>
              <a:rPr lang="en-US" sz="2000" dirty="0"/>
              <a:t>5.</a:t>
            </a:r>
            <a:r>
              <a:rPr lang="en-US" sz="2000" i="1" dirty="0"/>
              <a:t> Australopitheccus</a:t>
            </a:r>
            <a:r>
              <a:rPr lang="en-US" sz="2000" dirty="0"/>
              <a:t> is a genus of primates, more recent and humanlike than </a:t>
            </a:r>
            <a:r>
              <a:rPr lang="en-US" sz="2000" i="1" dirty="0"/>
              <a:t>Romapithecus</a:t>
            </a:r>
            <a:r>
              <a:rPr lang="en-US" sz="2000" dirty="0"/>
              <a:t>. Of the taxonomic groups named on the chart, which is the smallest to which </a:t>
            </a:r>
            <a:r>
              <a:rPr lang="en-US" sz="2000" i="1" dirty="0" smtClean="0"/>
              <a:t>Australopitheccus</a:t>
            </a:r>
            <a:r>
              <a:rPr lang="en-US" sz="2000" dirty="0" smtClean="0"/>
              <a:t> </a:t>
            </a:r>
            <a:r>
              <a:rPr lang="en-US" sz="2000" dirty="0"/>
              <a:t>belongs?</a:t>
            </a:r>
          </a:p>
          <a:p>
            <a:pPr marL="533400" indent="-533400">
              <a:buFontTx/>
              <a:buNone/>
            </a:pPr>
            <a:r>
              <a:rPr lang="en-US" sz="2000" dirty="0"/>
              <a:t>	A. Anthropoids</a:t>
            </a:r>
          </a:p>
          <a:p>
            <a:pPr marL="533400" indent="-533400">
              <a:buFontTx/>
              <a:buNone/>
            </a:pPr>
            <a:r>
              <a:rPr lang="en-US" sz="2000" dirty="0"/>
              <a:t>	B. Hominoids</a:t>
            </a:r>
          </a:p>
          <a:p>
            <a:pPr marL="533400" indent="-533400">
              <a:buFontTx/>
              <a:buNone/>
            </a:pPr>
            <a:r>
              <a:rPr lang="en-US" sz="2000" dirty="0"/>
              <a:t>	C. Catarrhines</a:t>
            </a:r>
          </a:p>
          <a:p>
            <a:pPr marL="533400" indent="-533400">
              <a:buFontTx/>
              <a:buNone/>
            </a:pPr>
            <a:r>
              <a:rPr lang="en-US" sz="2000" dirty="0"/>
              <a:t>	D. Hominids</a:t>
            </a:r>
          </a:p>
          <a:p>
            <a:pPr marL="533400" indent="-533400">
              <a:buFontTx/>
              <a:buNone/>
            </a:pPr>
            <a:r>
              <a:rPr lang="en-US" sz="2000" dirty="0"/>
              <a:t>	</a:t>
            </a:r>
          </a:p>
        </p:txBody>
      </p:sp>
      <p:pic>
        <p:nvPicPr>
          <p:cNvPr id="39940" name="Picture 4" descr="c-1"/>
          <p:cNvPicPr>
            <a:picLocks noGrp="1" noChangeAspect="1" noChangeArrowheads="1"/>
          </p:cNvPicPr>
          <p:nvPr>
            <p:ph type="body" sz="half" idx="1"/>
          </p:nvPr>
        </p:nvPicPr>
        <p:blipFill>
          <a:blip r:embed="rId2" cstate="print"/>
          <a:srcRect/>
          <a:stretch>
            <a:fillRect/>
          </a:stretch>
        </p:blipFill>
        <p:spPr>
          <a:xfrm>
            <a:off x="152400" y="1981200"/>
            <a:ext cx="4267200" cy="3505200"/>
          </a:xfrm>
          <a:noFill/>
          <a:ln/>
        </p:spPr>
      </p:pic>
      <p:sp>
        <p:nvSpPr>
          <p:cNvPr id="39942" name="Text Box 6"/>
          <p:cNvSpPr txBox="1">
            <a:spLocks noChangeArrowheads="1"/>
          </p:cNvSpPr>
          <p:nvPr/>
        </p:nvSpPr>
        <p:spPr bwMode="auto">
          <a:xfrm>
            <a:off x="3810000" y="2590800"/>
            <a:ext cx="1066800" cy="304800"/>
          </a:xfrm>
          <a:prstGeom prst="rect">
            <a:avLst/>
          </a:prstGeom>
          <a:noFill/>
          <a:ln w="9525">
            <a:noFill/>
            <a:miter lim="800000"/>
            <a:headEnd/>
            <a:tailEnd/>
          </a:ln>
          <a:effectLst/>
        </p:spPr>
        <p:txBody>
          <a:bodyPr>
            <a:spAutoFit/>
          </a:bodyPr>
          <a:lstStyle/>
          <a:p>
            <a:pPr algn="l"/>
            <a:r>
              <a:rPr lang="en-US" sz="1400" dirty="0">
                <a:solidFill>
                  <a:schemeClr val="accent2"/>
                </a:solidFill>
              </a:rPr>
              <a:t>smallest</a:t>
            </a:r>
          </a:p>
        </p:txBody>
      </p:sp>
      <p:sp>
        <p:nvSpPr>
          <p:cNvPr id="39943" name="Rectangle 7"/>
          <p:cNvSpPr>
            <a:spLocks noChangeArrowheads="1"/>
          </p:cNvSpPr>
          <p:nvPr/>
        </p:nvSpPr>
        <p:spPr bwMode="auto">
          <a:xfrm>
            <a:off x="3352800" y="2032000"/>
            <a:ext cx="715963" cy="304800"/>
          </a:xfrm>
          <a:prstGeom prst="rect">
            <a:avLst/>
          </a:prstGeom>
          <a:noFill/>
          <a:ln w="9525">
            <a:noFill/>
            <a:miter lim="800000"/>
            <a:headEnd/>
            <a:tailEnd/>
          </a:ln>
          <a:effectLst/>
        </p:spPr>
        <p:txBody>
          <a:bodyPr wrap="none">
            <a:spAutoFit/>
          </a:bodyPr>
          <a:lstStyle/>
          <a:p>
            <a:pPr algn="l"/>
            <a:r>
              <a:rPr lang="en-US" sz="1400" dirty="0">
                <a:solidFill>
                  <a:schemeClr val="accent2"/>
                </a:solidFill>
              </a:rPr>
              <a:t>largest</a:t>
            </a:r>
          </a:p>
        </p:txBody>
      </p:sp>
      <p:sp>
        <p:nvSpPr>
          <p:cNvPr id="39944" name="Oval 8"/>
          <p:cNvSpPr>
            <a:spLocks noChangeArrowheads="1"/>
          </p:cNvSpPr>
          <p:nvPr/>
        </p:nvSpPr>
        <p:spPr bwMode="auto">
          <a:xfrm>
            <a:off x="4876800" y="5029200"/>
            <a:ext cx="304800" cy="457200"/>
          </a:xfrm>
          <a:prstGeom prst="ellipse">
            <a:avLst/>
          </a:prstGeom>
          <a:noFill/>
          <a:ln w="9525">
            <a:solidFill>
              <a:srgbClr val="FF0000"/>
            </a:solidFill>
            <a:round/>
            <a:headEnd/>
            <a:tailEnd/>
          </a:ln>
          <a:effectLst/>
        </p:spPr>
        <p:txBody>
          <a:bodyPr wrap="none" anchor="ctr"/>
          <a:lstStyle/>
          <a:p>
            <a:endParaRPr lang="en-US" dirty="0"/>
          </a:p>
        </p:txBody>
      </p:sp>
      <p:sp>
        <p:nvSpPr>
          <p:cNvPr id="8" name="Rectangle 7"/>
          <p:cNvSpPr/>
          <p:nvPr/>
        </p:nvSpPr>
        <p:spPr>
          <a:xfrm>
            <a:off x="3657600" y="3581400"/>
            <a:ext cx="304800" cy="76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AFBAE4E8-AB5F-4B01-A57A-71AEC9C287D5}"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additive="base">
                                        <p:cTn id="13" dur="500" fill="hold"/>
                                        <p:tgtEl>
                                          <p:spTgt spid="39943"/>
                                        </p:tgtEl>
                                        <p:attrNameLst>
                                          <p:attrName>ppt_x</p:attrName>
                                        </p:attrNameLst>
                                      </p:cBhvr>
                                      <p:tavLst>
                                        <p:tav tm="0">
                                          <p:val>
                                            <p:strVal val="#ppt_x"/>
                                          </p:val>
                                        </p:tav>
                                        <p:tav tm="100000">
                                          <p:val>
                                            <p:strVal val="#ppt_x"/>
                                          </p:val>
                                        </p:tav>
                                      </p:tavLst>
                                    </p:anim>
                                    <p:anim calcmode="lin" valueType="num">
                                      <p:cBhvr additive="base">
                                        <p:cTn id="14"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additive="base">
                                        <p:cTn id="19" dur="500" fill="hold"/>
                                        <p:tgtEl>
                                          <p:spTgt spid="39944"/>
                                        </p:tgtEl>
                                        <p:attrNameLst>
                                          <p:attrName>ppt_x</p:attrName>
                                        </p:attrNameLst>
                                      </p:cBhvr>
                                      <p:tavLst>
                                        <p:tav tm="0">
                                          <p:val>
                                            <p:strVal val="#ppt_x"/>
                                          </p:val>
                                        </p:tav>
                                        <p:tav tm="100000">
                                          <p:val>
                                            <p:strVal val="#ppt_x"/>
                                          </p:val>
                                        </p:tav>
                                      </p:tavLst>
                                    </p:anim>
                                    <p:anim calcmode="lin" valueType="num">
                                      <p:cBhvr additive="base">
                                        <p:cTn id="20"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C passage 3</a:t>
            </a:r>
            <a:endParaRPr lang="en-US" dirty="0"/>
          </a:p>
        </p:txBody>
      </p:sp>
      <p:sp>
        <p:nvSpPr>
          <p:cNvPr id="3" name="Subtitle 2"/>
          <p:cNvSpPr>
            <a:spLocks noGrp="1"/>
          </p:cNvSpPr>
          <p:nvPr>
            <p:ph type="subTitle" idx="1"/>
          </p:nvPr>
        </p:nvSpPr>
        <p:spPr/>
        <p:txBody>
          <a:bodyPr/>
          <a:lstStyle/>
          <a:p>
            <a:r>
              <a:rPr lang="en-US" dirty="0" smtClean="0"/>
              <a:t>Page 669</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Passage </a:t>
            </a:r>
            <a:r>
              <a:rPr lang="en-US" dirty="0" smtClean="0"/>
              <a:t>3 - C</a:t>
            </a:r>
            <a:endParaRPr lang="en-US" dirty="0"/>
          </a:p>
        </p:txBody>
      </p:sp>
      <p:sp>
        <p:nvSpPr>
          <p:cNvPr id="49159" name="Rectangle 7"/>
          <p:cNvSpPr>
            <a:spLocks noGrp="1" noChangeArrowheads="1"/>
          </p:cNvSpPr>
          <p:nvPr>
            <p:ph sz="half" idx="1"/>
          </p:nvPr>
        </p:nvSpPr>
        <p:spPr/>
        <p:txBody>
          <a:bodyPr/>
          <a:lstStyle/>
          <a:p>
            <a:endParaRPr lang="en-US" sz="2800" dirty="0"/>
          </a:p>
        </p:txBody>
      </p:sp>
      <p:sp>
        <p:nvSpPr>
          <p:cNvPr id="49160" name="Rectangle 8"/>
          <p:cNvSpPr>
            <a:spLocks noGrp="1" noChangeArrowheads="1"/>
          </p:cNvSpPr>
          <p:nvPr>
            <p:ph type="body" sz="half" idx="2"/>
          </p:nvPr>
        </p:nvSpPr>
        <p:spPr/>
        <p:txBody>
          <a:bodyPr/>
          <a:lstStyle/>
          <a:p>
            <a:r>
              <a:rPr lang="en-US" sz="1400" dirty="0"/>
              <a:t>In a research program to find a drug that can be used for weight reduction, strepsin is tried out on 6-month old rats. Twenty in each group are kept for a year under the following conditions:</a:t>
            </a:r>
          </a:p>
          <a:p>
            <a:pPr lvl="1"/>
            <a:r>
              <a:rPr lang="en-US" sz="1400" dirty="0"/>
              <a:t>A normal rat diet</a:t>
            </a:r>
          </a:p>
          <a:p>
            <a:pPr lvl="1"/>
            <a:r>
              <a:rPr lang="en-US" sz="1400" dirty="0"/>
              <a:t>A normal rat diet with strepsin added to the food</a:t>
            </a:r>
          </a:p>
          <a:p>
            <a:pPr lvl="1"/>
            <a:r>
              <a:rPr lang="en-US" sz="1400" dirty="0"/>
              <a:t>A reduced fat diet with no treatment</a:t>
            </a:r>
          </a:p>
          <a:p>
            <a:pPr lvl="1"/>
            <a:r>
              <a:rPr lang="en-US" sz="1400" dirty="0"/>
              <a:t>A reduced fat diet with strepsin </a:t>
            </a:r>
            <a:r>
              <a:rPr lang="en-US" sz="1400" dirty="0" smtClean="0"/>
              <a:t>added</a:t>
            </a:r>
          </a:p>
          <a:p>
            <a:pPr lvl="1"/>
            <a:endParaRPr lang="en-US" sz="1400" dirty="0"/>
          </a:p>
          <a:p>
            <a:pPr lvl="1">
              <a:buFontTx/>
              <a:buNone/>
            </a:pPr>
            <a:r>
              <a:rPr lang="en-US" sz="1400" dirty="0" smtClean="0">
                <a:solidFill>
                  <a:srgbClr val="FF0000"/>
                </a:solidFill>
              </a:rPr>
              <a:t>        Always look at the axis to see what’s measured but you do not need to study every point on the graph. </a:t>
            </a:r>
            <a:r>
              <a:rPr lang="en-US" sz="1400" dirty="0">
                <a:solidFill>
                  <a:srgbClr val="FF0000"/>
                </a:solidFill>
              </a:rPr>
              <a:t> </a:t>
            </a:r>
            <a:r>
              <a:rPr lang="en-US" sz="1400" dirty="0" smtClean="0">
                <a:solidFill>
                  <a:srgbClr val="FF0000"/>
                </a:solidFill>
              </a:rPr>
              <a:t>Wait until you see a question to analyze the data.</a:t>
            </a:r>
            <a:endParaRPr lang="en-US" sz="1400" dirty="0">
              <a:solidFill>
                <a:srgbClr val="FF0000"/>
              </a:solidFill>
            </a:endParaRPr>
          </a:p>
        </p:txBody>
      </p:sp>
      <p:pic>
        <p:nvPicPr>
          <p:cNvPr id="49156" name="Picture 4" descr="c-3"/>
          <p:cNvPicPr>
            <a:picLocks noChangeAspect="1" noChangeArrowheads="1"/>
          </p:cNvPicPr>
          <p:nvPr/>
        </p:nvPicPr>
        <p:blipFill>
          <a:blip r:embed="rId3" cstate="print"/>
          <a:srcRect/>
          <a:stretch>
            <a:fillRect/>
          </a:stretch>
        </p:blipFill>
        <p:spPr bwMode="auto">
          <a:xfrm>
            <a:off x="914400" y="1676400"/>
            <a:ext cx="2957513" cy="3849688"/>
          </a:xfrm>
          <a:prstGeom prst="rect">
            <a:avLst/>
          </a:prstGeom>
          <a:noFill/>
        </p:spPr>
      </p:pic>
      <p:sp>
        <p:nvSpPr>
          <p:cNvPr id="49157" name="Rectangle 5"/>
          <p:cNvSpPr>
            <a:spLocks noChangeArrowheads="1"/>
          </p:cNvSpPr>
          <p:nvPr/>
        </p:nvSpPr>
        <p:spPr bwMode="auto">
          <a:xfrm>
            <a:off x="914400" y="2133600"/>
            <a:ext cx="304800" cy="685800"/>
          </a:xfrm>
          <a:prstGeom prst="rect">
            <a:avLst/>
          </a:prstGeom>
          <a:noFill/>
          <a:ln w="9525">
            <a:solidFill>
              <a:srgbClr val="FF0000"/>
            </a:solidFill>
            <a:miter lim="800000"/>
            <a:headEnd/>
            <a:tailEnd/>
          </a:ln>
          <a:effectLst/>
        </p:spPr>
        <p:txBody>
          <a:bodyPr wrap="none" anchor="ctr"/>
          <a:lstStyle/>
          <a:p>
            <a:endParaRPr lang="en-US" dirty="0"/>
          </a:p>
        </p:txBody>
      </p:sp>
      <p:sp>
        <p:nvSpPr>
          <p:cNvPr id="49158" name="Rectangle 6"/>
          <p:cNvSpPr>
            <a:spLocks noChangeArrowheads="1"/>
          </p:cNvSpPr>
          <p:nvPr/>
        </p:nvSpPr>
        <p:spPr bwMode="auto">
          <a:xfrm>
            <a:off x="990600" y="3429000"/>
            <a:ext cx="304800" cy="1143000"/>
          </a:xfrm>
          <a:prstGeom prst="rect">
            <a:avLst/>
          </a:prstGeom>
          <a:noFill/>
          <a:ln w="9525">
            <a:solidFill>
              <a:srgbClr val="FF0000"/>
            </a:solidFill>
            <a:miter lim="800000"/>
            <a:headEnd/>
            <a:tailEnd/>
          </a:ln>
          <a:effectLst/>
        </p:spPr>
        <p:txBody>
          <a:bodyPr wrap="none" anchor="ctr"/>
          <a:lstStyle/>
          <a:p>
            <a:endParaRPr lang="en-US" dirty="0"/>
          </a:p>
        </p:txBody>
      </p:sp>
      <p:sp>
        <p:nvSpPr>
          <p:cNvPr id="8" name="Rectangle 7"/>
          <p:cNvSpPr/>
          <p:nvPr/>
        </p:nvSpPr>
        <p:spPr>
          <a:xfrm>
            <a:off x="1600200" y="4724400"/>
            <a:ext cx="1676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EDC4A4EC-2253-4A22-9B60-6916BDBC307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Passage 3 - C</a:t>
            </a:r>
            <a:endParaRPr lang="en-US" dirty="0"/>
          </a:p>
        </p:txBody>
      </p:sp>
      <p:sp>
        <p:nvSpPr>
          <p:cNvPr id="55301" name="Rectangle 5"/>
          <p:cNvSpPr>
            <a:spLocks noGrp="1" noChangeArrowheads="1"/>
          </p:cNvSpPr>
          <p:nvPr>
            <p:ph type="body" sz="half" idx="2"/>
          </p:nvPr>
        </p:nvSpPr>
        <p:spPr/>
        <p:txBody>
          <a:bodyPr>
            <a:normAutofit/>
          </a:bodyPr>
          <a:lstStyle/>
          <a:p>
            <a:pPr>
              <a:buNone/>
            </a:pPr>
            <a:r>
              <a:rPr lang="en-US" sz="2000" dirty="0" smtClean="0"/>
              <a:t>12. Why is the result of a fat-free diet less satisfactory?</a:t>
            </a:r>
          </a:p>
          <a:p>
            <a:pPr>
              <a:buNone/>
            </a:pPr>
            <a:r>
              <a:rPr lang="en-US" sz="2000" dirty="0" smtClean="0"/>
              <a:t>	F. the amount of weight loss is not very great</a:t>
            </a:r>
          </a:p>
          <a:p>
            <a:pPr>
              <a:buNone/>
            </a:pPr>
            <a:r>
              <a:rPr lang="en-US" sz="2000" dirty="0" smtClean="0"/>
              <a:t>	G. the weight loss might not be retained after 18 months</a:t>
            </a:r>
          </a:p>
          <a:p>
            <a:pPr>
              <a:buNone/>
            </a:pPr>
            <a:r>
              <a:rPr lang="en-US" sz="2000" dirty="0" smtClean="0"/>
              <a:t>	H. Most of the rats on this diet died.</a:t>
            </a:r>
          </a:p>
          <a:p>
            <a:pPr>
              <a:buNone/>
            </a:pPr>
            <a:r>
              <a:rPr lang="en-US" sz="2000" dirty="0" smtClean="0"/>
              <a:t>	J. Toward the end of the trial, the rats began to gain weight.</a:t>
            </a:r>
          </a:p>
          <a:p>
            <a:pPr>
              <a:buNone/>
            </a:pPr>
            <a:endParaRPr lang="en-US" sz="2800" dirty="0" smtClean="0"/>
          </a:p>
          <a:p>
            <a:endParaRPr lang="en-US" sz="2800" dirty="0"/>
          </a:p>
        </p:txBody>
      </p:sp>
      <p:pic>
        <p:nvPicPr>
          <p:cNvPr id="55302" name="Picture 6" descr="c-3"/>
          <p:cNvPicPr>
            <a:picLocks noGrp="1" noChangeAspect="1" noChangeArrowheads="1"/>
          </p:cNvPicPr>
          <p:nvPr>
            <p:ph sz="half" idx="1"/>
          </p:nvPr>
        </p:nvPicPr>
        <p:blipFill>
          <a:blip r:embed="rId2" cstate="print"/>
          <a:srcRect/>
          <a:stretch>
            <a:fillRect/>
          </a:stretch>
        </p:blipFill>
        <p:spPr>
          <a:xfrm>
            <a:off x="996950" y="1938338"/>
            <a:ext cx="2957513" cy="3849687"/>
          </a:xfrm>
          <a:noFill/>
          <a:ln/>
        </p:spPr>
      </p:pic>
      <p:sp>
        <p:nvSpPr>
          <p:cNvPr id="5" name="Slide Number Placeholder 4"/>
          <p:cNvSpPr>
            <a:spLocks noGrp="1"/>
          </p:cNvSpPr>
          <p:nvPr>
            <p:ph type="sldNum" sz="quarter" idx="12"/>
          </p:nvPr>
        </p:nvSpPr>
        <p:spPr/>
        <p:txBody>
          <a:bodyPr/>
          <a:lstStyle/>
          <a:p>
            <a:fld id="{EDC4A4EC-2253-4A22-9B60-6916BDBC307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Passage 3 - C</a:t>
            </a:r>
            <a:endParaRPr lang="en-US" dirty="0"/>
          </a:p>
        </p:txBody>
      </p:sp>
      <p:sp>
        <p:nvSpPr>
          <p:cNvPr id="55301" name="Rectangle 5"/>
          <p:cNvSpPr>
            <a:spLocks noGrp="1" noChangeArrowheads="1"/>
          </p:cNvSpPr>
          <p:nvPr>
            <p:ph type="body" sz="half" idx="2"/>
          </p:nvPr>
        </p:nvSpPr>
        <p:spPr>
          <a:ln>
            <a:noFill/>
          </a:ln>
        </p:spPr>
        <p:txBody>
          <a:bodyPr>
            <a:noAutofit/>
          </a:bodyPr>
          <a:lstStyle/>
          <a:p>
            <a:pPr>
              <a:buNone/>
            </a:pPr>
            <a:r>
              <a:rPr lang="en-US" sz="2000" dirty="0" smtClean="0"/>
              <a:t>12. Why is the result of a fat-free diet less satisfactory?</a:t>
            </a:r>
          </a:p>
          <a:p>
            <a:pPr>
              <a:buNone/>
            </a:pPr>
            <a:r>
              <a:rPr lang="en-US" sz="2000" dirty="0" smtClean="0"/>
              <a:t>	F. the amount of weight loss is not very great</a:t>
            </a:r>
          </a:p>
          <a:p>
            <a:pPr>
              <a:buNone/>
            </a:pPr>
            <a:r>
              <a:rPr lang="en-US" sz="2000" dirty="0" smtClean="0"/>
              <a:t>	G. the weight loss might not be retained after 18 months</a:t>
            </a:r>
          </a:p>
          <a:p>
            <a:pPr>
              <a:buNone/>
            </a:pPr>
            <a:r>
              <a:rPr lang="en-US" sz="2000" dirty="0" smtClean="0"/>
              <a:t>	H. Most of the rats on this diet died.</a:t>
            </a:r>
          </a:p>
          <a:p>
            <a:pPr>
              <a:buNone/>
            </a:pPr>
            <a:r>
              <a:rPr lang="en-US" sz="2000" dirty="0" smtClean="0"/>
              <a:t>	J. Toward the end of the trial, the rats began to gain weight.</a:t>
            </a:r>
          </a:p>
          <a:p>
            <a:pPr>
              <a:buNone/>
            </a:pPr>
            <a:endParaRPr lang="en-US" sz="2000" dirty="0" smtClean="0"/>
          </a:p>
          <a:p>
            <a:r>
              <a:rPr lang="en-US" sz="2000" dirty="0" smtClean="0"/>
              <a:t>Only look at the line for a fat-free diet</a:t>
            </a:r>
            <a:r>
              <a:rPr lang="en-US" sz="2000" dirty="0"/>
              <a:t>.</a:t>
            </a:r>
          </a:p>
          <a:p>
            <a:r>
              <a:rPr lang="en-US" sz="2000" dirty="0"/>
              <a:t>All died, even with strepsin.</a:t>
            </a:r>
          </a:p>
          <a:p>
            <a:endParaRPr lang="en-US" sz="2000" dirty="0"/>
          </a:p>
        </p:txBody>
      </p:sp>
      <p:pic>
        <p:nvPicPr>
          <p:cNvPr id="55302" name="Picture 6" descr="c-3"/>
          <p:cNvPicPr>
            <a:picLocks noGrp="1" noChangeAspect="1" noChangeArrowheads="1"/>
          </p:cNvPicPr>
          <p:nvPr>
            <p:ph sz="half" idx="1"/>
          </p:nvPr>
        </p:nvPicPr>
        <p:blipFill>
          <a:blip r:embed="rId2" cstate="print"/>
          <a:srcRect/>
          <a:stretch>
            <a:fillRect/>
          </a:stretch>
        </p:blipFill>
        <p:spPr>
          <a:xfrm>
            <a:off x="996950" y="1938338"/>
            <a:ext cx="2957513" cy="3849687"/>
          </a:xfrm>
          <a:noFill/>
          <a:ln/>
        </p:spPr>
      </p:pic>
      <p:sp>
        <p:nvSpPr>
          <p:cNvPr id="6" name="Oval 5"/>
          <p:cNvSpPr/>
          <p:nvPr/>
        </p:nvSpPr>
        <p:spPr>
          <a:xfrm>
            <a:off x="4953000" y="3581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EDC4A4EC-2253-4A22-9B60-6916BDBC307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Passage 3 - C</a:t>
            </a:r>
            <a:endParaRPr lang="en-US" dirty="0"/>
          </a:p>
        </p:txBody>
      </p:sp>
      <p:sp>
        <p:nvSpPr>
          <p:cNvPr id="57347" name="Rectangle 3"/>
          <p:cNvSpPr>
            <a:spLocks noGrp="1" noChangeArrowheads="1"/>
          </p:cNvSpPr>
          <p:nvPr>
            <p:ph type="body" sz="half" idx="2"/>
          </p:nvPr>
        </p:nvSpPr>
        <p:spPr/>
        <p:txBody>
          <a:bodyPr>
            <a:normAutofit/>
          </a:bodyPr>
          <a:lstStyle/>
          <a:p>
            <a:pPr>
              <a:buNone/>
            </a:pPr>
            <a:r>
              <a:rPr lang="en-US" sz="2000" dirty="0" smtClean="0"/>
              <a:t>13. The administration of strepsin had no noticeable effect on the survival rate:</a:t>
            </a:r>
          </a:p>
          <a:p>
            <a:pPr>
              <a:buNone/>
            </a:pPr>
            <a:r>
              <a:rPr lang="en-US" sz="2000" dirty="0" smtClean="0"/>
              <a:t>	A. for the first 12 months</a:t>
            </a:r>
          </a:p>
          <a:p>
            <a:pPr>
              <a:buNone/>
            </a:pPr>
            <a:r>
              <a:rPr lang="en-US" sz="2000" dirty="0" smtClean="0"/>
              <a:t>	B. with a normal diet</a:t>
            </a:r>
          </a:p>
          <a:p>
            <a:pPr>
              <a:buNone/>
            </a:pPr>
            <a:r>
              <a:rPr lang="en-US" sz="2000" dirty="0" smtClean="0"/>
              <a:t>	C. near the end of the trial</a:t>
            </a:r>
          </a:p>
          <a:p>
            <a:pPr>
              <a:buNone/>
            </a:pPr>
            <a:r>
              <a:rPr lang="en-US" sz="2000" dirty="0" smtClean="0"/>
              <a:t>	D. with a fat-free diet.</a:t>
            </a:r>
            <a:endParaRPr lang="en-US" sz="2000" dirty="0"/>
          </a:p>
        </p:txBody>
      </p:sp>
      <p:pic>
        <p:nvPicPr>
          <p:cNvPr id="57348" name="Picture 4"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5" name="Slide Number Placeholder 4"/>
          <p:cNvSpPr>
            <a:spLocks noGrp="1"/>
          </p:cNvSpPr>
          <p:nvPr>
            <p:ph type="sldNum" sz="quarter" idx="12"/>
          </p:nvPr>
        </p:nvSpPr>
        <p:spPr/>
        <p:txBody>
          <a:bodyPr/>
          <a:lstStyle/>
          <a:p>
            <a:fld id="{EDC4A4EC-2253-4A22-9B60-6916BDBC307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Passage 3 - C</a:t>
            </a:r>
            <a:endParaRPr lang="en-US" dirty="0"/>
          </a:p>
        </p:txBody>
      </p:sp>
      <p:sp>
        <p:nvSpPr>
          <p:cNvPr id="57347" name="Rectangle 3"/>
          <p:cNvSpPr>
            <a:spLocks noGrp="1" noChangeArrowheads="1"/>
          </p:cNvSpPr>
          <p:nvPr>
            <p:ph type="body" sz="half" idx="2"/>
          </p:nvPr>
        </p:nvSpPr>
        <p:spPr>
          <a:xfrm>
            <a:off x="4648200" y="1600200"/>
            <a:ext cx="4038600" cy="4953000"/>
          </a:xfrm>
        </p:spPr>
        <p:txBody>
          <a:bodyPr>
            <a:noAutofit/>
          </a:bodyPr>
          <a:lstStyle/>
          <a:p>
            <a:pPr>
              <a:buNone/>
            </a:pPr>
            <a:r>
              <a:rPr lang="en-US" sz="2000" dirty="0" smtClean="0"/>
              <a:t>13. The administration of strepsin had no noticeable effect on the survival rate:</a:t>
            </a:r>
          </a:p>
          <a:p>
            <a:pPr>
              <a:buNone/>
            </a:pPr>
            <a:r>
              <a:rPr lang="en-US" sz="2000" dirty="0" smtClean="0"/>
              <a:t>	A. for the first 12 months</a:t>
            </a:r>
          </a:p>
          <a:p>
            <a:pPr>
              <a:buNone/>
            </a:pPr>
            <a:r>
              <a:rPr lang="en-US" sz="2000" dirty="0" smtClean="0"/>
              <a:t>	B. with a normal diet</a:t>
            </a:r>
          </a:p>
          <a:p>
            <a:pPr>
              <a:buNone/>
            </a:pPr>
            <a:r>
              <a:rPr lang="en-US" sz="2000" dirty="0" smtClean="0"/>
              <a:t>	C. near the end of the trial</a:t>
            </a:r>
          </a:p>
          <a:p>
            <a:pPr>
              <a:buNone/>
            </a:pPr>
            <a:r>
              <a:rPr lang="en-US" sz="2000" dirty="0" smtClean="0"/>
              <a:t>	D. with a fat-free diet.</a:t>
            </a:r>
          </a:p>
          <a:p>
            <a:endParaRPr lang="en-US" sz="2000" dirty="0" smtClean="0"/>
          </a:p>
          <a:p>
            <a:r>
              <a:rPr lang="en-US" sz="2000" dirty="0" smtClean="0">
                <a:solidFill>
                  <a:srgbClr val="FF0000"/>
                </a:solidFill>
              </a:rPr>
              <a:t>Compare </a:t>
            </a:r>
            <a:r>
              <a:rPr lang="en-US" sz="2000" dirty="0">
                <a:solidFill>
                  <a:srgbClr val="FF0000"/>
                </a:solidFill>
              </a:rPr>
              <a:t>diet with strepsin and without</a:t>
            </a:r>
          </a:p>
          <a:p>
            <a:r>
              <a:rPr lang="en-US" sz="2000" dirty="0">
                <a:solidFill>
                  <a:srgbClr val="FF0000"/>
                </a:solidFill>
              </a:rPr>
              <a:t>All die on fat-free even with strepsin.</a:t>
            </a:r>
          </a:p>
          <a:p>
            <a:r>
              <a:rPr lang="en-US" sz="2000" dirty="0">
                <a:solidFill>
                  <a:srgbClr val="FF0000"/>
                </a:solidFill>
              </a:rPr>
              <a:t>Could have noticed this from question 12</a:t>
            </a:r>
          </a:p>
        </p:txBody>
      </p:sp>
      <p:pic>
        <p:nvPicPr>
          <p:cNvPr id="57348" name="Picture 4"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6" name="Oval 5"/>
          <p:cNvSpPr/>
          <p:nvPr/>
        </p:nvSpPr>
        <p:spPr>
          <a:xfrm>
            <a:off x="4953000" y="3733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EDC4A4EC-2253-4A22-9B60-6916BDBC307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smtClean="0"/>
              <a:t>Passage 3 - C</a:t>
            </a:r>
            <a:endParaRPr lang="en-US" dirty="0"/>
          </a:p>
        </p:txBody>
      </p:sp>
      <p:sp>
        <p:nvSpPr>
          <p:cNvPr id="58374" name="Rectangle 6"/>
          <p:cNvSpPr>
            <a:spLocks noGrp="1" noChangeArrowheads="1"/>
          </p:cNvSpPr>
          <p:nvPr>
            <p:ph type="body" sz="half" idx="2"/>
          </p:nvPr>
        </p:nvSpPr>
        <p:spPr/>
        <p:txBody>
          <a:bodyPr>
            <a:normAutofit/>
          </a:bodyPr>
          <a:lstStyle/>
          <a:p>
            <a:pPr>
              <a:buNone/>
            </a:pPr>
            <a:r>
              <a:rPr lang="en-US" sz="2000" dirty="0" smtClean="0"/>
              <a:t>14. At the end of the trial, what was the total weight of the rats on a normal diet that had been treated with strepsin?</a:t>
            </a:r>
          </a:p>
          <a:p>
            <a:pPr>
              <a:buNone/>
            </a:pPr>
            <a:r>
              <a:rPr lang="en-US" sz="2000" dirty="0" smtClean="0"/>
              <a:t>	F. 150 grams</a:t>
            </a:r>
          </a:p>
          <a:p>
            <a:pPr>
              <a:buNone/>
            </a:pPr>
            <a:r>
              <a:rPr lang="en-US" sz="2000" dirty="0" smtClean="0"/>
              <a:t>	G. 1,500 grams</a:t>
            </a:r>
          </a:p>
          <a:p>
            <a:pPr>
              <a:buNone/>
            </a:pPr>
            <a:r>
              <a:rPr lang="en-US" sz="2000" dirty="0" smtClean="0"/>
              <a:t>	H. 3,000 grams</a:t>
            </a:r>
          </a:p>
          <a:p>
            <a:pPr>
              <a:buNone/>
            </a:pPr>
            <a:r>
              <a:rPr lang="en-US" sz="2000" dirty="0" smtClean="0"/>
              <a:t>	J. 4,500 grams</a:t>
            </a:r>
            <a:endParaRPr lang="en-US" sz="2000" dirty="0"/>
          </a:p>
          <a:p>
            <a:pPr>
              <a:buFontTx/>
              <a:buNone/>
            </a:pPr>
            <a:endParaRPr lang="en-US" sz="2800" dirty="0"/>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58376" name="Rectangle 8"/>
          <p:cNvSpPr>
            <a:spLocks noChangeArrowheads="1"/>
          </p:cNvSpPr>
          <p:nvPr/>
        </p:nvSpPr>
        <p:spPr bwMode="auto">
          <a:xfrm>
            <a:off x="3352800" y="2514600"/>
            <a:ext cx="457200" cy="152400"/>
          </a:xfrm>
          <a:prstGeom prst="rect">
            <a:avLst/>
          </a:prstGeom>
          <a:noFill/>
          <a:ln w="9525">
            <a:solidFill>
              <a:srgbClr val="0000FF"/>
            </a:solidFill>
            <a:miter lim="800000"/>
            <a:headEnd/>
            <a:tailEnd/>
          </a:ln>
          <a:effectLst/>
        </p:spPr>
        <p:txBody>
          <a:bodyPr wrap="none" anchor="ctr"/>
          <a:lstStyle/>
          <a:p>
            <a:endParaRPr lang="en-US" dirty="0"/>
          </a:p>
        </p:txBody>
      </p:sp>
      <p:sp>
        <p:nvSpPr>
          <p:cNvPr id="58377" name="Rectangle 9"/>
          <p:cNvSpPr>
            <a:spLocks noChangeArrowheads="1"/>
          </p:cNvSpPr>
          <p:nvPr/>
        </p:nvSpPr>
        <p:spPr bwMode="auto">
          <a:xfrm>
            <a:off x="3429000" y="4038600"/>
            <a:ext cx="533400" cy="152400"/>
          </a:xfrm>
          <a:prstGeom prst="rect">
            <a:avLst/>
          </a:prstGeom>
          <a:noFill/>
          <a:ln w="9525">
            <a:solidFill>
              <a:srgbClr val="0000FF"/>
            </a:solidFill>
            <a:miter lim="800000"/>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EDC4A4EC-2253-4A22-9B60-6916BDBC307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smtClean="0"/>
              <a:t>Passage 3 - C</a:t>
            </a:r>
            <a:endParaRPr lang="en-US" dirty="0"/>
          </a:p>
        </p:txBody>
      </p:sp>
      <p:sp>
        <p:nvSpPr>
          <p:cNvPr id="58374" name="Rectangle 6"/>
          <p:cNvSpPr>
            <a:spLocks noGrp="1" noChangeArrowheads="1"/>
          </p:cNvSpPr>
          <p:nvPr>
            <p:ph type="body" sz="half" idx="2"/>
          </p:nvPr>
        </p:nvSpPr>
        <p:spPr/>
        <p:txBody>
          <a:bodyPr>
            <a:normAutofit fontScale="70000" lnSpcReduction="20000"/>
          </a:bodyPr>
          <a:lstStyle/>
          <a:p>
            <a:pPr>
              <a:buNone/>
            </a:pPr>
            <a:r>
              <a:rPr lang="en-US" sz="2900" dirty="0" smtClean="0"/>
              <a:t>14. At the end of the trial, what was the </a:t>
            </a:r>
            <a:r>
              <a:rPr lang="en-US" sz="2900" u="sng" dirty="0" smtClean="0"/>
              <a:t>total weight of the rats </a:t>
            </a:r>
            <a:r>
              <a:rPr lang="en-US" sz="2900" dirty="0" smtClean="0"/>
              <a:t>on a normal diet that had been treated with strepsin?</a:t>
            </a:r>
          </a:p>
          <a:p>
            <a:pPr>
              <a:buNone/>
            </a:pPr>
            <a:r>
              <a:rPr lang="en-US" sz="2900" dirty="0" smtClean="0"/>
              <a:t>	F. 150 grams</a:t>
            </a:r>
          </a:p>
          <a:p>
            <a:pPr>
              <a:buNone/>
            </a:pPr>
            <a:r>
              <a:rPr lang="en-US" sz="2900" dirty="0" smtClean="0"/>
              <a:t>	G. 1,500 grams</a:t>
            </a:r>
          </a:p>
          <a:p>
            <a:pPr>
              <a:buNone/>
            </a:pPr>
            <a:r>
              <a:rPr lang="en-US" sz="2900" dirty="0" smtClean="0"/>
              <a:t>	H. 3,000 grams</a:t>
            </a:r>
          </a:p>
          <a:p>
            <a:pPr>
              <a:buNone/>
            </a:pPr>
            <a:r>
              <a:rPr lang="en-US" sz="2900" dirty="0" smtClean="0"/>
              <a:t>	J. 4,500 grams</a:t>
            </a:r>
          </a:p>
          <a:p>
            <a:endParaRPr lang="en-US" sz="2900" dirty="0" smtClean="0">
              <a:solidFill>
                <a:srgbClr val="FF0000"/>
              </a:solidFill>
            </a:endParaRPr>
          </a:p>
          <a:p>
            <a:r>
              <a:rPr lang="en-US" sz="2900" dirty="0" smtClean="0">
                <a:solidFill>
                  <a:srgbClr val="FF0000"/>
                </a:solidFill>
              </a:rPr>
              <a:t>Looking </a:t>
            </a:r>
            <a:r>
              <a:rPr lang="en-US" sz="2900" dirty="0">
                <a:solidFill>
                  <a:srgbClr val="FF0000"/>
                </a:solidFill>
              </a:rPr>
              <a:t>at the normal diet with strepsin line and at the end of graph, you must look at both graphs. </a:t>
            </a:r>
          </a:p>
          <a:p>
            <a:r>
              <a:rPr lang="en-US" sz="2900" dirty="0">
                <a:solidFill>
                  <a:srgbClr val="FF0000"/>
                </a:solidFill>
              </a:rPr>
              <a:t>Only 10 rats survived, with a weight of</a:t>
            </a:r>
          </a:p>
          <a:p>
            <a:pPr>
              <a:buFontTx/>
              <a:buNone/>
            </a:pPr>
            <a:r>
              <a:rPr lang="en-US" sz="2900" dirty="0">
                <a:solidFill>
                  <a:srgbClr val="FF0000"/>
                </a:solidFill>
              </a:rPr>
              <a:t>       ~ 150g each </a:t>
            </a:r>
          </a:p>
          <a:p>
            <a:pPr>
              <a:buFontTx/>
              <a:buNone/>
            </a:pPr>
            <a:endParaRPr lang="en-US" sz="2800" dirty="0"/>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58376" name="Rectangle 8"/>
          <p:cNvSpPr>
            <a:spLocks noChangeArrowheads="1"/>
          </p:cNvSpPr>
          <p:nvPr/>
        </p:nvSpPr>
        <p:spPr bwMode="auto">
          <a:xfrm>
            <a:off x="3352800" y="2514600"/>
            <a:ext cx="457200" cy="152400"/>
          </a:xfrm>
          <a:prstGeom prst="rect">
            <a:avLst/>
          </a:prstGeom>
          <a:noFill/>
          <a:ln w="9525">
            <a:solidFill>
              <a:srgbClr val="0000FF"/>
            </a:solidFill>
            <a:miter lim="800000"/>
            <a:headEnd/>
            <a:tailEnd/>
          </a:ln>
          <a:effectLst/>
        </p:spPr>
        <p:txBody>
          <a:bodyPr wrap="none" anchor="ctr"/>
          <a:lstStyle/>
          <a:p>
            <a:endParaRPr lang="en-US" dirty="0"/>
          </a:p>
        </p:txBody>
      </p:sp>
      <p:sp>
        <p:nvSpPr>
          <p:cNvPr id="58377" name="Rectangle 9"/>
          <p:cNvSpPr>
            <a:spLocks noChangeArrowheads="1"/>
          </p:cNvSpPr>
          <p:nvPr/>
        </p:nvSpPr>
        <p:spPr bwMode="auto">
          <a:xfrm>
            <a:off x="3429000" y="4038600"/>
            <a:ext cx="533400" cy="152400"/>
          </a:xfrm>
          <a:prstGeom prst="rect">
            <a:avLst/>
          </a:prstGeom>
          <a:noFill/>
          <a:ln w="9525">
            <a:solidFill>
              <a:srgbClr val="0000FF"/>
            </a:solidFill>
            <a:miter lim="800000"/>
            <a:headEnd/>
            <a:tailEnd/>
          </a:ln>
          <a:effectLst/>
        </p:spPr>
        <p:txBody>
          <a:bodyPr wrap="none" anchor="ctr"/>
          <a:lstStyle/>
          <a:p>
            <a:endParaRPr lang="en-US" dirty="0"/>
          </a:p>
        </p:txBody>
      </p:sp>
      <p:sp>
        <p:nvSpPr>
          <p:cNvPr id="8" name="Oval 7"/>
          <p:cNvSpPr/>
          <p:nvPr/>
        </p:nvSpPr>
        <p:spPr>
          <a:xfrm>
            <a:off x="4953000" y="2971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EDC4A4EC-2253-4A22-9B60-6916BDBC307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B0EDE5F7-EFB8-45DE-9755-17418CCCA01A}" type="slidenum">
              <a:rPr lang="en-US" smtClean="0"/>
              <a:pPr/>
              <a:t>3</a:t>
            </a:fld>
            <a:endParaRPr lang="en-US" dirty="0" smtClean="0"/>
          </a:p>
        </p:txBody>
      </p:sp>
      <p:sp>
        <p:nvSpPr>
          <p:cNvPr id="18435" name="Rectangle 2"/>
          <p:cNvSpPr>
            <a:spLocks noGrp="1" noChangeArrowheads="1"/>
          </p:cNvSpPr>
          <p:nvPr>
            <p:ph type="title"/>
          </p:nvPr>
        </p:nvSpPr>
        <p:spPr/>
        <p:txBody>
          <a:bodyPr/>
          <a:lstStyle/>
          <a:p>
            <a:r>
              <a:rPr lang="en-US" dirty="0" smtClean="0"/>
              <a:t>Data Representation</a:t>
            </a:r>
          </a:p>
        </p:txBody>
      </p:sp>
      <p:sp>
        <p:nvSpPr>
          <p:cNvPr id="227331" name="Rectangle 3"/>
          <p:cNvSpPr>
            <a:spLocks noGrp="1" noChangeArrowheads="1"/>
          </p:cNvSpPr>
          <p:nvPr>
            <p:ph type="body" idx="1"/>
          </p:nvPr>
        </p:nvSpPr>
        <p:spPr/>
        <p:txBody>
          <a:bodyPr/>
          <a:lstStyle/>
          <a:p>
            <a:r>
              <a:rPr lang="en-US" dirty="0" smtClean="0"/>
              <a:t>Look for the following:</a:t>
            </a:r>
          </a:p>
          <a:p>
            <a:pPr lvl="1"/>
            <a:r>
              <a:rPr lang="en-US" dirty="0" smtClean="0"/>
              <a:t>What are the units of measure (top of chart or bottom and sides of graph)</a:t>
            </a:r>
          </a:p>
          <a:p>
            <a:pPr lvl="1"/>
            <a:r>
              <a:rPr lang="en-US" dirty="0" smtClean="0"/>
              <a:t>What are the values of the variables (entries in the chart or axis of graphs)</a:t>
            </a:r>
          </a:p>
          <a:p>
            <a:pPr lvl="1"/>
            <a:r>
              <a:rPr lang="en-US" dirty="0" smtClean="0"/>
              <a:t>Are there any trends? (i.e.. increase or decrease)</a:t>
            </a:r>
          </a:p>
          <a:p>
            <a:pPr lvl="1"/>
            <a:r>
              <a:rPr lang="en-US" dirty="0" smtClean="0"/>
              <a:t>Are there any correlations? (relationship to each trends)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500" fill="hold"/>
                                        <p:tgtEl>
                                          <p:spTgt spid="227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73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anim calcmode="lin" valueType="num">
                                      <p:cBhvr additive="base">
                                        <p:cTn id="11" dur="500" fill="hold"/>
                                        <p:tgtEl>
                                          <p:spTgt spid="2273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73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anim calcmode="lin" valueType="num">
                                      <p:cBhvr additive="base">
                                        <p:cTn id="15" dur="500" fill="hold"/>
                                        <p:tgtEl>
                                          <p:spTgt spid="2273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73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anim calcmode="lin" valueType="num">
                                      <p:cBhvr additive="base">
                                        <p:cTn id="19" dur="500" fill="hold"/>
                                        <p:tgtEl>
                                          <p:spTgt spid="2273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733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anim calcmode="lin" valueType="num">
                                      <p:cBhvr additive="base">
                                        <p:cTn id="23" dur="500" fill="hold"/>
                                        <p:tgtEl>
                                          <p:spTgt spid="22733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73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smtClean="0"/>
              <a:t>Passage 3 - C</a:t>
            </a:r>
            <a:endParaRPr lang="en-US" dirty="0"/>
          </a:p>
        </p:txBody>
      </p:sp>
      <p:sp>
        <p:nvSpPr>
          <p:cNvPr id="58374" name="Rectangle 6"/>
          <p:cNvSpPr>
            <a:spLocks noGrp="1" noChangeArrowheads="1"/>
          </p:cNvSpPr>
          <p:nvPr>
            <p:ph type="body" sz="half" idx="2"/>
          </p:nvPr>
        </p:nvSpPr>
        <p:spPr/>
        <p:txBody>
          <a:bodyPr>
            <a:normAutofit fontScale="70000" lnSpcReduction="20000"/>
          </a:bodyPr>
          <a:lstStyle/>
          <a:p>
            <a:pPr>
              <a:buNone/>
            </a:pPr>
            <a:r>
              <a:rPr lang="en-US" sz="2900" dirty="0" smtClean="0"/>
              <a:t>15. A careful experimenter might conclude that the average weight of the rats on a normal diet treated with strepsin increased after the12</a:t>
            </a:r>
            <a:r>
              <a:rPr lang="en-US" sz="2900" baseline="30000" dirty="0" smtClean="0"/>
              <a:t>th</a:t>
            </a:r>
            <a:r>
              <a:rPr lang="en-US" sz="2900" dirty="0" smtClean="0"/>
              <a:t> month because:</a:t>
            </a:r>
          </a:p>
          <a:p>
            <a:pPr>
              <a:buNone/>
            </a:pPr>
            <a:r>
              <a:rPr lang="en-US" sz="2900" dirty="0" smtClean="0"/>
              <a:t>	A. the surviving rats are those that are least affected by strepsin</a:t>
            </a:r>
          </a:p>
          <a:p>
            <a:pPr>
              <a:buNone/>
            </a:pPr>
            <a:r>
              <a:rPr lang="en-US" sz="2900" dirty="0" smtClean="0"/>
              <a:t>	B. the dosage of strepsin was reduced after the 12</a:t>
            </a:r>
            <a:r>
              <a:rPr lang="en-US" sz="2900" baseline="30000" dirty="0" smtClean="0"/>
              <a:t>th</a:t>
            </a:r>
            <a:r>
              <a:rPr lang="en-US" sz="2900" dirty="0" smtClean="0"/>
              <a:t> week.</a:t>
            </a:r>
          </a:p>
          <a:p>
            <a:pPr>
              <a:buNone/>
            </a:pPr>
            <a:r>
              <a:rPr lang="en-US" sz="2900" dirty="0" smtClean="0"/>
              <a:t>	C. some of the untreated rats got mixed in with the treated ones.</a:t>
            </a:r>
          </a:p>
          <a:p>
            <a:pPr>
              <a:buNone/>
            </a:pPr>
            <a:r>
              <a:rPr lang="en-US" sz="2900" dirty="0" smtClean="0"/>
              <a:t>	D. the diet of the rats was changed after the 12</a:t>
            </a:r>
            <a:r>
              <a:rPr lang="en-US" sz="2900" baseline="30000" dirty="0" smtClean="0"/>
              <a:t>th</a:t>
            </a:r>
            <a:r>
              <a:rPr lang="en-US" sz="2900" dirty="0" smtClean="0"/>
              <a:t> week.</a:t>
            </a:r>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5" name="Slide Number Placeholder 4"/>
          <p:cNvSpPr>
            <a:spLocks noGrp="1"/>
          </p:cNvSpPr>
          <p:nvPr>
            <p:ph type="sldNum" sz="quarter" idx="12"/>
          </p:nvPr>
        </p:nvSpPr>
        <p:spPr/>
        <p:txBody>
          <a:bodyPr/>
          <a:lstStyle/>
          <a:p>
            <a:fld id="{EDC4A4EC-2253-4A22-9B60-6916BDBC3075}"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57200" y="0"/>
            <a:ext cx="8229600" cy="1143000"/>
          </a:xfrm>
        </p:spPr>
        <p:txBody>
          <a:bodyPr/>
          <a:lstStyle/>
          <a:p>
            <a:r>
              <a:rPr lang="en-US" dirty="0" smtClean="0"/>
              <a:t>Passage 3 - C</a:t>
            </a:r>
            <a:endParaRPr lang="en-US" dirty="0"/>
          </a:p>
        </p:txBody>
      </p:sp>
      <p:sp>
        <p:nvSpPr>
          <p:cNvPr id="58374" name="Rectangle 6"/>
          <p:cNvSpPr>
            <a:spLocks noGrp="1" noChangeArrowheads="1"/>
          </p:cNvSpPr>
          <p:nvPr>
            <p:ph type="body" sz="half" idx="2"/>
          </p:nvPr>
        </p:nvSpPr>
        <p:spPr>
          <a:xfrm>
            <a:off x="4648200" y="1295400"/>
            <a:ext cx="4038600" cy="5105400"/>
          </a:xfrm>
        </p:spPr>
        <p:txBody>
          <a:bodyPr>
            <a:normAutofit fontScale="62500" lnSpcReduction="20000"/>
          </a:bodyPr>
          <a:lstStyle/>
          <a:p>
            <a:pPr>
              <a:buNone/>
            </a:pPr>
            <a:r>
              <a:rPr lang="en-US" sz="2900" dirty="0" smtClean="0"/>
              <a:t>15. A careful experimenter might conclude that the average weight of the rats on a normal diet treated with strepsin increased after the12</a:t>
            </a:r>
            <a:r>
              <a:rPr lang="en-US" sz="2900" baseline="30000" dirty="0" smtClean="0"/>
              <a:t>th</a:t>
            </a:r>
            <a:r>
              <a:rPr lang="en-US" sz="2900" dirty="0" smtClean="0"/>
              <a:t> month because:</a:t>
            </a:r>
          </a:p>
          <a:p>
            <a:pPr>
              <a:buNone/>
            </a:pPr>
            <a:r>
              <a:rPr lang="en-US" sz="2900" dirty="0" smtClean="0"/>
              <a:t>	A. the surviving rats are those that are least affected by strepsin</a:t>
            </a:r>
          </a:p>
          <a:p>
            <a:pPr>
              <a:buNone/>
            </a:pPr>
            <a:r>
              <a:rPr lang="en-US" sz="2900" dirty="0" smtClean="0"/>
              <a:t>	B. the dosage of strepsin was reduced after the 12</a:t>
            </a:r>
            <a:r>
              <a:rPr lang="en-US" sz="2900" baseline="30000" dirty="0" smtClean="0"/>
              <a:t>th</a:t>
            </a:r>
            <a:r>
              <a:rPr lang="en-US" sz="2900" dirty="0" smtClean="0"/>
              <a:t> week.</a:t>
            </a:r>
          </a:p>
          <a:p>
            <a:pPr>
              <a:buNone/>
            </a:pPr>
            <a:r>
              <a:rPr lang="en-US" sz="2900" dirty="0" smtClean="0"/>
              <a:t>	C. some of the untreated rats got mixed in with the treated ones.</a:t>
            </a:r>
          </a:p>
          <a:p>
            <a:pPr>
              <a:buNone/>
            </a:pPr>
            <a:r>
              <a:rPr lang="en-US" sz="2900" dirty="0" smtClean="0"/>
              <a:t>	D. the diet of the rats was changed after the 12</a:t>
            </a:r>
            <a:r>
              <a:rPr lang="en-US" sz="2900" baseline="30000" dirty="0" smtClean="0"/>
              <a:t>th</a:t>
            </a:r>
            <a:r>
              <a:rPr lang="en-US" sz="2900" dirty="0" smtClean="0"/>
              <a:t> week.</a:t>
            </a:r>
          </a:p>
          <a:p>
            <a:pPr>
              <a:buNone/>
            </a:pPr>
            <a:endParaRPr lang="en-US" sz="2900" dirty="0" smtClean="0"/>
          </a:p>
          <a:p>
            <a:pPr>
              <a:buNone/>
            </a:pPr>
            <a:r>
              <a:rPr lang="en-US" sz="2900" dirty="0" smtClean="0"/>
              <a:t>	</a:t>
            </a:r>
            <a:r>
              <a:rPr lang="en-US" sz="2900" dirty="0" smtClean="0">
                <a:solidFill>
                  <a:srgbClr val="00B050"/>
                </a:solidFill>
              </a:rPr>
              <a:t>- Look at A and see it may be correct.</a:t>
            </a:r>
          </a:p>
          <a:p>
            <a:pPr>
              <a:buNone/>
            </a:pPr>
            <a:r>
              <a:rPr lang="en-US" sz="2900" dirty="0" smtClean="0">
                <a:solidFill>
                  <a:srgbClr val="00B050"/>
                </a:solidFill>
              </a:rPr>
              <a:t>	- Looking at all the rest you will see that they all indicate a flaw in the experiment – do not assume there may be a flaw in the experiment</a:t>
            </a:r>
          </a:p>
          <a:p>
            <a:pPr>
              <a:buNone/>
            </a:pPr>
            <a:endParaRPr lang="en-US" sz="2900" dirty="0" smtClean="0">
              <a:solidFill>
                <a:srgbClr val="00B050"/>
              </a:solidFill>
            </a:endParaRPr>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143000"/>
            <a:ext cx="2957513" cy="3849688"/>
          </a:xfrm>
          <a:noFill/>
          <a:ln/>
        </p:spPr>
      </p:pic>
      <p:sp>
        <p:nvSpPr>
          <p:cNvPr id="8" name="Oval 7"/>
          <p:cNvSpPr/>
          <p:nvPr/>
        </p:nvSpPr>
        <p:spPr>
          <a:xfrm>
            <a:off x="4953000" y="2438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181600"/>
            <a:ext cx="4572000" cy="677108"/>
          </a:xfrm>
          <a:prstGeom prst="rect">
            <a:avLst/>
          </a:prstGeom>
        </p:spPr>
        <p:txBody>
          <a:bodyPr>
            <a:spAutoFit/>
          </a:bodyPr>
          <a:lstStyle/>
          <a:p>
            <a:r>
              <a:rPr lang="en-US" dirty="0" smtClean="0">
                <a:solidFill>
                  <a:srgbClr val="FF0000"/>
                </a:solidFill>
              </a:rPr>
              <a:t>Careful </a:t>
            </a:r>
            <a:r>
              <a:rPr lang="en-US" sz="2000" dirty="0" smtClean="0">
                <a:solidFill>
                  <a:srgbClr val="FF0000"/>
                </a:solidFill>
              </a:rPr>
              <a:t>experimenter</a:t>
            </a:r>
            <a:r>
              <a:rPr lang="en-US" dirty="0" smtClean="0">
                <a:solidFill>
                  <a:srgbClr val="FF0000"/>
                </a:solidFill>
              </a:rPr>
              <a:t> indicates you may have to look deeper</a:t>
            </a:r>
          </a:p>
        </p:txBody>
      </p:sp>
      <p:sp>
        <p:nvSpPr>
          <p:cNvPr id="7" name="Slide Number Placeholder 6"/>
          <p:cNvSpPr>
            <a:spLocks noGrp="1"/>
          </p:cNvSpPr>
          <p:nvPr>
            <p:ph type="sldNum" sz="quarter" idx="12"/>
          </p:nvPr>
        </p:nvSpPr>
        <p:spPr/>
        <p:txBody>
          <a:bodyPr/>
          <a:lstStyle/>
          <a:p>
            <a:fld id="{EDC4A4EC-2253-4A22-9B60-6916BDBC3075}"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smtClean="0"/>
              <a:t>Passage 3 - C</a:t>
            </a:r>
            <a:endParaRPr lang="en-US" dirty="0"/>
          </a:p>
        </p:txBody>
      </p:sp>
      <p:sp>
        <p:nvSpPr>
          <p:cNvPr id="58374" name="Rectangle 6"/>
          <p:cNvSpPr>
            <a:spLocks noGrp="1" noChangeArrowheads="1"/>
          </p:cNvSpPr>
          <p:nvPr>
            <p:ph type="body" sz="half" idx="2"/>
          </p:nvPr>
        </p:nvSpPr>
        <p:spPr/>
        <p:txBody>
          <a:bodyPr>
            <a:normAutofit/>
          </a:bodyPr>
          <a:lstStyle/>
          <a:p>
            <a:pPr>
              <a:buNone/>
            </a:pPr>
            <a:r>
              <a:rPr lang="en-US" sz="2000" dirty="0" smtClean="0"/>
              <a:t>16. The results of this experiment might suggest the following next steps in the research program:</a:t>
            </a:r>
          </a:p>
          <a:p>
            <a:pPr>
              <a:buNone/>
            </a:pPr>
            <a:r>
              <a:rPr lang="en-US" sz="2000" dirty="0" smtClean="0"/>
              <a:t>	F. Repeat the experiment using monkeys.</a:t>
            </a:r>
          </a:p>
          <a:p>
            <a:pPr>
              <a:buNone/>
            </a:pPr>
            <a:r>
              <a:rPr lang="en-US" sz="2000" dirty="0" smtClean="0"/>
              <a:t>	G. Try strepsin on some overweight people.</a:t>
            </a:r>
          </a:p>
          <a:p>
            <a:pPr>
              <a:buNone/>
            </a:pPr>
            <a:r>
              <a:rPr lang="en-US" sz="2000" dirty="0" smtClean="0"/>
              <a:t>	H. Repeat the experiment with different doses of strepsin</a:t>
            </a:r>
          </a:p>
          <a:p>
            <a:pPr>
              <a:buNone/>
            </a:pPr>
            <a:r>
              <a:rPr lang="en-US" sz="2000" dirty="0" smtClean="0"/>
              <a:t>	J. Give up on strepsin and try other drugs.</a:t>
            </a:r>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905000"/>
            <a:ext cx="2957513" cy="3849688"/>
          </a:xfrm>
          <a:noFill/>
          <a:ln/>
        </p:spPr>
      </p:pic>
      <p:sp>
        <p:nvSpPr>
          <p:cNvPr id="5" name="Slide Number Placeholder 4"/>
          <p:cNvSpPr>
            <a:spLocks noGrp="1"/>
          </p:cNvSpPr>
          <p:nvPr>
            <p:ph type="sldNum" sz="quarter" idx="12"/>
          </p:nvPr>
        </p:nvSpPr>
        <p:spPr/>
        <p:txBody>
          <a:bodyPr/>
          <a:lstStyle/>
          <a:p>
            <a:fld id="{EDC4A4EC-2253-4A22-9B60-6916BDBC307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dirty="0" smtClean="0"/>
              <a:t>Passage 3- C </a:t>
            </a:r>
            <a:endParaRPr lang="en-US" dirty="0"/>
          </a:p>
        </p:txBody>
      </p:sp>
      <p:sp>
        <p:nvSpPr>
          <p:cNvPr id="58374" name="Rectangle 6"/>
          <p:cNvSpPr>
            <a:spLocks noGrp="1" noChangeArrowheads="1"/>
          </p:cNvSpPr>
          <p:nvPr>
            <p:ph type="body" sz="half" idx="2"/>
          </p:nvPr>
        </p:nvSpPr>
        <p:spPr>
          <a:xfrm>
            <a:off x="4648200" y="1600200"/>
            <a:ext cx="4038600" cy="5029200"/>
          </a:xfrm>
        </p:spPr>
        <p:txBody>
          <a:bodyPr>
            <a:normAutofit fontScale="92500" lnSpcReduction="20000"/>
          </a:bodyPr>
          <a:lstStyle/>
          <a:p>
            <a:pPr>
              <a:buNone/>
            </a:pPr>
            <a:r>
              <a:rPr lang="en-US" sz="2200" dirty="0" smtClean="0"/>
              <a:t>16. The results of this experiment might suggest the following next steps in the research program:</a:t>
            </a:r>
          </a:p>
          <a:p>
            <a:pPr>
              <a:buNone/>
            </a:pPr>
            <a:r>
              <a:rPr lang="en-US" sz="2200" dirty="0" smtClean="0"/>
              <a:t>	F. Repeat the experiment using monkeys.</a:t>
            </a:r>
          </a:p>
          <a:p>
            <a:pPr>
              <a:buNone/>
            </a:pPr>
            <a:r>
              <a:rPr lang="en-US" sz="2200" dirty="0" smtClean="0"/>
              <a:t>	G. Try strepsin on some overweight people.</a:t>
            </a:r>
          </a:p>
          <a:p>
            <a:pPr>
              <a:buNone/>
            </a:pPr>
            <a:r>
              <a:rPr lang="en-US" sz="2200" dirty="0" smtClean="0"/>
              <a:t>	H. Repeat the experiment with different doses of strepsin</a:t>
            </a:r>
          </a:p>
          <a:p>
            <a:pPr>
              <a:buNone/>
            </a:pPr>
            <a:r>
              <a:rPr lang="en-US" sz="2200" dirty="0" smtClean="0"/>
              <a:t>	J. Give up on strepsin and try other drugs.</a:t>
            </a:r>
          </a:p>
          <a:p>
            <a:pPr>
              <a:buNone/>
            </a:pPr>
            <a:endParaRPr lang="en-US" sz="2200" dirty="0" smtClean="0"/>
          </a:p>
          <a:p>
            <a:pPr>
              <a:buNone/>
            </a:pPr>
            <a:r>
              <a:rPr lang="en-US" sz="2200" dirty="0" smtClean="0"/>
              <a:t>    -</a:t>
            </a:r>
            <a:r>
              <a:rPr lang="en-US" sz="2200" dirty="0" smtClean="0">
                <a:solidFill>
                  <a:srgbClr val="FF0000"/>
                </a:solidFill>
              </a:rPr>
              <a:t>Strepsin didn’t really make any difference on a fat-free diet and on the normal diet it actually was better without strepsin. Strepsin appears to have killed them!!!</a:t>
            </a:r>
          </a:p>
          <a:p>
            <a:pPr>
              <a:buNone/>
            </a:pPr>
            <a:endParaRPr lang="en-US" sz="2000" dirty="0" smtClean="0"/>
          </a:p>
          <a:p>
            <a:pPr>
              <a:buNone/>
            </a:pPr>
            <a:endParaRPr lang="en-US" sz="2000" dirty="0" smtClean="0"/>
          </a:p>
        </p:txBody>
      </p:sp>
      <p:pic>
        <p:nvPicPr>
          <p:cNvPr id="58375" name="Picture 7" descr="c-3"/>
          <p:cNvPicPr>
            <a:picLocks noGrp="1" noChangeAspect="1" noChangeArrowheads="1"/>
          </p:cNvPicPr>
          <p:nvPr>
            <p:ph sz="half" idx="1"/>
          </p:nvPr>
        </p:nvPicPr>
        <p:blipFill>
          <a:blip r:embed="rId2" cstate="print"/>
          <a:srcRect/>
          <a:stretch>
            <a:fillRect/>
          </a:stretch>
        </p:blipFill>
        <p:spPr>
          <a:xfrm>
            <a:off x="990600" y="1066800"/>
            <a:ext cx="2957513" cy="3849688"/>
          </a:xfrm>
          <a:noFill/>
          <a:ln/>
        </p:spPr>
      </p:pic>
      <p:sp>
        <p:nvSpPr>
          <p:cNvPr id="5" name="Oval 4"/>
          <p:cNvSpPr/>
          <p:nvPr/>
        </p:nvSpPr>
        <p:spPr>
          <a:xfrm>
            <a:off x="4876800" y="4038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04800" y="5029200"/>
            <a:ext cx="4572000" cy="923330"/>
          </a:xfrm>
          <a:prstGeom prst="rect">
            <a:avLst/>
          </a:prstGeom>
        </p:spPr>
        <p:txBody>
          <a:bodyPr>
            <a:spAutoFit/>
          </a:bodyPr>
          <a:lstStyle/>
          <a:p>
            <a:r>
              <a:rPr lang="en-US" dirty="0" smtClean="0">
                <a:solidFill>
                  <a:srgbClr val="00B050"/>
                </a:solidFill>
              </a:rPr>
              <a:t>Although someone might do any of these you must find the most logical one based on the data given.</a:t>
            </a:r>
            <a:endParaRPr lang="en-US" dirty="0">
              <a:solidFill>
                <a:srgbClr val="00B050"/>
              </a:solidFill>
            </a:endParaRPr>
          </a:p>
        </p:txBody>
      </p:sp>
      <p:sp>
        <p:nvSpPr>
          <p:cNvPr id="7" name="Slide Number Placeholder 6"/>
          <p:cNvSpPr>
            <a:spLocks noGrp="1"/>
          </p:cNvSpPr>
          <p:nvPr>
            <p:ph type="sldNum" sz="quarter" idx="12"/>
          </p:nvPr>
        </p:nvSpPr>
        <p:spPr/>
        <p:txBody>
          <a:bodyPr/>
          <a:lstStyle/>
          <a:p>
            <a:fld id="{EDC4A4EC-2253-4A22-9B60-6916BDBC307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C passage 5</a:t>
            </a:r>
            <a:endParaRPr lang="en-US" dirty="0"/>
          </a:p>
        </p:txBody>
      </p:sp>
      <p:sp>
        <p:nvSpPr>
          <p:cNvPr id="3" name="Subtitle 2"/>
          <p:cNvSpPr>
            <a:spLocks noGrp="1"/>
          </p:cNvSpPr>
          <p:nvPr>
            <p:ph type="subTitle" idx="1"/>
          </p:nvPr>
        </p:nvSpPr>
        <p:spPr/>
        <p:txBody>
          <a:bodyPr/>
          <a:lstStyle/>
          <a:p>
            <a:r>
              <a:rPr lang="en-US" dirty="0" smtClean="0"/>
              <a:t>Page 671</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1800" b="1" dirty="0"/>
              <a:t>Passage </a:t>
            </a:r>
            <a:r>
              <a:rPr lang="en-US" sz="1800" b="1" dirty="0" smtClean="0"/>
              <a:t>5 - C</a:t>
            </a:r>
            <a:r>
              <a:rPr lang="en-US" sz="1800" b="1" dirty="0"/>
              <a:t/>
            </a:r>
            <a:br>
              <a:rPr lang="en-US" sz="1800" b="1" dirty="0"/>
            </a:br>
            <a:r>
              <a:rPr lang="en-US" sz="1600" dirty="0"/>
              <a:t>The diagram below represents the forms of energy consumption in an old building, in the design for a new building, and in the actual new building after it was built.</a:t>
            </a:r>
            <a:br>
              <a:rPr lang="en-US" sz="1600" dirty="0"/>
            </a:br>
            <a:endParaRPr lang="en-US" sz="1600" dirty="0"/>
          </a:p>
        </p:txBody>
      </p:sp>
      <p:sp>
        <p:nvSpPr>
          <p:cNvPr id="22536" name="Rectangle 8"/>
          <p:cNvSpPr>
            <a:spLocks noGrp="1" noChangeArrowheads="1"/>
          </p:cNvSpPr>
          <p:nvPr>
            <p:ph sz="half" idx="1"/>
          </p:nvPr>
        </p:nvSpPr>
        <p:spPr/>
        <p:txBody>
          <a:bodyPr/>
          <a:lstStyle/>
          <a:p>
            <a:endParaRPr lang="en-US" sz="2800" dirty="0"/>
          </a:p>
        </p:txBody>
      </p:sp>
      <p:sp>
        <p:nvSpPr>
          <p:cNvPr id="22537" name="Rectangle 9"/>
          <p:cNvSpPr>
            <a:spLocks noGrp="1" noChangeArrowheads="1"/>
          </p:cNvSpPr>
          <p:nvPr>
            <p:ph type="body" sz="half" idx="2"/>
          </p:nvPr>
        </p:nvSpPr>
        <p:spPr>
          <a:xfrm>
            <a:off x="4800600" y="1600200"/>
            <a:ext cx="4038600" cy="4525963"/>
          </a:xfrm>
        </p:spPr>
        <p:txBody>
          <a:bodyPr/>
          <a:lstStyle/>
          <a:p>
            <a:pPr>
              <a:buFontTx/>
              <a:buNone/>
            </a:pPr>
            <a:endParaRPr lang="en-US" sz="2800" dirty="0"/>
          </a:p>
        </p:txBody>
      </p:sp>
      <p:pic>
        <p:nvPicPr>
          <p:cNvPr id="22532" name="Picture 4" descr="c-5"/>
          <p:cNvPicPr>
            <a:picLocks noChangeAspect="1" noChangeArrowheads="1"/>
          </p:cNvPicPr>
          <p:nvPr/>
        </p:nvPicPr>
        <p:blipFill>
          <a:blip r:embed="rId3" cstate="print"/>
          <a:srcRect/>
          <a:stretch>
            <a:fillRect/>
          </a:stretch>
        </p:blipFill>
        <p:spPr bwMode="auto">
          <a:xfrm>
            <a:off x="609600" y="1371600"/>
            <a:ext cx="4191000" cy="5486400"/>
          </a:xfrm>
          <a:prstGeom prst="rect">
            <a:avLst/>
          </a:prstGeom>
          <a:noFill/>
        </p:spPr>
      </p:pic>
      <p:sp>
        <p:nvSpPr>
          <p:cNvPr id="22538" name="Rectangle 10"/>
          <p:cNvSpPr>
            <a:spLocks noChangeArrowheads="1"/>
          </p:cNvSpPr>
          <p:nvPr/>
        </p:nvSpPr>
        <p:spPr bwMode="auto">
          <a:xfrm>
            <a:off x="762000" y="2057400"/>
            <a:ext cx="381000" cy="3352800"/>
          </a:xfrm>
          <a:prstGeom prst="rect">
            <a:avLst/>
          </a:prstGeom>
          <a:noFill/>
          <a:ln w="9525">
            <a:solidFill>
              <a:srgbClr val="0000FF"/>
            </a:solidFill>
            <a:miter lim="800000"/>
            <a:headEnd/>
            <a:tailEnd/>
          </a:ln>
          <a:effectLst/>
        </p:spPr>
        <p:txBody>
          <a:bodyPr wrap="none" anchor="ctr"/>
          <a:lstStyle/>
          <a:p>
            <a:endParaRPr lang="en-US" dirty="0"/>
          </a:p>
        </p:txBody>
      </p:sp>
      <p:sp>
        <p:nvSpPr>
          <p:cNvPr id="22539" name="Rectangle 11"/>
          <p:cNvSpPr>
            <a:spLocks noChangeArrowheads="1"/>
          </p:cNvSpPr>
          <p:nvPr/>
        </p:nvSpPr>
        <p:spPr bwMode="auto">
          <a:xfrm rot="5400000">
            <a:off x="2743200" y="5105400"/>
            <a:ext cx="381000" cy="2667000"/>
          </a:xfrm>
          <a:prstGeom prst="rect">
            <a:avLst/>
          </a:prstGeom>
          <a:noFill/>
          <a:ln w="9525">
            <a:solidFill>
              <a:srgbClr val="0000FF"/>
            </a:solidFill>
            <a:miter lim="800000"/>
            <a:headEnd/>
            <a:tailEnd/>
          </a:ln>
          <a:effectLst/>
        </p:spPr>
        <p:txBody>
          <a:bodyPr wrap="none" anchor="ctr"/>
          <a:lstStyle/>
          <a:p>
            <a:endParaRPr lang="en-US" dirty="0"/>
          </a:p>
        </p:txBody>
      </p:sp>
      <p:sp>
        <p:nvSpPr>
          <p:cNvPr id="8" name="Slide Number Placeholder 7"/>
          <p:cNvSpPr>
            <a:spLocks noGrp="1"/>
          </p:cNvSpPr>
          <p:nvPr>
            <p:ph type="sldNum" sz="quarter" idx="12"/>
          </p:nvPr>
        </p:nvSpPr>
        <p:spPr/>
        <p:txBody>
          <a:bodyPr/>
          <a:lstStyle/>
          <a:p>
            <a:fld id="{EDC4A4EC-2253-4A22-9B60-6916BDBC307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body" sz="half" idx="2"/>
          </p:nvPr>
        </p:nvSpPr>
        <p:spPr>
          <a:xfrm>
            <a:off x="4648200" y="914400"/>
            <a:ext cx="4267200" cy="5745163"/>
          </a:xfrm>
        </p:spPr>
        <p:txBody>
          <a:bodyPr/>
          <a:lstStyle/>
          <a:p>
            <a:pPr>
              <a:buFontTx/>
              <a:buNone/>
            </a:pPr>
            <a:r>
              <a:rPr lang="en-US" sz="1800" dirty="0"/>
              <a:t>23. How effective was the new design in improving the efficiency of energy use?</a:t>
            </a:r>
          </a:p>
          <a:p>
            <a:pPr>
              <a:buFontTx/>
              <a:buNone/>
            </a:pPr>
            <a:r>
              <a:rPr lang="en-US" sz="1800" dirty="0"/>
              <a:t>	A. It reduced the amount of energy use by about 15%.</a:t>
            </a:r>
          </a:p>
          <a:p>
            <a:pPr>
              <a:buFontTx/>
              <a:buNone/>
            </a:pPr>
            <a:r>
              <a:rPr lang="en-US" sz="1800" dirty="0"/>
              <a:t>	B. It was a great improvement, but did not accomplish all that was expected of it.</a:t>
            </a:r>
          </a:p>
          <a:p>
            <a:pPr>
              <a:buFontTx/>
              <a:buNone/>
            </a:pPr>
            <a:r>
              <a:rPr lang="en-US" sz="1800" dirty="0"/>
              <a:t>	C. It was so good that the new building actually performed better than expected.</a:t>
            </a:r>
          </a:p>
          <a:p>
            <a:pPr>
              <a:buFontTx/>
              <a:buNone/>
            </a:pPr>
            <a:r>
              <a:rPr lang="en-US" sz="1800" dirty="0"/>
              <a:t>	D. It was unnecessary, since the new building was so much better than the old one.</a:t>
            </a:r>
          </a:p>
          <a:p>
            <a:pPr>
              <a:buFontTx/>
              <a:buNone/>
            </a:pPr>
            <a:endParaRPr lang="en-US" sz="1800" dirty="0"/>
          </a:p>
        </p:txBody>
      </p:sp>
      <p:pic>
        <p:nvPicPr>
          <p:cNvPr id="84999" name="Picture 7" descr="c-5"/>
          <p:cNvPicPr>
            <a:picLocks noGrp="1" noChangeAspect="1" noChangeArrowheads="1"/>
          </p:cNvPicPr>
          <p:nvPr>
            <p:ph sz="half" idx="1"/>
          </p:nvPr>
        </p:nvPicPr>
        <p:blipFill>
          <a:blip r:embed="rId2" cstate="print"/>
          <a:srcRect/>
          <a:stretch>
            <a:fillRect/>
          </a:stretch>
        </p:blipFill>
        <p:spPr>
          <a:xfrm>
            <a:off x="533400" y="762000"/>
            <a:ext cx="4038600" cy="4872037"/>
          </a:xfrm>
          <a:noFill/>
          <a:ln/>
        </p:spPr>
      </p:pic>
      <p:sp>
        <p:nvSpPr>
          <p:cNvPr id="85000" name="Oval 8"/>
          <p:cNvSpPr>
            <a:spLocks noChangeArrowheads="1"/>
          </p:cNvSpPr>
          <p:nvPr/>
        </p:nvSpPr>
        <p:spPr bwMode="auto">
          <a:xfrm>
            <a:off x="4953000" y="29718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9" name="TextBox 8"/>
          <p:cNvSpPr txBox="1"/>
          <p:nvPr/>
        </p:nvSpPr>
        <p:spPr>
          <a:xfrm>
            <a:off x="1371600" y="152400"/>
            <a:ext cx="2743200" cy="369332"/>
          </a:xfrm>
          <a:prstGeom prst="rect">
            <a:avLst/>
          </a:prstGeom>
          <a:noFill/>
        </p:spPr>
        <p:txBody>
          <a:bodyPr wrap="square" rtlCol="0">
            <a:spAutoFit/>
          </a:bodyPr>
          <a:lstStyle/>
          <a:p>
            <a:r>
              <a:rPr lang="en-US" dirty="0" smtClean="0"/>
              <a:t>Passage 5 - C</a:t>
            </a:r>
            <a:endParaRPr lang="en-US" dirty="0"/>
          </a:p>
        </p:txBody>
      </p:sp>
      <p:sp>
        <p:nvSpPr>
          <p:cNvPr id="10" name="Slide Number Placeholder 9"/>
          <p:cNvSpPr>
            <a:spLocks noGrp="1"/>
          </p:cNvSpPr>
          <p:nvPr>
            <p:ph type="sldNum" sz="quarter" idx="12"/>
          </p:nvPr>
        </p:nvSpPr>
        <p:spPr/>
        <p:txBody>
          <a:bodyPr/>
          <a:lstStyle/>
          <a:p>
            <a:fld id="{EDC4A4EC-2253-4A22-9B60-6916BDBC3075}"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 calcmode="lin" valueType="num">
                                      <p:cBhvr additive="base">
                                        <p:cTn id="7" dur="500" fill="hold"/>
                                        <p:tgtEl>
                                          <p:spTgt spid="85000"/>
                                        </p:tgtEl>
                                        <p:attrNameLst>
                                          <p:attrName>ppt_x</p:attrName>
                                        </p:attrNameLst>
                                      </p:cBhvr>
                                      <p:tavLst>
                                        <p:tav tm="0">
                                          <p:val>
                                            <p:strVal val="#ppt_x"/>
                                          </p:val>
                                        </p:tav>
                                        <p:tav tm="100000">
                                          <p:val>
                                            <p:strVal val="#ppt_x"/>
                                          </p:val>
                                        </p:tav>
                                      </p:tavLst>
                                    </p:anim>
                                    <p:anim calcmode="lin" valueType="num">
                                      <p:cBhvr additive="base">
                                        <p:cTn id="8" dur="500" fill="hold"/>
                                        <p:tgtEl>
                                          <p:spTgt spid="850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sz="half" idx="2"/>
          </p:nvPr>
        </p:nvSpPr>
        <p:spPr>
          <a:xfrm>
            <a:off x="4648200" y="914400"/>
            <a:ext cx="4267200" cy="5745163"/>
          </a:xfrm>
        </p:spPr>
        <p:txBody>
          <a:bodyPr/>
          <a:lstStyle/>
          <a:p>
            <a:pPr>
              <a:buFontTx/>
              <a:buNone/>
            </a:pPr>
            <a:r>
              <a:rPr lang="en-US" sz="1800" dirty="0"/>
              <a:t>24. What service was provided in the new building that was not available in the old one?</a:t>
            </a:r>
          </a:p>
          <a:p>
            <a:pPr>
              <a:buFontTx/>
              <a:buNone/>
            </a:pPr>
            <a:r>
              <a:rPr lang="en-US" sz="1800" dirty="0"/>
              <a:t>	F. Elevators</a:t>
            </a:r>
          </a:p>
          <a:p>
            <a:pPr>
              <a:buFontTx/>
              <a:buNone/>
            </a:pPr>
            <a:r>
              <a:rPr lang="en-US" sz="1800" dirty="0"/>
              <a:t>	G. Fluorescent lighting</a:t>
            </a:r>
          </a:p>
          <a:p>
            <a:pPr>
              <a:buFontTx/>
              <a:buNone/>
            </a:pPr>
            <a:r>
              <a:rPr lang="en-US" sz="1800" dirty="0"/>
              <a:t>	H. Air conditioning</a:t>
            </a:r>
          </a:p>
          <a:p>
            <a:pPr>
              <a:buFontTx/>
              <a:buNone/>
            </a:pPr>
            <a:r>
              <a:rPr lang="en-US" sz="1800" dirty="0"/>
              <a:t>	J Electronic energy control</a:t>
            </a:r>
          </a:p>
          <a:p>
            <a:pPr>
              <a:buFontTx/>
              <a:buNone/>
            </a:pPr>
            <a:endParaRPr lang="en-US" sz="1800" dirty="0"/>
          </a:p>
          <a:p>
            <a:pPr>
              <a:buFontTx/>
              <a:buNone/>
            </a:pPr>
            <a:r>
              <a:rPr lang="en-US" sz="1800" dirty="0"/>
              <a:t>What’s missing in the old one that’s in the new?</a:t>
            </a:r>
          </a:p>
          <a:p>
            <a:pPr>
              <a:buFontTx/>
              <a:buNone/>
            </a:pPr>
            <a:r>
              <a:rPr lang="en-US" sz="1800" dirty="0"/>
              <a:t>     vertical transport - elevator</a:t>
            </a:r>
          </a:p>
          <a:p>
            <a:pPr>
              <a:buFontTx/>
              <a:buNone/>
            </a:pPr>
            <a:endParaRPr lang="en-US" sz="1800" dirty="0"/>
          </a:p>
        </p:txBody>
      </p:sp>
      <p:pic>
        <p:nvPicPr>
          <p:cNvPr id="89091" name="Picture 3" descr="c-5"/>
          <p:cNvPicPr>
            <a:picLocks noGrp="1" noChangeAspect="1" noChangeArrowheads="1"/>
          </p:cNvPicPr>
          <p:nvPr>
            <p:ph sz="half" idx="1"/>
          </p:nvPr>
        </p:nvPicPr>
        <p:blipFill>
          <a:blip r:embed="rId2" cstate="print"/>
          <a:srcRect/>
          <a:stretch>
            <a:fillRect/>
          </a:stretch>
        </p:blipFill>
        <p:spPr>
          <a:xfrm>
            <a:off x="457200" y="817563"/>
            <a:ext cx="4038600" cy="4872037"/>
          </a:xfrm>
          <a:noFill/>
          <a:ln/>
        </p:spPr>
      </p:pic>
      <p:sp>
        <p:nvSpPr>
          <p:cNvPr id="89092" name="Oval 4"/>
          <p:cNvSpPr>
            <a:spLocks noChangeArrowheads="1"/>
          </p:cNvSpPr>
          <p:nvPr/>
        </p:nvSpPr>
        <p:spPr bwMode="auto">
          <a:xfrm>
            <a:off x="4953000" y="17526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89094" name="Line 6"/>
          <p:cNvSpPr>
            <a:spLocks noChangeShapeType="1"/>
          </p:cNvSpPr>
          <p:nvPr/>
        </p:nvSpPr>
        <p:spPr bwMode="auto">
          <a:xfrm flipH="1" flipV="1">
            <a:off x="2133600" y="3276600"/>
            <a:ext cx="2514600" cy="381000"/>
          </a:xfrm>
          <a:prstGeom prst="line">
            <a:avLst/>
          </a:prstGeom>
          <a:noFill/>
          <a:ln w="9525">
            <a:solidFill>
              <a:srgbClr val="FF0000"/>
            </a:solidFill>
            <a:round/>
            <a:headEnd/>
            <a:tailEnd type="triangle" w="med" len="med"/>
          </a:ln>
          <a:effectLst/>
        </p:spPr>
        <p:txBody>
          <a:bodyPr/>
          <a:lstStyle/>
          <a:p>
            <a:endParaRPr lang="en-US" dirty="0"/>
          </a:p>
        </p:txBody>
      </p:sp>
      <p:sp>
        <p:nvSpPr>
          <p:cNvPr id="7" name="Rectangle 6"/>
          <p:cNvSpPr/>
          <p:nvPr/>
        </p:nvSpPr>
        <p:spPr>
          <a:xfrm>
            <a:off x="1905000" y="304800"/>
            <a:ext cx="1391278" cy="369332"/>
          </a:xfrm>
          <a:prstGeom prst="rect">
            <a:avLst/>
          </a:prstGeom>
        </p:spPr>
        <p:txBody>
          <a:bodyPr wrap="none">
            <a:spAutoFit/>
          </a:bodyPr>
          <a:lstStyle/>
          <a:p>
            <a:r>
              <a:rPr lang="en-US" dirty="0" smtClean="0"/>
              <a:t>Passage 5 - C</a:t>
            </a:r>
            <a:endParaRPr lang="en-US" dirty="0"/>
          </a:p>
        </p:txBody>
      </p:sp>
      <p:sp>
        <p:nvSpPr>
          <p:cNvPr id="8" name="Slide Number Placeholder 7"/>
          <p:cNvSpPr>
            <a:spLocks noGrp="1"/>
          </p:cNvSpPr>
          <p:nvPr>
            <p:ph type="sldNum" sz="quarter" idx="12"/>
          </p:nvPr>
        </p:nvSpPr>
        <p:spPr/>
        <p:txBody>
          <a:bodyPr/>
          <a:lstStyle/>
          <a:p>
            <a:fld id="{EDC4A4EC-2253-4A22-9B60-6916BDBC3075}"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500" fill="hold"/>
                                        <p:tgtEl>
                                          <p:spTgt spid="89092"/>
                                        </p:tgtEl>
                                        <p:attrNameLst>
                                          <p:attrName>ppt_x</p:attrName>
                                        </p:attrNameLst>
                                      </p:cBhvr>
                                      <p:tavLst>
                                        <p:tav tm="0">
                                          <p:val>
                                            <p:strVal val="#ppt_x"/>
                                          </p:val>
                                        </p:tav>
                                        <p:tav tm="100000">
                                          <p:val>
                                            <p:strVal val="#ppt_x"/>
                                          </p:val>
                                        </p:tav>
                                      </p:tavLst>
                                    </p:anim>
                                    <p:anim calcmode="lin" valueType="num">
                                      <p:cBhvr additive="base">
                                        <p:cTn id="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sz="half" idx="2"/>
          </p:nvPr>
        </p:nvSpPr>
        <p:spPr>
          <a:xfrm>
            <a:off x="4648200" y="914400"/>
            <a:ext cx="4267200" cy="5745163"/>
          </a:xfrm>
        </p:spPr>
        <p:txBody>
          <a:bodyPr/>
          <a:lstStyle/>
          <a:p>
            <a:pPr>
              <a:buFontTx/>
              <a:buNone/>
            </a:pPr>
            <a:r>
              <a:rPr lang="en-US" sz="1800" dirty="0"/>
              <a:t>25. The difference between the new design and the performance of the actual building might have been due to miscalculation of the energy saving provided by:</a:t>
            </a:r>
          </a:p>
          <a:p>
            <a:pPr>
              <a:buFontTx/>
              <a:buNone/>
            </a:pPr>
            <a:r>
              <a:rPr lang="en-US" sz="1800" dirty="0"/>
              <a:t>	A. insulation</a:t>
            </a:r>
          </a:p>
          <a:p>
            <a:pPr>
              <a:buFontTx/>
              <a:buNone/>
            </a:pPr>
            <a:r>
              <a:rPr lang="en-US" sz="1800" dirty="0"/>
              <a:t>	B. fluorescent lighting</a:t>
            </a:r>
          </a:p>
          <a:p>
            <a:pPr>
              <a:buFontTx/>
              <a:buNone/>
            </a:pPr>
            <a:r>
              <a:rPr lang="en-US" sz="1800" dirty="0"/>
              <a:t>	C. air conditioning</a:t>
            </a:r>
          </a:p>
          <a:p>
            <a:pPr>
              <a:buFontTx/>
              <a:buNone/>
            </a:pPr>
            <a:r>
              <a:rPr lang="en-US" sz="1800" dirty="0"/>
              <a:t>	D. improved boilers</a:t>
            </a:r>
          </a:p>
        </p:txBody>
      </p:sp>
      <p:pic>
        <p:nvPicPr>
          <p:cNvPr id="90115" name="Picture 3" descr="c-5"/>
          <p:cNvPicPr>
            <a:picLocks noGrp="1" noChangeAspect="1" noChangeArrowheads="1"/>
          </p:cNvPicPr>
          <p:nvPr>
            <p:ph sz="half" idx="1"/>
          </p:nvPr>
        </p:nvPicPr>
        <p:blipFill>
          <a:blip r:embed="rId2" cstate="print"/>
          <a:srcRect/>
          <a:stretch>
            <a:fillRect/>
          </a:stretch>
        </p:blipFill>
        <p:spPr>
          <a:xfrm>
            <a:off x="457200" y="838200"/>
            <a:ext cx="4038600" cy="4872038"/>
          </a:xfrm>
          <a:noFill/>
          <a:ln/>
        </p:spPr>
      </p:pic>
      <p:sp>
        <p:nvSpPr>
          <p:cNvPr id="90116" name="Oval 4"/>
          <p:cNvSpPr>
            <a:spLocks noChangeArrowheads="1"/>
          </p:cNvSpPr>
          <p:nvPr/>
        </p:nvSpPr>
        <p:spPr bwMode="auto">
          <a:xfrm>
            <a:off x="4953000" y="26670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90117" name="Line 5"/>
          <p:cNvSpPr>
            <a:spLocks noChangeShapeType="1"/>
          </p:cNvSpPr>
          <p:nvPr/>
        </p:nvSpPr>
        <p:spPr bwMode="auto">
          <a:xfrm flipH="1">
            <a:off x="2895600" y="3124200"/>
            <a:ext cx="2057400" cy="1066800"/>
          </a:xfrm>
          <a:prstGeom prst="line">
            <a:avLst/>
          </a:prstGeom>
          <a:noFill/>
          <a:ln w="9525">
            <a:solidFill>
              <a:srgbClr val="FF0000"/>
            </a:solidFill>
            <a:round/>
            <a:headEnd/>
            <a:tailEnd type="triangle" w="med" len="med"/>
          </a:ln>
          <a:effectLst/>
        </p:spPr>
        <p:txBody>
          <a:bodyPr/>
          <a:lstStyle/>
          <a:p>
            <a:endParaRPr lang="en-US" dirty="0"/>
          </a:p>
        </p:txBody>
      </p:sp>
      <p:sp>
        <p:nvSpPr>
          <p:cNvPr id="90118" name="Line 6"/>
          <p:cNvSpPr>
            <a:spLocks noChangeShapeType="1"/>
          </p:cNvSpPr>
          <p:nvPr/>
        </p:nvSpPr>
        <p:spPr bwMode="auto">
          <a:xfrm flipH="1">
            <a:off x="3733800" y="3200400"/>
            <a:ext cx="1066800" cy="1295400"/>
          </a:xfrm>
          <a:prstGeom prst="line">
            <a:avLst/>
          </a:prstGeom>
          <a:noFill/>
          <a:ln w="9525">
            <a:solidFill>
              <a:srgbClr val="FF0000"/>
            </a:solidFill>
            <a:round/>
            <a:headEnd/>
            <a:tailEnd type="triangle" w="med" len="med"/>
          </a:ln>
          <a:effectLst/>
        </p:spPr>
        <p:txBody>
          <a:bodyPr/>
          <a:lstStyle/>
          <a:p>
            <a:endParaRPr lang="en-US" dirty="0"/>
          </a:p>
        </p:txBody>
      </p:sp>
      <p:sp>
        <p:nvSpPr>
          <p:cNvPr id="7" name="Rectangle 6"/>
          <p:cNvSpPr/>
          <p:nvPr/>
        </p:nvSpPr>
        <p:spPr>
          <a:xfrm>
            <a:off x="1143000" y="228600"/>
            <a:ext cx="1391278" cy="369332"/>
          </a:xfrm>
          <a:prstGeom prst="rect">
            <a:avLst/>
          </a:prstGeom>
        </p:spPr>
        <p:txBody>
          <a:bodyPr wrap="none">
            <a:spAutoFit/>
          </a:bodyPr>
          <a:lstStyle/>
          <a:p>
            <a:r>
              <a:rPr lang="en-US" dirty="0" smtClean="0"/>
              <a:t>Passage 5 - C</a:t>
            </a:r>
            <a:endParaRPr lang="en-US" dirty="0"/>
          </a:p>
        </p:txBody>
      </p:sp>
      <p:sp>
        <p:nvSpPr>
          <p:cNvPr id="8" name="Slide Number Placeholder 7"/>
          <p:cNvSpPr>
            <a:spLocks noGrp="1"/>
          </p:cNvSpPr>
          <p:nvPr>
            <p:ph type="sldNum" sz="quarter" idx="12"/>
          </p:nvPr>
        </p:nvSpPr>
        <p:spPr/>
        <p:txBody>
          <a:bodyPr/>
          <a:lstStyle/>
          <a:p>
            <a:fld id="{EDC4A4EC-2253-4A22-9B60-6916BDBC3075}"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 calcmode="lin" valueType="num">
                                      <p:cBhvr additive="base">
                                        <p:cTn id="7" dur="500" fill="hold"/>
                                        <p:tgtEl>
                                          <p:spTgt spid="90118"/>
                                        </p:tgtEl>
                                        <p:attrNameLst>
                                          <p:attrName>ppt_x</p:attrName>
                                        </p:attrNameLst>
                                      </p:cBhvr>
                                      <p:tavLst>
                                        <p:tav tm="0">
                                          <p:val>
                                            <p:strVal val="#ppt_x"/>
                                          </p:val>
                                        </p:tav>
                                        <p:tav tm="100000">
                                          <p:val>
                                            <p:strVal val="#ppt_x"/>
                                          </p:val>
                                        </p:tav>
                                      </p:tavLst>
                                    </p:anim>
                                    <p:anim calcmode="lin" valueType="num">
                                      <p:cBhvr additive="base">
                                        <p:cTn id="8" dur="500" fill="hold"/>
                                        <p:tgtEl>
                                          <p:spTgt spid="90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additive="base">
                                        <p:cTn id="13" dur="500" fill="hold"/>
                                        <p:tgtEl>
                                          <p:spTgt spid="90117"/>
                                        </p:tgtEl>
                                        <p:attrNameLst>
                                          <p:attrName>ppt_x</p:attrName>
                                        </p:attrNameLst>
                                      </p:cBhvr>
                                      <p:tavLst>
                                        <p:tav tm="0">
                                          <p:val>
                                            <p:strVal val="#ppt_x"/>
                                          </p:val>
                                        </p:tav>
                                        <p:tav tm="100000">
                                          <p:val>
                                            <p:strVal val="#ppt_x"/>
                                          </p:val>
                                        </p:tav>
                                      </p:tavLst>
                                    </p:anim>
                                    <p:anim calcmode="lin" valueType="num">
                                      <p:cBhvr additive="base">
                                        <p:cTn id="14"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6"/>
                                        </p:tgtEl>
                                        <p:attrNameLst>
                                          <p:attrName>style.visibility</p:attrName>
                                        </p:attrNameLst>
                                      </p:cBhvr>
                                      <p:to>
                                        <p:strVal val="visible"/>
                                      </p:to>
                                    </p:set>
                                    <p:anim calcmode="lin" valueType="num">
                                      <p:cBhvr additive="base">
                                        <p:cTn id="19" dur="500" fill="hold"/>
                                        <p:tgtEl>
                                          <p:spTgt spid="90116"/>
                                        </p:tgtEl>
                                        <p:attrNameLst>
                                          <p:attrName>ppt_x</p:attrName>
                                        </p:attrNameLst>
                                      </p:cBhvr>
                                      <p:tavLst>
                                        <p:tav tm="0">
                                          <p:val>
                                            <p:strVal val="#ppt_x"/>
                                          </p:val>
                                        </p:tav>
                                        <p:tav tm="100000">
                                          <p:val>
                                            <p:strVal val="#ppt_x"/>
                                          </p:val>
                                        </p:tav>
                                      </p:tavLst>
                                    </p:anim>
                                    <p:anim calcmode="lin" valueType="num">
                                      <p:cBhvr additive="base">
                                        <p:cTn id="20"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animBg="1"/>
      <p:bldP spid="901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2"/>
          </p:nvPr>
        </p:nvSpPr>
        <p:spPr>
          <a:xfrm>
            <a:off x="4648200" y="914400"/>
            <a:ext cx="4267200" cy="5745163"/>
          </a:xfrm>
        </p:spPr>
        <p:txBody>
          <a:bodyPr/>
          <a:lstStyle/>
          <a:p>
            <a:pPr>
              <a:buFontTx/>
              <a:buNone/>
            </a:pPr>
            <a:r>
              <a:rPr lang="en-US" sz="1800" dirty="0"/>
              <a:t>26. What approach to future problems of design of energy efficiency is suggested by these results?</a:t>
            </a:r>
          </a:p>
          <a:p>
            <a:pPr>
              <a:buFontTx/>
              <a:buNone/>
            </a:pPr>
            <a:r>
              <a:rPr lang="en-US" sz="1800" dirty="0"/>
              <a:t>	F. Since heating is the largest part of the energy cost even in the new building, this design did little to improve heating efficiency.</a:t>
            </a:r>
          </a:p>
          <a:p>
            <a:pPr>
              <a:buFontTx/>
              <a:buNone/>
            </a:pPr>
            <a:r>
              <a:rPr lang="en-US" sz="1800" dirty="0"/>
              <a:t>	G. Design emphasis should be placed on heating because this is the area where the major savings can be made.</a:t>
            </a:r>
          </a:p>
          <a:p>
            <a:pPr>
              <a:buFontTx/>
              <a:buNone/>
            </a:pPr>
            <a:r>
              <a:rPr lang="en-US" sz="1800" dirty="0"/>
              <a:t>	H. Better designs must be sought because this one did not produce a result better than the one achieved in the actual new building.</a:t>
            </a:r>
          </a:p>
          <a:p>
            <a:pPr>
              <a:buFontTx/>
              <a:buNone/>
            </a:pPr>
            <a:r>
              <a:rPr lang="en-US" sz="1800" dirty="0"/>
              <a:t>	J. Little additional research is needed because this design provided the maximum possible saving of heating fuel</a:t>
            </a:r>
          </a:p>
        </p:txBody>
      </p:sp>
      <p:pic>
        <p:nvPicPr>
          <p:cNvPr id="91139" name="Picture 3" descr="c-5"/>
          <p:cNvPicPr>
            <a:picLocks noGrp="1" noChangeAspect="1" noChangeArrowheads="1"/>
          </p:cNvPicPr>
          <p:nvPr>
            <p:ph sz="half" idx="1"/>
          </p:nvPr>
        </p:nvPicPr>
        <p:blipFill>
          <a:blip r:embed="rId2" cstate="print"/>
          <a:srcRect/>
          <a:stretch>
            <a:fillRect/>
          </a:stretch>
        </p:blipFill>
        <p:spPr>
          <a:xfrm>
            <a:off x="457200" y="838200"/>
            <a:ext cx="4038600" cy="4872038"/>
          </a:xfrm>
          <a:noFill/>
          <a:ln/>
        </p:spPr>
      </p:pic>
      <p:sp>
        <p:nvSpPr>
          <p:cNvPr id="91140" name="Oval 4"/>
          <p:cNvSpPr>
            <a:spLocks noChangeArrowheads="1"/>
          </p:cNvSpPr>
          <p:nvPr/>
        </p:nvSpPr>
        <p:spPr bwMode="auto">
          <a:xfrm>
            <a:off x="4953000" y="28956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91141" name="Line 5"/>
          <p:cNvSpPr>
            <a:spLocks noChangeShapeType="1"/>
          </p:cNvSpPr>
          <p:nvPr/>
        </p:nvSpPr>
        <p:spPr bwMode="auto">
          <a:xfrm flipH="1">
            <a:off x="2743200" y="2362200"/>
            <a:ext cx="2209800" cy="2667000"/>
          </a:xfrm>
          <a:prstGeom prst="line">
            <a:avLst/>
          </a:prstGeom>
          <a:noFill/>
          <a:ln w="9525">
            <a:solidFill>
              <a:srgbClr val="FF0000"/>
            </a:solidFill>
            <a:round/>
            <a:headEnd/>
            <a:tailEnd type="triangle" w="med" len="med"/>
          </a:ln>
          <a:effectLst/>
        </p:spPr>
        <p:txBody>
          <a:bodyPr/>
          <a:lstStyle/>
          <a:p>
            <a:endParaRPr lang="en-US" dirty="0"/>
          </a:p>
        </p:txBody>
      </p:sp>
      <p:sp>
        <p:nvSpPr>
          <p:cNvPr id="91142" name="Line 6"/>
          <p:cNvSpPr>
            <a:spLocks noChangeShapeType="1"/>
          </p:cNvSpPr>
          <p:nvPr/>
        </p:nvSpPr>
        <p:spPr bwMode="auto">
          <a:xfrm flipH="1">
            <a:off x="3657600" y="2514600"/>
            <a:ext cx="1447800" cy="2590800"/>
          </a:xfrm>
          <a:prstGeom prst="line">
            <a:avLst/>
          </a:prstGeom>
          <a:noFill/>
          <a:ln w="9525">
            <a:solidFill>
              <a:srgbClr val="FF0000"/>
            </a:solidFill>
            <a:round/>
            <a:headEnd/>
            <a:tailEnd type="triangle" w="med" len="med"/>
          </a:ln>
          <a:effectLst/>
        </p:spPr>
        <p:txBody>
          <a:bodyPr/>
          <a:lstStyle/>
          <a:p>
            <a:endParaRPr lang="en-US" dirty="0"/>
          </a:p>
        </p:txBody>
      </p:sp>
      <p:sp>
        <p:nvSpPr>
          <p:cNvPr id="91143" name="Line 7"/>
          <p:cNvSpPr>
            <a:spLocks noChangeShapeType="1"/>
          </p:cNvSpPr>
          <p:nvPr/>
        </p:nvSpPr>
        <p:spPr bwMode="auto">
          <a:xfrm flipH="1">
            <a:off x="1905000" y="2286000"/>
            <a:ext cx="3200400" cy="1600200"/>
          </a:xfrm>
          <a:prstGeom prst="line">
            <a:avLst/>
          </a:prstGeom>
          <a:noFill/>
          <a:ln w="9525">
            <a:solidFill>
              <a:srgbClr val="FF0000"/>
            </a:solidFill>
            <a:round/>
            <a:headEnd/>
            <a:tailEnd type="triangle" w="med" len="med"/>
          </a:ln>
          <a:effectLst/>
        </p:spPr>
        <p:txBody>
          <a:bodyPr/>
          <a:lstStyle/>
          <a:p>
            <a:endParaRPr lang="en-US" dirty="0"/>
          </a:p>
        </p:txBody>
      </p:sp>
      <p:sp>
        <p:nvSpPr>
          <p:cNvPr id="8" name="Rectangle 7"/>
          <p:cNvSpPr/>
          <p:nvPr/>
        </p:nvSpPr>
        <p:spPr>
          <a:xfrm>
            <a:off x="838200" y="304800"/>
            <a:ext cx="1391278" cy="369332"/>
          </a:xfrm>
          <a:prstGeom prst="rect">
            <a:avLst/>
          </a:prstGeom>
        </p:spPr>
        <p:txBody>
          <a:bodyPr wrap="none">
            <a:spAutoFit/>
          </a:bodyPr>
          <a:lstStyle/>
          <a:p>
            <a:r>
              <a:rPr lang="en-US" dirty="0" smtClean="0"/>
              <a:t>Passage 5 - C</a:t>
            </a:r>
            <a:endParaRPr lang="en-US" dirty="0"/>
          </a:p>
        </p:txBody>
      </p:sp>
      <p:sp>
        <p:nvSpPr>
          <p:cNvPr id="9" name="Slide Number Placeholder 8"/>
          <p:cNvSpPr>
            <a:spLocks noGrp="1"/>
          </p:cNvSpPr>
          <p:nvPr>
            <p:ph type="sldNum" sz="quarter" idx="12"/>
          </p:nvPr>
        </p:nvSpPr>
        <p:spPr/>
        <p:txBody>
          <a:bodyPr/>
          <a:lstStyle/>
          <a:p>
            <a:fld id="{EDC4A4EC-2253-4A22-9B60-6916BDBC3075}" type="slidenum">
              <a:rPr lang="en-US" smtClean="0"/>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1"/>
                                        </p:tgtEl>
                                        <p:attrNameLst>
                                          <p:attrName>style.visibility</p:attrName>
                                        </p:attrNameLst>
                                      </p:cBhvr>
                                      <p:to>
                                        <p:strVal val="visible"/>
                                      </p:to>
                                    </p:set>
                                    <p:anim calcmode="lin" valueType="num">
                                      <p:cBhvr additive="base">
                                        <p:cTn id="13" dur="500" fill="hold"/>
                                        <p:tgtEl>
                                          <p:spTgt spid="91141"/>
                                        </p:tgtEl>
                                        <p:attrNameLst>
                                          <p:attrName>ppt_x</p:attrName>
                                        </p:attrNameLst>
                                      </p:cBhvr>
                                      <p:tavLst>
                                        <p:tav tm="0">
                                          <p:val>
                                            <p:strVal val="#ppt_x"/>
                                          </p:val>
                                        </p:tav>
                                        <p:tav tm="100000">
                                          <p:val>
                                            <p:strVal val="#ppt_x"/>
                                          </p:val>
                                        </p:tav>
                                      </p:tavLst>
                                    </p:anim>
                                    <p:anim calcmode="lin" valueType="num">
                                      <p:cBhvr additive="base">
                                        <p:cTn id="14"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43"/>
                                        </p:tgtEl>
                                        <p:attrNameLst>
                                          <p:attrName>style.visibility</p:attrName>
                                        </p:attrNameLst>
                                      </p:cBhvr>
                                      <p:to>
                                        <p:strVal val="visible"/>
                                      </p:to>
                                    </p:set>
                                    <p:anim calcmode="lin" valueType="num">
                                      <p:cBhvr additive="base">
                                        <p:cTn id="19" dur="500" fill="hold"/>
                                        <p:tgtEl>
                                          <p:spTgt spid="91143"/>
                                        </p:tgtEl>
                                        <p:attrNameLst>
                                          <p:attrName>ppt_x</p:attrName>
                                        </p:attrNameLst>
                                      </p:cBhvr>
                                      <p:tavLst>
                                        <p:tav tm="0">
                                          <p:val>
                                            <p:strVal val="#ppt_x"/>
                                          </p:val>
                                        </p:tav>
                                        <p:tav tm="100000">
                                          <p:val>
                                            <p:strVal val="#ppt_x"/>
                                          </p:val>
                                        </p:tav>
                                      </p:tavLst>
                                    </p:anim>
                                    <p:anim calcmode="lin" valueType="num">
                                      <p:cBhvr additive="base">
                                        <p:cTn id="20"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40"/>
                                        </p:tgtEl>
                                        <p:attrNameLst>
                                          <p:attrName>style.visibility</p:attrName>
                                        </p:attrNameLst>
                                      </p:cBhvr>
                                      <p:to>
                                        <p:strVal val="visible"/>
                                      </p:to>
                                    </p:set>
                                    <p:anim calcmode="lin" valueType="num">
                                      <p:cBhvr additive="base">
                                        <p:cTn id="25" dur="500" fill="hold"/>
                                        <p:tgtEl>
                                          <p:spTgt spid="91140"/>
                                        </p:tgtEl>
                                        <p:attrNameLst>
                                          <p:attrName>ppt_x</p:attrName>
                                        </p:attrNameLst>
                                      </p:cBhvr>
                                      <p:tavLst>
                                        <p:tav tm="0">
                                          <p:val>
                                            <p:strVal val="#ppt_x"/>
                                          </p:val>
                                        </p:tav>
                                        <p:tav tm="100000">
                                          <p:val>
                                            <p:strVal val="#ppt_x"/>
                                          </p:val>
                                        </p:tav>
                                      </p:tavLst>
                                    </p:anim>
                                    <p:anim calcmode="lin" valueType="num">
                                      <p:cBhvr additive="base">
                                        <p:cTn id="26"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41" grpId="0" animBg="1"/>
      <p:bldP spid="91142" grpId="0" animBg="1"/>
      <p:bldP spid="911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C25C1CB6-A694-4CE2-8DEA-75AC5575D538}" type="slidenum">
              <a:rPr lang="en-US" smtClean="0"/>
              <a:pPr/>
              <a:t>4</a:t>
            </a:fld>
            <a:endParaRPr lang="en-US" dirty="0" smtClean="0"/>
          </a:p>
        </p:txBody>
      </p:sp>
      <p:sp>
        <p:nvSpPr>
          <p:cNvPr id="2052" name="Text Box 2"/>
          <p:cNvSpPr txBox="1">
            <a:spLocks noChangeArrowheads="1"/>
          </p:cNvSpPr>
          <p:nvPr/>
        </p:nvSpPr>
        <p:spPr bwMode="auto">
          <a:xfrm>
            <a:off x="669925" y="803275"/>
            <a:ext cx="184150" cy="457200"/>
          </a:xfrm>
          <a:prstGeom prst="rect">
            <a:avLst/>
          </a:prstGeom>
          <a:noFill/>
          <a:ln w="9525">
            <a:noFill/>
            <a:miter lim="800000"/>
            <a:headEnd/>
            <a:tailEnd/>
          </a:ln>
        </p:spPr>
        <p:txBody>
          <a:bodyPr wrap="none">
            <a:spAutoFit/>
          </a:bodyPr>
          <a:lstStyle/>
          <a:p>
            <a:endParaRPr lang="en-US" sz="2400" u="none" dirty="0">
              <a:solidFill>
                <a:schemeClr val="tx1"/>
              </a:solidFill>
              <a:latin typeface="Times New Roman" pitchFamily="18" charset="0"/>
            </a:endParaRPr>
          </a:p>
        </p:txBody>
      </p:sp>
      <p:graphicFrame>
        <p:nvGraphicFramePr>
          <p:cNvPr id="2050" name="Object 3"/>
          <p:cNvGraphicFramePr>
            <a:graphicFrameLocks noChangeAspect="1"/>
          </p:cNvGraphicFramePr>
          <p:nvPr/>
        </p:nvGraphicFramePr>
        <p:xfrm>
          <a:off x="3200400" y="1371600"/>
          <a:ext cx="13636625" cy="5053013"/>
        </p:xfrm>
        <a:graphic>
          <a:graphicData uri="http://schemas.openxmlformats.org/presentationml/2006/ole">
            <mc:AlternateContent xmlns:mc="http://schemas.openxmlformats.org/markup-compatibility/2006">
              <mc:Choice xmlns:v="urn:schemas-microsoft-com:vml" Requires="v">
                <p:oleObj spid="_x0000_s5137" name="Worksheet" r:id="rId5" imgW="10640880" imgH="3663360" progId="Excel.Sheet.8">
                  <p:embed/>
                </p:oleObj>
              </mc:Choice>
              <mc:Fallback>
                <p:oleObj name="Worksheet" r:id="rId5" imgW="10640880" imgH="366336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371600"/>
                        <a:ext cx="13636625" cy="505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136525" y="19050"/>
            <a:ext cx="5400675" cy="579438"/>
          </a:xfrm>
          <a:prstGeom prst="rect">
            <a:avLst/>
          </a:prstGeom>
          <a:noFill/>
          <a:ln w="9525">
            <a:noFill/>
            <a:miter lim="800000"/>
            <a:headEnd/>
            <a:tailEnd/>
          </a:ln>
        </p:spPr>
        <p:txBody>
          <a:bodyPr wrap="none">
            <a:spAutoFit/>
          </a:bodyPr>
          <a:lstStyle/>
          <a:p>
            <a:r>
              <a:rPr lang="en-US" b="1" u="none" dirty="0">
                <a:latin typeface="Times New Roman" pitchFamily="18" charset="0"/>
              </a:rPr>
              <a:t>GRAPHS &amp; TABLES ONLY</a:t>
            </a:r>
            <a:r>
              <a:rPr lang="en-US" b="1" u="none" dirty="0">
                <a:solidFill>
                  <a:schemeClr val="tx1"/>
                </a:solidFill>
                <a:latin typeface="Times New Roman" pitchFamily="18" charset="0"/>
              </a:rPr>
              <a:t> </a:t>
            </a:r>
          </a:p>
        </p:txBody>
      </p:sp>
      <p:sp>
        <p:nvSpPr>
          <p:cNvPr id="2054" name="Text Box 5"/>
          <p:cNvSpPr txBox="1">
            <a:spLocks noChangeArrowheads="1"/>
          </p:cNvSpPr>
          <p:nvPr/>
        </p:nvSpPr>
        <p:spPr bwMode="auto">
          <a:xfrm>
            <a:off x="1219200" y="609600"/>
            <a:ext cx="7207250" cy="641350"/>
          </a:xfrm>
          <a:prstGeom prst="rect">
            <a:avLst/>
          </a:prstGeom>
          <a:noFill/>
          <a:ln w="9525">
            <a:noFill/>
            <a:miter lim="800000"/>
            <a:headEnd/>
            <a:tailEnd/>
          </a:ln>
        </p:spPr>
        <p:txBody>
          <a:bodyPr wrap="none">
            <a:spAutoFit/>
          </a:bodyPr>
          <a:lstStyle/>
          <a:p>
            <a:r>
              <a:rPr lang="en-US" sz="3600" b="1" u="none" dirty="0">
                <a:solidFill>
                  <a:srgbClr val="CC0000"/>
                </a:solidFill>
                <a:latin typeface="Times New Roman" pitchFamily="18" charset="0"/>
              </a:rPr>
              <a:t>What exactly do these charts mean?</a:t>
            </a:r>
          </a:p>
        </p:txBody>
      </p:sp>
      <p:sp>
        <p:nvSpPr>
          <p:cNvPr id="108550" name="Text Box 6"/>
          <p:cNvSpPr txBox="1">
            <a:spLocks noChangeArrowheads="1"/>
          </p:cNvSpPr>
          <p:nvPr/>
        </p:nvSpPr>
        <p:spPr bwMode="auto">
          <a:xfrm>
            <a:off x="0" y="1676400"/>
            <a:ext cx="3733800" cy="954107"/>
          </a:xfrm>
          <a:prstGeom prst="rect">
            <a:avLst/>
          </a:prstGeom>
          <a:noFill/>
          <a:ln w="9525">
            <a:noFill/>
            <a:miter lim="800000"/>
            <a:headEnd/>
            <a:tailEnd/>
          </a:ln>
        </p:spPr>
        <p:txBody>
          <a:bodyPr>
            <a:spAutoFit/>
          </a:bodyPr>
          <a:lstStyle/>
          <a:p>
            <a:pPr marL="457200" indent="-457200">
              <a:spcBef>
                <a:spcPct val="50000"/>
              </a:spcBef>
            </a:pPr>
            <a:r>
              <a:rPr lang="en-US" sz="2800" u="none" dirty="0" smtClean="0">
                <a:solidFill>
                  <a:schemeClr val="accent2"/>
                </a:solidFill>
                <a:latin typeface="Times New Roman" pitchFamily="18" charset="0"/>
              </a:rPr>
              <a:t>Remember to look for trends</a:t>
            </a:r>
            <a:endParaRPr lang="en-US" sz="2800" u="none"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sz="half" idx="2"/>
          </p:nvPr>
        </p:nvSpPr>
        <p:spPr>
          <a:xfrm>
            <a:off x="4648200" y="914400"/>
            <a:ext cx="4267200" cy="5745163"/>
          </a:xfrm>
        </p:spPr>
        <p:txBody>
          <a:bodyPr/>
          <a:lstStyle/>
          <a:p>
            <a:pPr>
              <a:buFontTx/>
              <a:buNone/>
            </a:pPr>
            <a:r>
              <a:rPr lang="en-US" sz="1800" dirty="0"/>
              <a:t>27. Which of the following questions had to be answered before a decision was made as to whether or not to use the new design in constructing the new building?</a:t>
            </a:r>
          </a:p>
          <a:p>
            <a:pPr>
              <a:buFontTx/>
              <a:buNone/>
            </a:pPr>
            <a:r>
              <a:rPr lang="en-US" sz="1800" dirty="0"/>
              <a:t>	A. Should the new building be equipped with air conditioning?</a:t>
            </a:r>
          </a:p>
          <a:p>
            <a:pPr>
              <a:buFontTx/>
              <a:buNone/>
            </a:pPr>
            <a:r>
              <a:rPr lang="en-US" sz="1800" dirty="0"/>
              <a:t>	B. Will the new design improve the efficiency of hot water heating?</a:t>
            </a:r>
          </a:p>
          <a:p>
            <a:pPr>
              <a:buFontTx/>
              <a:buNone/>
            </a:pPr>
            <a:r>
              <a:rPr lang="en-US" sz="1800" dirty="0"/>
              <a:t>	C. Does the actual new building accurately reflect the gains suggested by the design?</a:t>
            </a:r>
          </a:p>
          <a:p>
            <a:pPr>
              <a:buFontTx/>
              <a:buNone/>
            </a:pPr>
            <a:r>
              <a:rPr lang="en-US" sz="1800" dirty="0"/>
              <a:t>	D. Does the new design cost so much more than the old that the fuel saving would not make u the difference?</a:t>
            </a:r>
          </a:p>
          <a:p>
            <a:pPr>
              <a:buFontTx/>
              <a:buNone/>
            </a:pPr>
            <a:endParaRPr lang="en-US" sz="1800" dirty="0"/>
          </a:p>
        </p:txBody>
      </p:sp>
      <p:pic>
        <p:nvPicPr>
          <p:cNvPr id="93187" name="Picture 3" descr="c-5"/>
          <p:cNvPicPr>
            <a:picLocks noGrp="1" noChangeAspect="1" noChangeArrowheads="1"/>
          </p:cNvPicPr>
          <p:nvPr>
            <p:ph sz="half" idx="1"/>
          </p:nvPr>
        </p:nvPicPr>
        <p:blipFill>
          <a:blip r:embed="rId2" cstate="print"/>
          <a:srcRect/>
          <a:stretch>
            <a:fillRect/>
          </a:stretch>
        </p:blipFill>
        <p:spPr>
          <a:xfrm>
            <a:off x="457200" y="838200"/>
            <a:ext cx="4038600" cy="4872038"/>
          </a:xfrm>
          <a:noFill/>
          <a:ln/>
        </p:spPr>
      </p:pic>
      <p:sp>
        <p:nvSpPr>
          <p:cNvPr id="93188" name="Oval 4"/>
          <p:cNvSpPr>
            <a:spLocks noChangeArrowheads="1"/>
          </p:cNvSpPr>
          <p:nvPr/>
        </p:nvSpPr>
        <p:spPr bwMode="auto">
          <a:xfrm>
            <a:off x="4953000" y="44196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5" name="Rectangle 4"/>
          <p:cNvSpPr/>
          <p:nvPr/>
        </p:nvSpPr>
        <p:spPr>
          <a:xfrm>
            <a:off x="990600" y="228600"/>
            <a:ext cx="1391278" cy="369332"/>
          </a:xfrm>
          <a:prstGeom prst="rect">
            <a:avLst/>
          </a:prstGeom>
        </p:spPr>
        <p:txBody>
          <a:bodyPr wrap="none">
            <a:spAutoFit/>
          </a:bodyPr>
          <a:lstStyle/>
          <a:p>
            <a:r>
              <a:rPr lang="en-US" dirty="0" smtClean="0"/>
              <a:t>Passage 5 - C</a:t>
            </a:r>
            <a:endParaRPr lang="en-US" dirty="0"/>
          </a:p>
        </p:txBody>
      </p:sp>
      <p:sp>
        <p:nvSpPr>
          <p:cNvPr id="6" name="Slide Number Placeholder 5"/>
          <p:cNvSpPr>
            <a:spLocks noGrp="1"/>
          </p:cNvSpPr>
          <p:nvPr>
            <p:ph type="sldNum" sz="quarter" idx="12"/>
          </p:nvPr>
        </p:nvSpPr>
        <p:spPr/>
        <p:txBody>
          <a:bodyPr/>
          <a:lstStyle/>
          <a:p>
            <a:fld id="{EDC4A4EC-2253-4A22-9B60-6916BDBC3075}"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B passage 1</a:t>
            </a:r>
            <a:endParaRPr lang="en-US" dirty="0"/>
          </a:p>
        </p:txBody>
      </p:sp>
      <p:sp>
        <p:nvSpPr>
          <p:cNvPr id="3" name="Subtitle 2"/>
          <p:cNvSpPr>
            <a:spLocks noGrp="1"/>
          </p:cNvSpPr>
          <p:nvPr>
            <p:ph type="subTitle" idx="1"/>
          </p:nvPr>
        </p:nvSpPr>
        <p:spPr/>
        <p:txBody>
          <a:bodyPr/>
          <a:lstStyle/>
          <a:p>
            <a:r>
              <a:rPr lang="en-US" dirty="0" smtClean="0"/>
              <a:t>Page 598</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normAutofit fontScale="90000"/>
          </a:bodyPr>
          <a:lstStyle/>
          <a:p>
            <a:pPr algn="l"/>
            <a:r>
              <a:rPr lang="en-US" sz="2000" dirty="0"/>
              <a:t>			Passage </a:t>
            </a:r>
            <a:r>
              <a:rPr lang="en-US" sz="2000" dirty="0" smtClean="0"/>
              <a:t>1 - B</a:t>
            </a:r>
            <a:r>
              <a:rPr lang="en-US" sz="2000" dirty="0"/>
              <a:t/>
            </a:r>
            <a:br>
              <a:rPr lang="en-US" sz="2000" dirty="0"/>
            </a:br>
            <a:r>
              <a:rPr lang="en-US" sz="2000" dirty="0"/>
              <a:t>   </a:t>
            </a:r>
            <a:r>
              <a:rPr lang="en-US" sz="1600" dirty="0"/>
              <a:t>Chart I shows the total areas planted in genetically modified (GM) and unmodified crops in 2002. Chart II breaks down the GM crops into the type of modifications: 1) insect resistance to </a:t>
            </a:r>
            <a:r>
              <a:rPr lang="en-US" sz="1600" dirty="0" smtClean="0"/>
              <a:t>protect the </a:t>
            </a:r>
            <a:r>
              <a:rPr lang="en-US" sz="1600" dirty="0"/>
              <a:t>crop against insect damage, and 2) weed-killer tolerance to allow chemical </a:t>
            </a:r>
            <a:r>
              <a:rPr lang="en-US" sz="1600" dirty="0" smtClean="0"/>
              <a:t>weed-killers </a:t>
            </a:r>
            <a:r>
              <a:rPr lang="en-US" sz="1600" dirty="0"/>
              <a:t>to be used without damage to the crop.</a:t>
            </a:r>
          </a:p>
        </p:txBody>
      </p:sp>
      <p:sp>
        <p:nvSpPr>
          <p:cNvPr id="16387" name="Rectangle 3"/>
          <p:cNvSpPr>
            <a:spLocks noGrp="1" noChangeArrowheads="1"/>
          </p:cNvSpPr>
          <p:nvPr>
            <p:ph type="body" idx="1"/>
          </p:nvPr>
        </p:nvSpPr>
        <p:spPr>
          <a:xfrm>
            <a:off x="457200" y="2057400"/>
            <a:ext cx="8229600" cy="4800600"/>
          </a:xfrm>
        </p:spPr>
        <p:txBody>
          <a:bodyPr/>
          <a:lstStyle/>
          <a:p>
            <a:endParaRPr lang="en-US" dirty="0"/>
          </a:p>
        </p:txBody>
      </p:sp>
      <p:pic>
        <p:nvPicPr>
          <p:cNvPr id="16394" name="Picture 10" descr="scan0005 - Copy"/>
          <p:cNvPicPr>
            <a:picLocks noChangeAspect="1" noChangeArrowheads="1"/>
          </p:cNvPicPr>
          <p:nvPr/>
        </p:nvPicPr>
        <p:blipFill>
          <a:blip r:embed="rId3" cstate="print"/>
          <a:srcRect/>
          <a:stretch>
            <a:fillRect/>
          </a:stretch>
        </p:blipFill>
        <p:spPr bwMode="auto">
          <a:xfrm>
            <a:off x="762000" y="1981200"/>
            <a:ext cx="7162800" cy="4238625"/>
          </a:xfrm>
          <a:prstGeom prst="rect">
            <a:avLst/>
          </a:prstGeom>
          <a:noFill/>
        </p:spPr>
      </p:pic>
      <p:sp>
        <p:nvSpPr>
          <p:cNvPr id="5" name="Slide Number Placeholder 4"/>
          <p:cNvSpPr>
            <a:spLocks noGrp="1"/>
          </p:cNvSpPr>
          <p:nvPr>
            <p:ph type="sldNum" sz="quarter" idx="12"/>
          </p:nvPr>
        </p:nvSpPr>
        <p:spPr/>
        <p:txBody>
          <a:bodyPr/>
          <a:lstStyle/>
          <a:p>
            <a:fld id="{AFBAE4E8-AB5F-4B01-A57A-71AEC9C287D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dirty="0"/>
              <a:t>Passage </a:t>
            </a:r>
            <a:r>
              <a:rPr lang="en-US" dirty="0" smtClean="0"/>
              <a:t>1 - B</a:t>
            </a:r>
            <a:endParaRPr lang="en-US" dirty="0"/>
          </a:p>
        </p:txBody>
      </p:sp>
      <p:sp>
        <p:nvSpPr>
          <p:cNvPr id="31750" name="Rectangle 6"/>
          <p:cNvSpPr>
            <a:spLocks noGrp="1" noChangeArrowheads="1"/>
          </p:cNvSpPr>
          <p:nvPr>
            <p:ph type="body" sz="half" idx="2"/>
          </p:nvPr>
        </p:nvSpPr>
        <p:spPr>
          <a:xfrm>
            <a:off x="4648200" y="1981200"/>
            <a:ext cx="4038600" cy="4525963"/>
          </a:xfrm>
        </p:spPr>
        <p:txBody>
          <a:bodyPr/>
          <a:lstStyle/>
          <a:p>
            <a:pPr marL="533400" indent="-533400">
              <a:buFontTx/>
              <a:buAutoNum type="arabicPeriod"/>
            </a:pPr>
            <a:r>
              <a:rPr lang="en-US" sz="2000" dirty="0"/>
              <a:t>How much area was planted in soybeans that had not been genetically modified?</a:t>
            </a:r>
          </a:p>
          <a:p>
            <a:pPr marL="533400" indent="-533400">
              <a:buFontTx/>
              <a:buNone/>
            </a:pPr>
            <a:r>
              <a:rPr lang="en-US" sz="2000" dirty="0"/>
              <a:t>	A. 12 million hectares</a:t>
            </a:r>
          </a:p>
          <a:p>
            <a:pPr marL="533400" indent="-533400">
              <a:buFontTx/>
              <a:buNone/>
            </a:pPr>
            <a:r>
              <a:rPr lang="en-US" sz="2000" dirty="0"/>
              <a:t>	B. 26 million hectares</a:t>
            </a:r>
          </a:p>
          <a:p>
            <a:pPr marL="533400" indent="-533400">
              <a:buFontTx/>
              <a:buNone/>
            </a:pPr>
            <a:r>
              <a:rPr lang="en-US" sz="2000" dirty="0"/>
              <a:t>	C. 43 million hectares</a:t>
            </a:r>
          </a:p>
          <a:p>
            <a:pPr marL="533400" indent="-533400">
              <a:buFontTx/>
              <a:buNone/>
            </a:pPr>
            <a:r>
              <a:rPr lang="en-US" sz="2000" dirty="0"/>
              <a:t>	D. 70 million hectares</a:t>
            </a:r>
          </a:p>
          <a:p>
            <a:pPr marL="533400" indent="-533400">
              <a:buFontTx/>
              <a:buNone/>
            </a:pPr>
            <a:r>
              <a:rPr lang="en-US" sz="2000" dirty="0"/>
              <a:t>	</a:t>
            </a:r>
          </a:p>
        </p:txBody>
      </p:sp>
      <p:sp>
        <p:nvSpPr>
          <p:cNvPr id="31753" name="Oval 9"/>
          <p:cNvSpPr>
            <a:spLocks noChangeArrowheads="1"/>
          </p:cNvSpPr>
          <p:nvPr/>
        </p:nvSpPr>
        <p:spPr bwMode="auto">
          <a:xfrm>
            <a:off x="5105400" y="3657600"/>
            <a:ext cx="533400" cy="381000"/>
          </a:xfrm>
          <a:prstGeom prst="ellipse">
            <a:avLst/>
          </a:prstGeom>
          <a:noFill/>
          <a:ln w="9525">
            <a:solidFill>
              <a:srgbClr val="FF0000"/>
            </a:solidFill>
            <a:round/>
            <a:headEnd/>
            <a:tailEnd/>
          </a:ln>
          <a:effectLst/>
        </p:spPr>
        <p:txBody>
          <a:bodyPr wrap="none" anchor="ctr"/>
          <a:lstStyle/>
          <a:p>
            <a:endParaRPr lang="en-US" dirty="0"/>
          </a:p>
        </p:txBody>
      </p:sp>
      <p:pic>
        <p:nvPicPr>
          <p:cNvPr id="31758" name="Picture 14" descr="scan0005 - Copy"/>
          <p:cNvPicPr>
            <a:picLocks noGrp="1" noChangeAspect="1" noChangeArrowheads="1"/>
          </p:cNvPicPr>
          <p:nvPr>
            <p:ph type="body" sz="half" idx="1"/>
          </p:nvPr>
        </p:nvPicPr>
        <p:blipFill>
          <a:blip r:embed="rId2" cstate="print"/>
          <a:srcRect/>
          <a:stretch>
            <a:fillRect/>
          </a:stretch>
        </p:blipFill>
        <p:spPr>
          <a:xfrm>
            <a:off x="228600" y="1752600"/>
            <a:ext cx="4038600" cy="2971800"/>
          </a:xfrm>
          <a:noFill/>
          <a:ln/>
        </p:spPr>
      </p:pic>
      <p:sp>
        <p:nvSpPr>
          <p:cNvPr id="6" name="Slide Number Placeholder 5"/>
          <p:cNvSpPr>
            <a:spLocks noGrp="1"/>
          </p:cNvSpPr>
          <p:nvPr>
            <p:ph type="sldNum" sz="quarter" idx="12"/>
          </p:nvPr>
        </p:nvSpPr>
        <p:spPr/>
        <p:txBody>
          <a:bodyPr/>
          <a:lstStyle/>
          <a:p>
            <a:fld id="{AFBAE4E8-AB5F-4B01-A57A-71AEC9C287D5}" type="slidenum">
              <a:rPr lang="en-US" smtClean="0"/>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additive="base">
                                        <p:cTn id="7" dur="500" fill="hold"/>
                                        <p:tgtEl>
                                          <p:spTgt spid="31753"/>
                                        </p:tgtEl>
                                        <p:attrNameLst>
                                          <p:attrName>ppt_x</p:attrName>
                                        </p:attrNameLst>
                                      </p:cBhvr>
                                      <p:tavLst>
                                        <p:tav tm="0">
                                          <p:val>
                                            <p:strVal val="#ppt_x"/>
                                          </p:val>
                                        </p:tav>
                                        <p:tav tm="100000">
                                          <p:val>
                                            <p:strVal val="#ppt_x"/>
                                          </p:val>
                                        </p:tav>
                                      </p:tavLst>
                                    </p:anim>
                                    <p:anim calcmode="lin" valueType="num">
                                      <p:cBhvr additive="base">
                                        <p:cTn id="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Passage </a:t>
            </a:r>
            <a:r>
              <a:rPr lang="en-US" dirty="0" smtClean="0"/>
              <a:t>1 - B</a:t>
            </a:r>
            <a:endParaRPr lang="en-US" dirty="0"/>
          </a:p>
        </p:txBody>
      </p:sp>
      <p:sp>
        <p:nvSpPr>
          <p:cNvPr id="33795" name="Rectangle 3"/>
          <p:cNvSpPr>
            <a:spLocks noGrp="1" noChangeArrowheads="1"/>
          </p:cNvSpPr>
          <p:nvPr>
            <p:ph type="body" sz="half" idx="2"/>
          </p:nvPr>
        </p:nvSpPr>
        <p:spPr>
          <a:xfrm>
            <a:off x="4648200" y="1981200"/>
            <a:ext cx="4038600" cy="4525963"/>
          </a:xfrm>
        </p:spPr>
        <p:txBody>
          <a:bodyPr/>
          <a:lstStyle/>
          <a:p>
            <a:pPr marL="533400" indent="-533400">
              <a:buFontTx/>
              <a:buNone/>
            </a:pPr>
            <a:r>
              <a:rPr lang="en-US" sz="2000" dirty="0"/>
              <a:t>2. Which of the four crops has the largest area using genetically modified plants?</a:t>
            </a:r>
          </a:p>
          <a:p>
            <a:pPr marL="533400" indent="-533400">
              <a:buFontTx/>
              <a:buNone/>
            </a:pPr>
            <a:r>
              <a:rPr lang="en-US" sz="2000" dirty="0"/>
              <a:t>	F. Soybeans</a:t>
            </a:r>
          </a:p>
          <a:p>
            <a:pPr marL="533400" indent="-533400">
              <a:buFontTx/>
              <a:buNone/>
            </a:pPr>
            <a:r>
              <a:rPr lang="en-US" sz="2000" dirty="0"/>
              <a:t>	G. Corn</a:t>
            </a:r>
          </a:p>
          <a:p>
            <a:pPr marL="533400" indent="-533400">
              <a:buFontTx/>
              <a:buNone/>
            </a:pPr>
            <a:r>
              <a:rPr lang="en-US" sz="2000" dirty="0"/>
              <a:t>	H. Cotton</a:t>
            </a:r>
          </a:p>
          <a:p>
            <a:pPr marL="533400" indent="-533400">
              <a:buFontTx/>
              <a:buNone/>
            </a:pPr>
            <a:r>
              <a:rPr lang="en-US" sz="2000" dirty="0"/>
              <a:t>	J. Canola</a:t>
            </a:r>
          </a:p>
          <a:p>
            <a:pPr marL="533400" indent="-533400">
              <a:buFontTx/>
              <a:buNone/>
            </a:pPr>
            <a:r>
              <a:rPr lang="en-US" sz="2000" dirty="0"/>
              <a:t>	</a:t>
            </a:r>
          </a:p>
        </p:txBody>
      </p:sp>
      <p:sp>
        <p:nvSpPr>
          <p:cNvPr id="33801" name="Oval 9"/>
          <p:cNvSpPr>
            <a:spLocks noChangeArrowheads="1"/>
          </p:cNvSpPr>
          <p:nvPr/>
        </p:nvSpPr>
        <p:spPr bwMode="auto">
          <a:xfrm>
            <a:off x="5181600" y="2971800"/>
            <a:ext cx="304800" cy="304800"/>
          </a:xfrm>
          <a:prstGeom prst="ellipse">
            <a:avLst/>
          </a:prstGeom>
          <a:noFill/>
          <a:ln w="9525">
            <a:solidFill>
              <a:srgbClr val="FF0000"/>
            </a:solidFill>
            <a:round/>
            <a:headEnd/>
            <a:tailEnd/>
          </a:ln>
          <a:effectLst/>
        </p:spPr>
        <p:txBody>
          <a:bodyPr wrap="none" anchor="ctr"/>
          <a:lstStyle/>
          <a:p>
            <a:endParaRPr lang="en-US" dirty="0"/>
          </a:p>
        </p:txBody>
      </p:sp>
      <p:pic>
        <p:nvPicPr>
          <p:cNvPr id="33806" name="Picture 14" descr="scan0005 - Copy"/>
          <p:cNvPicPr>
            <a:picLocks noGrp="1" noChangeAspect="1" noChangeArrowheads="1"/>
          </p:cNvPicPr>
          <p:nvPr>
            <p:ph type="body" sz="half" idx="1"/>
          </p:nvPr>
        </p:nvPicPr>
        <p:blipFill>
          <a:blip r:embed="rId2" cstate="print"/>
          <a:srcRect/>
          <a:stretch>
            <a:fillRect/>
          </a:stretch>
        </p:blipFill>
        <p:spPr>
          <a:xfrm>
            <a:off x="228600" y="1828800"/>
            <a:ext cx="4038600" cy="2971800"/>
          </a:xfrm>
          <a:noFill/>
          <a:ln/>
        </p:spPr>
      </p:pic>
      <p:sp>
        <p:nvSpPr>
          <p:cNvPr id="33807" name="Rectangle 15"/>
          <p:cNvSpPr>
            <a:spLocks noChangeArrowheads="1"/>
          </p:cNvSpPr>
          <p:nvPr/>
        </p:nvSpPr>
        <p:spPr bwMode="auto">
          <a:xfrm>
            <a:off x="1066800" y="3352800"/>
            <a:ext cx="381000" cy="533400"/>
          </a:xfrm>
          <a:prstGeom prst="rect">
            <a:avLst/>
          </a:prstGeom>
          <a:noFill/>
          <a:ln w="9525">
            <a:solidFill>
              <a:srgbClr val="0000FF"/>
            </a:solidFill>
            <a:miter lim="800000"/>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additive="base">
                                        <p:cTn id="7" dur="500" fill="hold"/>
                                        <p:tgtEl>
                                          <p:spTgt spid="33801"/>
                                        </p:tgtEl>
                                        <p:attrNameLst>
                                          <p:attrName>ppt_x</p:attrName>
                                        </p:attrNameLst>
                                      </p:cBhvr>
                                      <p:tavLst>
                                        <p:tav tm="0">
                                          <p:val>
                                            <p:strVal val="#ppt_x"/>
                                          </p:val>
                                        </p:tav>
                                        <p:tav tm="100000">
                                          <p:val>
                                            <p:strVal val="#ppt_x"/>
                                          </p:val>
                                        </p:tav>
                                      </p:tavLst>
                                    </p:anim>
                                    <p:anim calcmode="lin" valueType="num">
                                      <p:cBhvr additive="base">
                                        <p:cTn id="8"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2"/>
          </p:nvPr>
        </p:nvSpPr>
        <p:spPr>
          <a:xfrm>
            <a:off x="4572000" y="685800"/>
            <a:ext cx="4038600" cy="4525963"/>
          </a:xfrm>
        </p:spPr>
        <p:txBody>
          <a:bodyPr/>
          <a:lstStyle/>
          <a:p>
            <a:pPr marL="533400" indent="-533400">
              <a:lnSpc>
                <a:spcPct val="80000"/>
              </a:lnSpc>
              <a:buFontTx/>
              <a:buNone/>
            </a:pPr>
            <a:r>
              <a:rPr lang="en-US" sz="2000" dirty="0"/>
              <a:t>3. One feature of the use of genetically modified crops is that:</a:t>
            </a:r>
          </a:p>
          <a:p>
            <a:pPr marL="533400" indent="-533400">
              <a:lnSpc>
                <a:spcPct val="80000"/>
              </a:lnSpc>
              <a:buFontTx/>
              <a:buNone/>
            </a:pPr>
            <a:r>
              <a:rPr lang="en-US" sz="2000" dirty="0"/>
              <a:t>	A. the chief result of the program is protection against insect damage.</a:t>
            </a:r>
          </a:p>
          <a:p>
            <a:pPr marL="533400" indent="-533400">
              <a:lnSpc>
                <a:spcPct val="80000"/>
              </a:lnSpc>
              <a:buFontTx/>
              <a:buNone/>
            </a:pPr>
            <a:r>
              <a:rPr lang="en-US" sz="2000" dirty="0"/>
              <a:t>	B. most corn in cultivation has been protected against insect damage.</a:t>
            </a:r>
          </a:p>
          <a:p>
            <a:pPr marL="533400" indent="-533400">
              <a:lnSpc>
                <a:spcPct val="80000"/>
              </a:lnSpc>
              <a:buFontTx/>
              <a:buNone/>
            </a:pPr>
            <a:r>
              <a:rPr lang="en-US" sz="2000" dirty="0"/>
              <a:t>	C. canola is grown less widely than the other three crops.</a:t>
            </a:r>
          </a:p>
          <a:p>
            <a:pPr marL="533400" indent="-533400">
              <a:lnSpc>
                <a:spcPct val="80000"/>
              </a:lnSpc>
              <a:buFontTx/>
              <a:buNone/>
            </a:pPr>
            <a:r>
              <a:rPr lang="en-US" sz="2000" dirty="0"/>
              <a:t>	D. soybeans have not been protected against insect damage.</a:t>
            </a:r>
          </a:p>
          <a:p>
            <a:pPr marL="533400" indent="-533400">
              <a:lnSpc>
                <a:spcPct val="80000"/>
              </a:lnSpc>
              <a:buFontTx/>
              <a:buNone/>
            </a:pPr>
            <a:r>
              <a:rPr lang="en-US" sz="2000" dirty="0"/>
              <a:t>	</a:t>
            </a:r>
          </a:p>
        </p:txBody>
      </p:sp>
      <p:sp>
        <p:nvSpPr>
          <p:cNvPr id="34831" name="Oval 15"/>
          <p:cNvSpPr>
            <a:spLocks noChangeArrowheads="1"/>
          </p:cNvSpPr>
          <p:nvPr/>
        </p:nvSpPr>
        <p:spPr bwMode="auto">
          <a:xfrm>
            <a:off x="5105400" y="3581400"/>
            <a:ext cx="304800" cy="304800"/>
          </a:xfrm>
          <a:prstGeom prst="ellipse">
            <a:avLst/>
          </a:prstGeom>
          <a:noFill/>
          <a:ln w="12700">
            <a:solidFill>
              <a:srgbClr val="FF0000"/>
            </a:solidFill>
            <a:round/>
            <a:headEnd/>
            <a:tailEnd/>
          </a:ln>
          <a:effectLst/>
        </p:spPr>
        <p:txBody>
          <a:bodyPr wrap="none" anchor="ctr"/>
          <a:lstStyle/>
          <a:p>
            <a:endParaRPr lang="en-US" dirty="0"/>
          </a:p>
        </p:txBody>
      </p:sp>
      <p:pic>
        <p:nvPicPr>
          <p:cNvPr id="34835" name="Picture 19" descr="scan0005 - Copy"/>
          <p:cNvPicPr>
            <a:picLocks noGrp="1" noChangeAspect="1" noChangeArrowheads="1"/>
          </p:cNvPicPr>
          <p:nvPr>
            <p:ph type="body" sz="half" idx="1"/>
          </p:nvPr>
        </p:nvPicPr>
        <p:blipFill>
          <a:blip r:embed="rId2" cstate="print"/>
          <a:srcRect/>
          <a:stretch>
            <a:fillRect/>
          </a:stretch>
        </p:blipFill>
        <p:spPr>
          <a:xfrm>
            <a:off x="304800" y="1905000"/>
            <a:ext cx="4038600" cy="3124200"/>
          </a:xfrm>
          <a:noFill/>
          <a:ln/>
        </p:spPr>
      </p:pic>
      <p:sp>
        <p:nvSpPr>
          <p:cNvPr id="34836" name="Rectangle 20"/>
          <p:cNvSpPr>
            <a:spLocks noChangeArrowheads="1"/>
          </p:cNvSpPr>
          <p:nvPr/>
        </p:nvSpPr>
        <p:spPr bwMode="auto">
          <a:xfrm>
            <a:off x="2819400" y="1981200"/>
            <a:ext cx="457200" cy="2971800"/>
          </a:xfrm>
          <a:prstGeom prst="rect">
            <a:avLst/>
          </a:prstGeom>
          <a:noFill/>
          <a:ln w="9525">
            <a:solidFill>
              <a:srgbClr val="0000FF"/>
            </a:solidFill>
            <a:miter lim="800000"/>
            <a:headEnd/>
            <a:tailEnd/>
          </a:ln>
          <a:effectLst/>
        </p:spPr>
        <p:txBody>
          <a:bodyPr wrap="none" anchor="ct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45</a:t>
            </a:fld>
            <a:endParaRPr lang="en-US" dirty="0"/>
          </a:p>
        </p:txBody>
      </p:sp>
      <p:sp>
        <p:nvSpPr>
          <p:cNvPr id="7" name="TextBox 6"/>
          <p:cNvSpPr txBox="1"/>
          <p:nvPr/>
        </p:nvSpPr>
        <p:spPr>
          <a:xfrm>
            <a:off x="1066800" y="381000"/>
            <a:ext cx="1905000" cy="369332"/>
          </a:xfrm>
          <a:prstGeom prst="rect">
            <a:avLst/>
          </a:prstGeom>
          <a:noFill/>
        </p:spPr>
        <p:txBody>
          <a:bodyPr wrap="square" rtlCol="0">
            <a:spAutoFit/>
          </a:bodyPr>
          <a:lstStyle/>
          <a:p>
            <a:r>
              <a:rPr lang="en-US" dirty="0" smtClean="0"/>
              <a:t>Passage 1 -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31"/>
                                        </p:tgtEl>
                                        <p:attrNameLst>
                                          <p:attrName>style.visibility</p:attrName>
                                        </p:attrNameLst>
                                      </p:cBhvr>
                                      <p:to>
                                        <p:strVal val="visible"/>
                                      </p:to>
                                    </p:set>
                                    <p:anim calcmode="lin" valueType="num">
                                      <p:cBhvr additive="base">
                                        <p:cTn id="7" dur="500" fill="hold"/>
                                        <p:tgtEl>
                                          <p:spTgt spid="34831"/>
                                        </p:tgtEl>
                                        <p:attrNameLst>
                                          <p:attrName>ppt_x</p:attrName>
                                        </p:attrNameLst>
                                      </p:cBhvr>
                                      <p:tavLst>
                                        <p:tav tm="0">
                                          <p:val>
                                            <p:strVal val="#ppt_x"/>
                                          </p:val>
                                        </p:tav>
                                        <p:tav tm="100000">
                                          <p:val>
                                            <p:strVal val="#ppt_x"/>
                                          </p:val>
                                        </p:tav>
                                      </p:tavLst>
                                    </p:anim>
                                    <p:anim calcmode="lin" valueType="num">
                                      <p:cBhvr additive="base">
                                        <p:cTn id="8"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Passage </a:t>
            </a:r>
            <a:r>
              <a:rPr lang="en-US" dirty="0" smtClean="0"/>
              <a:t>1 - B</a:t>
            </a:r>
            <a:endParaRPr lang="en-US" dirty="0"/>
          </a:p>
        </p:txBody>
      </p:sp>
      <p:sp>
        <p:nvSpPr>
          <p:cNvPr id="38915" name="Rectangle 3"/>
          <p:cNvSpPr>
            <a:spLocks noGrp="1" noChangeArrowheads="1"/>
          </p:cNvSpPr>
          <p:nvPr>
            <p:ph type="body" sz="half" idx="2"/>
          </p:nvPr>
        </p:nvSpPr>
        <p:spPr>
          <a:xfrm>
            <a:off x="4648200" y="1981200"/>
            <a:ext cx="4038600" cy="4525963"/>
          </a:xfrm>
        </p:spPr>
        <p:txBody>
          <a:bodyPr/>
          <a:lstStyle/>
          <a:p>
            <a:pPr marL="533400" indent="-533400">
              <a:lnSpc>
                <a:spcPct val="80000"/>
              </a:lnSpc>
              <a:buFontTx/>
              <a:buNone/>
            </a:pPr>
            <a:r>
              <a:rPr lang="en-US" sz="2000" dirty="0"/>
              <a:t>4. A major outcome of the genetic modification program is the decreased need for insect killers in:</a:t>
            </a:r>
          </a:p>
          <a:p>
            <a:pPr marL="533400" indent="-533400">
              <a:lnSpc>
                <a:spcPct val="80000"/>
              </a:lnSpc>
              <a:buFontTx/>
              <a:buNone/>
            </a:pPr>
            <a:r>
              <a:rPr lang="en-US" sz="2000" dirty="0"/>
              <a:t>	F. chiefly, soybean fields.</a:t>
            </a:r>
          </a:p>
          <a:p>
            <a:pPr marL="533400" indent="-533400">
              <a:lnSpc>
                <a:spcPct val="80000"/>
              </a:lnSpc>
              <a:buFontTx/>
              <a:buNone/>
            </a:pPr>
            <a:r>
              <a:rPr lang="en-US" sz="2000" dirty="0"/>
              <a:t>	G. all four crops.</a:t>
            </a:r>
          </a:p>
          <a:p>
            <a:pPr marL="533400" indent="-533400">
              <a:lnSpc>
                <a:spcPct val="80000"/>
              </a:lnSpc>
              <a:buFontTx/>
              <a:buNone/>
            </a:pPr>
            <a:r>
              <a:rPr lang="en-US" sz="2000" dirty="0"/>
              <a:t>	H. soybean fields and cornfields.</a:t>
            </a:r>
          </a:p>
          <a:p>
            <a:pPr marL="533400" indent="-533400">
              <a:lnSpc>
                <a:spcPct val="80000"/>
              </a:lnSpc>
              <a:buFontTx/>
              <a:buNone/>
            </a:pPr>
            <a:r>
              <a:rPr lang="en-US" sz="2000" dirty="0"/>
              <a:t>	J. cornfields and cotton fields.</a:t>
            </a:r>
          </a:p>
          <a:p>
            <a:pPr marL="533400" indent="-533400">
              <a:lnSpc>
                <a:spcPct val="80000"/>
              </a:lnSpc>
              <a:buFontTx/>
              <a:buNone/>
            </a:pPr>
            <a:endParaRPr lang="en-US" sz="2000" dirty="0"/>
          </a:p>
          <a:p>
            <a:pPr marL="533400" indent="-533400">
              <a:lnSpc>
                <a:spcPct val="80000"/>
              </a:lnSpc>
              <a:buFontTx/>
              <a:buNone/>
            </a:pPr>
            <a:r>
              <a:rPr lang="en-US" sz="2000" dirty="0"/>
              <a:t>Anything with soybean can’t be correct.</a:t>
            </a:r>
          </a:p>
          <a:p>
            <a:pPr marL="533400" indent="-533400">
              <a:lnSpc>
                <a:spcPct val="80000"/>
              </a:lnSpc>
              <a:buFontTx/>
              <a:buNone/>
            </a:pPr>
            <a:endParaRPr lang="en-US" sz="2000" dirty="0"/>
          </a:p>
          <a:p>
            <a:pPr marL="533400" indent="-533400">
              <a:lnSpc>
                <a:spcPct val="80000"/>
              </a:lnSpc>
              <a:buFontTx/>
              <a:buNone/>
            </a:pPr>
            <a:r>
              <a:rPr lang="en-US" sz="2000" dirty="0"/>
              <a:t>	</a:t>
            </a:r>
          </a:p>
        </p:txBody>
      </p:sp>
      <p:sp>
        <p:nvSpPr>
          <p:cNvPr id="38920" name="Oval 8"/>
          <p:cNvSpPr>
            <a:spLocks noChangeArrowheads="1"/>
          </p:cNvSpPr>
          <p:nvPr/>
        </p:nvSpPr>
        <p:spPr bwMode="auto">
          <a:xfrm>
            <a:off x="5181600" y="4191000"/>
            <a:ext cx="304800" cy="304800"/>
          </a:xfrm>
          <a:prstGeom prst="ellipse">
            <a:avLst/>
          </a:prstGeom>
          <a:noFill/>
          <a:ln w="9525">
            <a:solidFill>
              <a:srgbClr val="FF0000"/>
            </a:solidFill>
            <a:round/>
            <a:headEnd/>
            <a:tailEnd/>
          </a:ln>
          <a:effectLst/>
        </p:spPr>
        <p:txBody>
          <a:bodyPr wrap="none" anchor="ctr"/>
          <a:lstStyle/>
          <a:p>
            <a:endParaRPr lang="en-US" dirty="0"/>
          </a:p>
        </p:txBody>
      </p:sp>
      <p:pic>
        <p:nvPicPr>
          <p:cNvPr id="38922" name="Picture 10" descr="scan0005 - Copy"/>
          <p:cNvPicPr>
            <a:picLocks noGrp="1" noChangeAspect="1" noChangeArrowheads="1"/>
          </p:cNvPicPr>
          <p:nvPr>
            <p:ph type="body" sz="half" idx="1"/>
          </p:nvPr>
        </p:nvPicPr>
        <p:blipFill>
          <a:blip r:embed="rId2" cstate="print"/>
          <a:srcRect/>
          <a:stretch>
            <a:fillRect/>
          </a:stretch>
        </p:blipFill>
        <p:spPr>
          <a:xfrm>
            <a:off x="457200" y="2667000"/>
            <a:ext cx="4038600" cy="2389188"/>
          </a:xfrm>
          <a:noFill/>
          <a:ln/>
        </p:spPr>
      </p:pic>
      <p:sp>
        <p:nvSpPr>
          <p:cNvPr id="38923" name="Rectangle 11"/>
          <p:cNvSpPr>
            <a:spLocks noChangeArrowheads="1"/>
          </p:cNvSpPr>
          <p:nvPr/>
        </p:nvSpPr>
        <p:spPr bwMode="auto">
          <a:xfrm>
            <a:off x="2971800" y="2590800"/>
            <a:ext cx="457200" cy="2514600"/>
          </a:xfrm>
          <a:prstGeom prst="rect">
            <a:avLst/>
          </a:prstGeom>
          <a:noFill/>
          <a:ln w="9525">
            <a:solidFill>
              <a:srgbClr val="0000FF"/>
            </a:solidFill>
            <a:miter lim="800000"/>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ppt_x"/>
                                          </p:val>
                                        </p:tav>
                                        <p:tav tm="100000">
                                          <p:val>
                                            <p:strVal val="#ppt_x"/>
                                          </p:val>
                                        </p:tav>
                                      </p:tavLst>
                                    </p:anim>
                                    <p:anim calcmode="lin" valueType="num">
                                      <p:cBhvr additive="base">
                                        <p:cTn id="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Passage </a:t>
            </a:r>
            <a:r>
              <a:rPr lang="en-US" dirty="0" smtClean="0"/>
              <a:t>1- B </a:t>
            </a:r>
            <a:endParaRPr lang="en-US" dirty="0"/>
          </a:p>
        </p:txBody>
      </p:sp>
      <p:sp>
        <p:nvSpPr>
          <p:cNvPr id="39939" name="Rectangle 3"/>
          <p:cNvSpPr>
            <a:spLocks noGrp="1" noChangeArrowheads="1"/>
          </p:cNvSpPr>
          <p:nvPr>
            <p:ph type="body" sz="half" idx="2"/>
          </p:nvPr>
        </p:nvSpPr>
        <p:spPr>
          <a:xfrm>
            <a:off x="4343400" y="1981200"/>
            <a:ext cx="4343400" cy="4525963"/>
          </a:xfrm>
        </p:spPr>
        <p:txBody>
          <a:bodyPr/>
          <a:lstStyle/>
          <a:p>
            <a:pPr marL="533400" indent="-533400">
              <a:buFontTx/>
              <a:buNone/>
            </a:pPr>
            <a:r>
              <a:rPr lang="en-US" sz="2000" dirty="0"/>
              <a:t>5.</a:t>
            </a:r>
            <a:r>
              <a:rPr lang="en-US" sz="2000" i="1" dirty="0"/>
              <a:t> </a:t>
            </a:r>
            <a:r>
              <a:rPr lang="en-US" sz="2000" dirty="0"/>
              <a:t>An important limitation on the use of GM </a:t>
            </a:r>
            <a:r>
              <a:rPr lang="en-US" sz="2000"/>
              <a:t>crops </a:t>
            </a:r>
            <a:r>
              <a:rPr lang="en-US" sz="2000" smtClean="0"/>
              <a:t>does </a:t>
            </a:r>
            <a:r>
              <a:rPr lang="en-US" sz="2000" dirty="0"/>
              <a:t>not apply to:</a:t>
            </a:r>
          </a:p>
          <a:p>
            <a:pPr marL="533400" indent="-533400">
              <a:buFontTx/>
              <a:buNone/>
            </a:pPr>
            <a:r>
              <a:rPr lang="en-US" sz="2000" dirty="0"/>
              <a:t>	A. corn because it is so widely cultivated.</a:t>
            </a:r>
          </a:p>
          <a:p>
            <a:pPr marL="533400" indent="-533400">
              <a:buFontTx/>
              <a:buNone/>
            </a:pPr>
            <a:r>
              <a:rPr lang="en-US" sz="2000" dirty="0"/>
              <a:t>	B. cotton because it is not a food crop.</a:t>
            </a:r>
          </a:p>
          <a:p>
            <a:pPr marL="533400" indent="-533400">
              <a:buFontTx/>
              <a:buNone/>
            </a:pPr>
            <a:r>
              <a:rPr lang="en-US" sz="2000" dirty="0"/>
              <a:t>	C. soybeans because they have not developed GM insect resistance</a:t>
            </a:r>
          </a:p>
          <a:p>
            <a:pPr marL="533400" indent="-533400">
              <a:buFontTx/>
              <a:buNone/>
            </a:pPr>
            <a:r>
              <a:rPr lang="en-US" sz="2000" dirty="0"/>
              <a:t>	D. canola because it is not widely cultivated.</a:t>
            </a:r>
          </a:p>
          <a:p>
            <a:pPr marL="533400" indent="-533400">
              <a:buFontTx/>
              <a:buNone/>
            </a:pPr>
            <a:r>
              <a:rPr lang="en-US" sz="2000" dirty="0"/>
              <a:t>	</a:t>
            </a:r>
          </a:p>
        </p:txBody>
      </p:sp>
      <p:sp>
        <p:nvSpPr>
          <p:cNvPr id="39944" name="Oval 8"/>
          <p:cNvSpPr>
            <a:spLocks noChangeArrowheads="1"/>
          </p:cNvSpPr>
          <p:nvPr/>
        </p:nvSpPr>
        <p:spPr bwMode="auto">
          <a:xfrm>
            <a:off x="4876800" y="3276600"/>
            <a:ext cx="381000" cy="457200"/>
          </a:xfrm>
          <a:prstGeom prst="ellipse">
            <a:avLst/>
          </a:prstGeom>
          <a:noFill/>
          <a:ln w="9525">
            <a:solidFill>
              <a:srgbClr val="FF0000"/>
            </a:solidFill>
            <a:round/>
            <a:headEnd/>
            <a:tailEnd/>
          </a:ln>
          <a:effectLst/>
        </p:spPr>
        <p:txBody>
          <a:bodyPr wrap="none" anchor="ctr"/>
          <a:lstStyle/>
          <a:p>
            <a:endParaRPr lang="en-US" dirty="0"/>
          </a:p>
        </p:txBody>
      </p:sp>
      <p:pic>
        <p:nvPicPr>
          <p:cNvPr id="39946" name="Picture 10" descr="scan0005 - Copy"/>
          <p:cNvPicPr>
            <a:picLocks noGrp="1" noChangeAspect="1" noChangeArrowheads="1"/>
          </p:cNvPicPr>
          <p:nvPr>
            <p:ph type="body" sz="half" idx="1"/>
          </p:nvPr>
        </p:nvPicPr>
        <p:blipFill>
          <a:blip r:embed="rId2" cstate="print"/>
          <a:srcRect/>
          <a:stretch>
            <a:fillRect/>
          </a:stretch>
        </p:blipFill>
        <p:spPr>
          <a:xfrm>
            <a:off x="304800" y="2514600"/>
            <a:ext cx="4038600" cy="2389188"/>
          </a:xfrm>
          <a:noFill/>
          <a:ln/>
        </p:spPr>
      </p:pic>
      <p:sp>
        <p:nvSpPr>
          <p:cNvPr id="6" name="Slide Number Placeholder 5"/>
          <p:cNvSpPr>
            <a:spLocks noGrp="1"/>
          </p:cNvSpPr>
          <p:nvPr>
            <p:ph type="sldNum" sz="quarter" idx="12"/>
          </p:nvPr>
        </p:nvSpPr>
        <p:spPr/>
        <p:txBody>
          <a:bodyPr/>
          <a:lstStyle/>
          <a:p>
            <a:fld id="{AFBAE4E8-AB5F-4B01-A57A-71AEC9C287D5}"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B passage 2</a:t>
            </a:r>
            <a:endParaRPr lang="en-US" dirty="0"/>
          </a:p>
        </p:txBody>
      </p:sp>
      <p:sp>
        <p:nvSpPr>
          <p:cNvPr id="3" name="Subtitle 2"/>
          <p:cNvSpPr>
            <a:spLocks noGrp="1"/>
          </p:cNvSpPr>
          <p:nvPr>
            <p:ph type="subTitle" idx="1"/>
          </p:nvPr>
        </p:nvSpPr>
        <p:spPr/>
        <p:txBody>
          <a:bodyPr/>
          <a:lstStyle/>
          <a:p>
            <a:r>
              <a:rPr lang="en-US" dirty="0" smtClean="0"/>
              <a:t>Page 600</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868363"/>
          </a:xfrm>
        </p:spPr>
        <p:txBody>
          <a:bodyPr>
            <a:normAutofit fontScale="90000"/>
          </a:bodyPr>
          <a:lstStyle/>
          <a:p>
            <a:pPr algn="l"/>
            <a:r>
              <a:rPr lang="en-US" sz="1800" dirty="0"/>
              <a:t>   </a:t>
            </a:r>
            <a:br>
              <a:rPr lang="en-US" sz="1800" dirty="0"/>
            </a:br>
            <a:r>
              <a:rPr lang="en-US" sz="1800" b="1" dirty="0"/>
              <a:t>			</a:t>
            </a:r>
            <a:r>
              <a:rPr lang="en-US" sz="1400" b="1" dirty="0"/>
              <a:t>Passage </a:t>
            </a:r>
            <a:r>
              <a:rPr lang="en-US" sz="1400" b="1" dirty="0" smtClean="0"/>
              <a:t>2 - B</a:t>
            </a:r>
            <a:r>
              <a:rPr lang="en-US" sz="1400" b="1" dirty="0"/>
              <a:t/>
            </a:r>
            <a:br>
              <a:rPr lang="en-US" sz="1400" b="1" dirty="0"/>
            </a:br>
            <a:r>
              <a:rPr lang="en-US" sz="2000" b="1" dirty="0"/>
              <a:t> </a:t>
            </a:r>
            <a:r>
              <a:rPr lang="en-US" sz="1400" dirty="0"/>
              <a:t>In the sterilizing process, instruments and cultures are exposed to high temperatures for a definite length of time. The diagram below displays the combinations of temperature and time required to kill various kinds of microorganisms. The six graph areas represent the </a:t>
            </a:r>
            <a:r>
              <a:rPr lang="en-US" sz="1400" b="1" dirty="0"/>
              <a:t>living stages</a:t>
            </a:r>
            <a:r>
              <a:rPr lang="en-US" sz="1400" dirty="0"/>
              <a:t> of bacteria, yeasts, and molds, and the spore stages of these kinds of organisms.</a:t>
            </a:r>
          </a:p>
        </p:txBody>
      </p:sp>
      <p:sp>
        <p:nvSpPr>
          <p:cNvPr id="123912" name="Rectangle 8"/>
          <p:cNvSpPr>
            <a:spLocks noGrp="1" noChangeArrowheads="1"/>
          </p:cNvSpPr>
          <p:nvPr>
            <p:ph sz="half" idx="1"/>
          </p:nvPr>
        </p:nvSpPr>
        <p:spPr>
          <a:xfrm>
            <a:off x="457200" y="1219200"/>
            <a:ext cx="8229600" cy="3733800"/>
          </a:xfrm>
        </p:spPr>
        <p:txBody>
          <a:bodyPr/>
          <a:lstStyle/>
          <a:p>
            <a:endParaRPr lang="en-US" sz="2800" dirty="0"/>
          </a:p>
        </p:txBody>
      </p:sp>
      <p:sp>
        <p:nvSpPr>
          <p:cNvPr id="123913" name="Rectangle 9"/>
          <p:cNvSpPr>
            <a:spLocks noGrp="1" noChangeArrowheads="1"/>
          </p:cNvSpPr>
          <p:nvPr>
            <p:ph type="body" sz="half" idx="2"/>
          </p:nvPr>
        </p:nvSpPr>
        <p:spPr>
          <a:xfrm>
            <a:off x="457200" y="5257800"/>
            <a:ext cx="8229600" cy="1143000"/>
          </a:xfrm>
        </p:spPr>
        <p:txBody>
          <a:bodyPr/>
          <a:lstStyle/>
          <a:p>
            <a:r>
              <a:rPr lang="en-US" sz="2000" dirty="0"/>
              <a:t>What are spores?</a:t>
            </a:r>
          </a:p>
          <a:p>
            <a:r>
              <a:rPr lang="en-US" sz="2000" dirty="0"/>
              <a:t>Labeled without the word “spore” means it’s the living organisms itself.</a:t>
            </a:r>
          </a:p>
        </p:txBody>
      </p:sp>
      <p:pic>
        <p:nvPicPr>
          <p:cNvPr id="123908" name="Picture 4" descr="scan0006 - Copy"/>
          <p:cNvPicPr>
            <a:picLocks noChangeAspect="1" noChangeArrowheads="1"/>
          </p:cNvPicPr>
          <p:nvPr/>
        </p:nvPicPr>
        <p:blipFill>
          <a:blip r:embed="rId2" cstate="print"/>
          <a:srcRect/>
          <a:stretch>
            <a:fillRect/>
          </a:stretch>
        </p:blipFill>
        <p:spPr bwMode="auto">
          <a:xfrm>
            <a:off x="1295400" y="1371600"/>
            <a:ext cx="6781800" cy="3254375"/>
          </a:xfrm>
          <a:prstGeom prst="rect">
            <a:avLst/>
          </a:prstGeom>
          <a:noFill/>
        </p:spPr>
      </p:pic>
      <p:sp>
        <p:nvSpPr>
          <p:cNvPr id="123909" name="Text Box 5"/>
          <p:cNvSpPr txBox="1">
            <a:spLocks noChangeArrowheads="1"/>
          </p:cNvSpPr>
          <p:nvPr/>
        </p:nvSpPr>
        <p:spPr bwMode="auto">
          <a:xfrm rot="16200000">
            <a:off x="454819" y="3050381"/>
            <a:ext cx="2057400" cy="376238"/>
          </a:xfrm>
          <a:prstGeom prst="rect">
            <a:avLst/>
          </a:prstGeom>
          <a:noFill/>
          <a:ln w="9525">
            <a:solidFill>
              <a:srgbClr val="FF0000"/>
            </a:solidFill>
            <a:miter lim="800000"/>
            <a:headEnd/>
            <a:tailEnd/>
          </a:ln>
          <a:effectLst/>
        </p:spPr>
        <p:txBody>
          <a:bodyPr>
            <a:spAutoFit/>
          </a:bodyPr>
          <a:lstStyle/>
          <a:p>
            <a:pPr>
              <a:spcBef>
                <a:spcPct val="50000"/>
              </a:spcBef>
            </a:pPr>
            <a:r>
              <a:rPr lang="en-US" dirty="0"/>
              <a:t>Temperature</a:t>
            </a:r>
          </a:p>
        </p:txBody>
      </p:sp>
      <p:sp>
        <p:nvSpPr>
          <p:cNvPr id="123914" name="Line 10"/>
          <p:cNvSpPr>
            <a:spLocks noChangeShapeType="1"/>
          </p:cNvSpPr>
          <p:nvPr/>
        </p:nvSpPr>
        <p:spPr bwMode="auto">
          <a:xfrm>
            <a:off x="5715000" y="990600"/>
            <a:ext cx="1295400" cy="0"/>
          </a:xfrm>
          <a:prstGeom prst="line">
            <a:avLst/>
          </a:prstGeom>
          <a:noFill/>
          <a:ln w="15875">
            <a:solidFill>
              <a:srgbClr val="0000FF"/>
            </a:solidFill>
            <a:round/>
            <a:headEnd/>
            <a:tailEnd/>
          </a:ln>
          <a:effectLst/>
        </p:spPr>
        <p:txBody>
          <a:bodyPr/>
          <a:lstStyle/>
          <a:p>
            <a:endParaRPr lang="en-US" dirty="0"/>
          </a:p>
        </p:txBody>
      </p:sp>
      <p:sp>
        <p:nvSpPr>
          <p:cNvPr id="8" name="Slide Number Placeholder 7"/>
          <p:cNvSpPr>
            <a:spLocks noGrp="1"/>
          </p:cNvSpPr>
          <p:nvPr>
            <p:ph type="sldNum" sz="quarter" idx="12"/>
          </p:nvPr>
        </p:nvSpPr>
        <p:spPr/>
        <p:txBody>
          <a:bodyPr/>
          <a:lstStyle/>
          <a:p>
            <a:fld id="{EADC7A4C-9485-4808-9B8E-3A2D16FE28E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6638D7E9-E05D-49D3-8766-4B878E17CDA6}" type="slidenum">
              <a:rPr lang="en-US" smtClean="0"/>
              <a:pPr/>
              <a:t>5</a:t>
            </a:fld>
            <a:endParaRPr lang="en-US" dirty="0" smtClean="0"/>
          </a:p>
        </p:txBody>
      </p:sp>
      <p:graphicFrame>
        <p:nvGraphicFramePr>
          <p:cNvPr id="3074" name="Object 2"/>
          <p:cNvGraphicFramePr>
            <a:graphicFrameLocks noChangeAspect="1"/>
          </p:cNvGraphicFramePr>
          <p:nvPr/>
        </p:nvGraphicFramePr>
        <p:xfrm>
          <a:off x="990600" y="3027363"/>
          <a:ext cx="7239000" cy="3087687"/>
        </p:xfrm>
        <a:graphic>
          <a:graphicData uri="http://schemas.openxmlformats.org/presentationml/2006/ole">
            <mc:AlternateContent xmlns:mc="http://schemas.openxmlformats.org/markup-compatibility/2006">
              <mc:Choice xmlns:v="urn:schemas-microsoft-com:vml" Requires="v">
                <p:oleObj spid="_x0000_s6161" name="Worksheet" r:id="rId5" imgW="3057525" imgH="1533449" progId="Excel.Sheet.8">
                  <p:embed/>
                </p:oleObj>
              </mc:Choice>
              <mc:Fallback>
                <p:oleObj name="Worksheet" r:id="rId5" imgW="3057525" imgH="1533449"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27363"/>
                        <a:ext cx="7239000"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3"/>
          <p:cNvSpPr txBox="1">
            <a:spLocks noChangeArrowheads="1"/>
          </p:cNvSpPr>
          <p:nvPr/>
        </p:nvSpPr>
        <p:spPr bwMode="auto">
          <a:xfrm>
            <a:off x="0" y="0"/>
            <a:ext cx="9372600" cy="3019425"/>
          </a:xfrm>
          <a:prstGeom prst="rect">
            <a:avLst/>
          </a:prstGeom>
          <a:noFill/>
          <a:ln w="9525">
            <a:noFill/>
            <a:miter lim="800000"/>
            <a:headEnd/>
            <a:tailEnd/>
          </a:ln>
        </p:spPr>
        <p:txBody>
          <a:bodyPr>
            <a:spAutoFit/>
          </a:bodyPr>
          <a:lstStyle/>
          <a:p>
            <a:pPr algn="ctr"/>
            <a:r>
              <a:rPr lang="en-US" sz="4000" b="1" u="none" dirty="0">
                <a:solidFill>
                  <a:schemeClr val="tx1"/>
                </a:solidFill>
                <a:latin typeface="Times New Roman" pitchFamily="18" charset="0"/>
              </a:rPr>
              <a:t>Reading Tables</a:t>
            </a:r>
          </a:p>
          <a:p>
            <a:pPr lvl="1"/>
            <a:r>
              <a:rPr lang="en-US" sz="3600" b="1" u="none" dirty="0">
                <a:solidFill>
                  <a:srgbClr val="CC3300"/>
                </a:solidFill>
                <a:latin typeface="Times New Roman" pitchFamily="18" charset="0"/>
              </a:rPr>
              <a:t> </a:t>
            </a:r>
            <a:r>
              <a:rPr lang="en-US" sz="4000" b="1" u="none" dirty="0">
                <a:solidFill>
                  <a:srgbClr val="CC3300"/>
                </a:solidFill>
                <a:latin typeface="Times New Roman" pitchFamily="18" charset="0"/>
              </a:rPr>
              <a:t>Do variables increase/decrease with x?</a:t>
            </a:r>
          </a:p>
          <a:p>
            <a:pPr lvl="1"/>
            <a:r>
              <a:rPr lang="en-US" sz="3600" b="1" u="none" dirty="0">
                <a:solidFill>
                  <a:srgbClr val="CC3300"/>
                </a:solidFill>
                <a:latin typeface="Times New Roman" pitchFamily="18" charset="0"/>
              </a:rPr>
              <a:t> </a:t>
            </a:r>
            <a:r>
              <a:rPr lang="en-US" sz="4000" b="1" u="none" dirty="0">
                <a:solidFill>
                  <a:schemeClr val="tx1"/>
                </a:solidFill>
                <a:latin typeface="Times New Roman" pitchFamily="18" charset="0"/>
              </a:rPr>
              <a:t>As the value of x increases</a:t>
            </a:r>
          </a:p>
          <a:p>
            <a:pPr lvl="1">
              <a:buFontTx/>
              <a:buChar char="•"/>
            </a:pPr>
            <a:r>
              <a:rPr lang="en-US" sz="3600" b="1" u="none" dirty="0">
                <a:solidFill>
                  <a:schemeClr val="tx1"/>
                </a:solidFill>
                <a:latin typeface="Times New Roman" pitchFamily="18" charset="0"/>
              </a:rPr>
              <a:t> </a:t>
            </a:r>
            <a:r>
              <a:rPr lang="en-US" sz="3600" b="1" u="none" dirty="0">
                <a:solidFill>
                  <a:srgbClr val="CC3300"/>
                </a:solidFill>
                <a:latin typeface="Times New Roman" pitchFamily="18" charset="0"/>
              </a:rPr>
              <a:t>A increases </a:t>
            </a:r>
            <a:r>
              <a:rPr lang="en-US" sz="3600" b="1" u="none" dirty="0">
                <a:solidFill>
                  <a:schemeClr val="tx1"/>
                </a:solidFill>
                <a:latin typeface="Times New Roman" pitchFamily="18" charset="0"/>
              </a:rPr>
              <a:t>and </a:t>
            </a:r>
            <a:r>
              <a:rPr lang="en-US" sz="3600" b="1" u="none" dirty="0">
                <a:solidFill>
                  <a:schemeClr val="accent2"/>
                </a:solidFill>
                <a:latin typeface="Times New Roman" pitchFamily="18" charset="0"/>
              </a:rPr>
              <a:t>B decreases</a:t>
            </a:r>
            <a:r>
              <a:rPr lang="en-US" sz="3600" b="1" u="none" dirty="0">
                <a:solidFill>
                  <a:schemeClr val="tx1"/>
                </a:solidFill>
                <a:latin typeface="Times New Roman" pitchFamily="18" charset="0"/>
              </a:rPr>
              <a:t> linearly</a:t>
            </a:r>
          </a:p>
          <a:p>
            <a:pPr lvl="1">
              <a:buFontTx/>
              <a:buChar char="•"/>
            </a:pPr>
            <a:r>
              <a:rPr lang="en-US" sz="3600" b="1" u="none" dirty="0">
                <a:solidFill>
                  <a:schemeClr val="tx1"/>
                </a:solidFill>
                <a:latin typeface="Times New Roman" pitchFamily="18" charset="0"/>
              </a:rPr>
              <a:t> </a:t>
            </a:r>
            <a:r>
              <a:rPr lang="en-US" sz="3600" b="1" u="none" dirty="0">
                <a:solidFill>
                  <a:srgbClr val="00FF00"/>
                </a:solidFill>
                <a:latin typeface="Times New Roman" pitchFamily="18" charset="0"/>
              </a:rPr>
              <a:t>C increases </a:t>
            </a:r>
            <a:r>
              <a:rPr lang="en-US" sz="3600" b="1" u="none" dirty="0">
                <a:solidFill>
                  <a:schemeClr val="tx1"/>
                </a:solidFill>
                <a:latin typeface="Times New Roman" pitchFamily="18" charset="0"/>
              </a:rPr>
              <a:t>and </a:t>
            </a:r>
            <a:r>
              <a:rPr lang="en-US" sz="3600" b="1" u="none" dirty="0">
                <a:solidFill>
                  <a:srgbClr val="FF00FF"/>
                </a:solidFill>
                <a:latin typeface="Times New Roman" pitchFamily="18" charset="0"/>
              </a:rPr>
              <a:t>D</a:t>
            </a:r>
            <a:r>
              <a:rPr lang="en-US" sz="3600" b="1" u="none" dirty="0">
                <a:solidFill>
                  <a:schemeClr val="tx1"/>
                </a:solidFill>
                <a:latin typeface="Times New Roman" pitchFamily="18" charset="0"/>
              </a:rPr>
              <a:t> </a:t>
            </a:r>
            <a:r>
              <a:rPr lang="en-US" sz="3600" b="1" u="none" dirty="0">
                <a:solidFill>
                  <a:srgbClr val="FF00FF"/>
                </a:solidFill>
                <a:latin typeface="Times New Roman" pitchFamily="18" charset="0"/>
              </a:rPr>
              <a:t>decreases</a:t>
            </a:r>
            <a:r>
              <a:rPr lang="en-US" sz="3600" b="1" u="none" dirty="0">
                <a:solidFill>
                  <a:schemeClr val="tx1"/>
                </a:solidFill>
                <a:latin typeface="Times New Roman" pitchFamily="18" charset="0"/>
              </a:rPr>
              <a:t> exponentially</a:t>
            </a:r>
          </a:p>
        </p:txBody>
      </p:sp>
      <p:sp>
        <p:nvSpPr>
          <p:cNvPr id="110596" name="Line 4"/>
          <p:cNvSpPr>
            <a:spLocks noChangeShapeType="1"/>
          </p:cNvSpPr>
          <p:nvPr/>
        </p:nvSpPr>
        <p:spPr bwMode="auto">
          <a:xfrm>
            <a:off x="2133600" y="3581400"/>
            <a:ext cx="0" cy="2362200"/>
          </a:xfrm>
          <a:prstGeom prst="line">
            <a:avLst/>
          </a:prstGeom>
          <a:noFill/>
          <a:ln w="76200">
            <a:solidFill>
              <a:schemeClr val="tx1"/>
            </a:solidFill>
            <a:round/>
            <a:headEnd/>
            <a:tailEnd type="triangle" w="med" len="med"/>
          </a:ln>
        </p:spPr>
        <p:txBody>
          <a:bodyPr/>
          <a:lstStyle/>
          <a:p>
            <a:endParaRPr lang="en-US" dirty="0"/>
          </a:p>
        </p:txBody>
      </p:sp>
      <p:sp>
        <p:nvSpPr>
          <p:cNvPr id="110598" name="Line 6"/>
          <p:cNvSpPr>
            <a:spLocks noChangeShapeType="1"/>
          </p:cNvSpPr>
          <p:nvPr/>
        </p:nvSpPr>
        <p:spPr bwMode="auto">
          <a:xfrm>
            <a:off x="3657600" y="3505200"/>
            <a:ext cx="0" cy="2438400"/>
          </a:xfrm>
          <a:prstGeom prst="line">
            <a:avLst/>
          </a:prstGeom>
          <a:noFill/>
          <a:ln w="76200">
            <a:solidFill>
              <a:srgbClr val="CC3300"/>
            </a:solidFill>
            <a:round/>
            <a:headEnd/>
            <a:tailEnd type="triangle" w="med" len="med"/>
          </a:ln>
        </p:spPr>
        <p:txBody>
          <a:bodyPr/>
          <a:lstStyle/>
          <a:p>
            <a:endParaRPr lang="en-US" dirty="0"/>
          </a:p>
        </p:txBody>
      </p:sp>
      <p:sp>
        <p:nvSpPr>
          <p:cNvPr id="110599" name="Line 7"/>
          <p:cNvSpPr>
            <a:spLocks noChangeShapeType="1"/>
          </p:cNvSpPr>
          <p:nvPr/>
        </p:nvSpPr>
        <p:spPr bwMode="auto">
          <a:xfrm>
            <a:off x="5105400" y="3505200"/>
            <a:ext cx="0" cy="2438400"/>
          </a:xfrm>
          <a:prstGeom prst="line">
            <a:avLst/>
          </a:prstGeom>
          <a:noFill/>
          <a:ln w="76200">
            <a:solidFill>
              <a:srgbClr val="3366FF"/>
            </a:solidFill>
            <a:round/>
            <a:headEnd type="triangle" w="med" len="med"/>
            <a:tailEnd/>
          </a:ln>
        </p:spPr>
        <p:txBody>
          <a:bodyPr/>
          <a:lstStyle/>
          <a:p>
            <a:endParaRPr lang="en-US" dirty="0"/>
          </a:p>
        </p:txBody>
      </p:sp>
      <p:sp>
        <p:nvSpPr>
          <p:cNvPr id="110600" name="Line 8"/>
          <p:cNvSpPr>
            <a:spLocks noChangeShapeType="1"/>
          </p:cNvSpPr>
          <p:nvPr/>
        </p:nvSpPr>
        <p:spPr bwMode="auto">
          <a:xfrm>
            <a:off x="6477000" y="3581400"/>
            <a:ext cx="0" cy="2286000"/>
          </a:xfrm>
          <a:prstGeom prst="line">
            <a:avLst/>
          </a:prstGeom>
          <a:noFill/>
          <a:ln w="76200">
            <a:solidFill>
              <a:srgbClr val="00FF00"/>
            </a:solidFill>
            <a:round/>
            <a:headEnd/>
            <a:tailEnd type="triangle" w="med" len="med"/>
          </a:ln>
        </p:spPr>
        <p:txBody>
          <a:bodyPr/>
          <a:lstStyle/>
          <a:p>
            <a:endParaRPr lang="en-US" dirty="0"/>
          </a:p>
        </p:txBody>
      </p:sp>
      <p:sp>
        <p:nvSpPr>
          <p:cNvPr id="110601" name="Line 9"/>
          <p:cNvSpPr>
            <a:spLocks noChangeShapeType="1"/>
          </p:cNvSpPr>
          <p:nvPr/>
        </p:nvSpPr>
        <p:spPr bwMode="auto">
          <a:xfrm>
            <a:off x="8001000" y="3581400"/>
            <a:ext cx="0" cy="2438400"/>
          </a:xfrm>
          <a:prstGeom prst="line">
            <a:avLst/>
          </a:prstGeom>
          <a:noFill/>
          <a:ln w="76200">
            <a:solidFill>
              <a:srgbClr val="FF00FF"/>
            </a:solidFill>
            <a:round/>
            <a:headEnd type="triangle" w="med" len="med"/>
            <a:tailEnd/>
          </a:ln>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400" dirty="0"/>
              <a:t>Passage </a:t>
            </a:r>
            <a:r>
              <a:rPr lang="en-US" sz="2400" dirty="0" smtClean="0"/>
              <a:t>2 - B</a:t>
            </a:r>
            <a:endParaRPr lang="en-US" sz="2400" dirty="0"/>
          </a:p>
        </p:txBody>
      </p:sp>
      <p:sp>
        <p:nvSpPr>
          <p:cNvPr id="18447" name="Rectangle 15"/>
          <p:cNvSpPr>
            <a:spLocks noGrp="1" noChangeArrowheads="1"/>
          </p:cNvSpPr>
          <p:nvPr>
            <p:ph type="body" sz="half" idx="2"/>
          </p:nvPr>
        </p:nvSpPr>
        <p:spPr/>
        <p:txBody>
          <a:bodyPr/>
          <a:lstStyle/>
          <a:p>
            <a:pPr>
              <a:buFontTx/>
              <a:buNone/>
            </a:pPr>
            <a:r>
              <a:rPr lang="en-US" sz="2000" dirty="0"/>
              <a:t>6. The kind of microorganism that is most difficult to kill is:</a:t>
            </a:r>
          </a:p>
          <a:p>
            <a:pPr>
              <a:buFontTx/>
              <a:buNone/>
            </a:pPr>
            <a:r>
              <a:rPr lang="en-US" sz="2000" dirty="0"/>
              <a:t>	F. mold spores</a:t>
            </a:r>
          </a:p>
          <a:p>
            <a:pPr>
              <a:buFontTx/>
              <a:buNone/>
            </a:pPr>
            <a:r>
              <a:rPr lang="en-US" sz="2000" dirty="0"/>
              <a:t>	G. bacterial spores.</a:t>
            </a:r>
          </a:p>
          <a:p>
            <a:pPr>
              <a:buFontTx/>
              <a:buNone/>
            </a:pPr>
            <a:r>
              <a:rPr lang="en-US" sz="2000" dirty="0"/>
              <a:t>	H. yeasts.</a:t>
            </a:r>
          </a:p>
          <a:p>
            <a:pPr>
              <a:buFontTx/>
              <a:buNone/>
            </a:pPr>
            <a:r>
              <a:rPr lang="en-US" sz="2000" dirty="0"/>
              <a:t>	J yeast spores.</a:t>
            </a:r>
          </a:p>
          <a:p>
            <a:pPr>
              <a:buFontTx/>
              <a:buNone/>
            </a:pPr>
            <a:endParaRPr lang="en-US" sz="2000" dirty="0"/>
          </a:p>
          <a:p>
            <a:pPr>
              <a:buFontTx/>
              <a:buNone/>
            </a:pPr>
            <a:r>
              <a:rPr lang="en-US" sz="2000" dirty="0"/>
              <a:t>How do you know it’s most difficult to kill?  </a:t>
            </a:r>
          </a:p>
          <a:p>
            <a:pPr>
              <a:buFontTx/>
              <a:buNone/>
            </a:pPr>
            <a:r>
              <a:rPr lang="en-US" sz="2000" dirty="0"/>
              <a:t>Still living at highest temperature and duration</a:t>
            </a:r>
          </a:p>
          <a:p>
            <a:pPr>
              <a:buFontTx/>
              <a:buNone/>
            </a:pPr>
            <a:endParaRPr lang="en-US" sz="2000" dirty="0"/>
          </a:p>
        </p:txBody>
      </p:sp>
      <p:pic>
        <p:nvPicPr>
          <p:cNvPr id="18448" name="Picture 16" descr="scan0006 - Copy"/>
          <p:cNvPicPr>
            <a:picLocks noGrp="1" noChangeAspect="1" noChangeArrowheads="1"/>
          </p:cNvPicPr>
          <p:nvPr>
            <p:ph type="body" sz="half" idx="1"/>
          </p:nvPr>
        </p:nvPicPr>
        <p:blipFill>
          <a:blip r:embed="rId3" cstate="print"/>
          <a:srcRect/>
          <a:stretch>
            <a:fillRect/>
          </a:stretch>
        </p:blipFill>
        <p:spPr>
          <a:xfrm>
            <a:off x="609600" y="1981200"/>
            <a:ext cx="3657600" cy="3429000"/>
          </a:xfrm>
          <a:noFill/>
          <a:ln/>
        </p:spPr>
      </p:pic>
      <p:sp>
        <p:nvSpPr>
          <p:cNvPr id="18449" name="Oval 17"/>
          <p:cNvSpPr>
            <a:spLocks noChangeArrowheads="1"/>
          </p:cNvSpPr>
          <p:nvPr/>
        </p:nvSpPr>
        <p:spPr bwMode="auto">
          <a:xfrm>
            <a:off x="5029200" y="2590800"/>
            <a:ext cx="381000" cy="457200"/>
          </a:xfrm>
          <a:prstGeom prst="ellipse">
            <a:avLst/>
          </a:prstGeom>
          <a:noFill/>
          <a:ln w="9525">
            <a:solidFill>
              <a:srgbClr val="FF0000"/>
            </a:solidFill>
            <a:round/>
            <a:headEnd/>
            <a:tailEnd/>
          </a:ln>
          <a:effectLst/>
        </p:spPr>
        <p:txBody>
          <a:bodyPr wrap="none" anchor="ctr"/>
          <a:lstStyle/>
          <a:p>
            <a:endParaRPr lang="en-US" dirty="0"/>
          </a:p>
        </p:txBody>
      </p:sp>
      <p:sp>
        <p:nvSpPr>
          <p:cNvPr id="6" name="Slide Number Placeholder 5"/>
          <p:cNvSpPr>
            <a:spLocks noGrp="1"/>
          </p:cNvSpPr>
          <p:nvPr>
            <p:ph type="sldNum" sz="quarter" idx="12"/>
          </p:nvPr>
        </p:nvSpPr>
        <p:spPr/>
        <p:txBody>
          <a:bodyPr/>
          <a:lstStyle/>
          <a:p>
            <a:fld id="{AFBAE4E8-AB5F-4B01-A57A-71AEC9C287D5}"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anim calcmode="lin" valueType="num">
                                      <p:cBhvr additive="base">
                                        <p:cTn id="7" dur="500" fill="hold"/>
                                        <p:tgtEl>
                                          <p:spTgt spid="18449"/>
                                        </p:tgtEl>
                                        <p:attrNameLst>
                                          <p:attrName>ppt_x</p:attrName>
                                        </p:attrNameLst>
                                      </p:cBhvr>
                                      <p:tavLst>
                                        <p:tav tm="0">
                                          <p:val>
                                            <p:strVal val="#ppt_x"/>
                                          </p:val>
                                        </p:tav>
                                        <p:tav tm="100000">
                                          <p:val>
                                            <p:strVal val="#ppt_x"/>
                                          </p:val>
                                        </p:tav>
                                      </p:tavLst>
                                    </p:anim>
                                    <p:anim calcmode="lin" valueType="num">
                                      <p:cBhvr additive="base">
                                        <p:cTn id="8" dur="500" fill="hold"/>
                                        <p:tgtEl>
                                          <p:spTgt spid="18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US" sz="2400" dirty="0"/>
              <a:t>Passage </a:t>
            </a:r>
            <a:r>
              <a:rPr lang="en-US" sz="2400" dirty="0" smtClean="0"/>
              <a:t>2 - B</a:t>
            </a:r>
            <a:endParaRPr lang="en-US" sz="2400" dirty="0"/>
          </a:p>
        </p:txBody>
      </p:sp>
      <p:sp>
        <p:nvSpPr>
          <p:cNvPr id="119814" name="Rectangle 6"/>
          <p:cNvSpPr>
            <a:spLocks noGrp="1" noChangeArrowheads="1"/>
          </p:cNvSpPr>
          <p:nvPr>
            <p:ph type="body" sz="half" idx="2"/>
          </p:nvPr>
        </p:nvSpPr>
        <p:spPr>
          <a:xfrm>
            <a:off x="4953000" y="1600200"/>
            <a:ext cx="4038600" cy="4525963"/>
          </a:xfrm>
        </p:spPr>
        <p:txBody>
          <a:bodyPr/>
          <a:lstStyle/>
          <a:p>
            <a:pPr marL="533400" indent="-533400">
              <a:buFontTx/>
              <a:buNone/>
            </a:pPr>
            <a:r>
              <a:rPr lang="en-US" sz="2000" dirty="0"/>
              <a:t>7. If a laboratory technician keeps instruments in boiling water for 3 hours, the result of the procedure is to kill:</a:t>
            </a:r>
          </a:p>
          <a:p>
            <a:pPr marL="533400" indent="-533400">
              <a:buFontTx/>
              <a:buAutoNum type="alphaLcPeriod"/>
            </a:pPr>
            <a:r>
              <a:rPr lang="en-US" sz="2000" dirty="0"/>
              <a:t>Mold spores</a:t>
            </a:r>
          </a:p>
          <a:p>
            <a:pPr marL="533400" indent="-533400">
              <a:buFontTx/>
              <a:buAutoNum type="alphaLcPeriod"/>
            </a:pPr>
            <a:r>
              <a:rPr lang="en-US" sz="2000" dirty="0"/>
              <a:t>Bacterial spores</a:t>
            </a:r>
          </a:p>
          <a:p>
            <a:pPr marL="533400" indent="-533400">
              <a:buFontTx/>
              <a:buAutoNum type="alphaLcPeriod"/>
            </a:pPr>
            <a:r>
              <a:rPr lang="en-US" sz="2000" dirty="0"/>
              <a:t>All spores</a:t>
            </a:r>
          </a:p>
          <a:p>
            <a:pPr marL="533400" indent="-533400">
              <a:buFontTx/>
              <a:buAutoNum type="alphaLcPeriod"/>
            </a:pPr>
            <a:r>
              <a:rPr lang="en-US" sz="2000" dirty="0"/>
              <a:t>All organisms</a:t>
            </a:r>
          </a:p>
          <a:p>
            <a:pPr marL="533400" indent="-533400">
              <a:buFontTx/>
              <a:buNone/>
            </a:pPr>
            <a:endParaRPr lang="en-US" sz="2000" dirty="0"/>
          </a:p>
        </p:txBody>
      </p:sp>
      <p:pic>
        <p:nvPicPr>
          <p:cNvPr id="119815" name="Picture 7" descr="scan0006 - Copy"/>
          <p:cNvPicPr>
            <a:picLocks noGrp="1" noChangeAspect="1" noChangeArrowheads="1"/>
          </p:cNvPicPr>
          <p:nvPr>
            <p:ph type="body" sz="half" idx="1"/>
          </p:nvPr>
        </p:nvPicPr>
        <p:blipFill>
          <a:blip r:embed="rId2" cstate="print"/>
          <a:srcRect/>
          <a:stretch>
            <a:fillRect/>
          </a:stretch>
        </p:blipFill>
        <p:spPr>
          <a:xfrm>
            <a:off x="228600" y="1752600"/>
            <a:ext cx="4419600" cy="2941638"/>
          </a:xfrm>
          <a:noFill/>
          <a:ln/>
        </p:spPr>
      </p:pic>
      <p:sp>
        <p:nvSpPr>
          <p:cNvPr id="119816" name="Oval 8"/>
          <p:cNvSpPr>
            <a:spLocks noChangeArrowheads="1"/>
          </p:cNvSpPr>
          <p:nvPr/>
        </p:nvSpPr>
        <p:spPr bwMode="auto">
          <a:xfrm>
            <a:off x="4953000" y="3962400"/>
            <a:ext cx="381000" cy="457200"/>
          </a:xfrm>
          <a:prstGeom prst="ellipse">
            <a:avLst/>
          </a:prstGeom>
          <a:noFill/>
          <a:ln w="9525">
            <a:solidFill>
              <a:srgbClr val="FF0000"/>
            </a:solidFill>
            <a:round/>
            <a:headEnd/>
            <a:tailEnd/>
          </a:ln>
          <a:effectLst/>
        </p:spPr>
        <p:txBody>
          <a:bodyPr wrap="none" anchor="ctr"/>
          <a:lstStyle/>
          <a:p>
            <a:endParaRPr lang="en-US" dirty="0"/>
          </a:p>
        </p:txBody>
      </p:sp>
      <p:sp>
        <p:nvSpPr>
          <p:cNvPr id="119818" name="Rectangle 10"/>
          <p:cNvSpPr>
            <a:spLocks noChangeArrowheads="1"/>
          </p:cNvSpPr>
          <p:nvPr/>
        </p:nvSpPr>
        <p:spPr bwMode="auto">
          <a:xfrm>
            <a:off x="914400" y="3048000"/>
            <a:ext cx="3505200" cy="1371600"/>
          </a:xfrm>
          <a:prstGeom prst="rect">
            <a:avLst/>
          </a:prstGeom>
          <a:noFill/>
          <a:ln w="9525">
            <a:solidFill>
              <a:srgbClr val="0000FF"/>
            </a:solidFill>
            <a:miter lim="800000"/>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2400" dirty="0"/>
              <a:t>Passage </a:t>
            </a:r>
            <a:r>
              <a:rPr lang="en-US" sz="2400" dirty="0" smtClean="0"/>
              <a:t>2 - B</a:t>
            </a:r>
            <a:endParaRPr lang="en-US" sz="2400" dirty="0"/>
          </a:p>
        </p:txBody>
      </p:sp>
      <p:sp>
        <p:nvSpPr>
          <p:cNvPr id="111627" name="Rectangle 11"/>
          <p:cNvSpPr>
            <a:spLocks noGrp="1" noChangeArrowheads="1"/>
          </p:cNvSpPr>
          <p:nvPr>
            <p:ph type="body" sz="half" idx="2"/>
          </p:nvPr>
        </p:nvSpPr>
        <p:spPr/>
        <p:txBody>
          <a:bodyPr/>
          <a:lstStyle/>
          <a:p>
            <a:pPr>
              <a:lnSpc>
                <a:spcPct val="90000"/>
              </a:lnSpc>
              <a:buFontTx/>
              <a:buNone/>
            </a:pPr>
            <a:r>
              <a:rPr lang="en-US" sz="1800" dirty="0"/>
              <a:t>8. What procedure could be used to kill off mold spores in a culture, but leave the yeast spores still viable?</a:t>
            </a:r>
          </a:p>
          <a:p>
            <a:pPr>
              <a:lnSpc>
                <a:spcPct val="90000"/>
              </a:lnSpc>
              <a:buFontTx/>
              <a:buNone/>
            </a:pPr>
            <a:r>
              <a:rPr lang="en-US" sz="1800" dirty="0"/>
              <a:t>	f. Hold the culture at 80 ºC for 20 minutes.</a:t>
            </a:r>
          </a:p>
          <a:p>
            <a:pPr>
              <a:lnSpc>
                <a:spcPct val="90000"/>
              </a:lnSpc>
              <a:buFontTx/>
              <a:buNone/>
            </a:pPr>
            <a:r>
              <a:rPr lang="en-US" sz="1800" dirty="0"/>
              <a:t>	g. Keep the culture at 90 ºC for 8 minutes and then at 85 ºC for another 5 minutes.</a:t>
            </a:r>
          </a:p>
          <a:p>
            <a:pPr>
              <a:lnSpc>
                <a:spcPct val="90000"/>
              </a:lnSpc>
              <a:buFontTx/>
              <a:buNone/>
            </a:pPr>
            <a:r>
              <a:rPr lang="en-US" sz="1800" dirty="0"/>
              <a:t>	h. Keep the culture at 70 ºC for 10 minutes.</a:t>
            </a:r>
          </a:p>
          <a:p>
            <a:pPr>
              <a:lnSpc>
                <a:spcPct val="90000"/>
              </a:lnSpc>
              <a:buFontTx/>
              <a:buNone/>
            </a:pPr>
            <a:r>
              <a:rPr lang="en-US" sz="1800" dirty="0"/>
              <a:t>	j. No combination of time and temperature can do this.</a:t>
            </a:r>
          </a:p>
          <a:p>
            <a:pPr>
              <a:lnSpc>
                <a:spcPct val="90000"/>
              </a:lnSpc>
              <a:buFontTx/>
              <a:buNone/>
            </a:pPr>
            <a:endParaRPr lang="en-US" sz="1800" dirty="0"/>
          </a:p>
          <a:p>
            <a:pPr>
              <a:lnSpc>
                <a:spcPct val="90000"/>
              </a:lnSpc>
              <a:buFontTx/>
              <a:buNone/>
            </a:pPr>
            <a:r>
              <a:rPr lang="en-US" sz="1800" dirty="0"/>
              <a:t>To kill mold spores all yeast spores would die.</a:t>
            </a:r>
          </a:p>
          <a:p>
            <a:pPr>
              <a:lnSpc>
                <a:spcPct val="90000"/>
              </a:lnSpc>
              <a:buFontTx/>
              <a:buNone/>
            </a:pPr>
            <a:endParaRPr lang="en-US" sz="1800" dirty="0"/>
          </a:p>
        </p:txBody>
      </p:sp>
      <p:pic>
        <p:nvPicPr>
          <p:cNvPr id="111628" name="Picture 12" descr="scan0006 - Copy"/>
          <p:cNvPicPr>
            <a:picLocks noGrp="1" noChangeAspect="1" noChangeArrowheads="1"/>
          </p:cNvPicPr>
          <p:nvPr>
            <p:ph type="body" sz="half" idx="1"/>
          </p:nvPr>
        </p:nvPicPr>
        <p:blipFill>
          <a:blip r:embed="rId3" cstate="print"/>
          <a:srcRect/>
          <a:stretch>
            <a:fillRect/>
          </a:stretch>
        </p:blipFill>
        <p:spPr>
          <a:xfrm>
            <a:off x="533400" y="2057400"/>
            <a:ext cx="4114800" cy="3048000"/>
          </a:xfrm>
          <a:noFill/>
          <a:ln/>
        </p:spPr>
      </p:pic>
      <p:sp>
        <p:nvSpPr>
          <p:cNvPr id="111629" name="Oval 13"/>
          <p:cNvSpPr>
            <a:spLocks noChangeArrowheads="1"/>
          </p:cNvSpPr>
          <p:nvPr/>
        </p:nvSpPr>
        <p:spPr bwMode="auto">
          <a:xfrm>
            <a:off x="4876800" y="4267200"/>
            <a:ext cx="381000" cy="381000"/>
          </a:xfrm>
          <a:prstGeom prst="ellipse">
            <a:avLst/>
          </a:prstGeom>
          <a:noFill/>
          <a:ln w="9525">
            <a:solidFill>
              <a:srgbClr val="FF0000"/>
            </a:solidFill>
            <a:round/>
            <a:headEnd/>
            <a:tailEnd/>
          </a:ln>
          <a:effectLst/>
        </p:spPr>
        <p:txBody>
          <a:bodyPr wrap="none" anchor="ctr"/>
          <a:lstStyle/>
          <a:p>
            <a:endParaRPr lang="en-US" dirty="0"/>
          </a:p>
        </p:txBody>
      </p:sp>
      <p:sp>
        <p:nvSpPr>
          <p:cNvPr id="111630" name="Rectangle 14"/>
          <p:cNvSpPr>
            <a:spLocks noChangeArrowheads="1"/>
          </p:cNvSpPr>
          <p:nvPr/>
        </p:nvSpPr>
        <p:spPr bwMode="auto">
          <a:xfrm rot="1593903">
            <a:off x="915988" y="3814763"/>
            <a:ext cx="3335337" cy="681037"/>
          </a:xfrm>
          <a:prstGeom prst="rect">
            <a:avLst/>
          </a:prstGeom>
          <a:noFill/>
          <a:ln w="9525">
            <a:solidFill>
              <a:srgbClr val="0000FF"/>
            </a:solidFill>
            <a:miter lim="800000"/>
            <a:headEnd/>
            <a:tailEnd/>
          </a:ln>
          <a:effectLst/>
        </p:spPr>
        <p:txBody>
          <a:bodyPr wrap="none" anchor="ctr"/>
          <a:lstStyle/>
          <a:p>
            <a:endParaRPr lang="en-US" dirty="0"/>
          </a:p>
        </p:txBody>
      </p:sp>
      <p:sp>
        <p:nvSpPr>
          <p:cNvPr id="7" name="Slide Number Placeholder 6"/>
          <p:cNvSpPr>
            <a:spLocks noGrp="1"/>
          </p:cNvSpPr>
          <p:nvPr>
            <p:ph type="sldNum" sz="quarter" idx="12"/>
          </p:nvPr>
        </p:nvSpPr>
        <p:spPr/>
        <p:txBody>
          <a:bodyPr/>
          <a:lstStyle/>
          <a:p>
            <a:fld id="{AFBAE4E8-AB5F-4B01-A57A-71AEC9C287D5}" type="slidenum">
              <a:rPr lang="en-US" smtClean="0"/>
              <a:pPr/>
              <a:t>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9"/>
                                        </p:tgtEl>
                                        <p:attrNameLst>
                                          <p:attrName>style.visibility</p:attrName>
                                        </p:attrNameLst>
                                      </p:cBhvr>
                                      <p:to>
                                        <p:strVal val="visible"/>
                                      </p:to>
                                    </p:set>
                                    <p:anim calcmode="lin" valueType="num">
                                      <p:cBhvr additive="base">
                                        <p:cTn id="7" dur="500" fill="hold"/>
                                        <p:tgtEl>
                                          <p:spTgt spid="111629"/>
                                        </p:tgtEl>
                                        <p:attrNameLst>
                                          <p:attrName>ppt_x</p:attrName>
                                        </p:attrNameLst>
                                      </p:cBhvr>
                                      <p:tavLst>
                                        <p:tav tm="0">
                                          <p:val>
                                            <p:strVal val="#ppt_x"/>
                                          </p:val>
                                        </p:tav>
                                        <p:tav tm="100000">
                                          <p:val>
                                            <p:strVal val="#ppt_x"/>
                                          </p:val>
                                        </p:tav>
                                      </p:tavLst>
                                    </p:anim>
                                    <p:anim calcmode="lin" valueType="num">
                                      <p:cBhvr additive="base">
                                        <p:cTn id="8" dur="500" fill="hold"/>
                                        <p:tgtEl>
                                          <p:spTgt spid="111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2400" dirty="0"/>
              <a:t>Passage </a:t>
            </a:r>
            <a:r>
              <a:rPr lang="en-US" sz="2400" dirty="0" smtClean="0"/>
              <a:t>2 - B</a:t>
            </a:r>
            <a:endParaRPr lang="en-US" sz="2400" dirty="0"/>
          </a:p>
        </p:txBody>
      </p:sp>
      <p:sp>
        <p:nvSpPr>
          <p:cNvPr id="109573" name="Rectangle 5"/>
          <p:cNvSpPr>
            <a:spLocks noGrp="1" noChangeArrowheads="1"/>
          </p:cNvSpPr>
          <p:nvPr>
            <p:ph type="body" sz="half" idx="2"/>
          </p:nvPr>
        </p:nvSpPr>
        <p:spPr/>
        <p:txBody>
          <a:bodyPr/>
          <a:lstStyle/>
          <a:p>
            <a:pPr>
              <a:lnSpc>
                <a:spcPct val="80000"/>
              </a:lnSpc>
              <a:buFontTx/>
              <a:buNone/>
            </a:pPr>
            <a:r>
              <a:rPr lang="en-US" sz="1800" dirty="0"/>
              <a:t>9. The chart suggests that, by controlling time and temperature, a technician might be able to:</a:t>
            </a:r>
          </a:p>
          <a:p>
            <a:pPr>
              <a:lnSpc>
                <a:spcPct val="80000"/>
              </a:lnSpc>
              <a:buFontTx/>
              <a:buNone/>
            </a:pPr>
            <a:r>
              <a:rPr lang="en-US" sz="1800" dirty="0"/>
              <a:t>	A. kill off bacterial spores while leaving live bacteria viable</a:t>
            </a:r>
          </a:p>
          <a:p>
            <a:pPr>
              <a:lnSpc>
                <a:spcPct val="80000"/>
              </a:lnSpc>
              <a:buFontTx/>
              <a:buNone/>
            </a:pPr>
            <a:r>
              <a:rPr lang="en-US" sz="1800" dirty="0"/>
              <a:t>	B. kill all bacterial spores without destroying all the mold spores</a:t>
            </a:r>
          </a:p>
          <a:p>
            <a:pPr>
              <a:lnSpc>
                <a:spcPct val="80000"/>
              </a:lnSpc>
              <a:buFontTx/>
              <a:buNone/>
            </a:pPr>
            <a:r>
              <a:rPr lang="en-US" sz="1800" dirty="0"/>
              <a:t>	C. kill off certain kinds of bacterial spores and leave other kinds still viable.</a:t>
            </a:r>
          </a:p>
          <a:p>
            <a:pPr>
              <a:lnSpc>
                <a:spcPct val="80000"/>
              </a:lnSpc>
              <a:buFontTx/>
              <a:buNone/>
            </a:pPr>
            <a:r>
              <a:rPr lang="en-US" sz="1800" dirty="0"/>
              <a:t>	D. destroy all living molds without killing off the living bacteria</a:t>
            </a:r>
          </a:p>
          <a:p>
            <a:pPr>
              <a:lnSpc>
                <a:spcPct val="80000"/>
              </a:lnSpc>
              <a:buFontTx/>
              <a:buNone/>
            </a:pPr>
            <a:endParaRPr lang="en-US" sz="1800" dirty="0"/>
          </a:p>
          <a:p>
            <a:pPr>
              <a:lnSpc>
                <a:spcPct val="80000"/>
              </a:lnSpc>
              <a:buFontTx/>
              <a:buNone/>
            </a:pPr>
            <a:r>
              <a:rPr lang="en-US" sz="1800" dirty="0"/>
              <a:t>Process of elimination – all except C cannot be done.</a:t>
            </a:r>
          </a:p>
          <a:p>
            <a:pPr>
              <a:lnSpc>
                <a:spcPct val="80000"/>
              </a:lnSpc>
              <a:buFontTx/>
              <a:buNone/>
            </a:pPr>
            <a:endParaRPr lang="en-US" sz="1800" dirty="0"/>
          </a:p>
          <a:p>
            <a:pPr>
              <a:lnSpc>
                <a:spcPct val="80000"/>
              </a:lnSpc>
              <a:buFontTx/>
              <a:buNone/>
            </a:pPr>
            <a:endParaRPr lang="en-US" sz="1800" dirty="0"/>
          </a:p>
        </p:txBody>
      </p:sp>
      <p:sp>
        <p:nvSpPr>
          <p:cNvPr id="109574" name="Oval 6"/>
          <p:cNvSpPr>
            <a:spLocks noChangeArrowheads="1"/>
          </p:cNvSpPr>
          <p:nvPr/>
        </p:nvSpPr>
        <p:spPr bwMode="auto">
          <a:xfrm>
            <a:off x="4953000" y="3276600"/>
            <a:ext cx="381000" cy="304800"/>
          </a:xfrm>
          <a:prstGeom prst="ellipse">
            <a:avLst/>
          </a:prstGeom>
          <a:noFill/>
          <a:ln w="9525">
            <a:solidFill>
              <a:srgbClr val="FF0000"/>
            </a:solidFill>
            <a:round/>
            <a:headEnd/>
            <a:tailEnd/>
          </a:ln>
          <a:effectLst/>
        </p:spPr>
        <p:txBody>
          <a:bodyPr wrap="none" anchor="ctr"/>
          <a:lstStyle/>
          <a:p>
            <a:endParaRPr lang="en-US" dirty="0"/>
          </a:p>
        </p:txBody>
      </p:sp>
      <p:pic>
        <p:nvPicPr>
          <p:cNvPr id="109578" name="Picture 10" descr="scan0006 - Copy"/>
          <p:cNvPicPr>
            <a:picLocks noGrp="1" noChangeAspect="1" noChangeArrowheads="1"/>
          </p:cNvPicPr>
          <p:nvPr>
            <p:ph type="body" sz="half" idx="1"/>
          </p:nvPr>
        </p:nvPicPr>
        <p:blipFill>
          <a:blip r:embed="rId2" cstate="print"/>
          <a:srcRect/>
          <a:stretch>
            <a:fillRect/>
          </a:stretch>
        </p:blipFill>
        <p:spPr>
          <a:xfrm>
            <a:off x="457200" y="2133600"/>
            <a:ext cx="3810000" cy="3200400"/>
          </a:xfrm>
          <a:noFill/>
          <a:ln/>
        </p:spPr>
      </p:pic>
      <p:sp>
        <p:nvSpPr>
          <p:cNvPr id="6" name="Slide Number Placeholder 5"/>
          <p:cNvSpPr>
            <a:spLocks noGrp="1"/>
          </p:cNvSpPr>
          <p:nvPr>
            <p:ph type="sldNum" sz="quarter" idx="12"/>
          </p:nvPr>
        </p:nvSpPr>
        <p:spPr/>
        <p:txBody>
          <a:bodyPr/>
          <a:lstStyle/>
          <a:p>
            <a:fld id="{AFBAE4E8-AB5F-4B01-A57A-71AEC9C287D5}" type="slidenum">
              <a:rPr lang="en-US" smtClean="0"/>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 calcmode="lin" valueType="num">
                                      <p:cBhvr additive="base">
                                        <p:cTn id="7" dur="500" fill="hold"/>
                                        <p:tgtEl>
                                          <p:spTgt spid="109574"/>
                                        </p:tgtEl>
                                        <p:attrNameLst>
                                          <p:attrName>ppt_x</p:attrName>
                                        </p:attrNameLst>
                                      </p:cBhvr>
                                      <p:tavLst>
                                        <p:tav tm="0">
                                          <p:val>
                                            <p:strVal val="#ppt_x"/>
                                          </p:val>
                                        </p:tav>
                                        <p:tav tm="100000">
                                          <p:val>
                                            <p:strVal val="#ppt_x"/>
                                          </p:val>
                                        </p:tav>
                                      </p:tavLst>
                                    </p:anim>
                                    <p:anim calcmode="lin" valueType="num">
                                      <p:cBhvr additive="base">
                                        <p:cTn id="8" dur="500" fill="hold"/>
                                        <p:tgtEl>
                                          <p:spTgt spid="109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400" dirty="0"/>
              <a:t>Passage </a:t>
            </a:r>
            <a:r>
              <a:rPr lang="en-US" sz="2400" dirty="0" smtClean="0"/>
              <a:t>2 - B</a:t>
            </a:r>
            <a:endParaRPr lang="en-US" sz="2400" dirty="0"/>
          </a:p>
        </p:txBody>
      </p:sp>
      <p:sp>
        <p:nvSpPr>
          <p:cNvPr id="44037" name="Rectangle 5"/>
          <p:cNvSpPr>
            <a:spLocks noGrp="1" noChangeArrowheads="1"/>
          </p:cNvSpPr>
          <p:nvPr>
            <p:ph type="body" sz="half" idx="2"/>
          </p:nvPr>
        </p:nvSpPr>
        <p:spPr/>
        <p:txBody>
          <a:bodyPr/>
          <a:lstStyle/>
          <a:p>
            <a:pPr>
              <a:lnSpc>
                <a:spcPct val="80000"/>
              </a:lnSpc>
              <a:buFontTx/>
              <a:buNone/>
            </a:pPr>
            <a:r>
              <a:rPr lang="en-US" sz="1800" dirty="0"/>
              <a:t>10. What general biological rule might be suggested by the contents of this graph?</a:t>
            </a:r>
          </a:p>
          <a:p>
            <a:pPr>
              <a:lnSpc>
                <a:spcPct val="80000"/>
              </a:lnSpc>
              <a:buFontTx/>
              <a:buNone/>
            </a:pPr>
            <a:r>
              <a:rPr lang="en-US" sz="1800" dirty="0"/>
              <a:t>	F. Microorganisms form spores to enable them to survive all kinds of unfavorable conditions.</a:t>
            </a:r>
          </a:p>
          <a:p>
            <a:pPr>
              <a:lnSpc>
                <a:spcPct val="80000"/>
              </a:lnSpc>
              <a:buFontTx/>
              <a:buNone/>
            </a:pPr>
            <a:r>
              <a:rPr lang="en-US" sz="1800" dirty="0"/>
              <a:t>	G. Molds are more sensitive than bacteria to temperature.</a:t>
            </a:r>
          </a:p>
          <a:p>
            <a:pPr>
              <a:lnSpc>
                <a:spcPct val="80000"/>
              </a:lnSpc>
              <a:buFontTx/>
              <a:buNone/>
            </a:pPr>
            <a:r>
              <a:rPr lang="en-US" sz="1800" dirty="0"/>
              <a:t>	H. Spore formation in microorganisms is a mechanism that protects the species against high temperatures.</a:t>
            </a:r>
          </a:p>
          <a:p>
            <a:pPr>
              <a:lnSpc>
                <a:spcPct val="80000"/>
              </a:lnSpc>
              <a:buFontTx/>
              <a:buNone/>
            </a:pPr>
            <a:r>
              <a:rPr lang="en-US" sz="1800" dirty="0"/>
              <a:t>	J. Spores are a vital mechanism for the reproduction of certain microorganisms.</a:t>
            </a:r>
          </a:p>
          <a:p>
            <a:pPr>
              <a:lnSpc>
                <a:spcPct val="80000"/>
              </a:lnSpc>
              <a:buFontTx/>
              <a:buNone/>
            </a:pPr>
            <a:r>
              <a:rPr lang="en-US" sz="1800" dirty="0"/>
              <a:t>In every organisms the spore is better adapted to heat than the organisms itself.</a:t>
            </a:r>
          </a:p>
          <a:p>
            <a:pPr>
              <a:lnSpc>
                <a:spcPct val="80000"/>
              </a:lnSpc>
              <a:buFontTx/>
              <a:buNone/>
            </a:pPr>
            <a:endParaRPr lang="en-US" sz="1800" dirty="0"/>
          </a:p>
        </p:txBody>
      </p:sp>
      <p:sp>
        <p:nvSpPr>
          <p:cNvPr id="44038" name="Oval 6"/>
          <p:cNvSpPr>
            <a:spLocks noChangeArrowheads="1"/>
          </p:cNvSpPr>
          <p:nvPr/>
        </p:nvSpPr>
        <p:spPr bwMode="auto">
          <a:xfrm>
            <a:off x="4953000" y="3505200"/>
            <a:ext cx="381000" cy="304800"/>
          </a:xfrm>
          <a:prstGeom prst="ellipse">
            <a:avLst/>
          </a:prstGeom>
          <a:noFill/>
          <a:ln w="9525">
            <a:solidFill>
              <a:srgbClr val="FF0000"/>
            </a:solidFill>
            <a:round/>
            <a:headEnd/>
            <a:tailEnd/>
          </a:ln>
          <a:effectLst/>
        </p:spPr>
        <p:txBody>
          <a:bodyPr wrap="none" anchor="ctr"/>
          <a:lstStyle/>
          <a:p>
            <a:endParaRPr lang="en-US" dirty="0"/>
          </a:p>
        </p:txBody>
      </p:sp>
      <p:pic>
        <p:nvPicPr>
          <p:cNvPr id="44039" name="Picture 7" descr="scan0006 - Copy"/>
          <p:cNvPicPr>
            <a:picLocks noGrp="1" noChangeAspect="1" noChangeArrowheads="1"/>
          </p:cNvPicPr>
          <p:nvPr>
            <p:ph type="body" sz="half" idx="1"/>
          </p:nvPr>
        </p:nvPicPr>
        <p:blipFill>
          <a:blip r:embed="rId2" cstate="print"/>
          <a:srcRect/>
          <a:stretch>
            <a:fillRect/>
          </a:stretch>
        </p:blipFill>
        <p:spPr>
          <a:xfrm>
            <a:off x="914400" y="1981200"/>
            <a:ext cx="3149600" cy="2779713"/>
          </a:xfrm>
          <a:noFill/>
          <a:ln/>
        </p:spPr>
      </p:pic>
      <p:sp>
        <p:nvSpPr>
          <p:cNvPr id="6" name="Slide Number Placeholder 5"/>
          <p:cNvSpPr>
            <a:spLocks noGrp="1"/>
          </p:cNvSpPr>
          <p:nvPr>
            <p:ph type="sldNum" sz="quarter" idx="12"/>
          </p:nvPr>
        </p:nvSpPr>
        <p:spPr/>
        <p:txBody>
          <a:bodyPr/>
          <a:lstStyle/>
          <a:p>
            <a:fld id="{AFBAE4E8-AB5F-4B01-A57A-71AEC9C287D5}" type="slidenum">
              <a:rPr lang="en-US" smtClean="0"/>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ppt_x"/>
                                          </p:val>
                                        </p:tav>
                                        <p:tav tm="100000">
                                          <p:val>
                                            <p:strVal val="#ppt_x"/>
                                          </p:val>
                                        </p:tav>
                                      </p:tavLst>
                                    </p:anim>
                                    <p:anim calcmode="lin" valueType="num">
                                      <p:cBhvr additive="base">
                                        <p:cTn id="8"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B passage 4</a:t>
            </a:r>
            <a:endParaRPr lang="en-US" dirty="0"/>
          </a:p>
        </p:txBody>
      </p:sp>
      <p:sp>
        <p:nvSpPr>
          <p:cNvPr id="3" name="Subtitle 2"/>
          <p:cNvSpPr>
            <a:spLocks noGrp="1"/>
          </p:cNvSpPr>
          <p:nvPr>
            <p:ph type="subTitle" idx="1"/>
          </p:nvPr>
        </p:nvSpPr>
        <p:spPr/>
        <p:txBody>
          <a:bodyPr/>
          <a:lstStyle/>
          <a:p>
            <a:r>
              <a:rPr lang="en-US" dirty="0" smtClean="0"/>
              <a:t>Page 602</a:t>
            </a:r>
            <a:endParaRPr lang="en-US" dirty="0"/>
          </a:p>
        </p:txBody>
      </p:sp>
      <p:sp>
        <p:nvSpPr>
          <p:cNvPr id="4" name="Slide Number Placeholder 3"/>
          <p:cNvSpPr>
            <a:spLocks noGrp="1"/>
          </p:cNvSpPr>
          <p:nvPr>
            <p:ph type="sldNum" sz="quarter" idx="12"/>
          </p:nvPr>
        </p:nvSpPr>
        <p:spPr/>
        <p:txBody>
          <a:bodyPr/>
          <a:lstStyle/>
          <a:p>
            <a:fld id="{AFBAE4E8-AB5F-4B01-A57A-71AEC9C287D5}"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304800"/>
            <a:ext cx="8229600" cy="1143000"/>
          </a:xfrm>
        </p:spPr>
        <p:txBody>
          <a:bodyPr/>
          <a:lstStyle/>
          <a:p>
            <a:pPr algn="l" eaLnBrk="1" hangingPunct="1"/>
            <a:r>
              <a:rPr lang="en-US" sz="2400" dirty="0" smtClean="0"/>
              <a:t>			    Passage 4 - B</a:t>
            </a:r>
            <a:br>
              <a:rPr lang="en-US" sz="2400" dirty="0" smtClean="0"/>
            </a:br>
            <a:r>
              <a:rPr lang="en-US" sz="2400" dirty="0" smtClean="0"/>
              <a:t>   </a:t>
            </a:r>
            <a:r>
              <a:rPr lang="en-US" sz="2000" dirty="0" smtClean="0"/>
              <a:t>The graphs below represent the percentage of fat and of water in the human body, by age and sex.</a:t>
            </a:r>
            <a:endParaRPr lang="en-US" sz="2400" dirty="0" smtClean="0"/>
          </a:p>
        </p:txBody>
      </p:sp>
      <p:sp>
        <p:nvSpPr>
          <p:cNvPr id="21507" name="Rectangle 6"/>
          <p:cNvSpPr>
            <a:spLocks noGrp="1" noChangeArrowheads="1"/>
          </p:cNvSpPr>
          <p:nvPr>
            <p:ph type="body" sz="half" idx="2"/>
          </p:nvPr>
        </p:nvSpPr>
        <p:spPr/>
        <p:txBody>
          <a:bodyPr/>
          <a:lstStyle/>
          <a:p>
            <a:pPr marL="533400" indent="-533400" eaLnBrk="1" hangingPunct="1">
              <a:buFontTx/>
              <a:buNone/>
            </a:pPr>
            <a:r>
              <a:rPr lang="en-US" sz="2000" dirty="0" smtClean="0"/>
              <a:t>17. During the adolescent years, the most notable change is:</a:t>
            </a:r>
          </a:p>
          <a:p>
            <a:pPr marL="533400" indent="-533400" eaLnBrk="1" hangingPunct="1">
              <a:buFontTx/>
              <a:buAutoNum type="alphaUcPeriod"/>
            </a:pPr>
            <a:r>
              <a:rPr lang="en-US" sz="2000" dirty="0" smtClean="0"/>
              <a:t>A decrease in fat percentage for boys.</a:t>
            </a:r>
          </a:p>
          <a:p>
            <a:pPr marL="533400" indent="-533400" eaLnBrk="1" hangingPunct="1">
              <a:buFontTx/>
              <a:buAutoNum type="alphaUcPeriod"/>
            </a:pPr>
            <a:r>
              <a:rPr lang="en-US" sz="2000" dirty="0" smtClean="0"/>
              <a:t>An increase in fat percentage for girls.</a:t>
            </a:r>
          </a:p>
          <a:p>
            <a:pPr marL="533400" indent="-533400" eaLnBrk="1" hangingPunct="1">
              <a:buFontTx/>
              <a:buAutoNum type="alphaUcPeriod"/>
            </a:pPr>
            <a:r>
              <a:rPr lang="en-US" sz="2000" dirty="0" smtClean="0"/>
              <a:t>A decrease in water percentage for boys.</a:t>
            </a:r>
          </a:p>
          <a:p>
            <a:pPr marL="533400" indent="-533400" eaLnBrk="1" hangingPunct="1">
              <a:buFontTx/>
              <a:buAutoNum type="alphaUcPeriod"/>
            </a:pPr>
            <a:r>
              <a:rPr lang="en-US" sz="2000" dirty="0" smtClean="0"/>
              <a:t>An increase in water percentage for girls.</a:t>
            </a:r>
          </a:p>
        </p:txBody>
      </p:sp>
      <p:pic>
        <p:nvPicPr>
          <p:cNvPr id="21508" name="Picture 7" descr="scan0008 - Copy"/>
          <p:cNvPicPr>
            <a:picLocks noGrp="1" noChangeAspect="1" noChangeArrowheads="1"/>
          </p:cNvPicPr>
          <p:nvPr>
            <p:ph sz="half" idx="1"/>
          </p:nvPr>
        </p:nvPicPr>
        <p:blipFill>
          <a:blip r:embed="rId2" cstate="print"/>
          <a:srcRect/>
          <a:stretch>
            <a:fillRect/>
          </a:stretch>
        </p:blipFill>
        <p:spPr>
          <a:xfrm>
            <a:off x="990600" y="1600200"/>
            <a:ext cx="6629400" cy="2286000"/>
          </a:xfrm>
          <a:noFill/>
        </p:spPr>
      </p:pic>
      <p:sp>
        <p:nvSpPr>
          <p:cNvPr id="134152" name="Oval 8"/>
          <p:cNvSpPr>
            <a:spLocks noChangeArrowheads="1"/>
          </p:cNvSpPr>
          <p:nvPr/>
        </p:nvSpPr>
        <p:spPr bwMode="auto">
          <a:xfrm>
            <a:off x="457200" y="4343400"/>
            <a:ext cx="381000" cy="381000"/>
          </a:xfrm>
          <a:prstGeom prst="ellipse">
            <a:avLst/>
          </a:prstGeom>
          <a:noFill/>
          <a:ln w="9525">
            <a:solidFill>
              <a:srgbClr val="FF0000"/>
            </a:solidFill>
            <a:round/>
            <a:headEnd/>
            <a:tailEnd/>
          </a:ln>
        </p:spPr>
        <p:txBody>
          <a:bodyPr wrap="none" anchor="ctr"/>
          <a:lstStyle/>
          <a:p>
            <a:endParaRPr lang="en-US" dirty="0"/>
          </a:p>
        </p:txBody>
      </p:sp>
      <p:sp>
        <p:nvSpPr>
          <p:cNvPr id="21510" name="Text Box 10"/>
          <p:cNvSpPr txBox="1">
            <a:spLocks noChangeArrowheads="1"/>
          </p:cNvSpPr>
          <p:nvPr/>
        </p:nvSpPr>
        <p:spPr bwMode="auto">
          <a:xfrm rot="-5400000">
            <a:off x="-1064419" y="2436019"/>
            <a:ext cx="3470275" cy="274638"/>
          </a:xfrm>
          <a:prstGeom prst="rect">
            <a:avLst/>
          </a:prstGeom>
          <a:noFill/>
          <a:ln w="9525">
            <a:noFill/>
            <a:miter lim="800000"/>
            <a:headEnd/>
            <a:tailEnd/>
          </a:ln>
        </p:spPr>
        <p:txBody>
          <a:bodyPr>
            <a:spAutoFit/>
          </a:bodyPr>
          <a:lstStyle/>
          <a:p>
            <a:pPr>
              <a:spcBef>
                <a:spcPct val="50000"/>
              </a:spcBef>
            </a:pPr>
            <a:r>
              <a:rPr lang="en-US" sz="1200" dirty="0"/>
              <a:t>Fat as a percentage of body weight.</a:t>
            </a:r>
          </a:p>
        </p:txBody>
      </p:sp>
      <p:sp>
        <p:nvSpPr>
          <p:cNvPr id="21511" name="Rectangle 11"/>
          <p:cNvSpPr>
            <a:spLocks noChangeArrowheads="1"/>
          </p:cNvSpPr>
          <p:nvPr/>
        </p:nvSpPr>
        <p:spPr bwMode="auto">
          <a:xfrm rot="-5400000">
            <a:off x="2858294" y="2399506"/>
            <a:ext cx="2787650" cy="274638"/>
          </a:xfrm>
          <a:prstGeom prst="rect">
            <a:avLst/>
          </a:prstGeom>
          <a:noFill/>
          <a:ln w="9525">
            <a:noFill/>
            <a:miter lim="800000"/>
            <a:headEnd/>
            <a:tailEnd/>
          </a:ln>
        </p:spPr>
        <p:txBody>
          <a:bodyPr wrap="none">
            <a:spAutoFit/>
          </a:bodyPr>
          <a:lstStyle/>
          <a:p>
            <a:pPr>
              <a:spcBef>
                <a:spcPct val="50000"/>
              </a:spcBef>
            </a:pPr>
            <a:r>
              <a:rPr lang="en-US" sz="1200" dirty="0"/>
              <a:t>Water as a percentage of body weight.</a:t>
            </a:r>
          </a:p>
        </p:txBody>
      </p:sp>
      <p:sp>
        <p:nvSpPr>
          <p:cNvPr id="21512" name="Rectangle 14"/>
          <p:cNvSpPr>
            <a:spLocks noChangeArrowheads="1"/>
          </p:cNvSpPr>
          <p:nvPr/>
        </p:nvSpPr>
        <p:spPr bwMode="auto">
          <a:xfrm>
            <a:off x="533400" y="3505200"/>
            <a:ext cx="304800" cy="457200"/>
          </a:xfrm>
          <a:prstGeom prst="rect">
            <a:avLst/>
          </a:prstGeom>
          <a:noFill/>
          <a:ln w="9525">
            <a:solidFill>
              <a:srgbClr val="0000FF"/>
            </a:solidFill>
            <a:miter lim="800000"/>
            <a:headEnd/>
            <a:tailEnd/>
          </a:ln>
        </p:spPr>
        <p:txBody>
          <a:bodyPr wrap="none" anchor="ctr"/>
          <a:lstStyle/>
          <a:p>
            <a:endParaRPr lang="en-US" dirty="0"/>
          </a:p>
        </p:txBody>
      </p:sp>
      <p:sp>
        <p:nvSpPr>
          <p:cNvPr id="21513" name="Rectangle 16"/>
          <p:cNvSpPr>
            <a:spLocks noChangeArrowheads="1"/>
          </p:cNvSpPr>
          <p:nvPr/>
        </p:nvSpPr>
        <p:spPr bwMode="auto">
          <a:xfrm>
            <a:off x="4114800" y="3429000"/>
            <a:ext cx="304800" cy="457200"/>
          </a:xfrm>
          <a:prstGeom prst="rect">
            <a:avLst/>
          </a:prstGeom>
          <a:noFill/>
          <a:ln w="9525">
            <a:solidFill>
              <a:srgbClr val="0000FF"/>
            </a:solidFill>
            <a:miter lim="800000"/>
            <a:headEnd/>
            <a:tailEnd/>
          </a:ln>
        </p:spPr>
        <p:txBody>
          <a:bodyPr wrap="none" anchor="ctr"/>
          <a:lstStyle/>
          <a:p>
            <a:endParaRPr lang="en-US" dirty="0"/>
          </a:p>
        </p:txBody>
      </p:sp>
      <p:sp>
        <p:nvSpPr>
          <p:cNvPr id="10" name="Slide Number Placeholder 9"/>
          <p:cNvSpPr>
            <a:spLocks noGrp="1"/>
          </p:cNvSpPr>
          <p:nvPr>
            <p:ph type="sldNum" sz="quarter" idx="12"/>
          </p:nvPr>
        </p:nvSpPr>
        <p:spPr/>
        <p:txBody>
          <a:bodyPr/>
          <a:lstStyle/>
          <a:p>
            <a:fld id="{EADC7A4C-9485-4808-9B8E-3A2D16FE28E3}"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algn="l"/>
            <a:r>
              <a:rPr lang="en-US" sz="2000" dirty="0" smtClean="0"/>
              <a:t>			    Passage 4 - B </a:t>
            </a:r>
            <a:br>
              <a:rPr lang="en-US" sz="2000" dirty="0" smtClean="0"/>
            </a:br>
            <a:endParaRPr lang="en-US" sz="2000" dirty="0" smtClean="0"/>
          </a:p>
        </p:txBody>
      </p:sp>
      <p:sp>
        <p:nvSpPr>
          <p:cNvPr id="22531" name="Rectangle 3"/>
          <p:cNvSpPr>
            <a:spLocks noGrp="1" noChangeArrowheads="1"/>
          </p:cNvSpPr>
          <p:nvPr>
            <p:ph type="body" sz="half" idx="2"/>
          </p:nvPr>
        </p:nvSpPr>
        <p:spPr/>
        <p:txBody>
          <a:bodyPr/>
          <a:lstStyle/>
          <a:p>
            <a:pPr marL="533400" indent="-533400" eaLnBrk="1" hangingPunct="1">
              <a:buFontTx/>
              <a:buNone/>
            </a:pPr>
            <a:r>
              <a:rPr lang="en-US" sz="2000" dirty="0" smtClean="0"/>
              <a:t>18. The percent of fat in the body increases most rapidly during:</a:t>
            </a:r>
          </a:p>
          <a:p>
            <a:pPr marL="533400" indent="-533400" eaLnBrk="1" hangingPunct="1">
              <a:buFontTx/>
              <a:buNone/>
            </a:pPr>
            <a:r>
              <a:rPr lang="en-US" sz="2000" dirty="0" smtClean="0"/>
              <a:t>F. Middle age.</a:t>
            </a:r>
          </a:p>
          <a:p>
            <a:pPr marL="533400" indent="-533400" eaLnBrk="1" hangingPunct="1">
              <a:buFontTx/>
              <a:buNone/>
            </a:pPr>
            <a:r>
              <a:rPr lang="en-US" sz="2000" dirty="0" smtClean="0"/>
              <a:t>G. Adolescence</a:t>
            </a:r>
          </a:p>
          <a:p>
            <a:pPr marL="533400" indent="-533400" eaLnBrk="1" hangingPunct="1">
              <a:buFontTx/>
              <a:buNone/>
            </a:pPr>
            <a:r>
              <a:rPr lang="en-US" sz="2000" dirty="0" smtClean="0"/>
              <a:t>H. babyhood.</a:t>
            </a:r>
          </a:p>
          <a:p>
            <a:pPr marL="533400" indent="-533400" eaLnBrk="1" hangingPunct="1">
              <a:buFontTx/>
              <a:buNone/>
            </a:pPr>
            <a:r>
              <a:rPr lang="en-US" sz="2000" dirty="0" smtClean="0"/>
              <a:t>J. The prenatal period.</a:t>
            </a:r>
          </a:p>
        </p:txBody>
      </p:sp>
      <p:pic>
        <p:nvPicPr>
          <p:cNvPr id="22532" name="Picture 4" descr="scan0008 - Copy"/>
          <p:cNvPicPr>
            <a:picLocks noGrp="1" noChangeAspect="1" noChangeArrowheads="1"/>
          </p:cNvPicPr>
          <p:nvPr>
            <p:ph sz="half" idx="1"/>
          </p:nvPr>
        </p:nvPicPr>
        <p:blipFill>
          <a:blip r:embed="rId2" cstate="print"/>
          <a:srcRect/>
          <a:stretch>
            <a:fillRect/>
          </a:stretch>
        </p:blipFill>
        <p:spPr>
          <a:xfrm>
            <a:off x="990600" y="990600"/>
            <a:ext cx="6629400" cy="2286000"/>
          </a:xfrm>
          <a:noFill/>
        </p:spPr>
      </p:pic>
      <p:sp>
        <p:nvSpPr>
          <p:cNvPr id="136197" name="Oval 5"/>
          <p:cNvSpPr>
            <a:spLocks noChangeArrowheads="1"/>
          </p:cNvSpPr>
          <p:nvPr/>
        </p:nvSpPr>
        <p:spPr bwMode="auto">
          <a:xfrm>
            <a:off x="457200" y="5410200"/>
            <a:ext cx="381000" cy="381000"/>
          </a:xfrm>
          <a:prstGeom prst="ellipse">
            <a:avLst/>
          </a:prstGeom>
          <a:noFill/>
          <a:ln w="9525">
            <a:solidFill>
              <a:srgbClr val="FF0000"/>
            </a:solidFill>
            <a:round/>
            <a:headEnd/>
            <a:tailEnd/>
          </a:ln>
        </p:spPr>
        <p:txBody>
          <a:bodyPr wrap="none" anchor="ctr"/>
          <a:lstStyle/>
          <a:p>
            <a:endParaRPr lang="en-US" dirty="0"/>
          </a:p>
        </p:txBody>
      </p:sp>
      <p:sp>
        <p:nvSpPr>
          <p:cNvPr id="6" name="Slide Number Placeholder 5"/>
          <p:cNvSpPr>
            <a:spLocks noGrp="1"/>
          </p:cNvSpPr>
          <p:nvPr>
            <p:ph type="sldNum" sz="quarter" idx="12"/>
          </p:nvPr>
        </p:nvSpPr>
        <p:spPr/>
        <p:txBody>
          <a:bodyPr/>
          <a:lstStyle/>
          <a:p>
            <a:fld id="{EADC7A4C-9485-4808-9B8E-3A2D16FE28E3}"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7"/>
                                        </p:tgtEl>
                                        <p:attrNameLst>
                                          <p:attrName>style.visibility</p:attrName>
                                        </p:attrNameLst>
                                      </p:cBhvr>
                                      <p:to>
                                        <p:strVal val="visible"/>
                                      </p:to>
                                    </p:set>
                                    <p:anim calcmode="lin" valueType="num">
                                      <p:cBhvr additive="base">
                                        <p:cTn id="7" dur="500" fill="hold"/>
                                        <p:tgtEl>
                                          <p:spTgt spid="136197"/>
                                        </p:tgtEl>
                                        <p:attrNameLst>
                                          <p:attrName>ppt_x</p:attrName>
                                        </p:attrNameLst>
                                      </p:cBhvr>
                                      <p:tavLst>
                                        <p:tav tm="0">
                                          <p:val>
                                            <p:strVal val="#ppt_x"/>
                                          </p:val>
                                        </p:tav>
                                        <p:tav tm="100000">
                                          <p:val>
                                            <p:strVal val="#ppt_x"/>
                                          </p:val>
                                        </p:tav>
                                      </p:tavLst>
                                    </p:anim>
                                    <p:anim calcmode="lin" valueType="num">
                                      <p:cBhvr additive="base">
                                        <p:cTn id="8" dur="500" fill="hold"/>
                                        <p:tgtEl>
                                          <p:spTgt spid="136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15962"/>
          </a:xfrm>
        </p:spPr>
        <p:txBody>
          <a:bodyPr/>
          <a:lstStyle/>
          <a:p>
            <a:pPr algn="l"/>
            <a:r>
              <a:rPr lang="en-US" sz="2000" dirty="0" smtClean="0"/>
              <a:t>			    Passage 4 - B </a:t>
            </a:r>
            <a:br>
              <a:rPr lang="en-US" sz="2000" dirty="0" smtClean="0"/>
            </a:br>
            <a:endParaRPr lang="en-US" sz="2000" dirty="0" smtClean="0"/>
          </a:p>
        </p:txBody>
      </p:sp>
      <p:sp>
        <p:nvSpPr>
          <p:cNvPr id="23555" name="Rectangle 3"/>
          <p:cNvSpPr>
            <a:spLocks noGrp="1" noChangeArrowheads="1"/>
          </p:cNvSpPr>
          <p:nvPr>
            <p:ph type="body" sz="half" idx="2"/>
          </p:nvPr>
        </p:nvSpPr>
        <p:spPr/>
        <p:txBody>
          <a:bodyPr/>
          <a:lstStyle/>
          <a:p>
            <a:pPr marL="533400" indent="-533400" eaLnBrk="1" hangingPunct="1">
              <a:buFontTx/>
              <a:buNone/>
            </a:pPr>
            <a:r>
              <a:rPr lang="en-US" sz="2000" dirty="0" smtClean="0"/>
              <a:t>19. At age 60, the amount of water in the body of a 150-pound man is:</a:t>
            </a:r>
          </a:p>
          <a:p>
            <a:pPr marL="533400" indent="-533400" eaLnBrk="1" hangingPunct="1">
              <a:buFontTx/>
              <a:buAutoNum type="alphaUcPeriod"/>
            </a:pPr>
            <a:r>
              <a:rPr lang="en-US" sz="2000" dirty="0" smtClean="0"/>
              <a:t>The same as that in a 150-pound woman.</a:t>
            </a:r>
          </a:p>
          <a:p>
            <a:pPr marL="533400" indent="-533400" eaLnBrk="1" hangingPunct="1">
              <a:buFontTx/>
              <a:buAutoNum type="alphaUcPeriod"/>
            </a:pPr>
            <a:r>
              <a:rPr lang="en-US" sz="2000" dirty="0" smtClean="0"/>
              <a:t>Twice as much as that in a 150-pound woman.</a:t>
            </a:r>
          </a:p>
          <a:p>
            <a:pPr marL="533400" indent="-533400" eaLnBrk="1" hangingPunct="1">
              <a:buFontTx/>
              <a:buAutoNum type="alphaUcPeriod"/>
            </a:pPr>
            <a:r>
              <a:rPr lang="en-US" sz="2000" dirty="0" smtClean="0"/>
              <a:t>About the same as that in a 140-pound woman.</a:t>
            </a:r>
          </a:p>
          <a:p>
            <a:pPr marL="533400" indent="-533400" eaLnBrk="1" hangingPunct="1">
              <a:buFontTx/>
              <a:buAutoNum type="alphaUcPeriod"/>
            </a:pPr>
            <a:r>
              <a:rPr lang="en-US" sz="2000" dirty="0" smtClean="0"/>
              <a:t>About the same as that in a 160-pound woman.</a:t>
            </a:r>
          </a:p>
        </p:txBody>
      </p:sp>
      <p:pic>
        <p:nvPicPr>
          <p:cNvPr id="23556" name="Picture 4" descr="scan0008 - Copy"/>
          <p:cNvPicPr>
            <a:picLocks noGrp="1" noChangeAspect="1" noChangeArrowheads="1"/>
          </p:cNvPicPr>
          <p:nvPr>
            <p:ph sz="half" idx="1"/>
          </p:nvPr>
        </p:nvPicPr>
        <p:blipFill>
          <a:blip r:embed="rId2" cstate="print"/>
          <a:srcRect/>
          <a:stretch>
            <a:fillRect/>
          </a:stretch>
        </p:blipFill>
        <p:spPr>
          <a:xfrm>
            <a:off x="1066800" y="1066800"/>
            <a:ext cx="6629400" cy="2286000"/>
          </a:xfrm>
          <a:noFill/>
        </p:spPr>
      </p:pic>
      <p:sp>
        <p:nvSpPr>
          <p:cNvPr id="137221" name="Oval 5"/>
          <p:cNvSpPr>
            <a:spLocks noChangeArrowheads="1"/>
          </p:cNvSpPr>
          <p:nvPr/>
        </p:nvSpPr>
        <p:spPr bwMode="auto">
          <a:xfrm>
            <a:off x="457200" y="5410200"/>
            <a:ext cx="381000" cy="381000"/>
          </a:xfrm>
          <a:prstGeom prst="ellipse">
            <a:avLst/>
          </a:prstGeom>
          <a:noFill/>
          <a:ln w="9525">
            <a:solidFill>
              <a:srgbClr val="FF0000"/>
            </a:solidFill>
            <a:round/>
            <a:headEnd/>
            <a:tailEnd/>
          </a:ln>
        </p:spPr>
        <p:txBody>
          <a:bodyPr wrap="none" anchor="ctr"/>
          <a:lstStyle/>
          <a:p>
            <a:endParaRPr lang="en-US" dirty="0"/>
          </a:p>
        </p:txBody>
      </p:sp>
      <p:sp>
        <p:nvSpPr>
          <p:cNvPr id="6" name="Slide Number Placeholder 5"/>
          <p:cNvSpPr>
            <a:spLocks noGrp="1"/>
          </p:cNvSpPr>
          <p:nvPr>
            <p:ph type="sldNum" sz="quarter" idx="12"/>
          </p:nvPr>
        </p:nvSpPr>
        <p:spPr/>
        <p:txBody>
          <a:bodyPr/>
          <a:lstStyle/>
          <a:p>
            <a:fld id="{EADC7A4C-9485-4808-9B8E-3A2D16FE28E3}"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additive="base">
                                        <p:cTn id="7" dur="500" fill="hold"/>
                                        <p:tgtEl>
                                          <p:spTgt spid="137221"/>
                                        </p:tgtEl>
                                        <p:attrNameLst>
                                          <p:attrName>ppt_x</p:attrName>
                                        </p:attrNameLst>
                                      </p:cBhvr>
                                      <p:tavLst>
                                        <p:tav tm="0">
                                          <p:val>
                                            <p:strVal val="#ppt_x"/>
                                          </p:val>
                                        </p:tav>
                                        <p:tav tm="100000">
                                          <p:val>
                                            <p:strVal val="#ppt_x"/>
                                          </p:val>
                                        </p:tav>
                                      </p:tavLst>
                                    </p:anim>
                                    <p:anim calcmode="lin" valueType="num">
                                      <p:cBhvr additive="base">
                                        <p:cTn id="8"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92162"/>
          </a:xfrm>
        </p:spPr>
        <p:txBody>
          <a:bodyPr/>
          <a:lstStyle/>
          <a:p>
            <a:pPr algn="l"/>
            <a:r>
              <a:rPr lang="en-US" sz="2000" dirty="0" smtClean="0"/>
              <a:t>			    Passage 4 - B </a:t>
            </a:r>
            <a:br>
              <a:rPr lang="en-US" sz="2000" dirty="0" smtClean="0"/>
            </a:br>
            <a:endParaRPr lang="en-US" sz="2000" dirty="0" smtClean="0"/>
          </a:p>
        </p:txBody>
      </p:sp>
      <p:sp>
        <p:nvSpPr>
          <p:cNvPr id="24579" name="Rectangle 3"/>
          <p:cNvSpPr>
            <a:spLocks noGrp="1" noChangeArrowheads="1"/>
          </p:cNvSpPr>
          <p:nvPr>
            <p:ph type="body" sz="half" idx="2"/>
          </p:nvPr>
        </p:nvSpPr>
        <p:spPr/>
        <p:txBody>
          <a:bodyPr/>
          <a:lstStyle/>
          <a:p>
            <a:pPr marL="533400" indent="-533400" eaLnBrk="1" hangingPunct="1">
              <a:lnSpc>
                <a:spcPct val="90000"/>
              </a:lnSpc>
              <a:buFontTx/>
              <a:buNone/>
            </a:pPr>
            <a:r>
              <a:rPr lang="en-US" sz="1600" dirty="0" smtClean="0"/>
              <a:t>20. As people get older after the age of 40:</a:t>
            </a:r>
          </a:p>
          <a:p>
            <a:pPr marL="533400" indent="-533400" eaLnBrk="1" hangingPunct="1">
              <a:lnSpc>
                <a:spcPct val="90000"/>
              </a:lnSpc>
              <a:buFontTx/>
              <a:buNone/>
            </a:pPr>
            <a:r>
              <a:rPr lang="en-US" sz="1600" dirty="0" smtClean="0"/>
              <a:t>F. Men and women become more and more different in the fat content of their bodies.</a:t>
            </a:r>
          </a:p>
          <a:p>
            <a:pPr marL="533400" indent="-533400" eaLnBrk="1" hangingPunct="1">
              <a:lnSpc>
                <a:spcPct val="90000"/>
              </a:lnSpc>
              <a:buFontTx/>
              <a:buNone/>
            </a:pPr>
            <a:r>
              <a:rPr lang="en-US" sz="1600" dirty="0" smtClean="0"/>
              <a:t>G. Men and women become more and more different in the water content of their bodies.</a:t>
            </a:r>
          </a:p>
          <a:p>
            <a:pPr marL="533400" indent="-533400" eaLnBrk="1" hangingPunct="1">
              <a:lnSpc>
                <a:spcPct val="90000"/>
              </a:lnSpc>
              <a:buFontTx/>
              <a:buNone/>
            </a:pPr>
            <a:r>
              <a:rPr lang="en-US" sz="1600" dirty="0" smtClean="0"/>
              <a:t>H. Both water and fat contents of the bodies of men and women become increasingly different.</a:t>
            </a:r>
          </a:p>
          <a:p>
            <a:pPr marL="533400" indent="-533400" eaLnBrk="1" hangingPunct="1">
              <a:lnSpc>
                <a:spcPct val="90000"/>
              </a:lnSpc>
              <a:buFontTx/>
              <a:buNone/>
            </a:pPr>
            <a:r>
              <a:rPr lang="en-US" sz="1600" dirty="0" smtClean="0"/>
              <a:t>J. The difference of both fat and water contents of the bodies of the two genders does not change.</a:t>
            </a:r>
          </a:p>
        </p:txBody>
      </p:sp>
      <p:pic>
        <p:nvPicPr>
          <p:cNvPr id="24580" name="Picture 4" descr="scan0008 - Copy"/>
          <p:cNvPicPr>
            <a:picLocks noGrp="1" noChangeAspect="1" noChangeArrowheads="1"/>
          </p:cNvPicPr>
          <p:nvPr>
            <p:ph sz="half" idx="1"/>
          </p:nvPr>
        </p:nvPicPr>
        <p:blipFill>
          <a:blip r:embed="rId2" cstate="print"/>
          <a:srcRect/>
          <a:stretch>
            <a:fillRect/>
          </a:stretch>
        </p:blipFill>
        <p:spPr>
          <a:xfrm>
            <a:off x="990600" y="990600"/>
            <a:ext cx="6629400" cy="2286000"/>
          </a:xfrm>
          <a:noFill/>
        </p:spPr>
      </p:pic>
      <p:sp>
        <p:nvSpPr>
          <p:cNvPr id="138245" name="Oval 5"/>
          <p:cNvSpPr>
            <a:spLocks noChangeArrowheads="1"/>
          </p:cNvSpPr>
          <p:nvPr/>
        </p:nvSpPr>
        <p:spPr bwMode="auto">
          <a:xfrm>
            <a:off x="381000" y="5029200"/>
            <a:ext cx="381000" cy="381000"/>
          </a:xfrm>
          <a:prstGeom prst="ellipse">
            <a:avLst/>
          </a:prstGeom>
          <a:noFill/>
          <a:ln w="9525">
            <a:solidFill>
              <a:srgbClr val="FF0000"/>
            </a:solidFill>
            <a:round/>
            <a:headEnd/>
            <a:tailEnd/>
          </a:ln>
        </p:spPr>
        <p:txBody>
          <a:bodyPr wrap="none" anchor="ctr"/>
          <a:lstStyle/>
          <a:p>
            <a:endParaRPr lang="en-US" dirty="0"/>
          </a:p>
        </p:txBody>
      </p:sp>
      <p:sp>
        <p:nvSpPr>
          <p:cNvPr id="6" name="Slide Number Placeholder 5"/>
          <p:cNvSpPr>
            <a:spLocks noGrp="1"/>
          </p:cNvSpPr>
          <p:nvPr>
            <p:ph type="sldNum" sz="quarter" idx="12"/>
          </p:nvPr>
        </p:nvSpPr>
        <p:spPr/>
        <p:txBody>
          <a:bodyPr/>
          <a:lstStyle/>
          <a:p>
            <a:fld id="{EADC7A4C-9485-4808-9B8E-3A2D16FE28E3}"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 calcmode="lin" valueType="num">
                                      <p:cBhvr additive="base">
                                        <p:cTn id="7" dur="500" fill="hold"/>
                                        <p:tgtEl>
                                          <p:spTgt spid="138245"/>
                                        </p:tgtEl>
                                        <p:attrNameLst>
                                          <p:attrName>ppt_x</p:attrName>
                                        </p:attrNameLst>
                                      </p:cBhvr>
                                      <p:tavLst>
                                        <p:tav tm="0">
                                          <p:val>
                                            <p:strVal val="#ppt_x"/>
                                          </p:val>
                                        </p:tav>
                                        <p:tav tm="100000">
                                          <p:val>
                                            <p:strVal val="#ppt_x"/>
                                          </p:val>
                                        </p:tav>
                                      </p:tavLst>
                                    </p:anim>
                                    <p:anim calcmode="lin" valueType="num">
                                      <p:cBhvr additive="base">
                                        <p:cTn id="8" dur="500" fill="hold"/>
                                        <p:tgtEl>
                                          <p:spTgt spid="138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r>
              <a:rPr lang="en-US" smtClean="0"/>
              <a:t>page 392</a:t>
            </a:r>
            <a:endParaRPr lang="en-US" dirty="0"/>
          </a:p>
        </p:txBody>
      </p:sp>
      <p:sp>
        <p:nvSpPr>
          <p:cNvPr id="4" name="Content Placeholder 3"/>
          <p:cNvSpPr>
            <a:spLocks noGrp="1"/>
          </p:cNvSpPr>
          <p:nvPr>
            <p:ph sz="half" idx="2"/>
          </p:nvPr>
        </p:nvSpPr>
        <p:spPr>
          <a:xfrm>
            <a:off x="4724400" y="1600200"/>
            <a:ext cx="4419600" cy="4525963"/>
          </a:xfrm>
        </p:spPr>
        <p:txBody>
          <a:bodyPr>
            <a:normAutofit fontScale="92500"/>
          </a:bodyPr>
          <a:lstStyle/>
          <a:p>
            <a:r>
              <a:rPr lang="en-US" dirty="0" smtClean="0"/>
              <a:t>Two species of the microorganisms Paramecium are grown in cultures, and the population density is measured daily. The upper graph shows the results if the two species are raised in separate cultures. The lower graph shows the results if the two species are grown together in a single culture.</a:t>
            </a:r>
          </a:p>
          <a:p>
            <a:endParaRPr lang="en-US" dirty="0"/>
          </a:p>
        </p:txBody>
      </p:sp>
      <p:pic>
        <p:nvPicPr>
          <p:cNvPr id="5" name="Content Placeholder 4" descr="scan0001"/>
          <p:cNvPicPr>
            <a:picLocks noGrp="1" noChangeAspect="1" noChangeArrowheads="1"/>
          </p:cNvPicPr>
          <p:nvPr>
            <p:ph sz="half" idx="1"/>
          </p:nvPr>
        </p:nvPicPr>
        <p:blipFill>
          <a:blip r:embed="rId2" cstate="print"/>
          <a:srcRect/>
          <a:stretch>
            <a:fillRect/>
          </a:stretch>
        </p:blipFill>
        <p:spPr bwMode="auto">
          <a:xfrm>
            <a:off x="152400" y="1676400"/>
            <a:ext cx="4556692"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BAE4E8-AB5F-4B01-A57A-71AEC9C287D5}" type="slidenum">
              <a:rPr lang="en-US" smtClean="0"/>
              <a:pPr/>
              <a:t>6</a:t>
            </a:fld>
            <a:endParaRPr lang="en-US" dirty="0"/>
          </a:p>
        </p:txBody>
      </p:sp>
      <p:sp>
        <p:nvSpPr>
          <p:cNvPr id="3" name="Rectangle 2"/>
          <p:cNvSpPr/>
          <p:nvPr/>
        </p:nvSpPr>
        <p:spPr>
          <a:xfrm>
            <a:off x="990600" y="1828800"/>
            <a:ext cx="1066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7176" y="3581400"/>
            <a:ext cx="14112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102352" y="4419600"/>
            <a:ext cx="38892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2352" y="5254752"/>
            <a:ext cx="3578352" cy="3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2352" y="4876800"/>
            <a:ext cx="36606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2352" y="6019800"/>
            <a:ext cx="3584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2352" y="5562600"/>
            <a:ext cx="3584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2352" y="4038600"/>
            <a:ext cx="3276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24800" y="3581400"/>
            <a:ext cx="7559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pPr algn="l"/>
            <a:r>
              <a:rPr lang="en-US" sz="2000" dirty="0" smtClean="0"/>
              <a:t>			    Passage 4 - B </a:t>
            </a:r>
            <a:br>
              <a:rPr lang="en-US" sz="2000" dirty="0" smtClean="0"/>
            </a:br>
            <a:endParaRPr lang="en-US" sz="2000" dirty="0" smtClean="0"/>
          </a:p>
        </p:txBody>
      </p:sp>
      <p:sp>
        <p:nvSpPr>
          <p:cNvPr id="25603" name="Rectangle 3"/>
          <p:cNvSpPr>
            <a:spLocks noGrp="1" noChangeArrowheads="1"/>
          </p:cNvSpPr>
          <p:nvPr>
            <p:ph type="body" sz="half" idx="2"/>
          </p:nvPr>
        </p:nvSpPr>
        <p:spPr/>
        <p:txBody>
          <a:bodyPr/>
          <a:lstStyle/>
          <a:p>
            <a:pPr marL="533400" indent="-533400" eaLnBrk="1" hangingPunct="1">
              <a:lnSpc>
                <a:spcPct val="80000"/>
              </a:lnSpc>
              <a:buFontTx/>
              <a:buNone/>
            </a:pPr>
            <a:r>
              <a:rPr lang="en-US" sz="1600" dirty="0" smtClean="0"/>
              <a:t>21. What hypothesis about the role of sex hormones during adolescence might be advanced from the graphs?</a:t>
            </a:r>
          </a:p>
          <a:p>
            <a:pPr marL="533400" indent="-533400" eaLnBrk="1" hangingPunct="1">
              <a:lnSpc>
                <a:spcPct val="80000"/>
              </a:lnSpc>
              <a:buFontTx/>
              <a:buAutoNum type="alphaUcPeriod"/>
            </a:pPr>
            <a:r>
              <a:rPr lang="en-US" sz="1600" dirty="0" smtClean="0"/>
              <a:t>Both male and female sex hormones cause an increase in the percent of fat in the body.</a:t>
            </a:r>
          </a:p>
          <a:p>
            <a:pPr marL="533400" indent="-533400" eaLnBrk="1" hangingPunct="1">
              <a:lnSpc>
                <a:spcPct val="80000"/>
              </a:lnSpc>
              <a:buFontTx/>
              <a:buAutoNum type="alphaUcPeriod"/>
            </a:pPr>
            <a:r>
              <a:rPr lang="en-US" sz="1600" dirty="0" smtClean="0"/>
              <a:t>Male hormones cause a reduction in the percent of fat and an increase in the percent of water.</a:t>
            </a:r>
          </a:p>
          <a:p>
            <a:pPr marL="533400" indent="-533400" eaLnBrk="1" hangingPunct="1">
              <a:lnSpc>
                <a:spcPct val="80000"/>
              </a:lnSpc>
              <a:buFontTx/>
              <a:buAutoNum type="alphaUcPeriod"/>
            </a:pPr>
            <a:r>
              <a:rPr lang="en-US" sz="1600" dirty="0" smtClean="0"/>
              <a:t>Female hormones have a much greater influence than male hormones on the percent of water.</a:t>
            </a:r>
          </a:p>
          <a:p>
            <a:pPr marL="533400" indent="-533400" eaLnBrk="1" hangingPunct="1">
              <a:lnSpc>
                <a:spcPct val="80000"/>
              </a:lnSpc>
              <a:buFontTx/>
              <a:buAutoNum type="alphaUcPeriod"/>
            </a:pPr>
            <a:r>
              <a:rPr lang="en-US" sz="1600" dirty="0" smtClean="0"/>
              <a:t>Male hormones cause the growth of male secondary sex characteristics.</a:t>
            </a:r>
          </a:p>
        </p:txBody>
      </p:sp>
      <p:pic>
        <p:nvPicPr>
          <p:cNvPr id="25604" name="Picture 4" descr="scan0008 - Copy"/>
          <p:cNvPicPr>
            <a:picLocks noGrp="1" noChangeAspect="1" noChangeArrowheads="1"/>
          </p:cNvPicPr>
          <p:nvPr>
            <p:ph sz="half" idx="1"/>
          </p:nvPr>
        </p:nvPicPr>
        <p:blipFill>
          <a:blip r:embed="rId2" cstate="print"/>
          <a:srcRect/>
          <a:stretch>
            <a:fillRect/>
          </a:stretch>
        </p:blipFill>
        <p:spPr>
          <a:xfrm>
            <a:off x="1066800" y="1066800"/>
            <a:ext cx="6629400" cy="2286000"/>
          </a:xfrm>
          <a:noFill/>
        </p:spPr>
      </p:pic>
      <p:sp>
        <p:nvSpPr>
          <p:cNvPr id="139269" name="Oval 5"/>
          <p:cNvSpPr>
            <a:spLocks noChangeArrowheads="1"/>
          </p:cNvSpPr>
          <p:nvPr/>
        </p:nvSpPr>
        <p:spPr bwMode="auto">
          <a:xfrm>
            <a:off x="457200" y="4572000"/>
            <a:ext cx="381000" cy="381000"/>
          </a:xfrm>
          <a:prstGeom prst="ellipse">
            <a:avLst/>
          </a:prstGeom>
          <a:noFill/>
          <a:ln w="9525">
            <a:solidFill>
              <a:srgbClr val="FF0000"/>
            </a:solidFill>
            <a:round/>
            <a:headEnd/>
            <a:tailEnd/>
          </a:ln>
        </p:spPr>
        <p:txBody>
          <a:bodyPr wrap="none" anchor="ctr"/>
          <a:lstStyle/>
          <a:p>
            <a:endParaRPr lang="en-US" dirty="0"/>
          </a:p>
        </p:txBody>
      </p:sp>
      <p:sp>
        <p:nvSpPr>
          <p:cNvPr id="6" name="Slide Number Placeholder 5"/>
          <p:cNvSpPr>
            <a:spLocks noGrp="1"/>
          </p:cNvSpPr>
          <p:nvPr>
            <p:ph type="sldNum" sz="quarter" idx="12"/>
          </p:nvPr>
        </p:nvSpPr>
        <p:spPr/>
        <p:txBody>
          <a:bodyPr/>
          <a:lstStyle/>
          <a:p>
            <a:fld id="{EADC7A4C-9485-4808-9B8E-3A2D16FE28E3}"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F66062D2-B167-48FD-B7CC-6364CB336583}" type="slidenum">
              <a:rPr lang="en-US" smtClean="0"/>
              <a:pPr/>
              <a:t>7</a:t>
            </a:fld>
            <a:endParaRPr lang="en-US" dirty="0" smtClean="0"/>
          </a:p>
        </p:txBody>
      </p:sp>
      <p:sp>
        <p:nvSpPr>
          <p:cNvPr id="23555" name="Rectangle 2"/>
          <p:cNvSpPr>
            <a:spLocks noGrp="1" noChangeArrowheads="1"/>
          </p:cNvSpPr>
          <p:nvPr>
            <p:ph type="title"/>
          </p:nvPr>
        </p:nvSpPr>
        <p:spPr/>
        <p:txBody>
          <a:bodyPr/>
          <a:lstStyle/>
          <a:p>
            <a:r>
              <a:rPr lang="en-US" dirty="0" smtClean="0"/>
              <a:t>Warm-Up Question 1</a:t>
            </a:r>
          </a:p>
        </p:txBody>
      </p:sp>
      <p:pic>
        <p:nvPicPr>
          <p:cNvPr id="23556" name="Picture 3" descr="scan0001"/>
          <p:cNvPicPr>
            <a:picLocks noGrp="1" noChangeAspect="1" noChangeArrowheads="1"/>
          </p:cNvPicPr>
          <p:nvPr>
            <p:ph type="body" sz="half" idx="1"/>
          </p:nvPr>
        </p:nvPicPr>
        <p:blipFill>
          <a:blip r:embed="rId2" cstate="print"/>
          <a:srcRect/>
          <a:stretch>
            <a:fillRect/>
          </a:stretch>
        </p:blipFill>
        <p:spPr>
          <a:xfrm>
            <a:off x="295853" y="1752600"/>
            <a:ext cx="4152611" cy="3505200"/>
          </a:xfrm>
        </p:spPr>
      </p:pic>
      <p:sp>
        <p:nvSpPr>
          <p:cNvPr id="23557" name="Rectangle 4"/>
          <p:cNvSpPr>
            <a:spLocks noGrp="1" noChangeArrowheads="1"/>
          </p:cNvSpPr>
          <p:nvPr>
            <p:ph type="body" sz="half" idx="2"/>
          </p:nvPr>
        </p:nvSpPr>
        <p:spPr>
          <a:xfrm>
            <a:off x="4648200" y="1219200"/>
            <a:ext cx="4038600" cy="4876800"/>
          </a:xfrm>
          <a:noFill/>
        </p:spPr>
        <p:txBody>
          <a:bodyPr>
            <a:normAutofit/>
          </a:bodyPr>
          <a:lstStyle/>
          <a:p>
            <a:pPr marL="609600" indent="-609600">
              <a:buFontTx/>
              <a:buNone/>
            </a:pPr>
            <a:r>
              <a:rPr lang="en-US" sz="2400" dirty="0" smtClean="0"/>
              <a:t>When the two species are grown separately,</a:t>
            </a:r>
          </a:p>
          <a:p>
            <a:pPr marL="990600" lvl="1" indent="-533400">
              <a:buFontTx/>
              <a:buNone/>
            </a:pPr>
            <a:r>
              <a:rPr lang="en-US" sz="2000" dirty="0" smtClean="0"/>
              <a:t>A.    Both species reach maximum population density in 18 days</a:t>
            </a:r>
          </a:p>
          <a:p>
            <a:pPr marL="990600" lvl="1" indent="-533400">
              <a:buFontTx/>
              <a:buNone/>
            </a:pPr>
            <a:r>
              <a:rPr lang="en-US" sz="2000" dirty="0" smtClean="0"/>
              <a:t>B.    Both species stop reproducing after 12 days</a:t>
            </a:r>
          </a:p>
          <a:p>
            <a:pPr marL="990600" lvl="1" indent="-533400">
              <a:buFontTx/>
              <a:buNone/>
            </a:pPr>
            <a:r>
              <a:rPr lang="en-US" sz="2000" dirty="0" smtClean="0"/>
              <a:t>C.   Populations of both species grow fastest after 3 days</a:t>
            </a:r>
          </a:p>
          <a:p>
            <a:pPr marL="990600" lvl="1" indent="-533400">
              <a:buFontTx/>
              <a:buAutoNum type="alphaUcPeriod" startAt="4"/>
            </a:pPr>
            <a:r>
              <a:rPr lang="en-US" sz="2000" dirty="0" smtClean="0"/>
              <a:t>Both species reproduce fastest after 2 days</a:t>
            </a:r>
          </a:p>
          <a:p>
            <a:pPr marL="990600" lvl="1" indent="-533400">
              <a:buNone/>
            </a:pPr>
            <a:endParaRPr lang="en-US" sz="2000" dirty="0" smtClean="0"/>
          </a:p>
          <a:p>
            <a:pPr marL="990600" lvl="1" indent="-533400">
              <a:buNone/>
            </a:pPr>
            <a:endParaRPr lang="en-US" sz="2000" dirty="0" smtClean="0"/>
          </a:p>
          <a:p>
            <a:pPr marL="990600" lvl="1" indent="-533400">
              <a:buNone/>
            </a:pPr>
            <a:endParaRPr lang="en-US" sz="2000" dirty="0" smtClean="0"/>
          </a:p>
        </p:txBody>
      </p:sp>
      <p:cxnSp>
        <p:nvCxnSpPr>
          <p:cNvPr id="4" name="Straight Arrow Connector 3"/>
          <p:cNvCxnSpPr/>
          <p:nvPr/>
        </p:nvCxnSpPr>
        <p:spPr>
          <a:xfrm flipH="1">
            <a:off x="3886200" y="1981200"/>
            <a:ext cx="1371600" cy="685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D50071BA-0375-47EA-ABD8-DD9527B85A97}" type="slidenum">
              <a:rPr lang="en-US" smtClean="0"/>
              <a:pPr/>
              <a:t>8</a:t>
            </a:fld>
            <a:endParaRPr lang="en-US" dirty="0" smtClean="0"/>
          </a:p>
        </p:txBody>
      </p:sp>
      <p:sp>
        <p:nvSpPr>
          <p:cNvPr id="24579" name="Rectangle 2"/>
          <p:cNvSpPr>
            <a:spLocks noGrp="1" noChangeArrowheads="1"/>
          </p:cNvSpPr>
          <p:nvPr>
            <p:ph type="title"/>
          </p:nvPr>
        </p:nvSpPr>
        <p:spPr/>
        <p:txBody>
          <a:bodyPr/>
          <a:lstStyle/>
          <a:p>
            <a:r>
              <a:rPr lang="en-US" dirty="0" smtClean="0"/>
              <a:t>Warm-Up Question 1</a:t>
            </a:r>
          </a:p>
        </p:txBody>
      </p:sp>
      <p:pic>
        <p:nvPicPr>
          <p:cNvPr id="24580" name="Picture 3" descr="scan0001"/>
          <p:cNvPicPr>
            <a:picLocks noGrp="1" noChangeAspect="1" noChangeArrowheads="1"/>
          </p:cNvPicPr>
          <p:nvPr>
            <p:ph type="body" sz="half" idx="1"/>
          </p:nvPr>
        </p:nvPicPr>
        <p:blipFill>
          <a:blip r:embed="rId2" cstate="print"/>
          <a:srcRect/>
          <a:stretch>
            <a:fillRect/>
          </a:stretch>
        </p:blipFill>
        <p:spPr>
          <a:xfrm>
            <a:off x="304800" y="1981200"/>
            <a:ext cx="4191000" cy="3845222"/>
          </a:xfrm>
        </p:spPr>
      </p:pic>
      <p:sp>
        <p:nvSpPr>
          <p:cNvPr id="24581" name="Rectangle 4"/>
          <p:cNvSpPr>
            <a:spLocks noGrp="1" noChangeArrowheads="1"/>
          </p:cNvSpPr>
          <p:nvPr>
            <p:ph type="body" sz="half" idx="2"/>
          </p:nvPr>
        </p:nvSpPr>
        <p:spPr>
          <a:noFill/>
        </p:spPr>
        <p:txBody>
          <a:bodyPr>
            <a:normAutofit fontScale="85000" lnSpcReduction="20000"/>
          </a:bodyPr>
          <a:lstStyle/>
          <a:p>
            <a:pPr marL="609600" indent="-609600">
              <a:buFontTx/>
              <a:buNone/>
            </a:pPr>
            <a:r>
              <a:rPr lang="en-US" sz="2400" dirty="0" smtClean="0"/>
              <a:t>When the two species are grown separately,</a:t>
            </a:r>
          </a:p>
          <a:p>
            <a:pPr marL="990600" lvl="1" indent="-533400">
              <a:buFontTx/>
              <a:buNone/>
            </a:pPr>
            <a:r>
              <a:rPr lang="en-US" sz="2000" dirty="0" smtClean="0"/>
              <a:t>A.    Both species reach maximum population density in 18 days</a:t>
            </a:r>
          </a:p>
          <a:p>
            <a:pPr marL="990600" lvl="1" indent="-533400">
              <a:buFontTx/>
              <a:buNone/>
            </a:pPr>
            <a:r>
              <a:rPr lang="en-US" sz="2000" dirty="0" smtClean="0"/>
              <a:t>B.    Both species stop reproducing after 12 days</a:t>
            </a:r>
          </a:p>
          <a:p>
            <a:pPr marL="990600" lvl="1" indent="-533400">
              <a:buFontTx/>
              <a:buNone/>
            </a:pPr>
            <a:r>
              <a:rPr lang="en-US" sz="2000" dirty="0" smtClean="0"/>
              <a:t>C.   Populations of both species grow fastest after 3 days</a:t>
            </a:r>
          </a:p>
          <a:p>
            <a:pPr marL="990600" lvl="1" indent="-533400">
              <a:buFontTx/>
              <a:buAutoNum type="alphaUcPeriod" startAt="4"/>
            </a:pPr>
            <a:r>
              <a:rPr lang="en-US" sz="2000" dirty="0" smtClean="0"/>
              <a:t>Both species reproduce fastest after 2 days</a:t>
            </a:r>
          </a:p>
          <a:p>
            <a:pPr marL="990600" lvl="1" indent="-533400">
              <a:buFontTx/>
              <a:buAutoNum type="alphaUcPeriod" startAt="4"/>
            </a:pPr>
            <a:endParaRPr lang="en-US" sz="2000" dirty="0" smtClean="0"/>
          </a:p>
          <a:p>
            <a:pPr marL="990600" lvl="1" indent="-533400">
              <a:buNone/>
            </a:pPr>
            <a:r>
              <a:rPr lang="en-US" sz="2000" dirty="0" smtClean="0">
                <a:solidFill>
                  <a:srgbClr val="00B0F0"/>
                </a:solidFill>
              </a:rPr>
              <a:t>Use elimination: </a:t>
            </a:r>
          </a:p>
          <a:p>
            <a:pPr marL="990600" lvl="1" indent="-533400">
              <a:buNone/>
            </a:pPr>
            <a:r>
              <a:rPr lang="en-US" sz="2000" dirty="0" smtClean="0">
                <a:solidFill>
                  <a:srgbClr val="00B0F0"/>
                </a:solidFill>
              </a:rPr>
              <a:t>B &amp; D refer to reproduction – the graphs don’t indicate reproduction</a:t>
            </a:r>
          </a:p>
          <a:p>
            <a:pPr marL="990600" lvl="1" indent="-533400">
              <a:buNone/>
            </a:pPr>
            <a:endParaRPr lang="en-US" sz="2000" dirty="0" smtClean="0">
              <a:solidFill>
                <a:srgbClr val="00B0F0"/>
              </a:solidFill>
            </a:endParaRPr>
          </a:p>
          <a:p>
            <a:pPr marL="990600" lvl="1" indent="-533400">
              <a:buNone/>
            </a:pPr>
            <a:r>
              <a:rPr lang="en-US" sz="2000" dirty="0" smtClean="0">
                <a:solidFill>
                  <a:srgbClr val="00B0F0"/>
                </a:solidFill>
              </a:rPr>
              <a:t>A is wrong because graph levels at 10 days not 18</a:t>
            </a:r>
          </a:p>
          <a:p>
            <a:pPr marL="990600" lvl="1" indent="-533400">
              <a:buNone/>
            </a:pPr>
            <a:endParaRPr lang="en-US" sz="2000" dirty="0" smtClean="0"/>
          </a:p>
        </p:txBody>
      </p:sp>
      <p:cxnSp>
        <p:nvCxnSpPr>
          <p:cNvPr id="6" name="Straight Arrow Connector 5"/>
          <p:cNvCxnSpPr/>
          <p:nvPr/>
        </p:nvCxnSpPr>
        <p:spPr>
          <a:xfrm flipH="1">
            <a:off x="3657600" y="1981200"/>
            <a:ext cx="1600200" cy="685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Oval 8"/>
          <p:cNvSpPr>
            <a:spLocks noChangeArrowheads="1"/>
          </p:cNvSpPr>
          <p:nvPr/>
        </p:nvSpPr>
        <p:spPr bwMode="auto">
          <a:xfrm>
            <a:off x="5145024" y="3009900"/>
            <a:ext cx="304800" cy="457200"/>
          </a:xfrm>
          <a:prstGeom prst="ellipse">
            <a:avLst/>
          </a:prstGeom>
          <a:noFill/>
          <a:ln w="9525">
            <a:solidFill>
              <a:srgbClr val="FF0000"/>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Question 2</a:t>
            </a:r>
            <a:endParaRPr lang="en-US" dirty="0"/>
          </a:p>
        </p:txBody>
      </p:sp>
      <p:sp>
        <p:nvSpPr>
          <p:cNvPr id="4" name="Content Placeholder 3"/>
          <p:cNvSpPr>
            <a:spLocks noGrp="1"/>
          </p:cNvSpPr>
          <p:nvPr>
            <p:ph sz="half" idx="2"/>
          </p:nvPr>
        </p:nvSpPr>
        <p:spPr/>
        <p:txBody>
          <a:bodyPr/>
          <a:lstStyle/>
          <a:p>
            <a:r>
              <a:rPr lang="en-US" sz="2400" dirty="0" smtClean="0"/>
              <a:t>When the two species are cultured together.</a:t>
            </a:r>
            <a:endParaRPr lang="en-US" sz="2400" dirty="0"/>
          </a:p>
          <a:p>
            <a:pPr>
              <a:buNone/>
            </a:pPr>
            <a:r>
              <a:rPr lang="en-US" dirty="0" smtClean="0"/>
              <a:t>	</a:t>
            </a:r>
            <a:r>
              <a:rPr lang="en-US" sz="2000" dirty="0" smtClean="0"/>
              <a:t>F) </a:t>
            </a:r>
            <a:r>
              <a:rPr lang="en-US" sz="2000" i="1" dirty="0" smtClean="0"/>
              <a:t>P. aurelia </a:t>
            </a:r>
            <a:r>
              <a:rPr lang="en-US" sz="2000" dirty="0" smtClean="0"/>
              <a:t>is unaffected, but it inhibits the population of </a:t>
            </a:r>
            <a:r>
              <a:rPr lang="en-US" sz="2000" i="1" dirty="0" smtClean="0"/>
              <a:t>P. caudatum</a:t>
            </a:r>
          </a:p>
          <a:p>
            <a:pPr>
              <a:buNone/>
            </a:pPr>
            <a:r>
              <a:rPr lang="en-US" sz="2000" dirty="0" smtClean="0"/>
              <a:t>	G) </a:t>
            </a:r>
            <a:r>
              <a:rPr lang="en-US" sz="2000" i="1" dirty="0" smtClean="0"/>
              <a:t>P. aurelia </a:t>
            </a:r>
            <a:r>
              <a:rPr lang="en-US" sz="2000" dirty="0" smtClean="0"/>
              <a:t>reproduces more rapidly than </a:t>
            </a:r>
            <a:r>
              <a:rPr lang="en-US" sz="2000" i="1" dirty="0" smtClean="0"/>
              <a:t>P. caudatum</a:t>
            </a:r>
            <a:endParaRPr lang="en-US" sz="2000" dirty="0" smtClean="0"/>
          </a:p>
          <a:p>
            <a:pPr>
              <a:buNone/>
            </a:pPr>
            <a:r>
              <a:rPr lang="en-US" sz="2000" dirty="0"/>
              <a:t>	</a:t>
            </a:r>
            <a:r>
              <a:rPr lang="en-US" sz="2000" dirty="0" smtClean="0"/>
              <a:t>H) it takes about a week for the populations to begin to interfere with each other.</a:t>
            </a:r>
          </a:p>
          <a:p>
            <a:pPr>
              <a:buNone/>
            </a:pPr>
            <a:r>
              <a:rPr lang="en-US" sz="2000" dirty="0"/>
              <a:t>	</a:t>
            </a:r>
            <a:r>
              <a:rPr lang="en-US" sz="2000" dirty="0" smtClean="0"/>
              <a:t>J) each species inhibits the population growth of the other.</a:t>
            </a:r>
          </a:p>
        </p:txBody>
      </p:sp>
      <p:pic>
        <p:nvPicPr>
          <p:cNvPr id="5" name="Picture 3" descr="scan0001"/>
          <p:cNvPicPr>
            <a:picLocks noGrp="1" noChangeAspect="1" noChangeArrowheads="1"/>
          </p:cNvPicPr>
          <p:nvPr>
            <p:ph sz="half" idx="1"/>
          </p:nvPr>
        </p:nvPicPr>
        <p:blipFill>
          <a:blip r:embed="rId2" cstate="print"/>
          <a:srcRect/>
          <a:stretch>
            <a:fillRect/>
          </a:stretch>
        </p:blipFill>
        <p:spPr>
          <a:xfrm>
            <a:off x="615696" y="2338419"/>
            <a:ext cx="3721608" cy="3049524"/>
          </a:xfrm>
        </p:spPr>
      </p:pic>
      <p:sp>
        <p:nvSpPr>
          <p:cNvPr id="6" name="Slide Number Placeholder 5"/>
          <p:cNvSpPr>
            <a:spLocks noGrp="1"/>
          </p:cNvSpPr>
          <p:nvPr>
            <p:ph type="sldNum" sz="quarter" idx="12"/>
          </p:nvPr>
        </p:nvSpPr>
        <p:spPr/>
        <p:txBody>
          <a:bodyPr/>
          <a:lstStyle/>
          <a:p>
            <a:fld id="{AFBAE4E8-AB5F-4B01-A57A-71AEC9C287D5}" type="slidenum">
              <a:rPr lang="en-US" smtClean="0"/>
              <a:pPr/>
              <a:t>9</a:t>
            </a:fld>
            <a:endParaRPr lang="en-US" dirty="0"/>
          </a:p>
        </p:txBody>
      </p:sp>
      <p:cxnSp>
        <p:nvCxnSpPr>
          <p:cNvPr id="7" name="Straight Arrow Connector 6"/>
          <p:cNvCxnSpPr/>
          <p:nvPr/>
        </p:nvCxnSpPr>
        <p:spPr>
          <a:xfrm flipH="1">
            <a:off x="3733800" y="2438400"/>
            <a:ext cx="1371600" cy="1905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3845</TotalTime>
  <Words>1847</Words>
  <Application>Microsoft Office PowerPoint</Application>
  <PresentationFormat>On-screen Show (4:3)</PresentationFormat>
  <Paragraphs>448</Paragraphs>
  <Slides>60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Worksheet</vt:lpstr>
      <vt:lpstr>Data Representation</vt:lpstr>
      <vt:lpstr>Data Representation</vt:lpstr>
      <vt:lpstr>Data Representation</vt:lpstr>
      <vt:lpstr>PowerPoint Presentation</vt:lpstr>
      <vt:lpstr>PowerPoint Presentation</vt:lpstr>
      <vt:lpstr>Warm-Up page 392</vt:lpstr>
      <vt:lpstr>Warm-Up Question 1</vt:lpstr>
      <vt:lpstr>Warm-Up Question 1</vt:lpstr>
      <vt:lpstr>Warm-Up Question 2</vt:lpstr>
      <vt:lpstr>Warm-Up Question 2</vt:lpstr>
      <vt:lpstr>Warm-Up Question 3</vt:lpstr>
      <vt:lpstr>Warm-Up Question 3</vt:lpstr>
      <vt:lpstr>Passages</vt:lpstr>
      <vt:lpstr>Test C </vt:lpstr>
      <vt:lpstr>Test C passage 1</vt:lpstr>
      <vt:lpstr>Passage 1 - C The diagram below shows the probable evolutionary relationships of the primates.</vt:lpstr>
      <vt:lpstr>Passage 1 - C</vt:lpstr>
      <vt:lpstr>Passage 1 - C</vt:lpstr>
      <vt:lpstr>Remember, you must look at each answer to eliminate them. A. lines join at ~40  B. lines join at ~53 C. lines join at ~19 D. lines join at ~25</vt:lpstr>
      <vt:lpstr>Passage 1 - C</vt:lpstr>
      <vt:lpstr>Passage 1- C </vt:lpstr>
      <vt:lpstr>Test C passage 3</vt:lpstr>
      <vt:lpstr>Passage 3 - C</vt:lpstr>
      <vt:lpstr>Passage 3 - C</vt:lpstr>
      <vt:lpstr>Passage 3 - C</vt:lpstr>
      <vt:lpstr>Passage 3 - C</vt:lpstr>
      <vt:lpstr>Passage 3 - C</vt:lpstr>
      <vt:lpstr>Passage 3 - C</vt:lpstr>
      <vt:lpstr>Passage 3 - C</vt:lpstr>
      <vt:lpstr>Passage 3 - C</vt:lpstr>
      <vt:lpstr>Passage 3 - C</vt:lpstr>
      <vt:lpstr>Passage 3 - C</vt:lpstr>
      <vt:lpstr>Passage 3- C </vt:lpstr>
      <vt:lpstr>Test C passage 5</vt:lpstr>
      <vt:lpstr>Passage 5 - C The diagram below represents the forms of energy consumption in an old building, in the design for a new building, and in the actual new building after it was built. </vt:lpstr>
      <vt:lpstr>PowerPoint Presentation</vt:lpstr>
      <vt:lpstr>PowerPoint Presentation</vt:lpstr>
      <vt:lpstr>PowerPoint Presentation</vt:lpstr>
      <vt:lpstr>PowerPoint Presentation</vt:lpstr>
      <vt:lpstr>PowerPoint Presentation</vt:lpstr>
      <vt:lpstr>Test B passage 1</vt:lpstr>
      <vt:lpstr>   Passage 1 - B    Chart I shows the total areas planted in genetically modified (GM) and unmodified crops in 2002. Chart II breaks down the GM crops into the type of modifications: 1) insect resistance to protect the crop against insect damage, and 2) weed-killer tolerance to allow chemical weed-killers to be used without damage to the crop.</vt:lpstr>
      <vt:lpstr>Passage 1 - B</vt:lpstr>
      <vt:lpstr>Passage 1 - B</vt:lpstr>
      <vt:lpstr>PowerPoint Presentation</vt:lpstr>
      <vt:lpstr>Passage 1 - B</vt:lpstr>
      <vt:lpstr>Passage 1- B </vt:lpstr>
      <vt:lpstr>Test B passage 2</vt:lpstr>
      <vt:lpstr>       Passage 2 - B  In the sterilizing process, instruments and cultures are exposed to high temperatures for a definite length of time. The diagram below displays the combinations of temperature and time required to kill various kinds of microorganisms. The six graph areas represent the living stages of bacteria, yeasts, and molds, and the spore stages of these kinds of organisms.</vt:lpstr>
      <vt:lpstr>Passage 2 - B</vt:lpstr>
      <vt:lpstr>Passage 2 - B</vt:lpstr>
      <vt:lpstr>Passage 2 - B</vt:lpstr>
      <vt:lpstr>Passage 2 - B</vt:lpstr>
      <vt:lpstr>Passage 2 - B</vt:lpstr>
      <vt:lpstr>Test B passage 4</vt:lpstr>
      <vt:lpstr>       Passage 4 - B    The graphs below represent the percentage of fat and of water in the human body, by age and sex.</vt:lpstr>
      <vt:lpstr>       Passage 4 - B  </vt:lpstr>
      <vt:lpstr>       Passage 4 - B  </vt:lpstr>
      <vt:lpstr>       Passage 4 - B  </vt:lpstr>
      <vt:lpstr>       Passage 4 - 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Cairo</dc:creator>
  <cp:lastModifiedBy>Saint Viator</cp:lastModifiedBy>
  <cp:revision>73</cp:revision>
  <cp:lastPrinted>2012-03-05T17:26:01Z</cp:lastPrinted>
  <dcterms:created xsi:type="dcterms:W3CDTF">2011-02-20T16:26:53Z</dcterms:created>
  <dcterms:modified xsi:type="dcterms:W3CDTF">2013-03-12T16:42:33Z</dcterms:modified>
</cp:coreProperties>
</file>