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6"/>
  </p:notesMasterIdLst>
  <p:handoutMasterIdLst>
    <p:handoutMasterId r:id="rId27"/>
  </p:handoutMasterIdLst>
  <p:sldIdLst>
    <p:sldId id="344" r:id="rId2"/>
    <p:sldId id="346" r:id="rId3"/>
    <p:sldId id="347" r:id="rId4"/>
    <p:sldId id="350" r:id="rId5"/>
    <p:sldId id="398" r:id="rId6"/>
    <p:sldId id="405" r:id="rId7"/>
    <p:sldId id="386" r:id="rId8"/>
    <p:sldId id="482" r:id="rId9"/>
    <p:sldId id="412" r:id="rId10"/>
    <p:sldId id="413" r:id="rId11"/>
    <p:sldId id="483" r:id="rId12"/>
    <p:sldId id="414" r:id="rId13"/>
    <p:sldId id="484" r:id="rId14"/>
    <p:sldId id="485" r:id="rId15"/>
    <p:sldId id="486" r:id="rId16"/>
    <p:sldId id="387" r:id="rId17"/>
    <p:sldId id="385" r:id="rId18"/>
    <p:sldId id="384" r:id="rId19"/>
    <p:sldId id="449" r:id="rId20"/>
    <p:sldId id="438" r:id="rId21"/>
    <p:sldId id="439" r:id="rId22"/>
    <p:sldId id="443" r:id="rId23"/>
    <p:sldId id="441" r:id="rId24"/>
    <p:sldId id="442" r:id="rId25"/>
  </p:sldIdLst>
  <p:sldSz cx="9144000" cy="6858000" type="screen4x3"/>
  <p:notesSz cx="6858000" cy="9144000"/>
  <p:defaultTextStyle>
    <a:defPPr>
      <a:defRPr lang="en-US"/>
    </a:defPPr>
    <a:lvl1pPr algn="l" rtl="0" fontAlgn="base">
      <a:spcBef>
        <a:spcPct val="0"/>
      </a:spcBef>
      <a:spcAft>
        <a:spcPct val="0"/>
      </a:spcAft>
      <a:defRPr sz="3200" u="sng" kern="1200">
        <a:solidFill>
          <a:srgbClr val="008000"/>
        </a:solidFill>
        <a:latin typeface="Arial" charset="0"/>
        <a:ea typeface="+mn-ea"/>
        <a:cs typeface="+mn-cs"/>
      </a:defRPr>
    </a:lvl1pPr>
    <a:lvl2pPr marL="457200" algn="l" rtl="0" fontAlgn="base">
      <a:spcBef>
        <a:spcPct val="0"/>
      </a:spcBef>
      <a:spcAft>
        <a:spcPct val="0"/>
      </a:spcAft>
      <a:defRPr sz="3200" u="sng" kern="1200">
        <a:solidFill>
          <a:srgbClr val="008000"/>
        </a:solidFill>
        <a:latin typeface="Arial" charset="0"/>
        <a:ea typeface="+mn-ea"/>
        <a:cs typeface="+mn-cs"/>
      </a:defRPr>
    </a:lvl2pPr>
    <a:lvl3pPr marL="914400" algn="l" rtl="0" fontAlgn="base">
      <a:spcBef>
        <a:spcPct val="0"/>
      </a:spcBef>
      <a:spcAft>
        <a:spcPct val="0"/>
      </a:spcAft>
      <a:defRPr sz="3200" u="sng" kern="1200">
        <a:solidFill>
          <a:srgbClr val="008000"/>
        </a:solidFill>
        <a:latin typeface="Arial" charset="0"/>
        <a:ea typeface="+mn-ea"/>
        <a:cs typeface="+mn-cs"/>
      </a:defRPr>
    </a:lvl3pPr>
    <a:lvl4pPr marL="1371600" algn="l" rtl="0" fontAlgn="base">
      <a:spcBef>
        <a:spcPct val="0"/>
      </a:spcBef>
      <a:spcAft>
        <a:spcPct val="0"/>
      </a:spcAft>
      <a:defRPr sz="3200" u="sng" kern="1200">
        <a:solidFill>
          <a:srgbClr val="008000"/>
        </a:solidFill>
        <a:latin typeface="Arial" charset="0"/>
        <a:ea typeface="+mn-ea"/>
        <a:cs typeface="+mn-cs"/>
      </a:defRPr>
    </a:lvl4pPr>
    <a:lvl5pPr marL="1828800" algn="l" rtl="0" fontAlgn="base">
      <a:spcBef>
        <a:spcPct val="0"/>
      </a:spcBef>
      <a:spcAft>
        <a:spcPct val="0"/>
      </a:spcAft>
      <a:defRPr sz="3200" u="sng" kern="1200">
        <a:solidFill>
          <a:srgbClr val="008000"/>
        </a:solidFill>
        <a:latin typeface="Arial" charset="0"/>
        <a:ea typeface="+mn-ea"/>
        <a:cs typeface="+mn-cs"/>
      </a:defRPr>
    </a:lvl5pPr>
    <a:lvl6pPr marL="2286000" algn="l" defTabSz="914400" rtl="0" eaLnBrk="1" latinLnBrk="0" hangingPunct="1">
      <a:defRPr sz="3200" u="sng" kern="1200">
        <a:solidFill>
          <a:srgbClr val="008000"/>
        </a:solidFill>
        <a:latin typeface="Arial" charset="0"/>
        <a:ea typeface="+mn-ea"/>
        <a:cs typeface="+mn-cs"/>
      </a:defRPr>
    </a:lvl6pPr>
    <a:lvl7pPr marL="2743200" algn="l" defTabSz="914400" rtl="0" eaLnBrk="1" latinLnBrk="0" hangingPunct="1">
      <a:defRPr sz="3200" u="sng" kern="1200">
        <a:solidFill>
          <a:srgbClr val="008000"/>
        </a:solidFill>
        <a:latin typeface="Arial" charset="0"/>
        <a:ea typeface="+mn-ea"/>
        <a:cs typeface="+mn-cs"/>
      </a:defRPr>
    </a:lvl7pPr>
    <a:lvl8pPr marL="3200400" algn="l" defTabSz="914400" rtl="0" eaLnBrk="1" latinLnBrk="0" hangingPunct="1">
      <a:defRPr sz="3200" u="sng" kern="1200">
        <a:solidFill>
          <a:srgbClr val="008000"/>
        </a:solidFill>
        <a:latin typeface="Arial" charset="0"/>
        <a:ea typeface="+mn-ea"/>
        <a:cs typeface="+mn-cs"/>
      </a:defRPr>
    </a:lvl8pPr>
    <a:lvl9pPr marL="3657600" algn="l" defTabSz="914400" rtl="0" eaLnBrk="1" latinLnBrk="0" hangingPunct="1">
      <a:defRPr sz="3200" u="sng" kern="1200">
        <a:solidFill>
          <a:srgbClr val="008000"/>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a:srgbClr val="3366FF"/>
    <a:srgbClr val="FF00FF"/>
    <a:srgbClr val="FFFF00"/>
    <a:srgbClr val="CC3300"/>
    <a:srgbClr val="00FF00"/>
    <a:srgbClr val="008000"/>
    <a:srgbClr val="00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9676" autoAdjust="0"/>
  </p:normalViewPr>
  <p:slideViewPr>
    <p:cSldViewPr>
      <p:cViewPr varScale="1">
        <p:scale>
          <a:sx n="117" d="100"/>
          <a:sy n="117" d="100"/>
        </p:scale>
        <p:origin x="-146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04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u="none">
                <a:solidFill>
                  <a:schemeClr val="tx1"/>
                </a:solidFill>
              </a:defRPr>
            </a:lvl1pPr>
          </a:lstStyle>
          <a:p>
            <a:pPr>
              <a:defRPr/>
            </a:pPr>
            <a:endParaRPr lang="en-US"/>
          </a:p>
        </p:txBody>
      </p:sp>
      <p:sp>
        <p:nvSpPr>
          <p:cNvPr id="2304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u="none">
                <a:solidFill>
                  <a:schemeClr val="tx1"/>
                </a:solidFill>
              </a:defRPr>
            </a:lvl1pPr>
          </a:lstStyle>
          <a:p>
            <a:pPr>
              <a:defRPr/>
            </a:pPr>
            <a:fld id="{4CD80F23-1B8A-4D1A-AA57-9AE192F99493}" type="datetimeFigureOut">
              <a:rPr lang="en-US"/>
              <a:pPr>
                <a:defRPr/>
              </a:pPr>
              <a:t>2/26/2012</a:t>
            </a:fld>
            <a:endParaRPr lang="en-US"/>
          </a:p>
        </p:txBody>
      </p:sp>
      <p:sp>
        <p:nvSpPr>
          <p:cNvPr id="2304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u="none">
                <a:solidFill>
                  <a:schemeClr val="tx1"/>
                </a:solidFill>
              </a:defRPr>
            </a:lvl1pPr>
          </a:lstStyle>
          <a:p>
            <a:pPr>
              <a:defRPr/>
            </a:pPr>
            <a:endParaRPr lang="en-US"/>
          </a:p>
        </p:txBody>
      </p:sp>
      <p:sp>
        <p:nvSpPr>
          <p:cNvPr id="2304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u="none">
                <a:solidFill>
                  <a:schemeClr val="tx1"/>
                </a:solidFill>
              </a:defRPr>
            </a:lvl1pPr>
          </a:lstStyle>
          <a:p>
            <a:pPr>
              <a:defRPr/>
            </a:pPr>
            <a:fld id="{11944C02-26EF-468B-A293-9402E9B3C4DD}" type="slidenum">
              <a:rPr lang="en-US"/>
              <a:pPr>
                <a:defRPr/>
              </a:pPr>
              <a:t>‹#›</a:t>
            </a:fld>
            <a:endParaRPr lang="en-US"/>
          </a:p>
        </p:txBody>
      </p:sp>
    </p:spTree>
    <p:extLst>
      <p:ext uri="{BB962C8B-B14F-4D97-AF65-F5344CB8AC3E}">
        <p14:creationId xmlns="" xmlns:p14="http://schemas.microsoft.com/office/powerpoint/2010/main" val="1746785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u="none">
                <a:solidFill>
                  <a:schemeClr val="tx1"/>
                </a:solidFill>
              </a:defRPr>
            </a:lvl1pPr>
          </a:lstStyle>
          <a:p>
            <a:pPr>
              <a:defRPr/>
            </a:pPr>
            <a:endParaRPr lang="en-US"/>
          </a:p>
        </p:txBody>
      </p:sp>
      <p:sp>
        <p:nvSpPr>
          <p:cNvPr id="808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u="none">
                <a:solidFill>
                  <a:schemeClr val="tx1"/>
                </a:solidFill>
              </a:defRPr>
            </a:lvl1pPr>
          </a:lstStyle>
          <a:p>
            <a:pPr>
              <a:defRPr/>
            </a:pPr>
            <a:fld id="{8F24653D-6BE1-4D44-AE96-F6BF6045A016}" type="datetimeFigureOut">
              <a:rPr lang="en-US"/>
              <a:pPr>
                <a:defRPr/>
              </a:pPr>
              <a:t>2/26/2012</a:t>
            </a:fld>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09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u="none">
                <a:solidFill>
                  <a:schemeClr val="tx1"/>
                </a:solidFill>
              </a:defRPr>
            </a:lvl1pPr>
          </a:lstStyle>
          <a:p>
            <a:pPr>
              <a:defRPr/>
            </a:pPr>
            <a:endParaRPr lang="en-US"/>
          </a:p>
        </p:txBody>
      </p:sp>
      <p:sp>
        <p:nvSpPr>
          <p:cNvPr id="809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u="none">
                <a:solidFill>
                  <a:schemeClr val="tx1"/>
                </a:solidFill>
              </a:defRPr>
            </a:lvl1pPr>
          </a:lstStyle>
          <a:p>
            <a:pPr>
              <a:defRPr/>
            </a:pPr>
            <a:fld id="{A028D265-13FC-4543-9C5A-0AA3707724BC}" type="slidenum">
              <a:rPr lang="en-US"/>
              <a:pPr>
                <a:defRPr/>
              </a:pPr>
              <a:t>‹#›</a:t>
            </a:fld>
            <a:endParaRPr lang="en-US"/>
          </a:p>
        </p:txBody>
      </p:sp>
    </p:spTree>
    <p:extLst>
      <p:ext uri="{BB962C8B-B14F-4D97-AF65-F5344CB8AC3E}">
        <p14:creationId xmlns="" xmlns:p14="http://schemas.microsoft.com/office/powerpoint/2010/main" val="33473286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E630DF9-DA16-48F1-99E5-EA99EF8A79EF}" type="datetime1">
              <a:rPr lang="en-US"/>
              <a:pPr>
                <a:defRPr/>
              </a:pPr>
              <a:t>2/26/2012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B4F045-2A6B-440B-B556-9DD6CFF42FA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56E07B1-85EA-42C2-B0BC-AD6EF6181AC1}" type="datetime1">
              <a:rPr lang="en-US"/>
              <a:pPr>
                <a:defRPr/>
              </a:pPr>
              <a:t>2/26/2012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C7BEDD-6A4E-4C08-B9F8-8C04B97E7FD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4A7D7C6-9842-4ABE-AE61-F4C2814C7E32}" type="datetime1">
              <a:rPr lang="en-US"/>
              <a:pPr>
                <a:defRPr/>
              </a:pPr>
              <a:t>2/26/2012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2CDEBE-C8A2-46CB-843F-1DD4FD56DCA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21AC3A17-25EA-4EDF-985A-AD48C4907307}" type="datetime1">
              <a:rPr lang="en-US"/>
              <a:pPr>
                <a:defRPr/>
              </a:pPr>
              <a:t>2/26/2012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64ED2F-C731-4584-850A-D568EF2176B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43DE53C-1988-4A62-AAB7-E8D333F28209}" type="datetime1">
              <a:rPr lang="en-US"/>
              <a:pPr>
                <a:defRPr/>
              </a:pPr>
              <a:t>2/26/2012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C3C857E-D96B-49D3-B872-F6F59DA6E75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67FE596-EC85-4BD3-96DA-2E03EE8677D0}" type="datetime1">
              <a:rPr lang="en-US"/>
              <a:pPr>
                <a:defRPr/>
              </a:pPr>
              <a:t>2/26/2012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54261E-3FCE-4D2D-AAD2-91DB67EFD70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53BF154E-3E51-4867-BEDA-39B12FCC2ED8}" type="datetime1">
              <a:rPr lang="en-US"/>
              <a:pPr>
                <a:defRPr/>
              </a:pPr>
              <a:t>2/26/2012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D4CDF82-BD97-48B3-8A87-8184C462E8C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602BA23B-F7C6-40AC-8ECB-B6D6795B017A}" type="datetime1">
              <a:rPr lang="en-US"/>
              <a:pPr>
                <a:defRPr/>
              </a:pPr>
              <a:t>2/26/2012</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169C2ED-4DA2-4206-8C75-EFF8B29DC9C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CF629022-3C15-4EC4-9C29-1D0B76999D28}" type="datetime1">
              <a:rPr lang="en-US"/>
              <a:pPr>
                <a:defRPr/>
              </a:pPr>
              <a:t>2/26/2012</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BF5594C-A537-43B0-B2E8-724B851D6B0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BEBAFA40-7741-46E1-9E2D-A883EA7ED8D2}" type="datetime1">
              <a:rPr lang="en-US"/>
              <a:pPr>
                <a:defRPr/>
              </a:pPr>
              <a:t>2/26/2012</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A66BBCA-E49C-43CB-A837-510FCF945B2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B8E6912-0FF4-4911-BC89-7DEDAA6E093D}" type="datetime1">
              <a:rPr lang="en-US"/>
              <a:pPr>
                <a:defRPr/>
              </a:pPr>
              <a:t>2/26/2012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58C6C-A187-47CA-A050-6FB5ED35183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A1D2910-06AF-46D1-88C1-425B3C7D9E31}" type="datetime1">
              <a:rPr lang="en-US"/>
              <a:pPr>
                <a:defRPr/>
              </a:pPr>
              <a:t>2/26/2012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D183C3-4908-4799-A8F6-51A703B18F9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626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u="none">
                <a:solidFill>
                  <a:schemeClr val="tx1"/>
                </a:solidFill>
              </a:defRPr>
            </a:lvl1pPr>
          </a:lstStyle>
          <a:p>
            <a:pPr>
              <a:defRPr/>
            </a:pPr>
            <a:fld id="{C25664CE-C1EF-4289-9B2A-BE9E33A42B65}" type="datetime1">
              <a:rPr lang="en-US"/>
              <a:pPr>
                <a:defRPr/>
              </a:pPr>
              <a:t>2/26/2012</a:t>
            </a:fld>
            <a:endParaRPr lang="en-US"/>
          </a:p>
        </p:txBody>
      </p:sp>
      <p:sp>
        <p:nvSpPr>
          <p:cNvPr id="9626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u="none">
                <a:solidFill>
                  <a:schemeClr val="tx1"/>
                </a:solidFill>
              </a:defRPr>
            </a:lvl1pPr>
          </a:lstStyle>
          <a:p>
            <a:pPr>
              <a:defRPr/>
            </a:pPr>
            <a:endParaRPr lang="en-US"/>
          </a:p>
        </p:txBody>
      </p:sp>
      <p:sp>
        <p:nvSpPr>
          <p:cNvPr id="9626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u="none">
                <a:solidFill>
                  <a:schemeClr val="tx1"/>
                </a:solidFill>
              </a:defRPr>
            </a:lvl1pPr>
          </a:lstStyle>
          <a:p>
            <a:pPr>
              <a:defRPr/>
            </a:pPr>
            <a:fld id="{1C1EB02A-E700-4384-90F8-37B9C9557E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png"/><Relationship Id="rId2" Type="http://schemas.openxmlformats.org/officeDocument/2006/relationships/audio" Target="file:///C:\Musil\musil\Chansons\(Lou%20Monte)%20-%20Lazy%20Mary%20(Luna%20Mezza%20Mare).mp3" TargetMode="External"/><Relationship Id="rId1" Type="http://schemas.openxmlformats.org/officeDocument/2006/relationships/audio" Target="file:///C:\Documents%20and%20Settings\Administrator\Desktop\ACT%20Review\(Lou%20Monte)%20-%20Lazy%20Mary%20(Luna%20Mezza%20Mare).mp3" TargetMode="External"/><Relationship Id="rId6" Type="http://schemas.openxmlformats.org/officeDocument/2006/relationships/image" Target="../media/image2.png"/><Relationship Id="rId5" Type="http://schemas.openxmlformats.org/officeDocument/2006/relationships/image" Target="../media/image1.gif"/><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Microsoft_Office_Excel_97-2003_Worksheet2.xls"/></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Microsoft_Office_Excel_97-2003_Worksheet3.xls"/></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embeddings/Microsoft_Office_Excel_97-2003_Worksheet1.xls"/><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noFill/>
        </p:spPr>
        <p:txBody>
          <a:bodyPr/>
          <a:lstStyle/>
          <a:p>
            <a:fld id="{66143D20-1218-413C-AA7B-04C871C9A2E0}" type="slidenum">
              <a:rPr lang="en-US" smtClean="0"/>
              <a:pPr/>
              <a:t>1</a:t>
            </a:fld>
            <a:endParaRPr lang="en-US" smtClean="0"/>
          </a:p>
        </p:txBody>
      </p:sp>
      <p:pic>
        <p:nvPicPr>
          <p:cNvPr id="5123" name="Picture 2" descr="PENGUIN"/>
          <p:cNvPicPr>
            <a:picLocks noChangeAspect="1" noChangeArrowheads="1" noCrop="1"/>
          </p:cNvPicPr>
          <p:nvPr/>
        </p:nvPicPr>
        <p:blipFill>
          <a:blip r:embed="rId5" cstate="print"/>
          <a:srcRect/>
          <a:stretch>
            <a:fillRect/>
          </a:stretch>
        </p:blipFill>
        <p:spPr bwMode="auto">
          <a:xfrm>
            <a:off x="1371600" y="2819400"/>
            <a:ext cx="2895600" cy="2684463"/>
          </a:xfrm>
          <a:prstGeom prst="rect">
            <a:avLst/>
          </a:prstGeom>
          <a:noFill/>
          <a:ln w="9525">
            <a:noFill/>
            <a:miter lim="800000"/>
            <a:headEnd/>
            <a:tailEnd/>
          </a:ln>
        </p:spPr>
      </p:pic>
      <p:pic>
        <p:nvPicPr>
          <p:cNvPr id="98307" name="(Lou Monte) - Lazy Mary (Luna Mezza Mare).mp3">
            <a:hlinkClick r:id="" action="ppaction://media"/>
          </p:cNvPr>
          <p:cNvPicPr>
            <a:picLocks noRot="1" noChangeAspect="1" noChangeArrowheads="1"/>
          </p:cNvPicPr>
          <p:nvPr>
            <a:audioFile r:link="rId1"/>
          </p:nvPr>
        </p:nvPicPr>
        <p:blipFill>
          <a:blip r:embed="rId6" cstate="print"/>
          <a:srcRect/>
          <a:stretch>
            <a:fillRect/>
          </a:stretch>
        </p:blipFill>
        <p:spPr bwMode="auto">
          <a:xfrm>
            <a:off x="9829800" y="304800"/>
            <a:ext cx="304800" cy="304800"/>
          </a:xfrm>
          <a:prstGeom prst="rect">
            <a:avLst/>
          </a:prstGeom>
          <a:noFill/>
          <a:ln w="9525">
            <a:noFill/>
            <a:miter lim="800000"/>
            <a:headEnd/>
            <a:tailEnd/>
          </a:ln>
        </p:spPr>
      </p:pic>
      <p:sp>
        <p:nvSpPr>
          <p:cNvPr id="5125" name="Text Box 4"/>
          <p:cNvSpPr txBox="1">
            <a:spLocks noChangeArrowheads="1"/>
          </p:cNvSpPr>
          <p:nvPr/>
        </p:nvSpPr>
        <p:spPr bwMode="auto">
          <a:xfrm>
            <a:off x="1219200" y="609600"/>
            <a:ext cx="6788150" cy="641350"/>
          </a:xfrm>
          <a:prstGeom prst="rect">
            <a:avLst/>
          </a:prstGeom>
          <a:noFill/>
          <a:ln w="9525">
            <a:noFill/>
            <a:miter lim="800000"/>
            <a:headEnd/>
            <a:tailEnd/>
          </a:ln>
        </p:spPr>
        <p:txBody>
          <a:bodyPr>
            <a:spAutoFit/>
          </a:bodyPr>
          <a:lstStyle/>
          <a:p>
            <a:pPr algn="ctr"/>
            <a:r>
              <a:rPr lang="en-US" sz="3600" b="1" u="none">
                <a:solidFill>
                  <a:schemeClr val="tx1"/>
                </a:solidFill>
                <a:latin typeface="Times New Roman" pitchFamily="18" charset="0"/>
              </a:rPr>
              <a:t>ACT Prep Course </a:t>
            </a:r>
          </a:p>
        </p:txBody>
      </p:sp>
      <p:sp>
        <p:nvSpPr>
          <p:cNvPr id="5126" name="Text Box 5"/>
          <p:cNvSpPr txBox="1">
            <a:spLocks noChangeArrowheads="1"/>
          </p:cNvSpPr>
          <p:nvPr/>
        </p:nvSpPr>
        <p:spPr bwMode="auto">
          <a:xfrm>
            <a:off x="2819400" y="1793875"/>
            <a:ext cx="4114800" cy="762000"/>
          </a:xfrm>
          <a:prstGeom prst="rect">
            <a:avLst/>
          </a:prstGeom>
          <a:noFill/>
          <a:ln w="9525">
            <a:noFill/>
            <a:miter lim="800000"/>
            <a:headEnd/>
            <a:tailEnd/>
          </a:ln>
        </p:spPr>
        <p:txBody>
          <a:bodyPr>
            <a:spAutoFit/>
          </a:bodyPr>
          <a:lstStyle/>
          <a:p>
            <a:r>
              <a:rPr lang="en-US" sz="3600" b="1" u="none">
                <a:solidFill>
                  <a:schemeClr val="tx1"/>
                </a:solidFill>
                <a:latin typeface="Times New Roman" pitchFamily="18" charset="0"/>
              </a:rPr>
              <a:t>science </a:t>
            </a:r>
            <a:r>
              <a:rPr lang="en-US" sz="4400" b="1" u="none">
                <a:solidFill>
                  <a:schemeClr val="tx1"/>
                </a:solidFill>
                <a:latin typeface="Times New Roman" pitchFamily="18" charset="0"/>
              </a:rPr>
              <a:t>R</a:t>
            </a:r>
            <a:r>
              <a:rPr lang="en-US" sz="3600" b="1" u="none">
                <a:solidFill>
                  <a:schemeClr val="tx1"/>
                </a:solidFill>
                <a:latin typeface="Times New Roman" pitchFamily="18" charset="0"/>
              </a:rPr>
              <a:t>easoning</a:t>
            </a:r>
          </a:p>
        </p:txBody>
      </p:sp>
      <p:pic>
        <p:nvPicPr>
          <p:cNvPr id="98310" name="(Lou Monte) - Lazy Mary (Luna Mezza Mare).mp3">
            <a:hlinkClick r:id="" action="ppaction://media"/>
          </p:cNvPr>
          <p:cNvPicPr>
            <a:picLocks noRot="1" noChangeAspect="1" noChangeArrowheads="1"/>
          </p:cNvPicPr>
          <p:nvPr>
            <a:audioFile r:link="rId2"/>
          </p:nvPr>
        </p:nvPicPr>
        <p:blipFill>
          <a:blip r:embed="rId7" cstate="print"/>
          <a:srcRect/>
          <a:stretch>
            <a:fillRect/>
          </a:stretch>
        </p:blipFill>
        <p:spPr bwMode="auto">
          <a:xfrm>
            <a:off x="9144000" y="57912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98307"/>
                                        </p:tgtEl>
                                      </p:cBhvr>
                                    </p:cmd>
                                  </p:childTnLst>
                                </p:cTn>
                              </p:par>
                            </p:childTnLst>
                          </p:cTn>
                        </p:par>
                        <p:par>
                          <p:cTn id="7" fill="hold">
                            <p:stCondLst>
                              <p:cond delay="0"/>
                            </p:stCondLst>
                            <p:childTnLst>
                              <p:par>
                                <p:cTn id="8" presetID="1" presetClass="mediacall" presetSubtype="0" fill="hold" nodeType="afterEffect">
                                  <p:stCondLst>
                                    <p:cond delay="0"/>
                                  </p:stCondLst>
                                  <p:childTnLst>
                                    <p:cmd type="call" cmd="playFrom(0.0)">
                                      <p:cBhvr>
                                        <p:cTn id="9" dur="162717" fill="hold"/>
                                        <p:tgtEl>
                                          <p:spTgt spid="9831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numSld="2">
                <p:cTn id="10" repeatCount="indefinite" fill="hold" display="0">
                  <p:stCondLst>
                    <p:cond delay="indefinite"/>
                  </p:stCondLst>
                  <p:endCondLst>
                    <p:cond evt="onPrev" delay="0">
                      <p:tgtEl>
                        <p:sldTgt/>
                      </p:tgtEl>
                    </p:cond>
                    <p:cond evt="onStopAudio" delay="0">
                      <p:tgtEl>
                        <p:sldTgt/>
                      </p:tgtEl>
                    </p:cond>
                  </p:endCondLst>
                </p:cTn>
                <p:tgtEl>
                  <p:spTgt spid="98307"/>
                </p:tgtEl>
              </p:cMediaNode>
            </p:audio>
            <p:audio>
              <p:cMediaNode vol="100000">
                <p:cTn id="11" repeatCount="indefinite" fill="hold" display="0">
                  <p:stCondLst>
                    <p:cond delay="indefinite"/>
                  </p:stCondLst>
                  <p:endCondLst>
                    <p:cond evt="onNext" delay="0">
                      <p:tgtEl>
                        <p:sldTgt/>
                      </p:tgtEl>
                    </p:cond>
                    <p:cond evt="onPrev" delay="0">
                      <p:tgtEl>
                        <p:sldTgt/>
                      </p:tgtEl>
                    </p:cond>
                    <p:cond evt="onStopAudio" delay="0">
                      <p:tgtEl>
                        <p:sldTgt/>
                      </p:tgtEl>
                    </p:cond>
                  </p:endCondLst>
                </p:cTn>
                <p:tgtEl>
                  <p:spTgt spid="98310"/>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sldNum" sz="quarter" idx="12"/>
          </p:nvPr>
        </p:nvSpPr>
        <p:spPr>
          <a:noFill/>
        </p:spPr>
        <p:txBody>
          <a:bodyPr/>
          <a:lstStyle/>
          <a:p>
            <a:fld id="{A3A95654-5978-4AD2-BF33-EB8D5E82485C}" type="slidenum">
              <a:rPr lang="en-US" smtClean="0"/>
              <a:pPr/>
              <a:t>10</a:t>
            </a:fld>
            <a:endParaRPr lang="en-US" smtClean="0"/>
          </a:p>
        </p:txBody>
      </p:sp>
      <p:sp>
        <p:nvSpPr>
          <p:cNvPr id="239618" name="Rectangle 2"/>
          <p:cNvSpPr>
            <a:spLocks noGrp="1" noChangeArrowheads="1"/>
          </p:cNvSpPr>
          <p:nvPr>
            <p:ph type="title"/>
          </p:nvPr>
        </p:nvSpPr>
        <p:spPr/>
        <p:txBody>
          <a:bodyPr/>
          <a:lstStyle/>
          <a:p>
            <a:r>
              <a:rPr lang="en-US" smtClean="0"/>
              <a:t>Strategies</a:t>
            </a:r>
          </a:p>
        </p:txBody>
      </p:sp>
      <p:sp>
        <p:nvSpPr>
          <p:cNvPr id="239619" name="Rectangle 3"/>
          <p:cNvSpPr>
            <a:spLocks noGrp="1" noChangeArrowheads="1"/>
          </p:cNvSpPr>
          <p:nvPr>
            <p:ph type="body" idx="1"/>
          </p:nvPr>
        </p:nvSpPr>
        <p:spPr>
          <a:xfrm>
            <a:off x="457200" y="1600200"/>
            <a:ext cx="8229600" cy="4800600"/>
          </a:xfrm>
        </p:spPr>
        <p:txBody>
          <a:bodyPr/>
          <a:lstStyle/>
          <a:p>
            <a:r>
              <a:rPr lang="en-US" sz="2800" dirty="0" smtClean="0"/>
              <a:t>Go directly to the 1</a:t>
            </a:r>
            <a:r>
              <a:rPr lang="en-US" sz="2800" baseline="30000" dirty="0" smtClean="0"/>
              <a:t>st</a:t>
            </a:r>
            <a:r>
              <a:rPr lang="en-US" sz="2800" dirty="0" smtClean="0"/>
              <a:t> question</a:t>
            </a:r>
          </a:p>
          <a:p>
            <a:pPr>
              <a:buFontTx/>
              <a:buNone/>
            </a:pPr>
            <a:r>
              <a:rPr lang="en-US" sz="2800" dirty="0" smtClean="0"/>
              <a:t>   - The </a:t>
            </a:r>
            <a:r>
              <a:rPr lang="en-US" sz="2800" dirty="0" smtClean="0">
                <a:solidFill>
                  <a:srgbClr val="FF0000"/>
                </a:solidFill>
              </a:rPr>
              <a:t>1</a:t>
            </a:r>
            <a:r>
              <a:rPr lang="en-US" sz="2800" baseline="30000" dirty="0" smtClean="0">
                <a:solidFill>
                  <a:srgbClr val="FF0000"/>
                </a:solidFill>
              </a:rPr>
              <a:t>st</a:t>
            </a:r>
            <a:r>
              <a:rPr lang="en-US" sz="2800" dirty="0" smtClean="0">
                <a:solidFill>
                  <a:srgbClr val="FF0000"/>
                </a:solidFill>
              </a:rPr>
              <a:t> question of the passage is usually the easiest and the last </a:t>
            </a:r>
            <a:r>
              <a:rPr lang="en-US" sz="2800" dirty="0" smtClean="0">
                <a:solidFill>
                  <a:srgbClr val="FF0000"/>
                </a:solidFill>
              </a:rPr>
              <a:t>question the </a:t>
            </a:r>
            <a:r>
              <a:rPr lang="en-US" sz="2800" dirty="0" smtClean="0">
                <a:solidFill>
                  <a:srgbClr val="FF0000"/>
                </a:solidFill>
              </a:rPr>
              <a:t>hardest</a:t>
            </a:r>
            <a:r>
              <a:rPr lang="en-US" sz="2800" dirty="0" smtClean="0"/>
              <a:t>.</a:t>
            </a:r>
          </a:p>
          <a:p>
            <a:pPr>
              <a:buFontTx/>
              <a:buNone/>
            </a:pPr>
            <a:r>
              <a:rPr lang="en-US" sz="2800" dirty="0" smtClean="0"/>
              <a:t>  - If the 1</a:t>
            </a:r>
            <a:r>
              <a:rPr lang="en-US" sz="2800" baseline="30000" dirty="0" smtClean="0"/>
              <a:t>st</a:t>
            </a:r>
            <a:r>
              <a:rPr lang="en-US" sz="2800" dirty="0" smtClean="0"/>
              <a:t> question is too difficult you may want to skip this passage and come back to it</a:t>
            </a:r>
          </a:p>
          <a:p>
            <a:r>
              <a:rPr lang="en-US" sz="2800" dirty="0" smtClean="0"/>
              <a:t>Many questions ask only about one figure or table or experiment.</a:t>
            </a:r>
          </a:p>
          <a:p>
            <a:r>
              <a:rPr lang="en-US" sz="2800" dirty="0" smtClean="0"/>
              <a:t>Rather than read each experiment in depth, read the question and look for the answer in the experiment it referred to.</a:t>
            </a:r>
          </a:p>
          <a:p>
            <a:endParaRPr lang="en-US" sz="2800" dirty="0" smtClean="0"/>
          </a:p>
          <a:p>
            <a:endParaRPr lang="en-US" sz="2800" dirty="0" smtClean="0">
              <a:solidFill>
                <a:srgbClr val="008000"/>
              </a:solidFill>
            </a:endParaRPr>
          </a:p>
          <a:p>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9618"/>
                                        </p:tgtEl>
                                        <p:attrNameLst>
                                          <p:attrName>style.visibility</p:attrName>
                                        </p:attrNameLst>
                                      </p:cBhvr>
                                      <p:to>
                                        <p:strVal val="visible"/>
                                      </p:to>
                                    </p:set>
                                    <p:anim calcmode="lin" valueType="num">
                                      <p:cBhvr additive="base">
                                        <p:cTn id="7" dur="500" fill="hold"/>
                                        <p:tgtEl>
                                          <p:spTgt spid="239618"/>
                                        </p:tgtEl>
                                        <p:attrNameLst>
                                          <p:attrName>ppt_x</p:attrName>
                                        </p:attrNameLst>
                                      </p:cBhvr>
                                      <p:tavLst>
                                        <p:tav tm="0">
                                          <p:val>
                                            <p:strVal val="0-#ppt_w/2"/>
                                          </p:val>
                                        </p:tav>
                                        <p:tav tm="100000">
                                          <p:val>
                                            <p:strVal val="#ppt_x"/>
                                          </p:val>
                                        </p:tav>
                                      </p:tavLst>
                                    </p:anim>
                                    <p:anim calcmode="lin" valueType="num">
                                      <p:cBhvr additive="base">
                                        <p:cTn id="8" dur="500" fill="hold"/>
                                        <p:tgtEl>
                                          <p:spTgt spid="23961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9619">
                                            <p:txEl>
                                              <p:pRg st="0" end="0"/>
                                            </p:txEl>
                                          </p:spTgt>
                                        </p:tgtEl>
                                        <p:attrNameLst>
                                          <p:attrName>style.visibility</p:attrName>
                                        </p:attrNameLst>
                                      </p:cBhvr>
                                      <p:to>
                                        <p:strVal val="visible"/>
                                      </p:to>
                                    </p:set>
                                    <p:anim calcmode="lin" valueType="num">
                                      <p:cBhvr additive="base">
                                        <p:cTn id="13" dur="500" fill="hold"/>
                                        <p:tgtEl>
                                          <p:spTgt spid="23961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96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9619">
                                            <p:txEl>
                                              <p:pRg st="1" end="1"/>
                                            </p:txEl>
                                          </p:spTgt>
                                        </p:tgtEl>
                                        <p:attrNameLst>
                                          <p:attrName>style.visibility</p:attrName>
                                        </p:attrNameLst>
                                      </p:cBhvr>
                                      <p:to>
                                        <p:strVal val="visible"/>
                                      </p:to>
                                    </p:set>
                                    <p:anim calcmode="lin" valueType="num">
                                      <p:cBhvr additive="base">
                                        <p:cTn id="19" dur="500" fill="hold"/>
                                        <p:tgtEl>
                                          <p:spTgt spid="23961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96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9619">
                                            <p:txEl>
                                              <p:pRg st="2" end="2"/>
                                            </p:txEl>
                                          </p:spTgt>
                                        </p:tgtEl>
                                        <p:attrNameLst>
                                          <p:attrName>style.visibility</p:attrName>
                                        </p:attrNameLst>
                                      </p:cBhvr>
                                      <p:to>
                                        <p:strVal val="visible"/>
                                      </p:to>
                                    </p:set>
                                    <p:anim calcmode="lin" valueType="num">
                                      <p:cBhvr additive="base">
                                        <p:cTn id="25" dur="500" fill="hold"/>
                                        <p:tgtEl>
                                          <p:spTgt spid="23961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396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39619">
                                            <p:txEl>
                                              <p:pRg st="3" end="3"/>
                                            </p:txEl>
                                          </p:spTgt>
                                        </p:tgtEl>
                                        <p:attrNameLst>
                                          <p:attrName>style.visibility</p:attrName>
                                        </p:attrNameLst>
                                      </p:cBhvr>
                                      <p:to>
                                        <p:strVal val="visible"/>
                                      </p:to>
                                    </p:set>
                                    <p:anim calcmode="lin" valueType="num">
                                      <p:cBhvr additive="base">
                                        <p:cTn id="31" dur="500" fill="hold"/>
                                        <p:tgtEl>
                                          <p:spTgt spid="23961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396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39619">
                                            <p:txEl>
                                              <p:pRg st="4" end="4"/>
                                            </p:txEl>
                                          </p:spTgt>
                                        </p:tgtEl>
                                        <p:attrNameLst>
                                          <p:attrName>style.visibility</p:attrName>
                                        </p:attrNameLst>
                                      </p:cBhvr>
                                      <p:to>
                                        <p:strVal val="visible"/>
                                      </p:to>
                                    </p:set>
                                    <p:anim calcmode="lin" valueType="num">
                                      <p:cBhvr additive="base">
                                        <p:cTn id="37" dur="500" fill="hold"/>
                                        <p:tgtEl>
                                          <p:spTgt spid="239619">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3961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8" grpId="0"/>
      <p:bldP spid="23961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Strategies</a:t>
            </a:r>
          </a:p>
        </p:txBody>
      </p:sp>
      <p:sp>
        <p:nvSpPr>
          <p:cNvPr id="14339" name="Content Placeholder 2"/>
          <p:cNvSpPr>
            <a:spLocks noGrp="1"/>
          </p:cNvSpPr>
          <p:nvPr>
            <p:ph idx="1"/>
          </p:nvPr>
        </p:nvSpPr>
        <p:spPr/>
        <p:txBody>
          <a:bodyPr/>
          <a:lstStyle/>
          <a:p>
            <a:r>
              <a:rPr lang="en-US" smtClean="0"/>
              <a:t>Since the 1</a:t>
            </a:r>
            <a:r>
              <a:rPr lang="en-US" baseline="30000" smtClean="0"/>
              <a:t>st</a:t>
            </a:r>
            <a:r>
              <a:rPr lang="en-US" smtClean="0"/>
              <a:t> question is usually the easiest, if you get this one wrong you may get all of them wrong. If necessary go back to find the answer. If you don’t find it, you may want to skip this passage until later.</a:t>
            </a:r>
          </a:p>
          <a:p>
            <a:r>
              <a:rPr lang="en-US" smtClean="0"/>
              <a:t>After answering the 1</a:t>
            </a:r>
            <a:r>
              <a:rPr lang="en-US" baseline="30000" smtClean="0"/>
              <a:t>st</a:t>
            </a:r>
            <a:r>
              <a:rPr lang="en-US" smtClean="0"/>
              <a:t> question don’t spend more than about 30 seconds on each question. </a:t>
            </a:r>
          </a:p>
        </p:txBody>
      </p:sp>
      <p:sp>
        <p:nvSpPr>
          <p:cNvPr id="14340" name="Slide Number Placeholder 3"/>
          <p:cNvSpPr>
            <a:spLocks noGrp="1"/>
          </p:cNvSpPr>
          <p:nvPr>
            <p:ph type="sldNum" sz="quarter" idx="12"/>
          </p:nvPr>
        </p:nvSpPr>
        <p:spPr>
          <a:noFill/>
        </p:spPr>
        <p:txBody>
          <a:bodyPr/>
          <a:lstStyle/>
          <a:p>
            <a:fld id="{B2A747F8-1278-4963-A390-81728E7534E2}" type="slidenum">
              <a:rPr lang="en-US" smtClean="0"/>
              <a:pPr/>
              <a:t>11</a:t>
            </a:fld>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6"/>
          <p:cNvSpPr>
            <a:spLocks noGrp="1" noChangeArrowheads="1"/>
          </p:cNvSpPr>
          <p:nvPr>
            <p:ph type="sldNum" sz="quarter" idx="12"/>
          </p:nvPr>
        </p:nvSpPr>
        <p:spPr>
          <a:noFill/>
        </p:spPr>
        <p:txBody>
          <a:bodyPr/>
          <a:lstStyle/>
          <a:p>
            <a:fld id="{37268C3A-E2EB-4D81-B9EA-287ABA7B80F6}" type="slidenum">
              <a:rPr lang="en-US" smtClean="0"/>
              <a:pPr/>
              <a:t>12</a:t>
            </a:fld>
            <a:endParaRPr lang="en-US" smtClean="0"/>
          </a:p>
        </p:txBody>
      </p:sp>
      <p:sp>
        <p:nvSpPr>
          <p:cNvPr id="15363" name="Rectangle 2"/>
          <p:cNvSpPr>
            <a:spLocks noGrp="1" noChangeArrowheads="1"/>
          </p:cNvSpPr>
          <p:nvPr>
            <p:ph type="title"/>
          </p:nvPr>
        </p:nvSpPr>
        <p:spPr/>
        <p:txBody>
          <a:bodyPr/>
          <a:lstStyle/>
          <a:p>
            <a:r>
              <a:rPr lang="en-US" smtClean="0"/>
              <a:t>Strategies</a:t>
            </a:r>
          </a:p>
        </p:txBody>
      </p:sp>
      <p:sp>
        <p:nvSpPr>
          <p:cNvPr id="241667" name="Rectangle 3"/>
          <p:cNvSpPr>
            <a:spLocks noGrp="1" noChangeArrowheads="1"/>
          </p:cNvSpPr>
          <p:nvPr>
            <p:ph type="body" idx="1"/>
          </p:nvPr>
        </p:nvSpPr>
        <p:spPr/>
        <p:txBody>
          <a:bodyPr/>
          <a:lstStyle/>
          <a:p>
            <a:r>
              <a:rPr lang="en-US" smtClean="0"/>
              <a:t>Each passage from beginning to end should take about 5 minutes.</a:t>
            </a:r>
          </a:p>
          <a:p>
            <a:r>
              <a:rPr lang="en-US" smtClean="0"/>
              <a:t>Reading the passage should only take 2.5 minutes this leaves about 30 seconds per question. </a:t>
            </a:r>
          </a:p>
          <a:p>
            <a:r>
              <a:rPr lang="en-US" smtClean="0"/>
              <a:t>Timing is critical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1667">
                                            <p:txEl>
                                              <p:pRg st="0" end="0"/>
                                            </p:txEl>
                                          </p:spTgt>
                                        </p:tgtEl>
                                        <p:attrNameLst>
                                          <p:attrName>style.visibility</p:attrName>
                                        </p:attrNameLst>
                                      </p:cBhvr>
                                      <p:to>
                                        <p:strVal val="visible"/>
                                      </p:to>
                                    </p:set>
                                    <p:anim calcmode="lin" valueType="num">
                                      <p:cBhvr additive="base">
                                        <p:cTn id="7" dur="500" fill="hold"/>
                                        <p:tgtEl>
                                          <p:spTgt spid="2416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16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1667">
                                            <p:txEl>
                                              <p:pRg st="1" end="1"/>
                                            </p:txEl>
                                          </p:spTgt>
                                        </p:tgtEl>
                                        <p:attrNameLst>
                                          <p:attrName>style.visibility</p:attrName>
                                        </p:attrNameLst>
                                      </p:cBhvr>
                                      <p:to>
                                        <p:strVal val="visible"/>
                                      </p:to>
                                    </p:set>
                                    <p:anim calcmode="lin" valueType="num">
                                      <p:cBhvr additive="base">
                                        <p:cTn id="13" dur="500" fill="hold"/>
                                        <p:tgtEl>
                                          <p:spTgt spid="2416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16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1667">
                                            <p:txEl>
                                              <p:pRg st="2" end="2"/>
                                            </p:txEl>
                                          </p:spTgt>
                                        </p:tgtEl>
                                        <p:attrNameLst>
                                          <p:attrName>style.visibility</p:attrName>
                                        </p:attrNameLst>
                                      </p:cBhvr>
                                      <p:to>
                                        <p:strVal val="visible"/>
                                      </p:to>
                                    </p:set>
                                    <p:anim calcmode="lin" valueType="num">
                                      <p:cBhvr additive="base">
                                        <p:cTn id="19" dur="500" fill="hold"/>
                                        <p:tgtEl>
                                          <p:spTgt spid="2416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166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Strategies</a:t>
            </a:r>
          </a:p>
        </p:txBody>
      </p:sp>
      <p:sp>
        <p:nvSpPr>
          <p:cNvPr id="16387" name="Content Placeholder 2"/>
          <p:cNvSpPr>
            <a:spLocks noGrp="1"/>
          </p:cNvSpPr>
          <p:nvPr>
            <p:ph idx="1"/>
          </p:nvPr>
        </p:nvSpPr>
        <p:spPr/>
        <p:txBody>
          <a:bodyPr/>
          <a:lstStyle/>
          <a:p>
            <a:r>
              <a:rPr lang="en-US" smtClean="0"/>
              <a:t>Read all the choices even if you think you’ve found the answer.</a:t>
            </a:r>
          </a:p>
          <a:p>
            <a:r>
              <a:rPr lang="en-US" smtClean="0"/>
              <a:t>Use process of elimination</a:t>
            </a:r>
          </a:p>
          <a:p>
            <a:pPr>
              <a:buFontTx/>
              <a:buNone/>
            </a:pPr>
            <a:endParaRPr lang="en-US" smtClean="0"/>
          </a:p>
          <a:p>
            <a:pPr>
              <a:buFontTx/>
              <a:buNone/>
            </a:pPr>
            <a:endParaRPr lang="en-US" smtClean="0"/>
          </a:p>
        </p:txBody>
      </p:sp>
      <p:sp>
        <p:nvSpPr>
          <p:cNvPr id="16388" name="Slide Number Placeholder 3"/>
          <p:cNvSpPr>
            <a:spLocks noGrp="1"/>
          </p:cNvSpPr>
          <p:nvPr>
            <p:ph type="sldNum" sz="quarter" idx="12"/>
          </p:nvPr>
        </p:nvSpPr>
        <p:spPr>
          <a:noFill/>
        </p:spPr>
        <p:txBody>
          <a:bodyPr/>
          <a:lstStyle/>
          <a:p>
            <a:fld id="{1E732099-16A9-41BA-BADF-C1F7DC6225E7}" type="slidenum">
              <a:rPr lang="en-US" smtClean="0"/>
              <a:pPr/>
              <a:t>13</a:t>
            </a:fld>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0"/>
            <a:ext cx="8229600" cy="990600"/>
          </a:xfrm>
        </p:spPr>
        <p:txBody>
          <a:bodyPr/>
          <a:lstStyle/>
          <a:p>
            <a:r>
              <a:rPr lang="en-US" smtClean="0"/>
              <a:t>Strategies</a:t>
            </a:r>
          </a:p>
        </p:txBody>
      </p:sp>
      <p:sp>
        <p:nvSpPr>
          <p:cNvPr id="17411" name="Content Placeholder 2"/>
          <p:cNvSpPr>
            <a:spLocks noGrp="1"/>
          </p:cNvSpPr>
          <p:nvPr>
            <p:ph idx="1"/>
          </p:nvPr>
        </p:nvSpPr>
        <p:spPr>
          <a:xfrm>
            <a:off x="457200" y="914400"/>
            <a:ext cx="8229600" cy="5715000"/>
          </a:xfrm>
        </p:spPr>
        <p:txBody>
          <a:bodyPr/>
          <a:lstStyle/>
          <a:p>
            <a:r>
              <a:rPr lang="en-US" dirty="0" smtClean="0"/>
              <a:t>If the answers are numerical, estimate.</a:t>
            </a:r>
          </a:p>
          <a:p>
            <a:pPr>
              <a:buFontTx/>
              <a:buNone/>
            </a:pPr>
            <a:r>
              <a:rPr lang="en-US" dirty="0" smtClean="0"/>
              <a:t>    -i.e. object traveled 32 meters in 7 sec. what is the speed?</a:t>
            </a:r>
          </a:p>
          <a:p>
            <a:pPr>
              <a:buFontTx/>
              <a:buNone/>
            </a:pPr>
            <a:r>
              <a:rPr lang="en-US" dirty="0" smtClean="0"/>
              <a:t>	a. 220m/s</a:t>
            </a:r>
          </a:p>
          <a:p>
            <a:pPr>
              <a:buFontTx/>
              <a:buNone/>
            </a:pPr>
            <a:r>
              <a:rPr lang="en-US" dirty="0" smtClean="0"/>
              <a:t>   b. 40m/s</a:t>
            </a:r>
          </a:p>
          <a:p>
            <a:pPr>
              <a:buFontTx/>
              <a:buNone/>
            </a:pPr>
            <a:r>
              <a:rPr lang="en-US" dirty="0" smtClean="0"/>
              <a:t>   c. 4.6m/s</a:t>
            </a:r>
          </a:p>
          <a:p>
            <a:pPr>
              <a:buFontTx/>
              <a:buNone/>
            </a:pPr>
            <a:r>
              <a:rPr lang="en-US" dirty="0" smtClean="0"/>
              <a:t>   d. 1.4 m/s</a:t>
            </a:r>
          </a:p>
          <a:p>
            <a:pPr>
              <a:buFontTx/>
              <a:buNone/>
            </a:pPr>
            <a:r>
              <a:rPr lang="en-US" dirty="0" smtClean="0"/>
              <a:t>   - you don’t have to do the math exactly but you can estimate that 32 divided by 7 is a little over 4 </a:t>
            </a:r>
            <a:r>
              <a:rPr lang="en-US" dirty="0" smtClean="0"/>
              <a:t>(7 x 4 = 28) so </a:t>
            </a:r>
            <a:r>
              <a:rPr lang="en-US" dirty="0" smtClean="0"/>
              <a:t>answer is c.</a:t>
            </a:r>
          </a:p>
          <a:p>
            <a:endParaRPr lang="en-US" dirty="0" smtClean="0"/>
          </a:p>
        </p:txBody>
      </p:sp>
      <p:sp>
        <p:nvSpPr>
          <p:cNvPr id="17412" name="Slide Number Placeholder 3"/>
          <p:cNvSpPr>
            <a:spLocks noGrp="1"/>
          </p:cNvSpPr>
          <p:nvPr>
            <p:ph type="sldNum" sz="quarter" idx="12"/>
          </p:nvPr>
        </p:nvSpPr>
        <p:spPr>
          <a:noFill/>
        </p:spPr>
        <p:txBody>
          <a:bodyPr/>
          <a:lstStyle/>
          <a:p>
            <a:fld id="{AEAEF0B9-5987-4A32-B217-932D94D21645}" type="slidenum">
              <a:rPr lang="en-US" smtClean="0"/>
              <a:pPr/>
              <a:t>14</a:t>
            </a:fld>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Strategies</a:t>
            </a:r>
          </a:p>
        </p:txBody>
      </p:sp>
      <p:sp>
        <p:nvSpPr>
          <p:cNvPr id="18435" name="Content Placeholder 2"/>
          <p:cNvSpPr>
            <a:spLocks noGrp="1"/>
          </p:cNvSpPr>
          <p:nvPr>
            <p:ph idx="1"/>
          </p:nvPr>
        </p:nvSpPr>
        <p:spPr/>
        <p:txBody>
          <a:bodyPr/>
          <a:lstStyle/>
          <a:p>
            <a:r>
              <a:rPr lang="en-US" dirty="0" smtClean="0"/>
              <a:t>Pace yourself</a:t>
            </a:r>
          </a:p>
          <a:p>
            <a:r>
              <a:rPr lang="en-US" dirty="0" smtClean="0"/>
              <a:t>Answer every question – go back and try the ones you’ve skipped</a:t>
            </a:r>
          </a:p>
          <a:p>
            <a:r>
              <a:rPr lang="en-US" dirty="0" smtClean="0"/>
              <a:t>When 30 seconds are </a:t>
            </a:r>
            <a:r>
              <a:rPr lang="en-US" dirty="0" smtClean="0"/>
              <a:t>go back to find </a:t>
            </a:r>
            <a:r>
              <a:rPr lang="en-US" dirty="0" smtClean="0"/>
              <a:t>any </a:t>
            </a:r>
            <a:r>
              <a:rPr lang="en-US" dirty="0" smtClean="0"/>
              <a:t>ones </a:t>
            </a:r>
            <a:r>
              <a:rPr lang="en-US" dirty="0" smtClean="0"/>
              <a:t>that you’ve left </a:t>
            </a:r>
            <a:r>
              <a:rPr lang="en-US" dirty="0" smtClean="0"/>
              <a:t>blank and </a:t>
            </a:r>
            <a:r>
              <a:rPr lang="en-US" dirty="0" smtClean="0"/>
              <a:t>mark them randomly </a:t>
            </a:r>
            <a:r>
              <a:rPr lang="en-US" dirty="0" smtClean="0"/>
              <a:t>– you have a 25% chance of getting it correct and there is no penalty for guessing</a:t>
            </a:r>
            <a:r>
              <a:rPr lang="en-US" dirty="0" smtClean="0"/>
              <a:t>. </a:t>
            </a:r>
            <a:endParaRPr lang="en-US" dirty="0" smtClean="0"/>
          </a:p>
        </p:txBody>
      </p:sp>
      <p:sp>
        <p:nvSpPr>
          <p:cNvPr id="18436" name="Slide Number Placeholder 3"/>
          <p:cNvSpPr>
            <a:spLocks noGrp="1"/>
          </p:cNvSpPr>
          <p:nvPr>
            <p:ph type="sldNum" sz="quarter" idx="12"/>
          </p:nvPr>
        </p:nvSpPr>
        <p:spPr>
          <a:noFill/>
        </p:spPr>
        <p:txBody>
          <a:bodyPr/>
          <a:lstStyle/>
          <a:p>
            <a:fld id="{D281E007-56C6-4AA8-BA8B-7BF1ACCF1AE2}" type="slidenum">
              <a:rPr lang="en-US" smtClean="0"/>
              <a:pPr/>
              <a:t>15</a:t>
            </a:fld>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6"/>
          <p:cNvSpPr>
            <a:spLocks noGrp="1" noChangeArrowheads="1"/>
          </p:cNvSpPr>
          <p:nvPr>
            <p:ph type="sldNum" sz="quarter" idx="12"/>
          </p:nvPr>
        </p:nvSpPr>
        <p:spPr>
          <a:noFill/>
        </p:spPr>
        <p:txBody>
          <a:bodyPr/>
          <a:lstStyle/>
          <a:p>
            <a:fld id="{1C147D09-8DC0-4DBA-A572-D835DCF0F891}" type="slidenum">
              <a:rPr lang="en-US" smtClean="0"/>
              <a:pPr/>
              <a:t>16</a:t>
            </a:fld>
            <a:endParaRPr lang="en-US" smtClean="0"/>
          </a:p>
        </p:txBody>
      </p:sp>
      <p:sp>
        <p:nvSpPr>
          <p:cNvPr id="179202" name="Rectangle 2"/>
          <p:cNvSpPr>
            <a:spLocks noGrp="1" noChangeArrowheads="1"/>
          </p:cNvSpPr>
          <p:nvPr>
            <p:ph type="title"/>
          </p:nvPr>
        </p:nvSpPr>
        <p:spPr/>
        <p:txBody>
          <a:bodyPr/>
          <a:lstStyle/>
          <a:p>
            <a:r>
              <a:rPr lang="en-US" smtClean="0"/>
              <a:t>Data Representation</a:t>
            </a:r>
          </a:p>
        </p:txBody>
      </p:sp>
      <p:sp>
        <p:nvSpPr>
          <p:cNvPr id="179203" name="Rectangle 3"/>
          <p:cNvSpPr>
            <a:spLocks noGrp="1" noChangeArrowheads="1"/>
          </p:cNvSpPr>
          <p:nvPr>
            <p:ph type="body" idx="1"/>
          </p:nvPr>
        </p:nvSpPr>
        <p:spPr/>
        <p:txBody>
          <a:bodyPr/>
          <a:lstStyle/>
          <a:p>
            <a:pPr lvl="1"/>
            <a:r>
              <a:rPr lang="en-US" b="1" smtClean="0"/>
              <a:t>3 passages  15 questions or 37.5%</a:t>
            </a:r>
          </a:p>
          <a:p>
            <a:pPr lvl="1"/>
            <a:r>
              <a:rPr lang="en-US" b="1" smtClean="0"/>
              <a:t> </a:t>
            </a:r>
            <a:r>
              <a:rPr lang="en-US" b="1" smtClean="0">
                <a:solidFill>
                  <a:srgbClr val="CC3300"/>
                </a:solidFill>
              </a:rPr>
              <a:t>EASIEST</a:t>
            </a:r>
            <a:r>
              <a:rPr lang="en-US" b="1" smtClean="0"/>
              <a:t> - interpreting a graph or a chart</a:t>
            </a:r>
          </a:p>
          <a:p>
            <a:pPr lvl="2"/>
            <a:r>
              <a:rPr lang="en-US" b="1" smtClean="0">
                <a:solidFill>
                  <a:srgbClr val="0000CC"/>
                </a:solidFill>
              </a:rPr>
              <a:t> one or more graphs or charts to interpret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9202"/>
                                        </p:tgtEl>
                                        <p:attrNameLst>
                                          <p:attrName>style.visibility</p:attrName>
                                        </p:attrNameLst>
                                      </p:cBhvr>
                                      <p:to>
                                        <p:strVal val="visible"/>
                                      </p:to>
                                    </p:set>
                                    <p:anim calcmode="lin" valueType="num">
                                      <p:cBhvr additive="base">
                                        <p:cTn id="7" dur="500" fill="hold"/>
                                        <p:tgtEl>
                                          <p:spTgt spid="179202"/>
                                        </p:tgtEl>
                                        <p:attrNameLst>
                                          <p:attrName>ppt_x</p:attrName>
                                        </p:attrNameLst>
                                      </p:cBhvr>
                                      <p:tavLst>
                                        <p:tav tm="0">
                                          <p:val>
                                            <p:strVal val="#ppt_x"/>
                                          </p:val>
                                        </p:tav>
                                        <p:tav tm="100000">
                                          <p:val>
                                            <p:strVal val="#ppt_x"/>
                                          </p:val>
                                        </p:tav>
                                      </p:tavLst>
                                    </p:anim>
                                    <p:anim calcmode="lin" valueType="num">
                                      <p:cBhvr additive="base">
                                        <p:cTn id="8" dur="500" fill="hold"/>
                                        <p:tgtEl>
                                          <p:spTgt spid="1792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9203">
                                            <p:txEl>
                                              <p:pRg st="0" end="0"/>
                                            </p:txEl>
                                          </p:spTgt>
                                        </p:tgtEl>
                                        <p:attrNameLst>
                                          <p:attrName>style.visibility</p:attrName>
                                        </p:attrNameLst>
                                      </p:cBhvr>
                                      <p:to>
                                        <p:strVal val="visible"/>
                                      </p:to>
                                    </p:set>
                                    <p:anim calcmode="lin" valueType="num">
                                      <p:cBhvr additive="base">
                                        <p:cTn id="13" dur="500" fill="hold"/>
                                        <p:tgtEl>
                                          <p:spTgt spid="17920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920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79203">
                                            <p:txEl>
                                              <p:pRg st="1" end="1"/>
                                            </p:txEl>
                                          </p:spTgt>
                                        </p:tgtEl>
                                        <p:attrNameLst>
                                          <p:attrName>style.visibility</p:attrName>
                                        </p:attrNameLst>
                                      </p:cBhvr>
                                      <p:to>
                                        <p:strVal val="visible"/>
                                      </p:to>
                                    </p:set>
                                    <p:anim calcmode="lin" valueType="num">
                                      <p:cBhvr additive="base">
                                        <p:cTn id="17" dur="500" fill="hold"/>
                                        <p:tgtEl>
                                          <p:spTgt spid="17920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920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79203">
                                            <p:txEl>
                                              <p:pRg st="2" end="2"/>
                                            </p:txEl>
                                          </p:spTgt>
                                        </p:tgtEl>
                                        <p:attrNameLst>
                                          <p:attrName>style.visibility</p:attrName>
                                        </p:attrNameLst>
                                      </p:cBhvr>
                                      <p:to>
                                        <p:strVal val="visible"/>
                                      </p:to>
                                    </p:set>
                                    <p:anim calcmode="lin" valueType="num">
                                      <p:cBhvr additive="base">
                                        <p:cTn id="21" dur="500" fill="hold"/>
                                        <p:tgtEl>
                                          <p:spTgt spid="17920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792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02" grpId="0"/>
      <p:bldP spid="17920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Grp="1" noChangeArrowheads="1"/>
          </p:cNvSpPr>
          <p:nvPr>
            <p:ph type="sldNum" sz="quarter" idx="12"/>
          </p:nvPr>
        </p:nvSpPr>
        <p:spPr>
          <a:noFill/>
        </p:spPr>
        <p:txBody>
          <a:bodyPr/>
          <a:lstStyle/>
          <a:p>
            <a:fld id="{2BB89A43-13EF-4B2B-8A57-725B690E7886}" type="slidenum">
              <a:rPr lang="en-US" smtClean="0"/>
              <a:pPr/>
              <a:t>17</a:t>
            </a:fld>
            <a:endParaRPr lang="en-US" smtClean="0"/>
          </a:p>
        </p:txBody>
      </p:sp>
      <p:sp>
        <p:nvSpPr>
          <p:cNvPr id="174082" name="Rectangle 2"/>
          <p:cNvSpPr>
            <a:spLocks noGrp="1" noChangeArrowheads="1"/>
          </p:cNvSpPr>
          <p:nvPr>
            <p:ph type="title"/>
          </p:nvPr>
        </p:nvSpPr>
        <p:spPr/>
        <p:txBody>
          <a:bodyPr/>
          <a:lstStyle/>
          <a:p>
            <a:r>
              <a:rPr lang="en-US" smtClean="0"/>
              <a:t>Research Summaries</a:t>
            </a:r>
          </a:p>
        </p:txBody>
      </p:sp>
      <p:sp>
        <p:nvSpPr>
          <p:cNvPr id="174083" name="Rectangle 3"/>
          <p:cNvSpPr>
            <a:spLocks noGrp="1" noChangeArrowheads="1"/>
          </p:cNvSpPr>
          <p:nvPr>
            <p:ph type="body" idx="1"/>
          </p:nvPr>
        </p:nvSpPr>
        <p:spPr/>
        <p:txBody>
          <a:bodyPr/>
          <a:lstStyle/>
          <a:p>
            <a:r>
              <a:rPr lang="en-US" b="1" smtClean="0"/>
              <a:t>3 passages 18 questions or 45%	</a:t>
            </a:r>
          </a:p>
          <a:p>
            <a:pPr lvl="1"/>
            <a:r>
              <a:rPr lang="en-US" b="1" smtClean="0"/>
              <a:t>	</a:t>
            </a:r>
            <a:r>
              <a:rPr lang="en-US" b="1" smtClean="0">
                <a:solidFill>
                  <a:srgbClr val="CC3300"/>
                </a:solidFill>
              </a:rPr>
              <a:t>LESS EASY </a:t>
            </a:r>
            <a:r>
              <a:rPr lang="en-US" b="1" smtClean="0"/>
              <a:t>-  comparing / combining 2 or more tables</a:t>
            </a:r>
          </a:p>
          <a:p>
            <a:pPr lvl="1"/>
            <a:r>
              <a:rPr lang="en-US" b="1" smtClean="0"/>
              <a:t>	</a:t>
            </a:r>
            <a:r>
              <a:rPr lang="en-US" b="1" smtClean="0">
                <a:solidFill>
                  <a:srgbClr val="0000CC"/>
                </a:solidFill>
              </a:rPr>
              <a:t>2 or more experiments, usually labeled </a:t>
            </a:r>
            <a:r>
              <a:rPr lang="en-US" b="1" i="1" smtClean="0">
                <a:solidFill>
                  <a:srgbClr val="0000CC"/>
                </a:solidFill>
              </a:rPr>
              <a:t>Experiment 1</a:t>
            </a:r>
            <a:r>
              <a:rPr lang="en-US" b="1" smtClean="0">
                <a:solidFill>
                  <a:srgbClr val="0000CC"/>
                </a:solidFill>
              </a:rPr>
              <a:t>, </a:t>
            </a:r>
            <a:r>
              <a:rPr lang="en-US" b="1" i="1" smtClean="0">
                <a:solidFill>
                  <a:srgbClr val="0000CC"/>
                </a:solidFill>
              </a:rPr>
              <a:t>Experiment 2</a:t>
            </a:r>
            <a:r>
              <a:rPr lang="en-US" b="1" smtClean="0">
                <a:solidFill>
                  <a:srgbClr val="0000CC"/>
                </a:solidFill>
              </a:rPr>
              <a:t> </a:t>
            </a:r>
          </a:p>
          <a:p>
            <a:pPr lvl="1">
              <a:buFontTx/>
              <a:buNone/>
            </a:pPr>
            <a:r>
              <a:rPr lang="en-US" b="1" smtClean="0">
                <a:solidFill>
                  <a:srgbClr val="0000CC"/>
                </a:solidFill>
              </a:rPr>
              <a:t>   or </a:t>
            </a:r>
            <a:r>
              <a:rPr lang="en-US" b="1" i="1" smtClean="0">
                <a:solidFill>
                  <a:srgbClr val="0000CC"/>
                </a:solidFill>
              </a:rPr>
              <a:t>Study 1, Study 2</a:t>
            </a:r>
            <a:r>
              <a:rPr lang="en-US" b="1" smtClean="0">
                <a:solidFill>
                  <a:srgbClr val="0000CC"/>
                </a:solidFill>
              </a:rPr>
              <a:t>.</a:t>
            </a:r>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082"/>
                                        </p:tgtEl>
                                        <p:attrNameLst>
                                          <p:attrName>style.visibility</p:attrName>
                                        </p:attrNameLst>
                                      </p:cBhvr>
                                      <p:to>
                                        <p:strVal val="visible"/>
                                      </p:to>
                                    </p:set>
                                    <p:anim calcmode="lin" valueType="num">
                                      <p:cBhvr additive="base">
                                        <p:cTn id="7" dur="500" fill="hold"/>
                                        <p:tgtEl>
                                          <p:spTgt spid="174082"/>
                                        </p:tgtEl>
                                        <p:attrNameLst>
                                          <p:attrName>ppt_x</p:attrName>
                                        </p:attrNameLst>
                                      </p:cBhvr>
                                      <p:tavLst>
                                        <p:tav tm="0">
                                          <p:val>
                                            <p:strVal val="#ppt_x"/>
                                          </p:val>
                                        </p:tav>
                                        <p:tav tm="100000">
                                          <p:val>
                                            <p:strVal val="#ppt_x"/>
                                          </p:val>
                                        </p:tav>
                                      </p:tavLst>
                                    </p:anim>
                                    <p:anim calcmode="lin" valueType="num">
                                      <p:cBhvr additive="base">
                                        <p:cTn id="8" dur="500" fill="hold"/>
                                        <p:tgtEl>
                                          <p:spTgt spid="1740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083">
                                            <p:txEl>
                                              <p:pRg st="0" end="0"/>
                                            </p:txEl>
                                          </p:spTgt>
                                        </p:tgtEl>
                                        <p:attrNameLst>
                                          <p:attrName>style.visibility</p:attrName>
                                        </p:attrNameLst>
                                      </p:cBhvr>
                                      <p:to>
                                        <p:strVal val="visible"/>
                                      </p:to>
                                    </p:set>
                                    <p:anim calcmode="lin" valueType="num">
                                      <p:cBhvr additive="base">
                                        <p:cTn id="13" dur="500" fill="hold"/>
                                        <p:tgtEl>
                                          <p:spTgt spid="17408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08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74083">
                                            <p:txEl>
                                              <p:pRg st="1" end="1"/>
                                            </p:txEl>
                                          </p:spTgt>
                                        </p:tgtEl>
                                        <p:attrNameLst>
                                          <p:attrName>style.visibility</p:attrName>
                                        </p:attrNameLst>
                                      </p:cBhvr>
                                      <p:to>
                                        <p:strVal val="visible"/>
                                      </p:to>
                                    </p:set>
                                    <p:anim calcmode="lin" valueType="num">
                                      <p:cBhvr additive="base">
                                        <p:cTn id="17" dur="500" fill="hold"/>
                                        <p:tgtEl>
                                          <p:spTgt spid="17408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08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74083">
                                            <p:txEl>
                                              <p:pRg st="2" end="2"/>
                                            </p:txEl>
                                          </p:spTgt>
                                        </p:tgtEl>
                                        <p:attrNameLst>
                                          <p:attrName>style.visibility</p:attrName>
                                        </p:attrNameLst>
                                      </p:cBhvr>
                                      <p:to>
                                        <p:strVal val="visible"/>
                                      </p:to>
                                    </p:set>
                                    <p:anim calcmode="lin" valueType="num">
                                      <p:cBhvr additive="base">
                                        <p:cTn id="21" dur="500" fill="hold"/>
                                        <p:tgtEl>
                                          <p:spTgt spid="17408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7408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74083">
                                            <p:txEl>
                                              <p:pRg st="3" end="3"/>
                                            </p:txEl>
                                          </p:spTgt>
                                        </p:tgtEl>
                                        <p:attrNameLst>
                                          <p:attrName>style.visibility</p:attrName>
                                        </p:attrNameLst>
                                      </p:cBhvr>
                                      <p:to>
                                        <p:strVal val="visible"/>
                                      </p:to>
                                    </p:set>
                                    <p:anim calcmode="lin" valueType="num">
                                      <p:cBhvr additive="base">
                                        <p:cTn id="25" dur="500" fill="hold"/>
                                        <p:tgtEl>
                                          <p:spTgt spid="1740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408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2" grpId="0"/>
      <p:bldP spid="17408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Grp="1" noChangeArrowheads="1"/>
          </p:cNvSpPr>
          <p:nvPr>
            <p:ph type="sldNum" sz="quarter" idx="12"/>
          </p:nvPr>
        </p:nvSpPr>
        <p:spPr>
          <a:noFill/>
        </p:spPr>
        <p:txBody>
          <a:bodyPr/>
          <a:lstStyle/>
          <a:p>
            <a:fld id="{55FBD5E8-E5EF-48DB-B215-3075C67B18C4}" type="slidenum">
              <a:rPr lang="en-US" smtClean="0"/>
              <a:pPr/>
              <a:t>18</a:t>
            </a:fld>
            <a:endParaRPr lang="en-US" smtClean="0"/>
          </a:p>
        </p:txBody>
      </p:sp>
      <p:sp>
        <p:nvSpPr>
          <p:cNvPr id="172034" name="Rectangle 2"/>
          <p:cNvSpPr>
            <a:spLocks noGrp="1" noChangeArrowheads="1"/>
          </p:cNvSpPr>
          <p:nvPr>
            <p:ph type="title"/>
          </p:nvPr>
        </p:nvSpPr>
        <p:spPr/>
        <p:txBody>
          <a:bodyPr/>
          <a:lstStyle/>
          <a:p>
            <a:r>
              <a:rPr lang="en-US" smtClean="0"/>
              <a:t>Conflicting Viewpoints</a:t>
            </a:r>
          </a:p>
        </p:txBody>
      </p:sp>
      <p:sp>
        <p:nvSpPr>
          <p:cNvPr id="172035" name="Rectangle 3"/>
          <p:cNvSpPr>
            <a:spLocks noGrp="1" noChangeArrowheads="1"/>
          </p:cNvSpPr>
          <p:nvPr>
            <p:ph type="body" idx="1"/>
          </p:nvPr>
        </p:nvSpPr>
        <p:spPr/>
        <p:txBody>
          <a:bodyPr/>
          <a:lstStyle/>
          <a:p>
            <a:r>
              <a:rPr lang="en-US" b="1" smtClean="0"/>
              <a:t>1 passage 7 questions or 17.5%</a:t>
            </a:r>
          </a:p>
          <a:p>
            <a:pPr lvl="1"/>
            <a:r>
              <a:rPr lang="en-US" b="1" smtClean="0">
                <a:solidFill>
                  <a:srgbClr val="CC3300"/>
                </a:solidFill>
              </a:rPr>
              <a:t>	MOST DIFFICULT </a:t>
            </a:r>
            <a:r>
              <a:rPr lang="en-US" b="1" smtClean="0"/>
              <a:t>- comparing 2 conflicting theories</a:t>
            </a:r>
            <a:endParaRPr lang="en-US" smtClean="0"/>
          </a:p>
          <a:p>
            <a:pPr lvl="1"/>
            <a:r>
              <a:rPr lang="en-US" b="1" smtClean="0">
                <a:solidFill>
                  <a:srgbClr val="0000CC"/>
                </a:solidFill>
              </a:rPr>
              <a:t>labeled</a:t>
            </a:r>
            <a:r>
              <a:rPr lang="en-US" smtClean="0">
                <a:solidFill>
                  <a:srgbClr val="0000CC"/>
                </a:solidFill>
              </a:rPr>
              <a:t> </a:t>
            </a:r>
            <a:r>
              <a:rPr lang="en-US" b="1" i="1" smtClean="0">
                <a:solidFill>
                  <a:srgbClr val="0000CC"/>
                </a:solidFill>
              </a:rPr>
              <a:t>Scientist 1</a:t>
            </a:r>
            <a:r>
              <a:rPr lang="en-US" b="1" smtClean="0">
                <a:solidFill>
                  <a:srgbClr val="0000CC"/>
                </a:solidFill>
              </a:rPr>
              <a:t> and</a:t>
            </a:r>
            <a:r>
              <a:rPr lang="en-US" b="1" i="1" smtClean="0">
                <a:solidFill>
                  <a:srgbClr val="0000CC"/>
                </a:solidFill>
              </a:rPr>
              <a:t> 2</a:t>
            </a:r>
            <a:r>
              <a:rPr lang="en-US" b="1" smtClean="0">
                <a:solidFill>
                  <a:srgbClr val="0000CC"/>
                </a:solidFill>
              </a:rPr>
              <a:t>, </a:t>
            </a:r>
          </a:p>
          <a:p>
            <a:pPr lvl="1">
              <a:buFontTx/>
              <a:buNone/>
            </a:pPr>
            <a:r>
              <a:rPr lang="en-US" b="1" i="1" smtClean="0">
                <a:solidFill>
                  <a:srgbClr val="0000CC"/>
                </a:solidFill>
              </a:rPr>
              <a:t>   Theory 1 </a:t>
            </a:r>
            <a:r>
              <a:rPr lang="en-US" b="1" smtClean="0">
                <a:solidFill>
                  <a:srgbClr val="0000CC"/>
                </a:solidFill>
              </a:rPr>
              <a:t>and</a:t>
            </a:r>
            <a:r>
              <a:rPr lang="en-US" b="1" i="1" smtClean="0">
                <a:solidFill>
                  <a:srgbClr val="0000CC"/>
                </a:solidFill>
              </a:rPr>
              <a:t> 2</a:t>
            </a:r>
            <a:r>
              <a:rPr lang="en-US" b="1" smtClean="0">
                <a:solidFill>
                  <a:srgbClr val="0000CC"/>
                </a:solidFill>
              </a:rPr>
              <a:t>,  or  </a:t>
            </a:r>
          </a:p>
          <a:p>
            <a:pPr lvl="1">
              <a:buFontTx/>
              <a:buNone/>
            </a:pPr>
            <a:r>
              <a:rPr lang="en-US" b="1" smtClean="0">
                <a:solidFill>
                  <a:srgbClr val="0000CC"/>
                </a:solidFill>
              </a:rPr>
              <a:t>   </a:t>
            </a:r>
            <a:r>
              <a:rPr lang="en-US" b="1" i="1" smtClean="0">
                <a:solidFill>
                  <a:srgbClr val="0000CC"/>
                </a:solidFill>
              </a:rPr>
              <a:t>Hypothesis 1 </a:t>
            </a:r>
            <a:r>
              <a:rPr lang="en-US" b="1" smtClean="0">
                <a:solidFill>
                  <a:srgbClr val="0000CC"/>
                </a:solidFill>
              </a:rPr>
              <a:t>and</a:t>
            </a:r>
            <a:r>
              <a:rPr lang="en-US" b="1" i="1" smtClean="0">
                <a:solidFill>
                  <a:srgbClr val="0000CC"/>
                </a:solidFill>
              </a:rPr>
              <a:t> 2</a:t>
            </a:r>
            <a:r>
              <a:rPr lang="en-US" b="1" smtClean="0">
                <a:solidFill>
                  <a:srgbClr val="0000CC"/>
                </a:solidFill>
              </a:rPr>
              <a:t>.</a:t>
            </a:r>
          </a:p>
          <a:p>
            <a:pPr lvl="1"/>
            <a:endParaRPr lang="en-US" smtClean="0"/>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2034"/>
                                        </p:tgtEl>
                                        <p:attrNameLst>
                                          <p:attrName>style.visibility</p:attrName>
                                        </p:attrNameLst>
                                      </p:cBhvr>
                                      <p:to>
                                        <p:strVal val="visible"/>
                                      </p:to>
                                    </p:set>
                                    <p:anim calcmode="lin" valueType="num">
                                      <p:cBhvr additive="base">
                                        <p:cTn id="7" dur="500" fill="hold"/>
                                        <p:tgtEl>
                                          <p:spTgt spid="172034"/>
                                        </p:tgtEl>
                                        <p:attrNameLst>
                                          <p:attrName>ppt_x</p:attrName>
                                        </p:attrNameLst>
                                      </p:cBhvr>
                                      <p:tavLst>
                                        <p:tav tm="0">
                                          <p:val>
                                            <p:strVal val="#ppt_x"/>
                                          </p:val>
                                        </p:tav>
                                        <p:tav tm="100000">
                                          <p:val>
                                            <p:strVal val="#ppt_x"/>
                                          </p:val>
                                        </p:tav>
                                      </p:tavLst>
                                    </p:anim>
                                    <p:anim calcmode="lin" valueType="num">
                                      <p:cBhvr additive="base">
                                        <p:cTn id="8" dur="500" fill="hold"/>
                                        <p:tgtEl>
                                          <p:spTgt spid="1720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2035">
                                            <p:txEl>
                                              <p:pRg st="0" end="0"/>
                                            </p:txEl>
                                          </p:spTgt>
                                        </p:tgtEl>
                                        <p:attrNameLst>
                                          <p:attrName>style.visibility</p:attrName>
                                        </p:attrNameLst>
                                      </p:cBhvr>
                                      <p:to>
                                        <p:strVal val="visible"/>
                                      </p:to>
                                    </p:set>
                                    <p:anim calcmode="lin" valueType="num">
                                      <p:cBhvr additive="base">
                                        <p:cTn id="13" dur="500" fill="hold"/>
                                        <p:tgtEl>
                                          <p:spTgt spid="1720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203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72035">
                                            <p:txEl>
                                              <p:pRg st="1" end="1"/>
                                            </p:txEl>
                                          </p:spTgt>
                                        </p:tgtEl>
                                        <p:attrNameLst>
                                          <p:attrName>style.visibility</p:attrName>
                                        </p:attrNameLst>
                                      </p:cBhvr>
                                      <p:to>
                                        <p:strVal val="visible"/>
                                      </p:to>
                                    </p:set>
                                    <p:anim calcmode="lin" valueType="num">
                                      <p:cBhvr additive="base">
                                        <p:cTn id="17" dur="500" fill="hold"/>
                                        <p:tgtEl>
                                          <p:spTgt spid="17203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2035">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72035">
                                            <p:txEl>
                                              <p:pRg st="2" end="2"/>
                                            </p:txEl>
                                          </p:spTgt>
                                        </p:tgtEl>
                                        <p:attrNameLst>
                                          <p:attrName>style.visibility</p:attrName>
                                        </p:attrNameLst>
                                      </p:cBhvr>
                                      <p:to>
                                        <p:strVal val="visible"/>
                                      </p:to>
                                    </p:set>
                                    <p:anim calcmode="lin" valueType="num">
                                      <p:cBhvr additive="base">
                                        <p:cTn id="21" dur="500" fill="hold"/>
                                        <p:tgtEl>
                                          <p:spTgt spid="172035">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72035">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72035">
                                            <p:txEl>
                                              <p:pRg st="3" end="3"/>
                                            </p:txEl>
                                          </p:spTgt>
                                        </p:tgtEl>
                                        <p:attrNameLst>
                                          <p:attrName>style.visibility</p:attrName>
                                        </p:attrNameLst>
                                      </p:cBhvr>
                                      <p:to>
                                        <p:strVal val="visible"/>
                                      </p:to>
                                    </p:set>
                                    <p:anim calcmode="lin" valueType="num">
                                      <p:cBhvr additive="base">
                                        <p:cTn id="25" dur="500" fill="hold"/>
                                        <p:tgtEl>
                                          <p:spTgt spid="17203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2035">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72035">
                                            <p:txEl>
                                              <p:pRg st="4" end="4"/>
                                            </p:txEl>
                                          </p:spTgt>
                                        </p:tgtEl>
                                        <p:attrNameLst>
                                          <p:attrName>style.visibility</p:attrName>
                                        </p:attrNameLst>
                                      </p:cBhvr>
                                      <p:to>
                                        <p:strVal val="visible"/>
                                      </p:to>
                                    </p:set>
                                    <p:anim calcmode="lin" valueType="num">
                                      <p:cBhvr additive="base">
                                        <p:cTn id="29" dur="500" fill="hold"/>
                                        <p:tgtEl>
                                          <p:spTgt spid="17203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203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4" grpId="0"/>
      <p:bldP spid="17203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sldNum" sz="quarter" idx="12"/>
          </p:nvPr>
        </p:nvSpPr>
        <p:spPr>
          <a:noFill/>
        </p:spPr>
        <p:txBody>
          <a:bodyPr/>
          <a:lstStyle/>
          <a:p>
            <a:fld id="{215C4796-EA17-4476-88FB-8B7433069BF3}" type="slidenum">
              <a:rPr lang="en-US" smtClean="0"/>
              <a:pPr/>
              <a:t>19</a:t>
            </a:fld>
            <a:endParaRPr lang="en-US" smtClean="0"/>
          </a:p>
        </p:txBody>
      </p:sp>
      <p:sp>
        <p:nvSpPr>
          <p:cNvPr id="22531" name="Rectangle 2"/>
          <p:cNvSpPr>
            <a:spLocks noGrp="1" noChangeArrowheads="1"/>
          </p:cNvSpPr>
          <p:nvPr>
            <p:ph type="title"/>
          </p:nvPr>
        </p:nvSpPr>
        <p:spPr/>
        <p:txBody>
          <a:bodyPr/>
          <a:lstStyle/>
          <a:p>
            <a:r>
              <a:rPr lang="en-US" smtClean="0"/>
              <a:t>Tips for each type</a:t>
            </a:r>
          </a:p>
        </p:txBody>
      </p:sp>
      <p:sp>
        <p:nvSpPr>
          <p:cNvPr id="308227" name="Rectangle 3"/>
          <p:cNvSpPr>
            <a:spLocks noGrp="1" noChangeArrowheads="1"/>
          </p:cNvSpPr>
          <p:nvPr>
            <p:ph type="body" idx="1"/>
          </p:nvPr>
        </p:nvSpPr>
        <p:spPr/>
        <p:txBody>
          <a:bodyPr/>
          <a:lstStyle/>
          <a:p>
            <a:pPr>
              <a:lnSpc>
                <a:spcPct val="90000"/>
              </a:lnSpc>
            </a:pPr>
            <a:r>
              <a:rPr lang="en-US" sz="2800" smtClean="0"/>
              <a:t>On the </a:t>
            </a:r>
            <a:r>
              <a:rPr lang="en-US" sz="2800" smtClean="0">
                <a:solidFill>
                  <a:srgbClr val="008000"/>
                </a:solidFill>
              </a:rPr>
              <a:t>Data Representation  </a:t>
            </a:r>
            <a:r>
              <a:rPr lang="en-US" sz="2800" smtClean="0"/>
              <a:t>and</a:t>
            </a:r>
            <a:r>
              <a:rPr lang="en-US" sz="2800" smtClean="0">
                <a:solidFill>
                  <a:srgbClr val="008000"/>
                </a:solidFill>
              </a:rPr>
              <a:t> Research Summary </a:t>
            </a:r>
            <a:r>
              <a:rPr lang="en-US" sz="2800" smtClean="0"/>
              <a:t>problems</a:t>
            </a:r>
          </a:p>
          <a:p>
            <a:pPr>
              <a:lnSpc>
                <a:spcPct val="90000"/>
              </a:lnSpc>
              <a:buFontTx/>
              <a:buNone/>
            </a:pPr>
            <a:r>
              <a:rPr lang="en-US" sz="2800" smtClean="0"/>
              <a:t>		- Look briefly at the graph or chart</a:t>
            </a:r>
          </a:p>
          <a:p>
            <a:pPr>
              <a:lnSpc>
                <a:spcPct val="90000"/>
              </a:lnSpc>
              <a:buFontTx/>
              <a:buNone/>
            </a:pPr>
            <a:r>
              <a:rPr lang="en-US" sz="2800" smtClean="0"/>
              <a:t>		- Be sure to look at the axis of graphs, at this time do not study all the points plotted  </a:t>
            </a:r>
          </a:p>
          <a:p>
            <a:pPr>
              <a:lnSpc>
                <a:spcPct val="90000"/>
              </a:lnSpc>
            </a:pPr>
            <a:r>
              <a:rPr lang="en-US" sz="2800" smtClean="0"/>
              <a:t>On the </a:t>
            </a:r>
            <a:r>
              <a:rPr lang="en-US" sz="2800" smtClean="0">
                <a:solidFill>
                  <a:srgbClr val="008000"/>
                </a:solidFill>
              </a:rPr>
              <a:t>Conflicting Viewpoints</a:t>
            </a:r>
            <a:r>
              <a:rPr lang="en-US" sz="2800" smtClean="0"/>
              <a:t> problems do not worry about who’s right or wrong. You will not be asked which scientist is correct but you may be asked to identify evidence to support the viewpoint.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8227">
                                            <p:txEl>
                                              <p:pRg st="0" end="0"/>
                                            </p:txEl>
                                          </p:spTgt>
                                        </p:tgtEl>
                                        <p:attrNameLst>
                                          <p:attrName>style.visibility</p:attrName>
                                        </p:attrNameLst>
                                      </p:cBhvr>
                                      <p:to>
                                        <p:strVal val="visible"/>
                                      </p:to>
                                    </p:set>
                                    <p:anim calcmode="lin" valueType="num">
                                      <p:cBhvr additive="base">
                                        <p:cTn id="7" dur="500" fill="hold"/>
                                        <p:tgtEl>
                                          <p:spTgt spid="3082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82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8227">
                                            <p:txEl>
                                              <p:pRg st="1" end="1"/>
                                            </p:txEl>
                                          </p:spTgt>
                                        </p:tgtEl>
                                        <p:attrNameLst>
                                          <p:attrName>style.visibility</p:attrName>
                                        </p:attrNameLst>
                                      </p:cBhvr>
                                      <p:to>
                                        <p:strVal val="visible"/>
                                      </p:to>
                                    </p:set>
                                    <p:anim calcmode="lin" valueType="num">
                                      <p:cBhvr additive="base">
                                        <p:cTn id="13" dur="500" fill="hold"/>
                                        <p:tgtEl>
                                          <p:spTgt spid="3082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82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8227">
                                            <p:txEl>
                                              <p:pRg st="2" end="2"/>
                                            </p:txEl>
                                          </p:spTgt>
                                        </p:tgtEl>
                                        <p:attrNameLst>
                                          <p:attrName>style.visibility</p:attrName>
                                        </p:attrNameLst>
                                      </p:cBhvr>
                                      <p:to>
                                        <p:strVal val="visible"/>
                                      </p:to>
                                    </p:set>
                                    <p:anim calcmode="lin" valueType="num">
                                      <p:cBhvr additive="base">
                                        <p:cTn id="19" dur="500" fill="hold"/>
                                        <p:tgtEl>
                                          <p:spTgt spid="3082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82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8227">
                                            <p:txEl>
                                              <p:pRg st="3" end="3"/>
                                            </p:txEl>
                                          </p:spTgt>
                                        </p:tgtEl>
                                        <p:attrNameLst>
                                          <p:attrName>style.visibility</p:attrName>
                                        </p:attrNameLst>
                                      </p:cBhvr>
                                      <p:to>
                                        <p:strVal val="visible"/>
                                      </p:to>
                                    </p:set>
                                    <p:anim calcmode="lin" valueType="num">
                                      <p:cBhvr additive="base">
                                        <p:cTn id="25" dur="500" fill="hold"/>
                                        <p:tgtEl>
                                          <p:spTgt spid="3082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82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2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Grp="1" noChangeArrowheads="1"/>
          </p:cNvSpPr>
          <p:nvPr>
            <p:ph type="sldNum" sz="quarter" idx="12"/>
          </p:nvPr>
        </p:nvSpPr>
        <p:spPr>
          <a:noFill/>
        </p:spPr>
        <p:txBody>
          <a:bodyPr/>
          <a:lstStyle/>
          <a:p>
            <a:fld id="{87BB57D7-A758-4523-B1B2-3E0BCB518FF0}" type="slidenum">
              <a:rPr lang="en-US" smtClean="0"/>
              <a:pPr/>
              <a:t>2</a:t>
            </a:fld>
            <a:endParaRPr lang="en-US" smtClean="0"/>
          </a:p>
        </p:txBody>
      </p:sp>
      <p:sp>
        <p:nvSpPr>
          <p:cNvPr id="100354" name="Text Box 2"/>
          <p:cNvSpPr txBox="1">
            <a:spLocks noChangeArrowheads="1"/>
          </p:cNvSpPr>
          <p:nvPr/>
        </p:nvSpPr>
        <p:spPr bwMode="auto">
          <a:xfrm>
            <a:off x="0" y="193675"/>
            <a:ext cx="9144000" cy="6389688"/>
          </a:xfrm>
          <a:prstGeom prst="rect">
            <a:avLst/>
          </a:prstGeom>
          <a:noFill/>
          <a:ln w="9525">
            <a:noFill/>
            <a:miter lim="800000"/>
            <a:headEnd/>
            <a:tailEnd/>
          </a:ln>
        </p:spPr>
        <p:txBody>
          <a:bodyPr>
            <a:spAutoFit/>
          </a:bodyPr>
          <a:lstStyle/>
          <a:p>
            <a:pPr marL="457200" indent="-457200">
              <a:spcBef>
                <a:spcPct val="50000"/>
              </a:spcBef>
            </a:pPr>
            <a:r>
              <a:rPr lang="en-US" sz="4400" b="1" u="none">
                <a:solidFill>
                  <a:schemeClr val="tx1"/>
                </a:solidFill>
                <a:latin typeface="Times New Roman" pitchFamily="18" charset="0"/>
                <a:cs typeface="Times New Roman" pitchFamily="18" charset="0"/>
              </a:rPr>
              <a:t> </a:t>
            </a:r>
            <a:r>
              <a:rPr lang="en-US" sz="4400" b="1">
                <a:solidFill>
                  <a:schemeClr val="tx1"/>
                </a:solidFill>
                <a:latin typeface="Times New Roman" pitchFamily="18" charset="0"/>
                <a:cs typeface="Times New Roman" pitchFamily="18" charset="0"/>
              </a:rPr>
              <a:t>GETTING THE BEST SCORE</a:t>
            </a:r>
            <a:r>
              <a:rPr lang="en-US" sz="4400" b="1" u="none">
                <a:solidFill>
                  <a:schemeClr val="tx1"/>
                </a:solidFill>
                <a:latin typeface="Times New Roman" pitchFamily="18" charset="0"/>
                <a:cs typeface="Times New Roman" pitchFamily="18" charset="0"/>
              </a:rPr>
              <a:t>:</a:t>
            </a:r>
            <a:r>
              <a:rPr lang="en-US" sz="2400" b="1" u="none">
                <a:solidFill>
                  <a:schemeClr val="tx1"/>
                </a:solidFill>
                <a:latin typeface="Times New Roman" pitchFamily="18" charset="0"/>
              </a:rPr>
              <a:t> </a:t>
            </a:r>
          </a:p>
          <a:p>
            <a:pPr marL="914400" lvl="1" indent="-457200">
              <a:lnSpc>
                <a:spcPct val="80000"/>
              </a:lnSpc>
              <a:spcBef>
                <a:spcPct val="50000"/>
              </a:spcBef>
              <a:buFontTx/>
              <a:buChar char="•"/>
            </a:pPr>
            <a:r>
              <a:rPr lang="en-US" sz="4000" b="1" u="none">
                <a:solidFill>
                  <a:schemeClr val="tx1"/>
                </a:solidFill>
                <a:latin typeface="Times New Roman" pitchFamily="18" charset="0"/>
              </a:rPr>
              <a:t>Develop a test strategy</a:t>
            </a:r>
          </a:p>
          <a:p>
            <a:pPr marL="1371600" lvl="2" indent="-457200">
              <a:lnSpc>
                <a:spcPct val="80000"/>
              </a:lnSpc>
              <a:spcBef>
                <a:spcPct val="50000"/>
              </a:spcBef>
              <a:buFontTx/>
              <a:buChar char="•"/>
            </a:pPr>
            <a:r>
              <a:rPr lang="en-US" sz="3600" b="1" u="none">
                <a:solidFill>
                  <a:schemeClr val="tx1"/>
                </a:solidFill>
                <a:latin typeface="Times New Roman" pitchFamily="18" charset="0"/>
              </a:rPr>
              <a:t>Be familiar with the ACT, especially its ‘science Reasoning’ section</a:t>
            </a:r>
          </a:p>
          <a:p>
            <a:pPr marL="1371600" lvl="2" indent="-457200">
              <a:lnSpc>
                <a:spcPct val="80000"/>
              </a:lnSpc>
              <a:spcBef>
                <a:spcPct val="50000"/>
              </a:spcBef>
              <a:buFontTx/>
              <a:buChar char="•"/>
            </a:pPr>
            <a:r>
              <a:rPr lang="en-US" sz="3600" b="1" u="none">
                <a:solidFill>
                  <a:schemeClr val="tx1"/>
                </a:solidFill>
                <a:latin typeface="Times New Roman" pitchFamily="18" charset="0"/>
              </a:rPr>
              <a:t>Be able to identify the three basic types of ‘science Reasoning’ questions</a:t>
            </a:r>
          </a:p>
          <a:p>
            <a:pPr marL="1371600" lvl="2" indent="-457200">
              <a:lnSpc>
                <a:spcPct val="80000"/>
              </a:lnSpc>
              <a:spcBef>
                <a:spcPct val="50000"/>
              </a:spcBef>
              <a:buFontTx/>
              <a:buChar char="•"/>
            </a:pPr>
            <a:r>
              <a:rPr lang="en-US" sz="3600" b="1" u="none">
                <a:solidFill>
                  <a:schemeClr val="tx1"/>
                </a:solidFill>
                <a:latin typeface="Times New Roman" pitchFamily="18" charset="0"/>
              </a:rPr>
              <a:t>Don’t give up – the science part is always last but you’re prepared!</a:t>
            </a:r>
          </a:p>
          <a:p>
            <a:pPr marL="2286000" lvl="4" indent="-457200">
              <a:lnSpc>
                <a:spcPct val="80000"/>
              </a:lnSpc>
              <a:spcBef>
                <a:spcPct val="50000"/>
              </a:spcBef>
            </a:pPr>
            <a:endParaRPr lang="en-US" sz="3600" b="1" u="none">
              <a:latin typeface="Times New Roman" pitchFamily="18" charset="0"/>
              <a:ea typeface="Arial Unicode MS" pitchFamily="34" charset="-128"/>
              <a:cs typeface="Arial Unicode MS" pitchFamily="34" charset="-128"/>
            </a:endParaRPr>
          </a:p>
          <a:p>
            <a:pPr marL="457200" indent="-457200">
              <a:lnSpc>
                <a:spcPct val="85000"/>
              </a:lnSpc>
              <a:spcBef>
                <a:spcPct val="50000"/>
              </a:spcBef>
            </a:pPr>
            <a:endParaRPr lang="en-US" u="none">
              <a:solidFill>
                <a:schemeClr val="tx1"/>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035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035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035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035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035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build="p" bldLvl="5"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6"/>
          <p:cNvSpPr>
            <a:spLocks noGrp="1" noChangeArrowheads="1"/>
          </p:cNvSpPr>
          <p:nvPr>
            <p:ph type="sldNum" sz="quarter" idx="12"/>
          </p:nvPr>
        </p:nvSpPr>
        <p:spPr>
          <a:noFill/>
        </p:spPr>
        <p:txBody>
          <a:bodyPr/>
          <a:lstStyle/>
          <a:p>
            <a:fld id="{A2786A76-6D41-4C25-A657-847D72650E89}" type="slidenum">
              <a:rPr lang="en-US" smtClean="0"/>
              <a:pPr/>
              <a:t>20</a:t>
            </a:fld>
            <a:endParaRPr lang="en-US" smtClean="0"/>
          </a:p>
        </p:txBody>
      </p:sp>
      <p:sp>
        <p:nvSpPr>
          <p:cNvPr id="2052" name="Text Box 2"/>
          <p:cNvSpPr txBox="1">
            <a:spLocks noChangeArrowheads="1"/>
          </p:cNvSpPr>
          <p:nvPr/>
        </p:nvSpPr>
        <p:spPr bwMode="auto">
          <a:xfrm>
            <a:off x="669925" y="803275"/>
            <a:ext cx="184150" cy="457200"/>
          </a:xfrm>
          <a:prstGeom prst="rect">
            <a:avLst/>
          </a:prstGeom>
          <a:noFill/>
          <a:ln w="9525">
            <a:noFill/>
            <a:miter lim="800000"/>
            <a:headEnd/>
            <a:tailEnd/>
          </a:ln>
        </p:spPr>
        <p:txBody>
          <a:bodyPr wrap="none">
            <a:spAutoFit/>
          </a:bodyPr>
          <a:lstStyle/>
          <a:p>
            <a:endParaRPr lang="en-US" sz="2400" u="none">
              <a:solidFill>
                <a:schemeClr val="tx1"/>
              </a:solidFill>
              <a:latin typeface="Times New Roman" pitchFamily="18" charset="0"/>
            </a:endParaRPr>
          </a:p>
        </p:txBody>
      </p:sp>
      <p:graphicFrame>
        <p:nvGraphicFramePr>
          <p:cNvPr id="2050" name="Object 3"/>
          <p:cNvGraphicFramePr>
            <a:graphicFrameLocks noChangeAspect="1"/>
          </p:cNvGraphicFramePr>
          <p:nvPr/>
        </p:nvGraphicFramePr>
        <p:xfrm>
          <a:off x="3200400" y="1371600"/>
          <a:ext cx="13636625" cy="5053013"/>
        </p:xfrm>
        <a:graphic>
          <a:graphicData uri="http://schemas.openxmlformats.org/presentationml/2006/ole">
            <p:oleObj spid="_x0000_s2053" name="Worksheet" r:id="rId4" imgW="10640880" imgH="3663360" progId="Excel.Sheet.8">
              <p:embed/>
            </p:oleObj>
          </a:graphicData>
        </a:graphic>
      </p:graphicFrame>
      <p:sp>
        <p:nvSpPr>
          <p:cNvPr id="2053" name="Text Box 4"/>
          <p:cNvSpPr txBox="1">
            <a:spLocks noChangeArrowheads="1"/>
          </p:cNvSpPr>
          <p:nvPr/>
        </p:nvSpPr>
        <p:spPr bwMode="auto">
          <a:xfrm>
            <a:off x="136525" y="19050"/>
            <a:ext cx="5400675" cy="579438"/>
          </a:xfrm>
          <a:prstGeom prst="rect">
            <a:avLst/>
          </a:prstGeom>
          <a:noFill/>
          <a:ln w="9525">
            <a:noFill/>
            <a:miter lim="800000"/>
            <a:headEnd/>
            <a:tailEnd/>
          </a:ln>
        </p:spPr>
        <p:txBody>
          <a:bodyPr wrap="none">
            <a:spAutoFit/>
          </a:bodyPr>
          <a:lstStyle/>
          <a:p>
            <a:r>
              <a:rPr lang="en-US" b="1" u="none">
                <a:latin typeface="Times New Roman" pitchFamily="18" charset="0"/>
              </a:rPr>
              <a:t>GRAPHS &amp; TABLES ONLY</a:t>
            </a:r>
            <a:r>
              <a:rPr lang="en-US" b="1" u="none">
                <a:solidFill>
                  <a:schemeClr val="tx1"/>
                </a:solidFill>
                <a:latin typeface="Times New Roman" pitchFamily="18" charset="0"/>
              </a:rPr>
              <a:t> </a:t>
            </a:r>
          </a:p>
        </p:txBody>
      </p:sp>
      <p:sp>
        <p:nvSpPr>
          <p:cNvPr id="2054" name="Text Box 5"/>
          <p:cNvSpPr txBox="1">
            <a:spLocks noChangeArrowheads="1"/>
          </p:cNvSpPr>
          <p:nvPr/>
        </p:nvSpPr>
        <p:spPr bwMode="auto">
          <a:xfrm>
            <a:off x="1219200" y="609600"/>
            <a:ext cx="7207250" cy="641350"/>
          </a:xfrm>
          <a:prstGeom prst="rect">
            <a:avLst/>
          </a:prstGeom>
          <a:noFill/>
          <a:ln w="9525">
            <a:noFill/>
            <a:miter lim="800000"/>
            <a:headEnd/>
            <a:tailEnd/>
          </a:ln>
        </p:spPr>
        <p:txBody>
          <a:bodyPr wrap="none">
            <a:spAutoFit/>
          </a:bodyPr>
          <a:lstStyle/>
          <a:p>
            <a:r>
              <a:rPr lang="en-US" sz="3600" b="1" u="none">
                <a:solidFill>
                  <a:srgbClr val="CC0000"/>
                </a:solidFill>
                <a:latin typeface="Times New Roman" pitchFamily="18" charset="0"/>
              </a:rPr>
              <a:t>What exactly do these charts mean?</a:t>
            </a:r>
          </a:p>
        </p:txBody>
      </p:sp>
      <p:sp>
        <p:nvSpPr>
          <p:cNvPr id="108550" name="Text Box 6"/>
          <p:cNvSpPr txBox="1">
            <a:spLocks noChangeArrowheads="1"/>
          </p:cNvSpPr>
          <p:nvPr/>
        </p:nvSpPr>
        <p:spPr bwMode="auto">
          <a:xfrm>
            <a:off x="0" y="1676400"/>
            <a:ext cx="3733800" cy="4151313"/>
          </a:xfrm>
          <a:prstGeom prst="rect">
            <a:avLst/>
          </a:prstGeom>
          <a:noFill/>
          <a:ln w="9525">
            <a:noFill/>
            <a:miter lim="800000"/>
            <a:headEnd/>
            <a:tailEnd/>
          </a:ln>
        </p:spPr>
        <p:txBody>
          <a:bodyPr>
            <a:spAutoFit/>
          </a:bodyPr>
          <a:lstStyle/>
          <a:p>
            <a:pPr marL="457200" indent="-457200">
              <a:spcBef>
                <a:spcPct val="50000"/>
              </a:spcBef>
              <a:buFontTx/>
              <a:buAutoNum type="alphaUcPeriod"/>
            </a:pPr>
            <a:r>
              <a:rPr lang="en-US" sz="2800" u="none">
                <a:solidFill>
                  <a:schemeClr val="accent2"/>
                </a:solidFill>
                <a:latin typeface="Times New Roman" pitchFamily="18" charset="0"/>
              </a:rPr>
              <a:t>Positively sloped linear function</a:t>
            </a:r>
          </a:p>
          <a:p>
            <a:pPr marL="457200" indent="-457200">
              <a:spcBef>
                <a:spcPct val="50000"/>
              </a:spcBef>
              <a:buFontTx/>
              <a:buAutoNum type="alphaUcPeriod"/>
            </a:pPr>
            <a:r>
              <a:rPr lang="en-US" sz="2800" u="none">
                <a:solidFill>
                  <a:schemeClr val="accent2"/>
                </a:solidFill>
                <a:latin typeface="Times New Roman" pitchFamily="18" charset="0"/>
              </a:rPr>
              <a:t>Positive sloped exponential function</a:t>
            </a:r>
          </a:p>
          <a:p>
            <a:pPr marL="457200" indent="-457200">
              <a:spcBef>
                <a:spcPct val="50000"/>
              </a:spcBef>
              <a:buFontTx/>
              <a:buAutoNum type="alphaUcPeriod"/>
            </a:pPr>
            <a:r>
              <a:rPr lang="en-US" sz="2800" u="none">
                <a:solidFill>
                  <a:schemeClr val="accent2"/>
                </a:solidFill>
                <a:latin typeface="Times New Roman" pitchFamily="18" charset="0"/>
              </a:rPr>
              <a:t>Negative sloped linear function</a:t>
            </a:r>
          </a:p>
          <a:p>
            <a:pPr marL="457200" indent="-457200">
              <a:spcBef>
                <a:spcPct val="50000"/>
              </a:spcBef>
              <a:buFontTx/>
              <a:buAutoNum type="alphaUcPeriod"/>
            </a:pPr>
            <a:r>
              <a:rPr lang="en-US" sz="2800" u="none">
                <a:solidFill>
                  <a:schemeClr val="accent2"/>
                </a:solidFill>
                <a:latin typeface="Times New Roman" pitchFamily="18" charset="0"/>
              </a:rPr>
              <a:t>Negatively sloped exponential function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55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855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855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855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Grp="1" noChangeArrowheads="1"/>
          </p:cNvSpPr>
          <p:nvPr>
            <p:ph type="sldNum" sz="quarter" idx="12"/>
          </p:nvPr>
        </p:nvSpPr>
        <p:spPr>
          <a:noFill/>
        </p:spPr>
        <p:txBody>
          <a:bodyPr/>
          <a:lstStyle/>
          <a:p>
            <a:fld id="{75AAC039-F6D8-403D-B0D9-60B3F66CAAF6}" type="slidenum">
              <a:rPr lang="en-US" smtClean="0"/>
              <a:pPr/>
              <a:t>21</a:t>
            </a:fld>
            <a:endParaRPr lang="en-US" smtClean="0"/>
          </a:p>
        </p:txBody>
      </p:sp>
      <p:graphicFrame>
        <p:nvGraphicFramePr>
          <p:cNvPr id="3074" name="Object 2"/>
          <p:cNvGraphicFramePr>
            <a:graphicFrameLocks noChangeAspect="1"/>
          </p:cNvGraphicFramePr>
          <p:nvPr/>
        </p:nvGraphicFramePr>
        <p:xfrm>
          <a:off x="990600" y="3027363"/>
          <a:ext cx="7239000" cy="3087687"/>
        </p:xfrm>
        <a:graphic>
          <a:graphicData uri="http://schemas.openxmlformats.org/presentationml/2006/ole">
            <p:oleObj spid="_x0000_s3077" name="Worksheet" r:id="rId4" imgW="3057525" imgH="1533449" progId="Excel.Sheet.8">
              <p:embed/>
            </p:oleObj>
          </a:graphicData>
        </a:graphic>
      </p:graphicFrame>
      <p:sp>
        <p:nvSpPr>
          <p:cNvPr id="110595" name="Text Box 3"/>
          <p:cNvSpPr txBox="1">
            <a:spLocks noChangeArrowheads="1"/>
          </p:cNvSpPr>
          <p:nvPr/>
        </p:nvSpPr>
        <p:spPr bwMode="auto">
          <a:xfrm>
            <a:off x="0" y="0"/>
            <a:ext cx="9372600" cy="3019425"/>
          </a:xfrm>
          <a:prstGeom prst="rect">
            <a:avLst/>
          </a:prstGeom>
          <a:noFill/>
          <a:ln w="9525">
            <a:noFill/>
            <a:miter lim="800000"/>
            <a:headEnd/>
            <a:tailEnd/>
          </a:ln>
        </p:spPr>
        <p:txBody>
          <a:bodyPr>
            <a:spAutoFit/>
          </a:bodyPr>
          <a:lstStyle/>
          <a:p>
            <a:pPr algn="ctr"/>
            <a:r>
              <a:rPr lang="en-US" sz="4000" b="1" u="none">
                <a:solidFill>
                  <a:schemeClr val="tx1"/>
                </a:solidFill>
                <a:latin typeface="Times New Roman" pitchFamily="18" charset="0"/>
              </a:rPr>
              <a:t>Reading Tables</a:t>
            </a:r>
          </a:p>
          <a:p>
            <a:pPr lvl="1"/>
            <a:r>
              <a:rPr lang="en-US" sz="3600" b="1" u="none">
                <a:solidFill>
                  <a:srgbClr val="CC3300"/>
                </a:solidFill>
                <a:latin typeface="Times New Roman" pitchFamily="18" charset="0"/>
              </a:rPr>
              <a:t> </a:t>
            </a:r>
            <a:r>
              <a:rPr lang="en-US" sz="4000" b="1" u="none">
                <a:solidFill>
                  <a:srgbClr val="CC3300"/>
                </a:solidFill>
                <a:latin typeface="Times New Roman" pitchFamily="18" charset="0"/>
              </a:rPr>
              <a:t>Do variables increase/decrease with x?</a:t>
            </a:r>
          </a:p>
          <a:p>
            <a:pPr lvl="1"/>
            <a:r>
              <a:rPr lang="en-US" sz="3600" b="1" u="none">
                <a:solidFill>
                  <a:srgbClr val="CC3300"/>
                </a:solidFill>
                <a:latin typeface="Times New Roman" pitchFamily="18" charset="0"/>
              </a:rPr>
              <a:t> </a:t>
            </a:r>
            <a:r>
              <a:rPr lang="en-US" sz="4000" b="1" u="none">
                <a:solidFill>
                  <a:schemeClr val="tx1"/>
                </a:solidFill>
                <a:latin typeface="Times New Roman" pitchFamily="18" charset="0"/>
              </a:rPr>
              <a:t>As the value of x increases</a:t>
            </a:r>
          </a:p>
          <a:p>
            <a:pPr lvl="1">
              <a:buFontTx/>
              <a:buChar char="•"/>
            </a:pPr>
            <a:r>
              <a:rPr lang="en-US" sz="3600" b="1" u="none">
                <a:solidFill>
                  <a:schemeClr val="tx1"/>
                </a:solidFill>
                <a:latin typeface="Times New Roman" pitchFamily="18" charset="0"/>
              </a:rPr>
              <a:t> </a:t>
            </a:r>
            <a:r>
              <a:rPr lang="en-US" sz="3600" b="1" u="none">
                <a:solidFill>
                  <a:srgbClr val="CC3300"/>
                </a:solidFill>
                <a:latin typeface="Times New Roman" pitchFamily="18" charset="0"/>
              </a:rPr>
              <a:t>A increases </a:t>
            </a:r>
            <a:r>
              <a:rPr lang="en-US" sz="3600" b="1" u="none">
                <a:solidFill>
                  <a:schemeClr val="tx1"/>
                </a:solidFill>
                <a:latin typeface="Times New Roman" pitchFamily="18" charset="0"/>
              </a:rPr>
              <a:t>and </a:t>
            </a:r>
            <a:r>
              <a:rPr lang="en-US" sz="3600" b="1" u="none">
                <a:solidFill>
                  <a:schemeClr val="accent2"/>
                </a:solidFill>
                <a:latin typeface="Times New Roman" pitchFamily="18" charset="0"/>
              </a:rPr>
              <a:t>B decreases</a:t>
            </a:r>
            <a:r>
              <a:rPr lang="en-US" sz="3600" b="1" u="none">
                <a:solidFill>
                  <a:schemeClr val="tx1"/>
                </a:solidFill>
                <a:latin typeface="Times New Roman" pitchFamily="18" charset="0"/>
              </a:rPr>
              <a:t> linearly</a:t>
            </a:r>
          </a:p>
          <a:p>
            <a:pPr lvl="1">
              <a:buFontTx/>
              <a:buChar char="•"/>
            </a:pPr>
            <a:r>
              <a:rPr lang="en-US" sz="3600" b="1" u="none">
                <a:solidFill>
                  <a:schemeClr val="tx1"/>
                </a:solidFill>
                <a:latin typeface="Times New Roman" pitchFamily="18" charset="0"/>
              </a:rPr>
              <a:t> </a:t>
            </a:r>
            <a:r>
              <a:rPr lang="en-US" sz="3600" b="1" u="none">
                <a:solidFill>
                  <a:srgbClr val="00FF00"/>
                </a:solidFill>
                <a:latin typeface="Times New Roman" pitchFamily="18" charset="0"/>
              </a:rPr>
              <a:t>C increases </a:t>
            </a:r>
            <a:r>
              <a:rPr lang="en-US" sz="3600" b="1" u="none">
                <a:solidFill>
                  <a:schemeClr val="tx1"/>
                </a:solidFill>
                <a:latin typeface="Times New Roman" pitchFamily="18" charset="0"/>
              </a:rPr>
              <a:t>and </a:t>
            </a:r>
            <a:r>
              <a:rPr lang="en-US" sz="3600" b="1" u="none">
                <a:solidFill>
                  <a:srgbClr val="FF00FF"/>
                </a:solidFill>
                <a:latin typeface="Times New Roman" pitchFamily="18" charset="0"/>
              </a:rPr>
              <a:t>D</a:t>
            </a:r>
            <a:r>
              <a:rPr lang="en-US" sz="3600" b="1" u="none">
                <a:solidFill>
                  <a:schemeClr val="tx1"/>
                </a:solidFill>
                <a:latin typeface="Times New Roman" pitchFamily="18" charset="0"/>
              </a:rPr>
              <a:t> </a:t>
            </a:r>
            <a:r>
              <a:rPr lang="en-US" sz="3600" b="1" u="none">
                <a:solidFill>
                  <a:srgbClr val="FF00FF"/>
                </a:solidFill>
                <a:latin typeface="Times New Roman" pitchFamily="18" charset="0"/>
              </a:rPr>
              <a:t>decreases</a:t>
            </a:r>
            <a:r>
              <a:rPr lang="en-US" sz="3600" b="1" u="none">
                <a:solidFill>
                  <a:schemeClr val="tx1"/>
                </a:solidFill>
                <a:latin typeface="Times New Roman" pitchFamily="18" charset="0"/>
              </a:rPr>
              <a:t> exponentially</a:t>
            </a:r>
          </a:p>
        </p:txBody>
      </p:sp>
      <p:sp>
        <p:nvSpPr>
          <p:cNvPr id="110596" name="Line 4"/>
          <p:cNvSpPr>
            <a:spLocks noChangeShapeType="1"/>
          </p:cNvSpPr>
          <p:nvPr/>
        </p:nvSpPr>
        <p:spPr bwMode="auto">
          <a:xfrm>
            <a:off x="2133600" y="3581400"/>
            <a:ext cx="0" cy="2362200"/>
          </a:xfrm>
          <a:prstGeom prst="line">
            <a:avLst/>
          </a:prstGeom>
          <a:noFill/>
          <a:ln w="76200">
            <a:solidFill>
              <a:schemeClr val="tx1"/>
            </a:solidFill>
            <a:round/>
            <a:headEnd/>
            <a:tailEnd type="triangle" w="med" len="med"/>
          </a:ln>
        </p:spPr>
        <p:txBody>
          <a:bodyPr/>
          <a:lstStyle/>
          <a:p>
            <a:endParaRPr lang="en-US"/>
          </a:p>
        </p:txBody>
      </p:sp>
      <p:sp>
        <p:nvSpPr>
          <p:cNvPr id="110598" name="Line 6"/>
          <p:cNvSpPr>
            <a:spLocks noChangeShapeType="1"/>
          </p:cNvSpPr>
          <p:nvPr/>
        </p:nvSpPr>
        <p:spPr bwMode="auto">
          <a:xfrm>
            <a:off x="3657600" y="3505200"/>
            <a:ext cx="0" cy="2438400"/>
          </a:xfrm>
          <a:prstGeom prst="line">
            <a:avLst/>
          </a:prstGeom>
          <a:noFill/>
          <a:ln w="76200">
            <a:solidFill>
              <a:srgbClr val="CC3300"/>
            </a:solidFill>
            <a:round/>
            <a:headEnd/>
            <a:tailEnd type="triangle" w="med" len="med"/>
          </a:ln>
        </p:spPr>
        <p:txBody>
          <a:bodyPr/>
          <a:lstStyle/>
          <a:p>
            <a:endParaRPr lang="en-US"/>
          </a:p>
        </p:txBody>
      </p:sp>
      <p:sp>
        <p:nvSpPr>
          <p:cNvPr id="110599" name="Line 7"/>
          <p:cNvSpPr>
            <a:spLocks noChangeShapeType="1"/>
          </p:cNvSpPr>
          <p:nvPr/>
        </p:nvSpPr>
        <p:spPr bwMode="auto">
          <a:xfrm>
            <a:off x="5105400" y="3505200"/>
            <a:ext cx="0" cy="2438400"/>
          </a:xfrm>
          <a:prstGeom prst="line">
            <a:avLst/>
          </a:prstGeom>
          <a:noFill/>
          <a:ln w="76200">
            <a:solidFill>
              <a:srgbClr val="3366FF"/>
            </a:solidFill>
            <a:round/>
            <a:headEnd type="triangle" w="med" len="med"/>
            <a:tailEnd/>
          </a:ln>
        </p:spPr>
        <p:txBody>
          <a:bodyPr/>
          <a:lstStyle/>
          <a:p>
            <a:endParaRPr lang="en-US"/>
          </a:p>
        </p:txBody>
      </p:sp>
      <p:sp>
        <p:nvSpPr>
          <p:cNvPr id="110600" name="Line 8"/>
          <p:cNvSpPr>
            <a:spLocks noChangeShapeType="1"/>
          </p:cNvSpPr>
          <p:nvPr/>
        </p:nvSpPr>
        <p:spPr bwMode="auto">
          <a:xfrm>
            <a:off x="6477000" y="3581400"/>
            <a:ext cx="0" cy="2286000"/>
          </a:xfrm>
          <a:prstGeom prst="line">
            <a:avLst/>
          </a:prstGeom>
          <a:noFill/>
          <a:ln w="76200">
            <a:solidFill>
              <a:srgbClr val="00FF00"/>
            </a:solidFill>
            <a:round/>
            <a:headEnd/>
            <a:tailEnd type="triangle" w="med" len="med"/>
          </a:ln>
        </p:spPr>
        <p:txBody>
          <a:bodyPr/>
          <a:lstStyle/>
          <a:p>
            <a:endParaRPr lang="en-US"/>
          </a:p>
        </p:txBody>
      </p:sp>
      <p:sp>
        <p:nvSpPr>
          <p:cNvPr id="110601" name="Line 9"/>
          <p:cNvSpPr>
            <a:spLocks noChangeShapeType="1"/>
          </p:cNvSpPr>
          <p:nvPr/>
        </p:nvSpPr>
        <p:spPr bwMode="auto">
          <a:xfrm>
            <a:off x="8001000" y="3581400"/>
            <a:ext cx="0" cy="2438400"/>
          </a:xfrm>
          <a:prstGeom prst="line">
            <a:avLst/>
          </a:prstGeom>
          <a:noFill/>
          <a:ln w="76200">
            <a:solidFill>
              <a:srgbClr val="FF00FF"/>
            </a:solidFill>
            <a:round/>
            <a:headEnd type="triangle" w="med" len="me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5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05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059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059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059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05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059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060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06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allAtOnce"/>
      <p:bldP spid="110596" grpId="0" animBg="1"/>
      <p:bldP spid="110598" grpId="0" animBg="1"/>
      <p:bldP spid="110599" grpId="0" animBg="1"/>
      <p:bldP spid="110600" grpId="0" animBg="1"/>
      <p:bldP spid="11060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6"/>
          <p:cNvSpPr>
            <a:spLocks noGrp="1" noChangeArrowheads="1"/>
          </p:cNvSpPr>
          <p:nvPr>
            <p:ph type="sldNum" sz="quarter" idx="12"/>
          </p:nvPr>
        </p:nvSpPr>
        <p:spPr>
          <a:noFill/>
        </p:spPr>
        <p:txBody>
          <a:bodyPr/>
          <a:lstStyle/>
          <a:p>
            <a:fld id="{6B3BBF2B-C294-4606-838A-004217438A69}" type="slidenum">
              <a:rPr lang="en-US" smtClean="0"/>
              <a:pPr/>
              <a:t>22</a:t>
            </a:fld>
            <a:endParaRPr lang="en-US" smtClean="0"/>
          </a:p>
        </p:txBody>
      </p:sp>
      <p:sp>
        <p:nvSpPr>
          <p:cNvPr id="106498" name="Text Box 2"/>
          <p:cNvSpPr txBox="1">
            <a:spLocks noChangeArrowheads="1"/>
          </p:cNvSpPr>
          <p:nvPr/>
        </p:nvSpPr>
        <p:spPr bwMode="auto">
          <a:xfrm>
            <a:off x="228600" y="533400"/>
            <a:ext cx="8458200" cy="6527800"/>
          </a:xfrm>
          <a:prstGeom prst="rect">
            <a:avLst/>
          </a:prstGeom>
          <a:noFill/>
          <a:ln w="9525">
            <a:noFill/>
            <a:miter lim="800000"/>
            <a:headEnd/>
            <a:tailEnd/>
          </a:ln>
        </p:spPr>
        <p:txBody>
          <a:bodyPr>
            <a:spAutoFit/>
          </a:bodyPr>
          <a:lstStyle/>
          <a:p>
            <a:pPr marL="457200" indent="-457200"/>
            <a:r>
              <a:rPr lang="en-US" sz="3600" b="1" u="none">
                <a:solidFill>
                  <a:schemeClr val="tx1"/>
                </a:solidFill>
                <a:latin typeface="Times New Roman" pitchFamily="18" charset="0"/>
              </a:rPr>
              <a:t>Here’s a </a:t>
            </a:r>
            <a:r>
              <a:rPr lang="en-US" sz="3600" b="1" u="none">
                <a:solidFill>
                  <a:srgbClr val="0000CC"/>
                </a:solidFill>
                <a:latin typeface="Times New Roman" pitchFamily="18" charset="0"/>
              </a:rPr>
              <a:t>‘math’ </a:t>
            </a:r>
            <a:r>
              <a:rPr lang="en-US" sz="4400" b="1" u="none">
                <a:solidFill>
                  <a:srgbClr val="0000CC"/>
                </a:solidFill>
                <a:latin typeface="Times New Roman" pitchFamily="18" charset="0"/>
              </a:rPr>
              <a:t>R</a:t>
            </a:r>
            <a:r>
              <a:rPr lang="en-US" sz="3600" b="1" u="none">
                <a:solidFill>
                  <a:srgbClr val="0000CC"/>
                </a:solidFill>
                <a:latin typeface="Times New Roman" pitchFamily="18" charset="0"/>
              </a:rPr>
              <a:t>easoning</a:t>
            </a:r>
            <a:r>
              <a:rPr lang="en-US" sz="3600" b="1" u="none">
                <a:solidFill>
                  <a:schemeClr val="tx1"/>
                </a:solidFill>
                <a:latin typeface="Times New Roman" pitchFamily="18" charset="0"/>
              </a:rPr>
              <a:t> problem:</a:t>
            </a:r>
          </a:p>
          <a:p>
            <a:pPr marL="457200" indent="-457200"/>
            <a:endParaRPr lang="en-US" sz="2800" b="1" u="none">
              <a:solidFill>
                <a:schemeClr val="tx1"/>
              </a:solidFill>
              <a:latin typeface="Times New Roman" pitchFamily="18" charset="0"/>
            </a:endParaRPr>
          </a:p>
          <a:p>
            <a:pPr marL="457200" indent="-457200"/>
            <a:r>
              <a:rPr lang="en-US" sz="4000" b="1" u="none">
                <a:solidFill>
                  <a:srgbClr val="0000CC"/>
                </a:solidFill>
                <a:latin typeface="Times New Roman" pitchFamily="18" charset="0"/>
              </a:rPr>
              <a:t>If </a:t>
            </a:r>
            <a:r>
              <a:rPr lang="en-US" sz="6600" b="1" i="1" u="none">
                <a:solidFill>
                  <a:srgbClr val="CC0000"/>
                </a:solidFill>
                <a:latin typeface="Times New Roman" pitchFamily="18" charset="0"/>
              </a:rPr>
              <a:t>2a</a:t>
            </a:r>
            <a:r>
              <a:rPr lang="en-US" sz="6600" b="1" i="1" u="none" baseline="30000">
                <a:solidFill>
                  <a:srgbClr val="CC0000"/>
                </a:solidFill>
                <a:latin typeface="Times New Roman" pitchFamily="18" charset="0"/>
              </a:rPr>
              <a:t>2</a:t>
            </a:r>
            <a:r>
              <a:rPr lang="en-US" sz="6600" b="1" i="1" u="none">
                <a:solidFill>
                  <a:srgbClr val="CC0000"/>
                </a:solidFill>
                <a:latin typeface="Times New Roman" pitchFamily="18" charset="0"/>
              </a:rPr>
              <a:t>b</a:t>
            </a:r>
            <a:r>
              <a:rPr lang="en-US" sz="6600" b="1" i="1" u="none" baseline="30000">
                <a:solidFill>
                  <a:srgbClr val="CC0000"/>
                </a:solidFill>
                <a:latin typeface="Times New Roman" pitchFamily="18" charset="0"/>
              </a:rPr>
              <a:t>3</a:t>
            </a:r>
            <a:r>
              <a:rPr lang="en-US" sz="6600" b="1" i="1" u="none">
                <a:solidFill>
                  <a:srgbClr val="CC0000"/>
                </a:solidFill>
                <a:latin typeface="Times New Roman" pitchFamily="18" charset="0"/>
              </a:rPr>
              <a:t> </a:t>
            </a:r>
            <a:r>
              <a:rPr lang="en-US" sz="6600" b="1" i="1" u="none">
                <a:solidFill>
                  <a:srgbClr val="CC0000"/>
                </a:solidFill>
                <a:latin typeface="Times New Roman" pitchFamily="18" charset="0"/>
                <a:cs typeface="Times New Roman" pitchFamily="18" charset="0"/>
              </a:rPr>
              <a:t>≤</a:t>
            </a:r>
            <a:r>
              <a:rPr lang="en-US" sz="6600" b="1" i="1" u="none">
                <a:solidFill>
                  <a:srgbClr val="CC0000"/>
                </a:solidFill>
                <a:latin typeface="Times New Roman" pitchFamily="18" charset="0"/>
              </a:rPr>
              <a:t> 0</a:t>
            </a:r>
            <a:r>
              <a:rPr lang="en-US" sz="4000" b="1" i="1" u="none">
                <a:solidFill>
                  <a:srgbClr val="0000CC"/>
                </a:solidFill>
                <a:latin typeface="Times New Roman" pitchFamily="18" charset="0"/>
              </a:rPr>
              <a:t>, </a:t>
            </a:r>
          </a:p>
          <a:p>
            <a:pPr marL="457200" indent="-457200"/>
            <a:r>
              <a:rPr lang="en-US" b="1" u="none">
                <a:solidFill>
                  <a:srgbClr val="0000CC"/>
                </a:solidFill>
                <a:latin typeface="Times New Roman" pitchFamily="18" charset="0"/>
              </a:rPr>
              <a:t>which of the following CANNOT be true?</a:t>
            </a:r>
          </a:p>
          <a:p>
            <a:pPr marL="1371600" lvl="2" indent="-457200">
              <a:buClr>
                <a:schemeClr val="tx1"/>
              </a:buClr>
              <a:buFontTx/>
              <a:buAutoNum type="alphaUcPeriod" startAt="6"/>
            </a:pPr>
            <a:r>
              <a:rPr lang="en-US" sz="3600" b="1" i="1" u="none">
                <a:solidFill>
                  <a:srgbClr val="0000CC"/>
                </a:solidFill>
                <a:latin typeface="Times New Roman" pitchFamily="18" charset="0"/>
              </a:rPr>
              <a:t>  a = b</a:t>
            </a:r>
          </a:p>
          <a:p>
            <a:pPr marL="1371600" lvl="2" indent="-457200">
              <a:buClr>
                <a:schemeClr val="tx1"/>
              </a:buClr>
              <a:buFontTx/>
              <a:buAutoNum type="alphaUcPeriod" startAt="6"/>
            </a:pPr>
            <a:r>
              <a:rPr lang="en-US" sz="3600" b="1" i="1" u="none">
                <a:solidFill>
                  <a:srgbClr val="0000CC"/>
                </a:solidFill>
                <a:latin typeface="Times New Roman" pitchFamily="18" charset="0"/>
              </a:rPr>
              <a:t>  a &lt; 0</a:t>
            </a:r>
          </a:p>
          <a:p>
            <a:pPr marL="1371600" lvl="2" indent="-457200">
              <a:buClr>
                <a:schemeClr val="tx1"/>
              </a:buClr>
              <a:buFontTx/>
              <a:buAutoNum type="alphaUcPeriod" startAt="6"/>
            </a:pPr>
            <a:r>
              <a:rPr lang="en-US" sz="3600" b="1" i="1" u="none">
                <a:solidFill>
                  <a:srgbClr val="0000CC"/>
                </a:solidFill>
                <a:latin typeface="Times New Roman" pitchFamily="18" charset="0"/>
              </a:rPr>
              <a:t>  a &gt; 0</a:t>
            </a:r>
          </a:p>
          <a:p>
            <a:pPr marL="1371600" lvl="2" indent="-457200">
              <a:buClr>
                <a:schemeClr val="tx1"/>
              </a:buClr>
              <a:buFontTx/>
              <a:buAutoNum type="alphaUcPeriod" startAt="10"/>
            </a:pPr>
            <a:r>
              <a:rPr lang="en-US" sz="3600" b="1" i="1" u="none">
                <a:solidFill>
                  <a:srgbClr val="0000CC"/>
                </a:solidFill>
                <a:latin typeface="Times New Roman" pitchFamily="18" charset="0"/>
              </a:rPr>
              <a:t>  b &lt; 0</a:t>
            </a:r>
          </a:p>
          <a:p>
            <a:pPr marL="1371600" lvl="2" indent="-457200">
              <a:buClr>
                <a:schemeClr val="tx1"/>
              </a:buClr>
              <a:buFontTx/>
              <a:buAutoNum type="alphaUcPeriod" startAt="10"/>
            </a:pPr>
            <a:r>
              <a:rPr lang="en-US" sz="3600" b="1" i="1" u="none">
                <a:solidFill>
                  <a:srgbClr val="0000CC"/>
                </a:solidFill>
                <a:latin typeface="Times New Roman" pitchFamily="18" charset="0"/>
              </a:rPr>
              <a:t>  b &gt; 0</a:t>
            </a:r>
          </a:p>
          <a:p>
            <a:pPr marL="1371600" lvl="2" indent="-457200">
              <a:buClr>
                <a:schemeClr val="tx1"/>
              </a:buClr>
            </a:pPr>
            <a:endParaRPr lang="en-US" sz="3600" b="1" i="1" u="none">
              <a:solidFill>
                <a:srgbClr val="0000CC"/>
              </a:solidFill>
              <a:latin typeface="Times New Roman" pitchFamily="18" charset="0"/>
            </a:endParaRPr>
          </a:p>
          <a:p>
            <a:pPr marL="2286000" lvl="4" indent="-457200">
              <a:buClr>
                <a:schemeClr val="tx1"/>
              </a:buClr>
            </a:pPr>
            <a:r>
              <a:rPr lang="en-US" sz="3600" b="1" i="1" u="none">
                <a:solidFill>
                  <a:srgbClr val="0000CC"/>
                </a:solidFill>
                <a:latin typeface="Times New Roman" pitchFamily="18" charset="0"/>
              </a:rPr>
              <a:t>		</a:t>
            </a:r>
          </a:p>
        </p:txBody>
      </p:sp>
      <p:sp>
        <p:nvSpPr>
          <p:cNvPr id="106499" name="Text Box 3"/>
          <p:cNvSpPr txBox="1">
            <a:spLocks noChangeArrowheads="1"/>
          </p:cNvSpPr>
          <p:nvPr/>
        </p:nvSpPr>
        <p:spPr bwMode="auto">
          <a:xfrm>
            <a:off x="4038600" y="3276600"/>
            <a:ext cx="3978275" cy="1800225"/>
          </a:xfrm>
          <a:prstGeom prst="rect">
            <a:avLst/>
          </a:prstGeom>
          <a:noFill/>
          <a:ln w="9525">
            <a:noFill/>
            <a:miter lim="800000"/>
            <a:headEnd/>
            <a:tailEnd/>
          </a:ln>
        </p:spPr>
        <p:txBody>
          <a:bodyPr>
            <a:spAutoFit/>
          </a:bodyPr>
          <a:lstStyle/>
          <a:p>
            <a:r>
              <a:rPr lang="en-US" sz="2800" b="1" u="none">
                <a:solidFill>
                  <a:srgbClr val="CC0000"/>
                </a:solidFill>
                <a:latin typeface="Times New Roman" pitchFamily="18" charset="0"/>
              </a:rPr>
              <a:t>The statement says: if the expression </a:t>
            </a:r>
            <a:r>
              <a:rPr lang="en-US" sz="2800" b="1" u="none">
                <a:solidFill>
                  <a:srgbClr val="0000CC"/>
                </a:solidFill>
                <a:latin typeface="Times New Roman" pitchFamily="18" charset="0"/>
              </a:rPr>
              <a:t>2a</a:t>
            </a:r>
            <a:r>
              <a:rPr lang="en-US" sz="2800" b="1" u="none" baseline="30000">
                <a:solidFill>
                  <a:srgbClr val="0000CC"/>
                </a:solidFill>
                <a:latin typeface="Times New Roman" pitchFamily="18" charset="0"/>
              </a:rPr>
              <a:t>2</a:t>
            </a:r>
            <a:r>
              <a:rPr lang="en-US" sz="2800" b="1" u="none">
                <a:solidFill>
                  <a:srgbClr val="0000CC"/>
                </a:solidFill>
                <a:latin typeface="Times New Roman" pitchFamily="18" charset="0"/>
              </a:rPr>
              <a:t>b</a:t>
            </a:r>
            <a:r>
              <a:rPr lang="en-US" sz="2800" b="1" u="none" baseline="30000">
                <a:solidFill>
                  <a:srgbClr val="0000CC"/>
                </a:solidFill>
                <a:latin typeface="Times New Roman" pitchFamily="18" charset="0"/>
              </a:rPr>
              <a:t>3</a:t>
            </a:r>
            <a:r>
              <a:rPr lang="en-US" sz="2800" b="1" u="none">
                <a:solidFill>
                  <a:srgbClr val="CC0000"/>
                </a:solidFill>
                <a:latin typeface="Times New Roman" pitchFamily="18" charset="0"/>
              </a:rPr>
              <a:t> is negative, what can’t be true…a negative a or b?</a:t>
            </a:r>
          </a:p>
        </p:txBody>
      </p:sp>
      <p:sp>
        <p:nvSpPr>
          <p:cNvPr id="106500" name="Text Box 4"/>
          <p:cNvSpPr txBox="1">
            <a:spLocks noChangeArrowheads="1"/>
          </p:cNvSpPr>
          <p:nvPr/>
        </p:nvSpPr>
        <p:spPr bwMode="auto">
          <a:xfrm>
            <a:off x="3962400" y="5181600"/>
            <a:ext cx="3892550" cy="641350"/>
          </a:xfrm>
          <a:prstGeom prst="rect">
            <a:avLst/>
          </a:prstGeom>
          <a:noFill/>
          <a:ln w="9525">
            <a:noFill/>
            <a:miter lim="800000"/>
            <a:headEnd/>
            <a:tailEnd/>
          </a:ln>
        </p:spPr>
        <p:txBody>
          <a:bodyPr wrap="none">
            <a:spAutoFit/>
          </a:bodyPr>
          <a:lstStyle/>
          <a:p>
            <a:r>
              <a:rPr lang="en-US" sz="3600" b="1" i="1" u="none">
                <a:solidFill>
                  <a:schemeClr val="tx1"/>
                </a:solidFill>
                <a:latin typeface="Times New Roman" pitchFamily="18" charset="0"/>
              </a:rPr>
              <a:t>b</a:t>
            </a:r>
            <a:r>
              <a:rPr lang="en-US" sz="3600" b="1" u="none">
                <a:solidFill>
                  <a:schemeClr val="tx1"/>
                </a:solidFill>
                <a:latin typeface="Times New Roman" pitchFamily="18" charset="0"/>
              </a:rPr>
              <a:t> must be negative</a:t>
            </a:r>
            <a:r>
              <a:rPr lang="en-US" sz="2800" b="1" u="none">
                <a:solidFill>
                  <a:schemeClr val="tx1"/>
                </a:solidFill>
                <a:latin typeface="Times New Roman" pitchFamily="18" charset="0"/>
              </a:rPr>
              <a:t>.</a:t>
            </a:r>
          </a:p>
        </p:txBody>
      </p:sp>
      <p:sp>
        <p:nvSpPr>
          <p:cNvPr id="106501" name="Text Box 5"/>
          <p:cNvSpPr txBox="1">
            <a:spLocks noChangeArrowheads="1"/>
          </p:cNvSpPr>
          <p:nvPr/>
        </p:nvSpPr>
        <p:spPr bwMode="auto">
          <a:xfrm>
            <a:off x="4267200" y="5867400"/>
            <a:ext cx="3892550" cy="641350"/>
          </a:xfrm>
          <a:prstGeom prst="rect">
            <a:avLst/>
          </a:prstGeom>
          <a:noFill/>
          <a:ln w="9525">
            <a:noFill/>
            <a:miter lim="800000"/>
            <a:headEnd/>
            <a:tailEnd/>
          </a:ln>
        </p:spPr>
        <p:txBody>
          <a:bodyPr wrap="none">
            <a:spAutoFit/>
          </a:bodyPr>
          <a:lstStyle/>
          <a:p>
            <a:r>
              <a:rPr lang="en-US" sz="3600" b="1" u="none">
                <a:solidFill>
                  <a:srgbClr val="CC0000"/>
                </a:solidFill>
                <a:latin typeface="Times New Roman" pitchFamily="18" charset="0"/>
              </a:rPr>
              <a:t>So the Answer is 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49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6498">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649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498">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49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6498">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6498">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64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65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65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autoUpdateAnimBg="0"/>
      <p:bldP spid="106500" grpId="0" autoUpdateAnimBg="0"/>
      <p:bldP spid="10650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6"/>
          <p:cNvSpPr>
            <a:spLocks noGrp="1" noChangeArrowheads="1"/>
          </p:cNvSpPr>
          <p:nvPr>
            <p:ph type="sldNum" sz="quarter" idx="12"/>
          </p:nvPr>
        </p:nvSpPr>
        <p:spPr>
          <a:noFill/>
        </p:spPr>
        <p:txBody>
          <a:bodyPr/>
          <a:lstStyle/>
          <a:p>
            <a:fld id="{247FD7B5-2484-4040-9BE0-D40F5BA73E56}" type="slidenum">
              <a:rPr lang="en-US" smtClean="0"/>
              <a:pPr/>
              <a:t>23</a:t>
            </a:fld>
            <a:endParaRPr lang="en-US" smtClean="0"/>
          </a:p>
        </p:txBody>
      </p:sp>
      <p:sp>
        <p:nvSpPr>
          <p:cNvPr id="294914" name="Rectangle 2"/>
          <p:cNvSpPr>
            <a:spLocks noGrp="1" noChangeArrowheads="1"/>
          </p:cNvSpPr>
          <p:nvPr>
            <p:ph type="title"/>
          </p:nvPr>
        </p:nvSpPr>
        <p:spPr/>
        <p:txBody>
          <a:bodyPr/>
          <a:lstStyle/>
          <a:p>
            <a:r>
              <a:rPr lang="en-US" sz="4000" b="1" smtClean="0">
                <a:solidFill>
                  <a:schemeClr val="tx1"/>
                </a:solidFill>
              </a:rPr>
              <a:t>Summing up…</a:t>
            </a:r>
            <a:br>
              <a:rPr lang="en-US" sz="4000" b="1" smtClean="0">
                <a:solidFill>
                  <a:schemeClr val="tx1"/>
                </a:solidFill>
              </a:rPr>
            </a:br>
            <a:endParaRPr lang="en-US" sz="4000" b="1" smtClean="0">
              <a:solidFill>
                <a:schemeClr val="tx1"/>
              </a:solidFill>
            </a:endParaRPr>
          </a:p>
        </p:txBody>
      </p:sp>
      <p:sp>
        <p:nvSpPr>
          <p:cNvPr id="294915" name="Rectangle 3"/>
          <p:cNvSpPr>
            <a:spLocks noGrp="1" noChangeArrowheads="1"/>
          </p:cNvSpPr>
          <p:nvPr>
            <p:ph type="body" idx="1"/>
          </p:nvPr>
        </p:nvSpPr>
        <p:spPr/>
        <p:txBody>
          <a:bodyPr/>
          <a:lstStyle/>
          <a:p>
            <a:r>
              <a:rPr lang="en-US" smtClean="0"/>
              <a:t>Know the test</a:t>
            </a:r>
          </a:p>
          <a:p>
            <a:r>
              <a:rPr lang="en-US" smtClean="0"/>
              <a:t>Don’t panic</a:t>
            </a:r>
          </a:p>
          <a:p>
            <a:r>
              <a:rPr lang="en-US" smtClean="0"/>
              <a:t>Do the easy questions first</a:t>
            </a:r>
          </a:p>
          <a:p>
            <a:r>
              <a:rPr lang="en-US" smtClean="0"/>
              <a:t>Use every minute of your test time.</a:t>
            </a:r>
          </a:p>
          <a:p>
            <a:r>
              <a:rPr lang="en-US" smtClean="0"/>
              <a:t>What do you do when there is only 1 minute left?</a:t>
            </a:r>
          </a:p>
          <a:p>
            <a:r>
              <a:rPr lang="en-US" smtClean="0"/>
              <a:t>Fill in any blank answers randomly</a:t>
            </a:r>
          </a:p>
          <a:p>
            <a:endParaRPr lang="en-US" smtClean="0"/>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4914"/>
                                        </p:tgtEl>
                                        <p:attrNameLst>
                                          <p:attrName>style.visibility</p:attrName>
                                        </p:attrNameLst>
                                      </p:cBhvr>
                                      <p:to>
                                        <p:strVal val="visible"/>
                                      </p:to>
                                    </p:set>
                                    <p:anim calcmode="lin" valueType="num">
                                      <p:cBhvr additive="base">
                                        <p:cTn id="7" dur="500" fill="hold"/>
                                        <p:tgtEl>
                                          <p:spTgt spid="294914"/>
                                        </p:tgtEl>
                                        <p:attrNameLst>
                                          <p:attrName>ppt_x</p:attrName>
                                        </p:attrNameLst>
                                      </p:cBhvr>
                                      <p:tavLst>
                                        <p:tav tm="0">
                                          <p:val>
                                            <p:strVal val="0-#ppt_w/2"/>
                                          </p:val>
                                        </p:tav>
                                        <p:tav tm="100000">
                                          <p:val>
                                            <p:strVal val="#ppt_x"/>
                                          </p:val>
                                        </p:tav>
                                      </p:tavLst>
                                    </p:anim>
                                    <p:anim calcmode="lin" valueType="num">
                                      <p:cBhvr additive="base">
                                        <p:cTn id="8" dur="500" fill="hold"/>
                                        <p:tgtEl>
                                          <p:spTgt spid="2949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4915">
                                            <p:txEl>
                                              <p:pRg st="0" end="0"/>
                                            </p:txEl>
                                          </p:spTgt>
                                        </p:tgtEl>
                                        <p:attrNameLst>
                                          <p:attrName>style.visibility</p:attrName>
                                        </p:attrNameLst>
                                      </p:cBhvr>
                                      <p:to>
                                        <p:strVal val="visible"/>
                                      </p:to>
                                    </p:set>
                                    <p:anim calcmode="lin" valueType="num">
                                      <p:cBhvr additive="base">
                                        <p:cTn id="13" dur="500" fill="hold"/>
                                        <p:tgtEl>
                                          <p:spTgt spid="29491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4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4915">
                                            <p:txEl>
                                              <p:pRg st="1" end="1"/>
                                            </p:txEl>
                                          </p:spTgt>
                                        </p:tgtEl>
                                        <p:attrNameLst>
                                          <p:attrName>style.visibility</p:attrName>
                                        </p:attrNameLst>
                                      </p:cBhvr>
                                      <p:to>
                                        <p:strVal val="visible"/>
                                      </p:to>
                                    </p:set>
                                    <p:anim calcmode="lin" valueType="num">
                                      <p:cBhvr additive="base">
                                        <p:cTn id="19" dur="500" fill="hold"/>
                                        <p:tgtEl>
                                          <p:spTgt spid="29491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49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4915">
                                            <p:txEl>
                                              <p:pRg st="2" end="2"/>
                                            </p:txEl>
                                          </p:spTgt>
                                        </p:tgtEl>
                                        <p:attrNameLst>
                                          <p:attrName>style.visibility</p:attrName>
                                        </p:attrNameLst>
                                      </p:cBhvr>
                                      <p:to>
                                        <p:strVal val="visible"/>
                                      </p:to>
                                    </p:set>
                                    <p:anim calcmode="lin" valueType="num">
                                      <p:cBhvr additive="base">
                                        <p:cTn id="25" dur="500" fill="hold"/>
                                        <p:tgtEl>
                                          <p:spTgt spid="294915">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49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4915">
                                            <p:txEl>
                                              <p:pRg st="3" end="3"/>
                                            </p:txEl>
                                          </p:spTgt>
                                        </p:tgtEl>
                                        <p:attrNameLst>
                                          <p:attrName>style.visibility</p:attrName>
                                        </p:attrNameLst>
                                      </p:cBhvr>
                                      <p:to>
                                        <p:strVal val="visible"/>
                                      </p:to>
                                    </p:set>
                                    <p:anim calcmode="lin" valueType="num">
                                      <p:cBhvr additive="base">
                                        <p:cTn id="31" dur="500" fill="hold"/>
                                        <p:tgtEl>
                                          <p:spTgt spid="294915">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49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4915">
                                            <p:txEl>
                                              <p:pRg st="4" end="4"/>
                                            </p:txEl>
                                          </p:spTgt>
                                        </p:tgtEl>
                                        <p:attrNameLst>
                                          <p:attrName>style.visibility</p:attrName>
                                        </p:attrNameLst>
                                      </p:cBhvr>
                                      <p:to>
                                        <p:strVal val="visible"/>
                                      </p:to>
                                    </p:set>
                                    <p:anim calcmode="lin" valueType="num">
                                      <p:cBhvr additive="base">
                                        <p:cTn id="37" dur="500" fill="hold"/>
                                        <p:tgtEl>
                                          <p:spTgt spid="294915">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491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94915">
                                            <p:txEl>
                                              <p:pRg st="5" end="5"/>
                                            </p:txEl>
                                          </p:spTgt>
                                        </p:tgtEl>
                                        <p:attrNameLst>
                                          <p:attrName>style.visibility</p:attrName>
                                        </p:attrNameLst>
                                      </p:cBhvr>
                                      <p:to>
                                        <p:strVal val="visible"/>
                                      </p:to>
                                    </p:set>
                                    <p:anim calcmode="lin" valueType="num">
                                      <p:cBhvr additive="base">
                                        <p:cTn id="43" dur="500" fill="hold"/>
                                        <p:tgtEl>
                                          <p:spTgt spid="294915">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9491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4" grpId="0"/>
      <p:bldP spid="29491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6"/>
          <p:cNvSpPr>
            <a:spLocks noGrp="1" noChangeArrowheads="1"/>
          </p:cNvSpPr>
          <p:nvPr>
            <p:ph type="sldNum" sz="quarter" idx="12"/>
          </p:nvPr>
        </p:nvSpPr>
        <p:spPr>
          <a:noFill/>
        </p:spPr>
        <p:txBody>
          <a:bodyPr/>
          <a:lstStyle/>
          <a:p>
            <a:fld id="{F60C3FBD-9403-464E-A65E-129D45EBC034}" type="slidenum">
              <a:rPr lang="en-US" smtClean="0"/>
              <a:pPr/>
              <a:t>24</a:t>
            </a:fld>
            <a:endParaRPr lang="en-US" smtClean="0"/>
          </a:p>
        </p:txBody>
      </p:sp>
      <p:sp>
        <p:nvSpPr>
          <p:cNvPr id="102402" name="Text Box 2"/>
          <p:cNvSpPr txBox="1">
            <a:spLocks noChangeArrowheads="1"/>
          </p:cNvSpPr>
          <p:nvPr/>
        </p:nvSpPr>
        <p:spPr bwMode="auto">
          <a:xfrm>
            <a:off x="381000" y="914400"/>
            <a:ext cx="8493125" cy="3840163"/>
          </a:xfrm>
          <a:prstGeom prst="rect">
            <a:avLst/>
          </a:prstGeom>
          <a:noFill/>
          <a:ln w="9525">
            <a:noFill/>
            <a:miter lim="800000"/>
            <a:headEnd/>
            <a:tailEnd/>
          </a:ln>
        </p:spPr>
        <p:txBody>
          <a:bodyPr>
            <a:spAutoFit/>
          </a:bodyPr>
          <a:lstStyle/>
          <a:p>
            <a:pPr>
              <a:lnSpc>
                <a:spcPct val="150000"/>
              </a:lnSpc>
            </a:pPr>
            <a:r>
              <a:rPr lang="en-US" sz="4400" b="1" u="none">
                <a:solidFill>
                  <a:schemeClr val="accent2"/>
                </a:solidFill>
                <a:latin typeface="Times New Roman" pitchFamily="18" charset="0"/>
                <a:ea typeface="Arial Unicode MS" pitchFamily="34" charset="-128"/>
                <a:cs typeface="Arial Unicode MS" pitchFamily="34" charset="-128"/>
              </a:rPr>
              <a:t>The week right before the exam</a:t>
            </a:r>
            <a:r>
              <a:rPr lang="en-US" b="1" u="none">
                <a:solidFill>
                  <a:schemeClr val="tx1"/>
                </a:solidFill>
                <a:latin typeface="Times New Roman" pitchFamily="18" charset="0"/>
                <a:ea typeface="Arial Unicode MS" pitchFamily="34" charset="-128"/>
                <a:cs typeface="Arial Unicode MS" pitchFamily="34" charset="-128"/>
              </a:rPr>
              <a:t>:</a:t>
            </a:r>
          </a:p>
          <a:p>
            <a:pPr lvl="2">
              <a:lnSpc>
                <a:spcPct val="150000"/>
              </a:lnSpc>
              <a:buFontTx/>
              <a:buChar char="•"/>
            </a:pPr>
            <a:r>
              <a:rPr lang="en-US" sz="4000" b="1" u="none">
                <a:solidFill>
                  <a:schemeClr val="tx1"/>
                </a:solidFill>
                <a:latin typeface="Times New Roman" pitchFamily="18" charset="0"/>
                <a:ea typeface="Arial Unicode MS" pitchFamily="34" charset="-128"/>
                <a:cs typeface="Arial Unicode MS" pitchFamily="34" charset="-128"/>
              </a:rPr>
              <a:t> Get enough sleep,</a:t>
            </a:r>
          </a:p>
          <a:p>
            <a:pPr lvl="2">
              <a:lnSpc>
                <a:spcPct val="150000"/>
              </a:lnSpc>
              <a:buFontTx/>
              <a:buChar char="•"/>
            </a:pPr>
            <a:r>
              <a:rPr lang="en-US" sz="4000" b="1" u="none">
                <a:solidFill>
                  <a:schemeClr val="tx1"/>
                </a:solidFill>
                <a:latin typeface="Times New Roman" pitchFamily="18" charset="0"/>
                <a:ea typeface="Arial Unicode MS" pitchFamily="34" charset="-128"/>
                <a:cs typeface="Arial Unicode MS" pitchFamily="34" charset="-128"/>
              </a:rPr>
              <a:t> Eat right, especially breakfast</a:t>
            </a:r>
          </a:p>
          <a:p>
            <a:pPr lvl="2">
              <a:lnSpc>
                <a:spcPct val="150000"/>
              </a:lnSpc>
              <a:buFontTx/>
              <a:buChar char="•"/>
            </a:pPr>
            <a:r>
              <a:rPr lang="en-US" sz="4000" b="1" u="none">
                <a:solidFill>
                  <a:schemeClr val="tx1"/>
                </a:solidFill>
                <a:latin typeface="Times New Roman" pitchFamily="18" charset="0"/>
                <a:cs typeface="Times New Roman" pitchFamily="18" charset="0"/>
              </a:rPr>
              <a:t> Avoid turmoil in your life</a:t>
            </a:r>
            <a:r>
              <a:rPr lang="en-US" sz="2800" b="1" u="none">
                <a:solidFill>
                  <a:schemeClr val="tx1"/>
                </a:solidFill>
                <a:latin typeface="Times New Roman" pitchFamily="18" charset="0"/>
                <a:cs typeface="Times New Roman" pitchFamily="18" charset="0"/>
              </a:rPr>
              <a:t> </a:t>
            </a:r>
            <a:r>
              <a:rPr lang="en-US" sz="2400" u="none">
                <a:solidFill>
                  <a:schemeClr val="tx1"/>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0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0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p:cNvSpPr>
            <a:spLocks noGrp="1" noChangeArrowheads="1"/>
          </p:cNvSpPr>
          <p:nvPr>
            <p:ph type="sldNum" sz="quarter" idx="12"/>
          </p:nvPr>
        </p:nvSpPr>
        <p:spPr>
          <a:noFill/>
        </p:spPr>
        <p:txBody>
          <a:bodyPr/>
          <a:lstStyle/>
          <a:p>
            <a:fld id="{7B6527EF-D880-4FF9-9B0D-B7555C24825D}" type="slidenum">
              <a:rPr lang="en-US" smtClean="0"/>
              <a:pPr/>
              <a:t>3</a:t>
            </a:fld>
            <a:endParaRPr lang="en-US" smtClean="0"/>
          </a:p>
        </p:txBody>
      </p:sp>
      <p:sp>
        <p:nvSpPr>
          <p:cNvPr id="7171" name="Text Box 2"/>
          <p:cNvSpPr txBox="1">
            <a:spLocks noChangeArrowheads="1"/>
          </p:cNvSpPr>
          <p:nvPr/>
        </p:nvSpPr>
        <p:spPr bwMode="auto">
          <a:xfrm>
            <a:off x="898525" y="574675"/>
            <a:ext cx="7788275" cy="457200"/>
          </a:xfrm>
          <a:prstGeom prst="rect">
            <a:avLst/>
          </a:prstGeom>
          <a:noFill/>
          <a:ln w="9525">
            <a:noFill/>
            <a:miter lim="800000"/>
            <a:headEnd/>
            <a:tailEnd/>
          </a:ln>
        </p:spPr>
        <p:txBody>
          <a:bodyPr>
            <a:spAutoFit/>
          </a:bodyPr>
          <a:lstStyle/>
          <a:p>
            <a:endParaRPr lang="en-US" sz="2400" u="none">
              <a:solidFill>
                <a:schemeClr val="tx1"/>
              </a:solidFill>
              <a:latin typeface="Times New Roman" pitchFamily="18" charset="0"/>
            </a:endParaRPr>
          </a:p>
        </p:txBody>
      </p:sp>
      <p:sp>
        <p:nvSpPr>
          <p:cNvPr id="101379" name="Text Box 3"/>
          <p:cNvSpPr txBox="1">
            <a:spLocks noChangeArrowheads="1"/>
          </p:cNvSpPr>
          <p:nvPr/>
        </p:nvSpPr>
        <p:spPr bwMode="auto">
          <a:xfrm>
            <a:off x="-228600" y="304800"/>
            <a:ext cx="8839200" cy="4851400"/>
          </a:xfrm>
          <a:prstGeom prst="rect">
            <a:avLst/>
          </a:prstGeom>
          <a:noFill/>
          <a:ln w="9525">
            <a:noFill/>
            <a:miter lim="800000"/>
            <a:headEnd/>
            <a:tailEnd/>
          </a:ln>
        </p:spPr>
        <p:txBody>
          <a:bodyPr>
            <a:spAutoFit/>
          </a:bodyPr>
          <a:lstStyle/>
          <a:p>
            <a:r>
              <a:rPr lang="en-US" sz="2400" u="none">
                <a:solidFill>
                  <a:schemeClr val="tx1"/>
                </a:solidFill>
                <a:latin typeface="Arial Unicode MS" pitchFamily="34" charset="-128"/>
                <a:ea typeface="Arial Unicode MS" pitchFamily="34" charset="-128"/>
                <a:cs typeface="Arial Unicode MS" pitchFamily="34" charset="-128"/>
              </a:rPr>
              <a:t> </a:t>
            </a:r>
          </a:p>
          <a:p>
            <a:pPr lvl="2">
              <a:buFont typeface="Wingdings" pitchFamily="2" charset="2"/>
              <a:buChar char="§"/>
            </a:pPr>
            <a:r>
              <a:rPr lang="en-US" u="none">
                <a:solidFill>
                  <a:schemeClr val="tx1"/>
                </a:solidFill>
                <a:latin typeface="Times New Roman" pitchFamily="18" charset="0"/>
                <a:ea typeface="Arial Unicode MS" pitchFamily="34" charset="-128"/>
                <a:cs typeface="Arial Unicode MS" pitchFamily="34" charset="-128"/>
              </a:rPr>
              <a:t>    </a:t>
            </a:r>
            <a:r>
              <a:rPr lang="en-US" sz="3600" b="1" u="none">
                <a:solidFill>
                  <a:schemeClr val="tx1"/>
                </a:solidFill>
                <a:latin typeface="Times New Roman" pitchFamily="18" charset="0"/>
                <a:ea typeface="Arial Unicode MS" pitchFamily="34" charset="-128"/>
                <a:cs typeface="Arial Unicode MS" pitchFamily="34" charset="-128"/>
              </a:rPr>
              <a:t>Think of the test as</a:t>
            </a:r>
          </a:p>
          <a:p>
            <a:pPr lvl="4">
              <a:buFont typeface="Wingdings" pitchFamily="2" charset="2"/>
              <a:buChar char="§"/>
            </a:pPr>
            <a:r>
              <a:rPr lang="en-US" sz="3600" b="1" u="none">
                <a:solidFill>
                  <a:schemeClr val="tx1"/>
                </a:solidFill>
                <a:latin typeface="Times New Roman" pitchFamily="18" charset="0"/>
                <a:ea typeface="Arial Unicode MS" pitchFamily="34" charset="-128"/>
                <a:cs typeface="Arial Unicode MS" pitchFamily="34" charset="-128"/>
              </a:rPr>
              <a:t>  a sports challenge</a:t>
            </a:r>
          </a:p>
          <a:p>
            <a:pPr lvl="4">
              <a:buFont typeface="Wingdings" pitchFamily="2" charset="2"/>
              <a:buChar char="§"/>
            </a:pPr>
            <a:r>
              <a:rPr lang="en-US" sz="3600" b="1" u="none">
                <a:solidFill>
                  <a:schemeClr val="tx1"/>
                </a:solidFill>
                <a:latin typeface="Times New Roman" pitchFamily="18" charset="0"/>
                <a:ea typeface="Arial Unicode MS" pitchFamily="34" charset="-128"/>
                <a:cs typeface="Arial Unicode MS" pitchFamily="34" charset="-128"/>
              </a:rPr>
              <a:t>  a video game challenge</a:t>
            </a:r>
          </a:p>
          <a:p>
            <a:pPr lvl="2">
              <a:buFont typeface="Wingdings" pitchFamily="2" charset="2"/>
              <a:buChar char="§"/>
            </a:pPr>
            <a:r>
              <a:rPr lang="en-US" sz="3600" b="1" u="none">
                <a:solidFill>
                  <a:schemeClr val="tx1"/>
                </a:solidFill>
                <a:latin typeface="Times New Roman" pitchFamily="18" charset="0"/>
                <a:ea typeface="Arial Unicode MS" pitchFamily="34" charset="-128"/>
                <a:cs typeface="Arial Unicode MS" pitchFamily="34" charset="-128"/>
              </a:rPr>
              <a:t> </a:t>
            </a:r>
            <a:r>
              <a:rPr lang="en-US" sz="3600" b="1" u="none">
                <a:solidFill>
                  <a:schemeClr val="tx1"/>
                </a:solidFill>
                <a:latin typeface="Times New Roman" pitchFamily="18" charset="0"/>
                <a:cs typeface="Times New Roman" pitchFamily="18" charset="0"/>
              </a:rPr>
              <a:t>   </a:t>
            </a:r>
            <a:r>
              <a:rPr lang="en-US" sz="3600" b="1" u="none">
                <a:solidFill>
                  <a:schemeClr val="tx1"/>
                </a:solidFill>
                <a:latin typeface="Times New Roman" pitchFamily="18" charset="0"/>
                <a:ea typeface="Arial Unicode MS" pitchFamily="34" charset="-128"/>
                <a:cs typeface="Arial Unicode MS" pitchFamily="34" charset="-128"/>
              </a:rPr>
              <a:t>Take advantage of review sessions</a:t>
            </a:r>
          </a:p>
          <a:p>
            <a:pPr lvl="2">
              <a:buFont typeface="Wingdings" pitchFamily="2" charset="2"/>
              <a:buChar char="§"/>
            </a:pPr>
            <a:r>
              <a:rPr lang="en-US" sz="3600" b="1" u="none">
                <a:solidFill>
                  <a:schemeClr val="tx1"/>
                </a:solidFill>
                <a:latin typeface="Times New Roman" pitchFamily="18" charset="0"/>
                <a:ea typeface="Arial Unicode MS" pitchFamily="34" charset="-128"/>
                <a:cs typeface="Arial Unicode MS" pitchFamily="34" charset="-128"/>
              </a:rPr>
              <a:t>    Learn what’s involved and follow </a:t>
            </a:r>
            <a:r>
              <a:rPr lang="en-US" sz="3600" b="1" u="none">
                <a:solidFill>
                  <a:schemeClr val="bg1"/>
                </a:solidFill>
                <a:latin typeface="Times New Roman" pitchFamily="18" charset="0"/>
                <a:ea typeface="Arial Unicode MS" pitchFamily="34" charset="-128"/>
                <a:cs typeface="Arial Unicode MS" pitchFamily="34" charset="-128"/>
              </a:rPr>
              <a:t>=----l-</a:t>
            </a:r>
            <a:r>
              <a:rPr lang="en-US" sz="3600" b="1" u="none">
                <a:solidFill>
                  <a:schemeClr val="tx1"/>
                </a:solidFill>
                <a:latin typeface="Times New Roman" pitchFamily="18" charset="0"/>
                <a:ea typeface="Arial Unicode MS" pitchFamily="34" charset="-128"/>
                <a:cs typeface="Arial Unicode MS" pitchFamily="34" charset="-128"/>
              </a:rPr>
              <a:t>practical tips</a:t>
            </a:r>
          </a:p>
          <a:p>
            <a:pPr lvl="2">
              <a:buSzPct val="110000"/>
              <a:buFont typeface="Wingdings" pitchFamily="2" charset="2"/>
              <a:buChar char="§"/>
            </a:pPr>
            <a:r>
              <a:rPr lang="en-US" sz="3600" b="1" u="none">
                <a:solidFill>
                  <a:schemeClr val="tx1"/>
                </a:solidFill>
                <a:latin typeface="Times New Roman" pitchFamily="18" charset="0"/>
                <a:ea typeface="Arial Unicode MS" pitchFamily="34" charset="-128"/>
                <a:cs typeface="Arial Unicode MS" pitchFamily="34" charset="-128"/>
              </a:rPr>
              <a:t>    Remember the 3 P’s for winning a </a:t>
            </a:r>
            <a:r>
              <a:rPr lang="en-US" sz="3600" b="1" u="none">
                <a:solidFill>
                  <a:schemeClr val="bg1"/>
                </a:solidFill>
                <a:latin typeface="Times New Roman" pitchFamily="18" charset="0"/>
                <a:ea typeface="Arial Unicode MS" pitchFamily="34" charset="-128"/>
                <a:cs typeface="Arial Unicode MS" pitchFamily="34" charset="-128"/>
              </a:rPr>
              <a:t>- -----</a:t>
            </a:r>
            <a:r>
              <a:rPr lang="en-US" sz="3600" b="1" u="none">
                <a:solidFill>
                  <a:schemeClr val="tx1"/>
                </a:solidFill>
                <a:latin typeface="Times New Roman" pitchFamily="18" charset="0"/>
                <a:ea typeface="Arial Unicode MS" pitchFamily="34" charset="-128"/>
                <a:cs typeface="Arial Unicode MS" pitchFamily="34" charset="-128"/>
              </a:rPr>
              <a:t>competition—</a:t>
            </a:r>
            <a:endParaRPr lang="en-US" sz="3600" b="1" u="none">
              <a:solidFill>
                <a:schemeClr val="tx1"/>
              </a:solidFill>
              <a:latin typeface="Times New Roman" pitchFamily="18" charset="0"/>
            </a:endParaRPr>
          </a:p>
        </p:txBody>
      </p:sp>
      <p:sp>
        <p:nvSpPr>
          <p:cNvPr id="101380" name="Text Box 4"/>
          <p:cNvSpPr txBox="1">
            <a:spLocks noChangeArrowheads="1"/>
          </p:cNvSpPr>
          <p:nvPr/>
        </p:nvSpPr>
        <p:spPr bwMode="auto">
          <a:xfrm>
            <a:off x="2590800" y="5438775"/>
            <a:ext cx="1708150" cy="579438"/>
          </a:xfrm>
          <a:prstGeom prst="rect">
            <a:avLst/>
          </a:prstGeom>
          <a:noFill/>
          <a:ln w="9525">
            <a:noFill/>
            <a:miter lim="800000"/>
            <a:headEnd/>
            <a:tailEnd/>
          </a:ln>
        </p:spPr>
        <p:txBody>
          <a:bodyPr wrap="none">
            <a:spAutoFit/>
          </a:bodyPr>
          <a:lstStyle/>
          <a:p>
            <a:r>
              <a:rPr lang="en-US" b="1" u="none">
                <a:solidFill>
                  <a:srgbClr val="CC3300"/>
                </a:solidFill>
                <a:latin typeface="Times New Roman" pitchFamily="18" charset="0"/>
              </a:rPr>
              <a:t>Practice</a:t>
            </a:r>
            <a:r>
              <a:rPr lang="en-US" b="1" u="none">
                <a:solidFill>
                  <a:schemeClr val="tx1"/>
                </a:solidFill>
                <a:latin typeface="Times New Roman" pitchFamily="18" charset="0"/>
              </a:rPr>
              <a:t>,</a:t>
            </a:r>
          </a:p>
        </p:txBody>
      </p:sp>
      <p:sp>
        <p:nvSpPr>
          <p:cNvPr id="101381" name="Text Box 5"/>
          <p:cNvSpPr txBox="1">
            <a:spLocks noChangeArrowheads="1"/>
          </p:cNvSpPr>
          <p:nvPr/>
        </p:nvSpPr>
        <p:spPr bwMode="auto">
          <a:xfrm>
            <a:off x="4114800" y="5311775"/>
            <a:ext cx="2138363" cy="701675"/>
          </a:xfrm>
          <a:prstGeom prst="rect">
            <a:avLst/>
          </a:prstGeom>
          <a:noFill/>
          <a:ln w="9525">
            <a:noFill/>
            <a:miter lim="800000"/>
            <a:headEnd/>
            <a:tailEnd/>
          </a:ln>
        </p:spPr>
        <p:txBody>
          <a:bodyPr wrap="none">
            <a:spAutoFit/>
          </a:bodyPr>
          <a:lstStyle/>
          <a:p>
            <a:r>
              <a:rPr lang="en-US" sz="2400" u="none">
                <a:solidFill>
                  <a:srgbClr val="CC3300"/>
                </a:solidFill>
                <a:latin typeface="Times New Roman" pitchFamily="18" charset="0"/>
              </a:rPr>
              <a:t> </a:t>
            </a:r>
            <a:r>
              <a:rPr lang="en-US" sz="4000" b="1" u="none">
                <a:solidFill>
                  <a:srgbClr val="CC3300"/>
                </a:solidFill>
                <a:latin typeface="Times New Roman" pitchFamily="18" charset="0"/>
              </a:rPr>
              <a:t>Practice</a:t>
            </a:r>
            <a:r>
              <a:rPr lang="en-US" b="1" u="none">
                <a:solidFill>
                  <a:schemeClr val="tx1"/>
                </a:solidFill>
                <a:latin typeface="Times New Roman" pitchFamily="18" charset="0"/>
              </a:rPr>
              <a:t>,</a:t>
            </a:r>
          </a:p>
        </p:txBody>
      </p:sp>
      <p:sp>
        <p:nvSpPr>
          <p:cNvPr id="101382" name="Text Box 6"/>
          <p:cNvSpPr txBox="1">
            <a:spLocks noChangeArrowheads="1"/>
          </p:cNvSpPr>
          <p:nvPr/>
        </p:nvSpPr>
        <p:spPr bwMode="auto">
          <a:xfrm>
            <a:off x="6172200" y="5135563"/>
            <a:ext cx="2813050" cy="914400"/>
          </a:xfrm>
          <a:prstGeom prst="rect">
            <a:avLst/>
          </a:prstGeom>
          <a:noFill/>
          <a:ln w="9525">
            <a:noFill/>
            <a:miter lim="800000"/>
            <a:headEnd/>
            <a:tailEnd/>
          </a:ln>
        </p:spPr>
        <p:txBody>
          <a:bodyPr wrap="none">
            <a:spAutoFit/>
          </a:bodyPr>
          <a:lstStyle/>
          <a:p>
            <a:r>
              <a:rPr lang="en-US" sz="5400" b="1" u="none">
                <a:solidFill>
                  <a:srgbClr val="CC3300"/>
                </a:solidFill>
                <a:latin typeface="Times New Roman" pitchFamily="18" charset="0"/>
              </a:rPr>
              <a:t>Practice!</a:t>
            </a:r>
          </a:p>
        </p:txBody>
      </p:sp>
      <p:sp>
        <p:nvSpPr>
          <p:cNvPr id="7176" name="Text Box 7"/>
          <p:cNvSpPr txBox="1">
            <a:spLocks noChangeArrowheads="1"/>
          </p:cNvSpPr>
          <p:nvPr/>
        </p:nvSpPr>
        <p:spPr bwMode="auto">
          <a:xfrm>
            <a:off x="152400" y="228600"/>
            <a:ext cx="8388350" cy="641350"/>
          </a:xfrm>
          <a:prstGeom prst="rect">
            <a:avLst/>
          </a:prstGeom>
          <a:noFill/>
          <a:ln w="9525">
            <a:noFill/>
            <a:miter lim="800000"/>
            <a:headEnd/>
            <a:tailEnd/>
          </a:ln>
        </p:spPr>
        <p:txBody>
          <a:bodyPr wrap="none">
            <a:spAutoFit/>
          </a:bodyPr>
          <a:lstStyle/>
          <a:p>
            <a:r>
              <a:rPr lang="en-US" sz="3600" b="1">
                <a:solidFill>
                  <a:schemeClr val="tx1"/>
                </a:solidFill>
                <a:latin typeface="Times New Roman" pitchFamily="18" charset="0"/>
                <a:cs typeface="Times New Roman" pitchFamily="18" charset="0"/>
              </a:rPr>
              <a:t>PREPARING FOR THE ACTUAL TEST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13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137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0137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0137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10137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0137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101379">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10138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10138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1013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build="p" bldLvl="5" autoUpdateAnimBg="0"/>
      <p:bldP spid="101380" grpId="0" autoUpdateAnimBg="0"/>
      <p:bldP spid="101381" grpId="0" autoUpdateAnimBg="0"/>
      <p:bldP spid="10138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6"/>
          <p:cNvSpPr>
            <a:spLocks noGrp="1" noChangeArrowheads="1"/>
          </p:cNvSpPr>
          <p:nvPr>
            <p:ph type="sldNum" sz="quarter" idx="12"/>
          </p:nvPr>
        </p:nvSpPr>
        <p:spPr>
          <a:noFill/>
        </p:spPr>
        <p:txBody>
          <a:bodyPr/>
          <a:lstStyle/>
          <a:p>
            <a:fld id="{392C79F7-3C91-4C10-9746-8B55577B790B}" type="slidenum">
              <a:rPr lang="en-US" smtClean="0"/>
              <a:pPr/>
              <a:t>4</a:t>
            </a:fld>
            <a:endParaRPr lang="en-US" smtClean="0"/>
          </a:p>
        </p:txBody>
      </p:sp>
      <p:graphicFrame>
        <p:nvGraphicFramePr>
          <p:cNvPr id="1026" name="Object 2"/>
          <p:cNvGraphicFramePr>
            <a:graphicFrameLocks noChangeAspect="1"/>
          </p:cNvGraphicFramePr>
          <p:nvPr/>
        </p:nvGraphicFramePr>
        <p:xfrm>
          <a:off x="1520825" y="1390650"/>
          <a:ext cx="6096000" cy="4067175"/>
        </p:xfrm>
        <a:graphic>
          <a:graphicData uri="http://schemas.openxmlformats.org/presentationml/2006/ole">
            <p:oleObj spid="_x0000_s1032" name="Chart" r:id="rId4" imgW="6096000" imgH="4067251" progId="MSGraph.Chart.8">
              <p:embed followColorScheme="full"/>
            </p:oleObj>
          </a:graphicData>
        </a:graphic>
      </p:graphicFrame>
      <p:sp>
        <p:nvSpPr>
          <p:cNvPr id="1029" name="Text Box 3"/>
          <p:cNvSpPr txBox="1">
            <a:spLocks noChangeArrowheads="1"/>
          </p:cNvSpPr>
          <p:nvPr/>
        </p:nvSpPr>
        <p:spPr bwMode="auto">
          <a:xfrm>
            <a:off x="1203325" y="1412875"/>
            <a:ext cx="184150" cy="457200"/>
          </a:xfrm>
          <a:prstGeom prst="rect">
            <a:avLst/>
          </a:prstGeom>
          <a:noFill/>
          <a:ln w="9525">
            <a:noFill/>
            <a:miter lim="800000"/>
            <a:headEnd/>
            <a:tailEnd/>
          </a:ln>
        </p:spPr>
        <p:txBody>
          <a:bodyPr wrap="none">
            <a:spAutoFit/>
          </a:bodyPr>
          <a:lstStyle/>
          <a:p>
            <a:endParaRPr lang="en-US" sz="2400" u="none">
              <a:solidFill>
                <a:schemeClr val="tx1"/>
              </a:solidFill>
              <a:latin typeface="Times New Roman" pitchFamily="18" charset="0"/>
            </a:endParaRPr>
          </a:p>
        </p:txBody>
      </p:sp>
      <p:graphicFrame>
        <p:nvGraphicFramePr>
          <p:cNvPr id="1027" name="Object 4"/>
          <p:cNvGraphicFramePr>
            <a:graphicFrameLocks noChangeAspect="1"/>
          </p:cNvGraphicFramePr>
          <p:nvPr/>
        </p:nvGraphicFramePr>
        <p:xfrm>
          <a:off x="762000" y="1219200"/>
          <a:ext cx="6964363" cy="4760913"/>
        </p:xfrm>
        <a:graphic>
          <a:graphicData uri="http://schemas.openxmlformats.org/presentationml/2006/ole">
            <p:oleObj spid="_x0000_s1033" name="Worksheet" r:id="rId5" imgW="5019751" imgH="2295449" progId="Excel.Sheet.8">
              <p:embed/>
            </p:oleObj>
          </a:graphicData>
        </a:graphic>
      </p:graphicFrame>
      <p:sp>
        <p:nvSpPr>
          <p:cNvPr id="1030" name="Text Box 5"/>
          <p:cNvSpPr txBox="1">
            <a:spLocks noChangeArrowheads="1"/>
          </p:cNvSpPr>
          <p:nvPr/>
        </p:nvSpPr>
        <p:spPr bwMode="auto">
          <a:xfrm>
            <a:off x="533400" y="330200"/>
            <a:ext cx="4467225" cy="519113"/>
          </a:xfrm>
          <a:prstGeom prst="rect">
            <a:avLst/>
          </a:prstGeom>
          <a:noFill/>
          <a:ln w="9525">
            <a:noFill/>
            <a:miter lim="800000"/>
            <a:headEnd/>
            <a:tailEnd/>
          </a:ln>
        </p:spPr>
        <p:txBody>
          <a:bodyPr wrap="none">
            <a:spAutoFit/>
          </a:bodyPr>
          <a:lstStyle/>
          <a:p>
            <a:r>
              <a:rPr lang="en-US" sz="2800" b="1" u="none">
                <a:solidFill>
                  <a:schemeClr val="tx1"/>
                </a:solidFill>
                <a:latin typeface="Times New Roman" pitchFamily="18" charset="0"/>
                <a:cs typeface="Times New Roman" pitchFamily="18" charset="0"/>
              </a:rPr>
              <a:t>How is the ACT organized?</a:t>
            </a:r>
            <a:r>
              <a:rPr lang="en-US" sz="2400" u="none">
                <a:solidFill>
                  <a:schemeClr val="tx1"/>
                </a:solidFill>
                <a:latin typeface="Times New Roman" pitchFamily="18" charset="0"/>
              </a:rPr>
              <a:t> </a:t>
            </a:r>
          </a:p>
        </p:txBody>
      </p:sp>
      <p:sp>
        <p:nvSpPr>
          <p:cNvPr id="104454" name="Text Box 6"/>
          <p:cNvSpPr txBox="1">
            <a:spLocks noChangeArrowheads="1"/>
          </p:cNvSpPr>
          <p:nvPr/>
        </p:nvSpPr>
        <p:spPr bwMode="auto">
          <a:xfrm>
            <a:off x="7924800" y="4572000"/>
            <a:ext cx="838200" cy="519113"/>
          </a:xfrm>
          <a:prstGeom prst="rect">
            <a:avLst/>
          </a:prstGeom>
          <a:noFill/>
          <a:ln w="9525">
            <a:noFill/>
            <a:miter lim="800000"/>
            <a:headEnd/>
            <a:tailEnd/>
          </a:ln>
        </p:spPr>
        <p:txBody>
          <a:bodyPr>
            <a:spAutoFit/>
          </a:bodyPr>
          <a:lstStyle/>
          <a:p>
            <a:pPr>
              <a:spcBef>
                <a:spcPct val="50000"/>
              </a:spcBef>
            </a:pPr>
            <a:r>
              <a:rPr lang="en-US" sz="2800" u="none">
                <a:solidFill>
                  <a:schemeClr val="accent2"/>
                </a:solidFill>
                <a:latin typeface="Times New Roman" pitchFamily="18" charset="0"/>
              </a:rPr>
              <a:t>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4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a:spLocks noGrp="1" noChangeArrowheads="1"/>
          </p:cNvSpPr>
          <p:nvPr>
            <p:ph type="sldNum" sz="quarter" idx="12"/>
          </p:nvPr>
        </p:nvSpPr>
        <p:spPr>
          <a:noFill/>
        </p:spPr>
        <p:txBody>
          <a:bodyPr/>
          <a:lstStyle/>
          <a:p>
            <a:fld id="{84F63417-3419-43D3-BA13-C85062323101}" type="slidenum">
              <a:rPr lang="en-US" smtClean="0"/>
              <a:pPr/>
              <a:t>5</a:t>
            </a:fld>
            <a:endParaRPr lang="en-US" smtClean="0"/>
          </a:p>
        </p:txBody>
      </p:sp>
      <p:sp>
        <p:nvSpPr>
          <p:cNvPr id="201730" name="Rectangle 2"/>
          <p:cNvSpPr>
            <a:spLocks noGrp="1" noChangeArrowheads="1"/>
          </p:cNvSpPr>
          <p:nvPr>
            <p:ph type="title"/>
          </p:nvPr>
        </p:nvSpPr>
        <p:spPr/>
        <p:txBody>
          <a:bodyPr/>
          <a:lstStyle/>
          <a:p>
            <a:r>
              <a:rPr lang="en-US" smtClean="0"/>
              <a:t>Science Reasoning Test</a:t>
            </a:r>
          </a:p>
        </p:txBody>
      </p:sp>
      <p:sp>
        <p:nvSpPr>
          <p:cNvPr id="201731" name="Rectangle 3"/>
          <p:cNvSpPr>
            <a:spLocks noGrp="1" noChangeArrowheads="1"/>
          </p:cNvSpPr>
          <p:nvPr>
            <p:ph type="body" idx="1"/>
          </p:nvPr>
        </p:nvSpPr>
        <p:spPr>
          <a:xfrm>
            <a:off x="457200" y="1600200"/>
            <a:ext cx="8229600" cy="4953000"/>
          </a:xfrm>
        </p:spPr>
        <p:txBody>
          <a:bodyPr/>
          <a:lstStyle/>
          <a:p>
            <a:pPr>
              <a:lnSpc>
                <a:spcPct val="90000"/>
              </a:lnSpc>
            </a:pPr>
            <a:r>
              <a:rPr lang="en-US" smtClean="0">
                <a:solidFill>
                  <a:srgbClr val="FF0000"/>
                </a:solidFill>
              </a:rPr>
              <a:t>Know the test!</a:t>
            </a:r>
          </a:p>
          <a:p>
            <a:pPr>
              <a:lnSpc>
                <a:spcPct val="90000"/>
              </a:lnSpc>
            </a:pPr>
            <a:r>
              <a:rPr lang="en-US" smtClean="0"/>
              <a:t>There are 7 passages to read</a:t>
            </a:r>
          </a:p>
          <a:p>
            <a:pPr>
              <a:lnSpc>
                <a:spcPct val="90000"/>
              </a:lnSpc>
            </a:pPr>
            <a:r>
              <a:rPr lang="en-US" smtClean="0"/>
              <a:t>Each passage has 5 - 6 questions</a:t>
            </a:r>
          </a:p>
          <a:p>
            <a:pPr>
              <a:lnSpc>
                <a:spcPct val="90000"/>
              </a:lnSpc>
            </a:pPr>
            <a:r>
              <a:rPr lang="en-US" smtClean="0"/>
              <a:t>Most importantly – the answers are in the data given. You don’t necessarily need to know anything about the subject itself, just be able to think logically – this can take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1730"/>
                                        </p:tgtEl>
                                        <p:attrNameLst>
                                          <p:attrName>style.visibility</p:attrName>
                                        </p:attrNameLst>
                                      </p:cBhvr>
                                      <p:to>
                                        <p:strVal val="visible"/>
                                      </p:to>
                                    </p:set>
                                    <p:anim calcmode="lin" valueType="num">
                                      <p:cBhvr additive="base">
                                        <p:cTn id="7" dur="500" fill="hold"/>
                                        <p:tgtEl>
                                          <p:spTgt spid="201730"/>
                                        </p:tgtEl>
                                        <p:attrNameLst>
                                          <p:attrName>ppt_x</p:attrName>
                                        </p:attrNameLst>
                                      </p:cBhvr>
                                      <p:tavLst>
                                        <p:tav tm="0">
                                          <p:val>
                                            <p:strVal val="0-#ppt_w/2"/>
                                          </p:val>
                                        </p:tav>
                                        <p:tav tm="100000">
                                          <p:val>
                                            <p:strVal val="#ppt_x"/>
                                          </p:val>
                                        </p:tav>
                                      </p:tavLst>
                                    </p:anim>
                                    <p:anim calcmode="lin" valueType="num">
                                      <p:cBhvr additive="base">
                                        <p:cTn id="8" dur="500" fill="hold"/>
                                        <p:tgtEl>
                                          <p:spTgt spid="20173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1731">
                                            <p:txEl>
                                              <p:pRg st="0" end="0"/>
                                            </p:txEl>
                                          </p:spTgt>
                                        </p:tgtEl>
                                        <p:attrNameLst>
                                          <p:attrName>style.visibility</p:attrName>
                                        </p:attrNameLst>
                                      </p:cBhvr>
                                      <p:to>
                                        <p:strVal val="visible"/>
                                      </p:to>
                                    </p:set>
                                    <p:anim calcmode="lin" valueType="num">
                                      <p:cBhvr additive="base">
                                        <p:cTn id="13" dur="500" fill="hold"/>
                                        <p:tgtEl>
                                          <p:spTgt spid="20173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17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1731">
                                            <p:txEl>
                                              <p:pRg st="1" end="1"/>
                                            </p:txEl>
                                          </p:spTgt>
                                        </p:tgtEl>
                                        <p:attrNameLst>
                                          <p:attrName>style.visibility</p:attrName>
                                        </p:attrNameLst>
                                      </p:cBhvr>
                                      <p:to>
                                        <p:strVal val="visible"/>
                                      </p:to>
                                    </p:set>
                                    <p:anim calcmode="lin" valueType="num">
                                      <p:cBhvr additive="base">
                                        <p:cTn id="19" dur="500" fill="hold"/>
                                        <p:tgtEl>
                                          <p:spTgt spid="20173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17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1731">
                                            <p:txEl>
                                              <p:pRg st="2" end="2"/>
                                            </p:txEl>
                                          </p:spTgt>
                                        </p:tgtEl>
                                        <p:attrNameLst>
                                          <p:attrName>style.visibility</p:attrName>
                                        </p:attrNameLst>
                                      </p:cBhvr>
                                      <p:to>
                                        <p:strVal val="visible"/>
                                      </p:to>
                                    </p:set>
                                    <p:anim calcmode="lin" valueType="num">
                                      <p:cBhvr additive="base">
                                        <p:cTn id="25" dur="500" fill="hold"/>
                                        <p:tgtEl>
                                          <p:spTgt spid="201731">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17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1731">
                                            <p:txEl>
                                              <p:pRg st="3" end="3"/>
                                            </p:txEl>
                                          </p:spTgt>
                                        </p:tgtEl>
                                        <p:attrNameLst>
                                          <p:attrName>style.visibility</p:attrName>
                                        </p:attrNameLst>
                                      </p:cBhvr>
                                      <p:to>
                                        <p:strVal val="visible"/>
                                      </p:to>
                                    </p:set>
                                    <p:anim calcmode="lin" valueType="num">
                                      <p:cBhvr additive="base">
                                        <p:cTn id="31" dur="500" fill="hold"/>
                                        <p:tgtEl>
                                          <p:spTgt spid="201731">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173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0" grpId="0"/>
      <p:bldP spid="20173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6"/>
          <p:cNvSpPr>
            <a:spLocks noGrp="1" noChangeArrowheads="1"/>
          </p:cNvSpPr>
          <p:nvPr>
            <p:ph type="sldNum" sz="quarter" idx="12"/>
          </p:nvPr>
        </p:nvSpPr>
        <p:spPr>
          <a:noFill/>
        </p:spPr>
        <p:txBody>
          <a:bodyPr/>
          <a:lstStyle/>
          <a:p>
            <a:fld id="{E90A0712-84FD-433F-B24B-AD834D5D7696}" type="slidenum">
              <a:rPr lang="en-US" smtClean="0"/>
              <a:pPr/>
              <a:t>6</a:t>
            </a:fld>
            <a:endParaRPr lang="en-US" smtClean="0"/>
          </a:p>
        </p:txBody>
      </p:sp>
      <p:sp>
        <p:nvSpPr>
          <p:cNvPr id="9219" name="Rectangle 2"/>
          <p:cNvSpPr>
            <a:spLocks noGrp="1" noChangeArrowheads="1"/>
          </p:cNvSpPr>
          <p:nvPr>
            <p:ph type="title"/>
          </p:nvPr>
        </p:nvSpPr>
        <p:spPr/>
        <p:txBody>
          <a:bodyPr/>
          <a:lstStyle/>
          <a:p>
            <a:r>
              <a:rPr lang="en-US" smtClean="0"/>
              <a:t>Science Reasoning Test</a:t>
            </a:r>
          </a:p>
        </p:txBody>
      </p:sp>
      <p:sp>
        <p:nvSpPr>
          <p:cNvPr id="222211" name="Rectangle 3"/>
          <p:cNvSpPr>
            <a:spLocks noGrp="1" noChangeArrowheads="1"/>
          </p:cNvSpPr>
          <p:nvPr>
            <p:ph type="body" idx="1"/>
          </p:nvPr>
        </p:nvSpPr>
        <p:spPr/>
        <p:txBody>
          <a:bodyPr/>
          <a:lstStyle/>
          <a:p>
            <a:r>
              <a:rPr lang="en-US" smtClean="0"/>
              <a:t>All questions are multiple choice</a:t>
            </a:r>
          </a:p>
          <a:p>
            <a:r>
              <a:rPr lang="en-US" smtClean="0"/>
              <a:t>Choices are either A, B, C, D, or</a:t>
            </a:r>
          </a:p>
          <a:p>
            <a:pPr>
              <a:buFontTx/>
              <a:buNone/>
            </a:pPr>
            <a:r>
              <a:rPr lang="en-US" smtClean="0"/>
              <a:t>      F, G, H, J</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2211">
                                            <p:txEl>
                                              <p:pRg st="0" end="0"/>
                                            </p:txEl>
                                          </p:spTgt>
                                        </p:tgtEl>
                                        <p:attrNameLst>
                                          <p:attrName>style.visibility</p:attrName>
                                        </p:attrNameLst>
                                      </p:cBhvr>
                                      <p:to>
                                        <p:strVal val="visible"/>
                                      </p:to>
                                    </p:set>
                                    <p:anim calcmode="lin" valueType="num">
                                      <p:cBhvr additive="base">
                                        <p:cTn id="7" dur="500" fill="hold"/>
                                        <p:tgtEl>
                                          <p:spTgt spid="2222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22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2211">
                                            <p:txEl>
                                              <p:pRg st="1" end="1"/>
                                            </p:txEl>
                                          </p:spTgt>
                                        </p:tgtEl>
                                        <p:attrNameLst>
                                          <p:attrName>style.visibility</p:attrName>
                                        </p:attrNameLst>
                                      </p:cBhvr>
                                      <p:to>
                                        <p:strVal val="visible"/>
                                      </p:to>
                                    </p:set>
                                    <p:anim calcmode="lin" valueType="num">
                                      <p:cBhvr additive="base">
                                        <p:cTn id="13" dur="500" fill="hold"/>
                                        <p:tgtEl>
                                          <p:spTgt spid="2222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22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2211">
                                            <p:txEl>
                                              <p:pRg st="2" end="2"/>
                                            </p:txEl>
                                          </p:spTgt>
                                        </p:tgtEl>
                                        <p:attrNameLst>
                                          <p:attrName>style.visibility</p:attrName>
                                        </p:attrNameLst>
                                      </p:cBhvr>
                                      <p:to>
                                        <p:strVal val="visible"/>
                                      </p:to>
                                    </p:set>
                                    <p:anim calcmode="lin" valueType="num">
                                      <p:cBhvr additive="base">
                                        <p:cTn id="19" dur="500" fill="hold"/>
                                        <p:tgtEl>
                                          <p:spTgt spid="2222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22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Grp="1" noChangeArrowheads="1"/>
          </p:cNvSpPr>
          <p:nvPr>
            <p:ph type="sldNum" sz="quarter" idx="12"/>
          </p:nvPr>
        </p:nvSpPr>
        <p:spPr>
          <a:noFill/>
        </p:spPr>
        <p:txBody>
          <a:bodyPr/>
          <a:lstStyle/>
          <a:p>
            <a:fld id="{A4120201-6512-4420-813E-8FE47892C919}" type="slidenum">
              <a:rPr lang="en-US" smtClean="0"/>
              <a:pPr/>
              <a:t>7</a:t>
            </a:fld>
            <a:endParaRPr lang="en-US" smtClean="0"/>
          </a:p>
        </p:txBody>
      </p:sp>
      <p:sp>
        <p:nvSpPr>
          <p:cNvPr id="177154" name="Rectangle 2"/>
          <p:cNvSpPr>
            <a:spLocks noGrp="1" noChangeArrowheads="1"/>
          </p:cNvSpPr>
          <p:nvPr>
            <p:ph type="title"/>
          </p:nvPr>
        </p:nvSpPr>
        <p:spPr/>
        <p:txBody>
          <a:bodyPr/>
          <a:lstStyle/>
          <a:p>
            <a:r>
              <a:rPr lang="en-US" b="1" smtClean="0">
                <a:solidFill>
                  <a:srgbClr val="0000CC"/>
                </a:solidFill>
              </a:rPr>
              <a:t>Science Reasoning Test</a:t>
            </a:r>
          </a:p>
        </p:txBody>
      </p:sp>
      <p:sp>
        <p:nvSpPr>
          <p:cNvPr id="177155" name="Rectangle 3"/>
          <p:cNvSpPr>
            <a:spLocks noGrp="1" noChangeArrowheads="1"/>
          </p:cNvSpPr>
          <p:nvPr>
            <p:ph type="body" idx="1"/>
          </p:nvPr>
        </p:nvSpPr>
        <p:spPr/>
        <p:txBody>
          <a:bodyPr/>
          <a:lstStyle/>
          <a:p>
            <a:r>
              <a:rPr lang="en-US" smtClean="0"/>
              <a:t>Three types of questions</a:t>
            </a:r>
          </a:p>
          <a:p>
            <a:pPr>
              <a:buFontTx/>
              <a:buNone/>
            </a:pPr>
            <a:r>
              <a:rPr lang="en-US" smtClean="0"/>
              <a:t>    </a:t>
            </a:r>
            <a:r>
              <a:rPr lang="en-US" smtClean="0">
                <a:solidFill>
                  <a:srgbClr val="CC3300"/>
                </a:solidFill>
              </a:rPr>
              <a:t>- data representation</a:t>
            </a:r>
          </a:p>
          <a:p>
            <a:pPr>
              <a:buFontTx/>
              <a:buNone/>
            </a:pPr>
            <a:r>
              <a:rPr lang="en-US" smtClean="0"/>
              <a:t>			graphs or charts</a:t>
            </a:r>
          </a:p>
          <a:p>
            <a:pPr>
              <a:buFontTx/>
              <a:buNone/>
            </a:pPr>
            <a:r>
              <a:rPr lang="en-US" smtClean="0"/>
              <a:t>    - </a:t>
            </a:r>
            <a:r>
              <a:rPr lang="en-US" smtClean="0">
                <a:solidFill>
                  <a:srgbClr val="CC3300"/>
                </a:solidFill>
              </a:rPr>
              <a:t>research summaries</a:t>
            </a:r>
          </a:p>
          <a:p>
            <a:pPr>
              <a:buFontTx/>
              <a:buNone/>
            </a:pPr>
            <a:r>
              <a:rPr lang="en-US" smtClean="0"/>
              <a:t>			experiment with results</a:t>
            </a:r>
          </a:p>
          <a:p>
            <a:pPr>
              <a:buFontTx/>
              <a:buNone/>
            </a:pPr>
            <a:r>
              <a:rPr lang="en-US" smtClean="0"/>
              <a:t>    - </a:t>
            </a:r>
            <a:r>
              <a:rPr lang="en-US" smtClean="0">
                <a:solidFill>
                  <a:srgbClr val="CC3300"/>
                </a:solidFill>
              </a:rPr>
              <a:t>conflicting viewpoints</a:t>
            </a:r>
            <a:r>
              <a:rPr lang="en-US" smtClean="0"/>
              <a:t> </a:t>
            </a:r>
          </a:p>
          <a:p>
            <a:pPr>
              <a:buFontTx/>
              <a:buNone/>
            </a:pPr>
            <a:r>
              <a:rPr lang="en-US" smtClean="0"/>
              <a:t>			two statements that disagree</a:t>
            </a:r>
            <a:endParaRPr lang="en-US" smtClean="0">
              <a:solidFill>
                <a:srgbClr val="008000"/>
              </a:solidFill>
            </a:endParaRPr>
          </a:p>
          <a:p>
            <a:pPr>
              <a:buFontTx/>
              <a:buNone/>
            </a:pPr>
            <a:endParaRPr lang="en-US" smtClean="0"/>
          </a:p>
          <a:p>
            <a:pPr>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7154"/>
                                        </p:tgtEl>
                                        <p:attrNameLst>
                                          <p:attrName>style.visibility</p:attrName>
                                        </p:attrNameLst>
                                      </p:cBhvr>
                                      <p:to>
                                        <p:strVal val="visible"/>
                                      </p:to>
                                    </p:set>
                                    <p:anim calcmode="lin" valueType="num">
                                      <p:cBhvr additive="base">
                                        <p:cTn id="7" dur="500" fill="hold"/>
                                        <p:tgtEl>
                                          <p:spTgt spid="177154"/>
                                        </p:tgtEl>
                                        <p:attrNameLst>
                                          <p:attrName>ppt_x</p:attrName>
                                        </p:attrNameLst>
                                      </p:cBhvr>
                                      <p:tavLst>
                                        <p:tav tm="0">
                                          <p:val>
                                            <p:strVal val="0-#ppt_w/2"/>
                                          </p:val>
                                        </p:tav>
                                        <p:tav tm="100000">
                                          <p:val>
                                            <p:strVal val="#ppt_x"/>
                                          </p:val>
                                        </p:tav>
                                      </p:tavLst>
                                    </p:anim>
                                    <p:anim calcmode="lin" valueType="num">
                                      <p:cBhvr additive="base">
                                        <p:cTn id="8" dur="500" fill="hold"/>
                                        <p:tgtEl>
                                          <p:spTgt spid="17715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7155">
                                            <p:txEl>
                                              <p:pRg st="0" end="0"/>
                                            </p:txEl>
                                          </p:spTgt>
                                        </p:tgtEl>
                                        <p:attrNameLst>
                                          <p:attrName>style.visibility</p:attrName>
                                        </p:attrNameLst>
                                      </p:cBhvr>
                                      <p:to>
                                        <p:strVal val="visible"/>
                                      </p:to>
                                    </p:set>
                                    <p:anim calcmode="lin" valueType="num">
                                      <p:cBhvr additive="base">
                                        <p:cTn id="13" dur="500" fill="hold"/>
                                        <p:tgtEl>
                                          <p:spTgt spid="17715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71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7155">
                                            <p:txEl>
                                              <p:pRg st="1" end="1"/>
                                            </p:txEl>
                                          </p:spTgt>
                                        </p:tgtEl>
                                        <p:attrNameLst>
                                          <p:attrName>style.visibility</p:attrName>
                                        </p:attrNameLst>
                                      </p:cBhvr>
                                      <p:to>
                                        <p:strVal val="visible"/>
                                      </p:to>
                                    </p:set>
                                    <p:anim calcmode="lin" valueType="num">
                                      <p:cBhvr additive="base">
                                        <p:cTn id="19" dur="500" fill="hold"/>
                                        <p:tgtEl>
                                          <p:spTgt spid="17715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71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7155">
                                            <p:txEl>
                                              <p:pRg st="2" end="2"/>
                                            </p:txEl>
                                          </p:spTgt>
                                        </p:tgtEl>
                                        <p:attrNameLst>
                                          <p:attrName>style.visibility</p:attrName>
                                        </p:attrNameLst>
                                      </p:cBhvr>
                                      <p:to>
                                        <p:strVal val="visible"/>
                                      </p:to>
                                    </p:set>
                                    <p:anim calcmode="lin" valueType="num">
                                      <p:cBhvr additive="base">
                                        <p:cTn id="25" dur="500" fill="hold"/>
                                        <p:tgtEl>
                                          <p:spTgt spid="177155">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71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77155">
                                            <p:txEl>
                                              <p:pRg st="3" end="3"/>
                                            </p:txEl>
                                          </p:spTgt>
                                        </p:tgtEl>
                                        <p:attrNameLst>
                                          <p:attrName>style.visibility</p:attrName>
                                        </p:attrNameLst>
                                      </p:cBhvr>
                                      <p:to>
                                        <p:strVal val="visible"/>
                                      </p:to>
                                    </p:set>
                                    <p:anim calcmode="lin" valueType="num">
                                      <p:cBhvr additive="base">
                                        <p:cTn id="31" dur="500" fill="hold"/>
                                        <p:tgtEl>
                                          <p:spTgt spid="177155">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771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77155">
                                            <p:txEl>
                                              <p:pRg st="4" end="4"/>
                                            </p:txEl>
                                          </p:spTgt>
                                        </p:tgtEl>
                                        <p:attrNameLst>
                                          <p:attrName>style.visibility</p:attrName>
                                        </p:attrNameLst>
                                      </p:cBhvr>
                                      <p:to>
                                        <p:strVal val="visible"/>
                                      </p:to>
                                    </p:set>
                                    <p:anim calcmode="lin" valueType="num">
                                      <p:cBhvr additive="base">
                                        <p:cTn id="37" dur="500" fill="hold"/>
                                        <p:tgtEl>
                                          <p:spTgt spid="177155">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7715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77155">
                                            <p:txEl>
                                              <p:pRg st="5" end="5"/>
                                            </p:txEl>
                                          </p:spTgt>
                                        </p:tgtEl>
                                        <p:attrNameLst>
                                          <p:attrName>style.visibility</p:attrName>
                                        </p:attrNameLst>
                                      </p:cBhvr>
                                      <p:to>
                                        <p:strVal val="visible"/>
                                      </p:to>
                                    </p:set>
                                    <p:anim calcmode="lin" valueType="num">
                                      <p:cBhvr additive="base">
                                        <p:cTn id="43" dur="500" fill="hold"/>
                                        <p:tgtEl>
                                          <p:spTgt spid="177155">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7715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77155">
                                            <p:txEl>
                                              <p:pRg st="6" end="6"/>
                                            </p:txEl>
                                          </p:spTgt>
                                        </p:tgtEl>
                                        <p:attrNameLst>
                                          <p:attrName>style.visibility</p:attrName>
                                        </p:attrNameLst>
                                      </p:cBhvr>
                                      <p:to>
                                        <p:strVal val="visible"/>
                                      </p:to>
                                    </p:set>
                                    <p:anim calcmode="lin" valueType="num">
                                      <p:cBhvr additive="base">
                                        <p:cTn id="49" dur="500" fill="hold"/>
                                        <p:tgtEl>
                                          <p:spTgt spid="177155">
                                            <p:txEl>
                                              <p:pRg st="6" end="6"/>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7715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4" grpId="0"/>
      <p:bldP spid="17715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Cognitive (thinking) Levels</a:t>
            </a:r>
          </a:p>
        </p:txBody>
      </p:sp>
      <p:sp>
        <p:nvSpPr>
          <p:cNvPr id="3" name="Content Placeholder 2"/>
          <p:cNvSpPr>
            <a:spLocks noGrp="1"/>
          </p:cNvSpPr>
          <p:nvPr>
            <p:ph idx="1"/>
          </p:nvPr>
        </p:nvSpPr>
        <p:spPr/>
        <p:txBody>
          <a:bodyPr/>
          <a:lstStyle/>
          <a:p>
            <a:r>
              <a:rPr lang="en-US" smtClean="0"/>
              <a:t>Three levels are tested.</a:t>
            </a:r>
          </a:p>
          <a:p>
            <a:pPr lvl="1"/>
            <a:r>
              <a:rPr lang="en-US" smtClean="0">
                <a:solidFill>
                  <a:srgbClr val="FF0000"/>
                </a:solidFill>
              </a:rPr>
              <a:t>Understanding</a:t>
            </a:r>
            <a:r>
              <a:rPr lang="en-US" smtClean="0"/>
              <a:t>: about 2 in each group, tests your ability to know what the passage is saying</a:t>
            </a:r>
          </a:p>
          <a:p>
            <a:pPr lvl="1"/>
            <a:r>
              <a:rPr lang="en-US" smtClean="0">
                <a:solidFill>
                  <a:srgbClr val="FF0000"/>
                </a:solidFill>
              </a:rPr>
              <a:t>Analysis</a:t>
            </a:r>
            <a:r>
              <a:rPr lang="en-US" smtClean="0"/>
              <a:t>: about 3 in each group, asks you to find a deeper meaning in the passage</a:t>
            </a:r>
          </a:p>
          <a:p>
            <a:pPr lvl="1"/>
            <a:r>
              <a:rPr lang="en-US" smtClean="0">
                <a:solidFill>
                  <a:srgbClr val="FF0000"/>
                </a:solidFill>
              </a:rPr>
              <a:t>Generalization</a:t>
            </a:r>
            <a:r>
              <a:rPr lang="en-US" smtClean="0"/>
              <a:t>: What further study might be suggested by the graph, experiment or controversy</a:t>
            </a:r>
          </a:p>
          <a:p>
            <a:pPr lvl="1">
              <a:buFontTx/>
              <a:buNone/>
            </a:pPr>
            <a:endParaRPr lang="en-US" smtClean="0"/>
          </a:p>
        </p:txBody>
      </p:sp>
      <p:sp>
        <p:nvSpPr>
          <p:cNvPr id="11268" name="Slide Number Placeholder 3"/>
          <p:cNvSpPr>
            <a:spLocks noGrp="1"/>
          </p:cNvSpPr>
          <p:nvPr>
            <p:ph type="sldNum" sz="quarter" idx="12"/>
          </p:nvPr>
        </p:nvSpPr>
        <p:spPr>
          <a:noFill/>
        </p:spPr>
        <p:txBody>
          <a:bodyPr/>
          <a:lstStyle/>
          <a:p>
            <a:fld id="{493EA5F8-5B45-4469-9986-ECE19FF27A6E}" type="slidenum">
              <a:rPr lang="en-US" smtClean="0"/>
              <a:pPr/>
              <a:t>8</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6"/>
          <p:cNvSpPr>
            <a:spLocks noGrp="1" noChangeArrowheads="1"/>
          </p:cNvSpPr>
          <p:nvPr>
            <p:ph type="sldNum" sz="quarter" idx="12"/>
          </p:nvPr>
        </p:nvSpPr>
        <p:spPr>
          <a:noFill/>
        </p:spPr>
        <p:txBody>
          <a:bodyPr/>
          <a:lstStyle/>
          <a:p>
            <a:fld id="{E653A03A-A6BA-4D31-B4C6-E13DBDF22BE5}" type="slidenum">
              <a:rPr lang="en-US" smtClean="0"/>
              <a:pPr/>
              <a:t>9</a:t>
            </a:fld>
            <a:endParaRPr lang="en-US" smtClean="0"/>
          </a:p>
        </p:txBody>
      </p:sp>
      <p:sp>
        <p:nvSpPr>
          <p:cNvPr id="237570" name="Rectangle 2"/>
          <p:cNvSpPr>
            <a:spLocks noGrp="1" noChangeArrowheads="1"/>
          </p:cNvSpPr>
          <p:nvPr>
            <p:ph type="title"/>
          </p:nvPr>
        </p:nvSpPr>
        <p:spPr/>
        <p:txBody>
          <a:bodyPr/>
          <a:lstStyle/>
          <a:p>
            <a:r>
              <a:rPr lang="en-US" smtClean="0"/>
              <a:t>Test Strategies</a:t>
            </a:r>
          </a:p>
        </p:txBody>
      </p:sp>
      <p:sp>
        <p:nvSpPr>
          <p:cNvPr id="237571" name="Rectangle 3"/>
          <p:cNvSpPr>
            <a:spLocks noGrp="1" noChangeArrowheads="1"/>
          </p:cNvSpPr>
          <p:nvPr>
            <p:ph type="body" idx="1"/>
          </p:nvPr>
        </p:nvSpPr>
        <p:spPr/>
        <p:txBody>
          <a:bodyPr/>
          <a:lstStyle/>
          <a:p>
            <a:pPr>
              <a:lnSpc>
                <a:spcPct val="90000"/>
              </a:lnSpc>
            </a:pPr>
            <a:r>
              <a:rPr lang="en-US" sz="2400" dirty="0" smtClean="0"/>
              <a:t>All passages begin with a short introductory paragraph.</a:t>
            </a:r>
          </a:p>
          <a:p>
            <a:pPr>
              <a:lnSpc>
                <a:spcPct val="90000"/>
              </a:lnSpc>
            </a:pPr>
            <a:r>
              <a:rPr lang="en-US" sz="2400" dirty="0" smtClean="0">
                <a:solidFill>
                  <a:srgbClr val="FF0000"/>
                </a:solidFill>
              </a:rPr>
              <a:t>Scan the passage </a:t>
            </a:r>
            <a:r>
              <a:rPr lang="en-US" sz="2400" dirty="0" smtClean="0"/>
              <a:t>briefly. Do not stop to study any detail. This should only take about </a:t>
            </a:r>
            <a:r>
              <a:rPr lang="en-US" sz="2400" dirty="0" smtClean="0">
                <a:solidFill>
                  <a:srgbClr val="FF0000"/>
                </a:solidFill>
              </a:rPr>
              <a:t>20 seconds</a:t>
            </a:r>
            <a:r>
              <a:rPr lang="en-US" sz="2400" dirty="0" smtClean="0"/>
              <a:t>.</a:t>
            </a:r>
          </a:p>
          <a:p>
            <a:pPr>
              <a:lnSpc>
                <a:spcPct val="90000"/>
              </a:lnSpc>
            </a:pPr>
            <a:r>
              <a:rPr lang="en-US" sz="2400" dirty="0" smtClean="0">
                <a:solidFill>
                  <a:srgbClr val="FF0000"/>
                </a:solidFill>
              </a:rPr>
              <a:t>Read the beginning information </a:t>
            </a:r>
            <a:r>
              <a:rPr lang="en-US" sz="2400" dirty="0" smtClean="0"/>
              <a:t>of the passage to understand what is being discussed. This should take about </a:t>
            </a:r>
            <a:r>
              <a:rPr lang="en-US" sz="2400" dirty="0" smtClean="0">
                <a:solidFill>
                  <a:srgbClr val="FF0000"/>
                </a:solidFill>
              </a:rPr>
              <a:t>1 minute</a:t>
            </a:r>
            <a:r>
              <a:rPr lang="en-US" sz="2400" dirty="0" smtClean="0"/>
              <a:t>.</a:t>
            </a:r>
          </a:p>
          <a:p>
            <a:pPr lvl="1">
              <a:lnSpc>
                <a:spcPct val="90000"/>
              </a:lnSpc>
            </a:pPr>
            <a:r>
              <a:rPr lang="en-US" sz="2000" dirty="0" smtClean="0"/>
              <a:t>Know that you can write on the booklet. Mark whatever </a:t>
            </a:r>
            <a:r>
              <a:rPr lang="en-US" sz="2000" dirty="0" smtClean="0"/>
              <a:t>helps, </a:t>
            </a:r>
            <a:r>
              <a:rPr lang="en-US" sz="2000" dirty="0" smtClean="0"/>
              <a:t>like underlining key words. </a:t>
            </a:r>
          </a:p>
          <a:p>
            <a:pPr lvl="1">
              <a:lnSpc>
                <a:spcPct val="90000"/>
              </a:lnSpc>
            </a:pPr>
            <a:r>
              <a:rPr lang="en-US" sz="2000" dirty="0" smtClean="0"/>
              <a:t>Italicized words usually have a definition in parenthesis after the word. If you know the word you do not have to read the parenthesis. If not, be sure to read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7570"/>
                                        </p:tgtEl>
                                        <p:attrNameLst>
                                          <p:attrName>style.visibility</p:attrName>
                                        </p:attrNameLst>
                                      </p:cBhvr>
                                      <p:to>
                                        <p:strVal val="visible"/>
                                      </p:to>
                                    </p:set>
                                    <p:anim calcmode="lin" valueType="num">
                                      <p:cBhvr additive="base">
                                        <p:cTn id="7" dur="500" fill="hold"/>
                                        <p:tgtEl>
                                          <p:spTgt spid="237570"/>
                                        </p:tgtEl>
                                        <p:attrNameLst>
                                          <p:attrName>ppt_x</p:attrName>
                                        </p:attrNameLst>
                                      </p:cBhvr>
                                      <p:tavLst>
                                        <p:tav tm="0">
                                          <p:val>
                                            <p:strVal val="0-#ppt_w/2"/>
                                          </p:val>
                                        </p:tav>
                                        <p:tav tm="100000">
                                          <p:val>
                                            <p:strVal val="#ppt_x"/>
                                          </p:val>
                                        </p:tav>
                                      </p:tavLst>
                                    </p:anim>
                                    <p:anim calcmode="lin" valueType="num">
                                      <p:cBhvr additive="base">
                                        <p:cTn id="8" dur="500" fill="hold"/>
                                        <p:tgtEl>
                                          <p:spTgt spid="23757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7571">
                                            <p:txEl>
                                              <p:pRg st="0" end="0"/>
                                            </p:txEl>
                                          </p:spTgt>
                                        </p:tgtEl>
                                        <p:attrNameLst>
                                          <p:attrName>style.visibility</p:attrName>
                                        </p:attrNameLst>
                                      </p:cBhvr>
                                      <p:to>
                                        <p:strVal val="visible"/>
                                      </p:to>
                                    </p:set>
                                    <p:anim calcmode="lin" valueType="num">
                                      <p:cBhvr additive="base">
                                        <p:cTn id="13" dur="500" fill="hold"/>
                                        <p:tgtEl>
                                          <p:spTgt spid="23757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75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7571">
                                            <p:txEl>
                                              <p:pRg st="1" end="1"/>
                                            </p:txEl>
                                          </p:spTgt>
                                        </p:tgtEl>
                                        <p:attrNameLst>
                                          <p:attrName>style.visibility</p:attrName>
                                        </p:attrNameLst>
                                      </p:cBhvr>
                                      <p:to>
                                        <p:strVal val="visible"/>
                                      </p:to>
                                    </p:set>
                                    <p:anim calcmode="lin" valueType="num">
                                      <p:cBhvr additive="base">
                                        <p:cTn id="19" dur="500" fill="hold"/>
                                        <p:tgtEl>
                                          <p:spTgt spid="23757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75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7571">
                                            <p:txEl>
                                              <p:pRg st="2" end="2"/>
                                            </p:txEl>
                                          </p:spTgt>
                                        </p:tgtEl>
                                        <p:attrNameLst>
                                          <p:attrName>style.visibility</p:attrName>
                                        </p:attrNameLst>
                                      </p:cBhvr>
                                      <p:to>
                                        <p:strVal val="visible"/>
                                      </p:to>
                                    </p:set>
                                    <p:anim calcmode="lin" valueType="num">
                                      <p:cBhvr additive="base">
                                        <p:cTn id="25" dur="500" fill="hold"/>
                                        <p:tgtEl>
                                          <p:spTgt spid="237571">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37571">
                                            <p:txEl>
                                              <p:pRg st="2" end="2"/>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237571">
                                            <p:txEl>
                                              <p:pRg st="3" end="3"/>
                                            </p:txEl>
                                          </p:spTgt>
                                        </p:tgtEl>
                                        <p:attrNameLst>
                                          <p:attrName>style.visibility</p:attrName>
                                        </p:attrNameLst>
                                      </p:cBhvr>
                                      <p:to>
                                        <p:strVal val="visible"/>
                                      </p:to>
                                    </p:set>
                                    <p:anim calcmode="lin" valueType="num">
                                      <p:cBhvr additive="base">
                                        <p:cTn id="29" dur="500" fill="hold"/>
                                        <p:tgtEl>
                                          <p:spTgt spid="237571">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37571">
                                            <p:txEl>
                                              <p:pRg st="3" end="3"/>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237571">
                                            <p:txEl>
                                              <p:pRg st="4" end="4"/>
                                            </p:txEl>
                                          </p:spTgt>
                                        </p:tgtEl>
                                        <p:attrNameLst>
                                          <p:attrName>style.visibility</p:attrName>
                                        </p:attrNameLst>
                                      </p:cBhvr>
                                      <p:to>
                                        <p:strVal val="visible"/>
                                      </p:to>
                                    </p:set>
                                    <p:anim calcmode="lin" valueType="num">
                                      <p:cBhvr additive="base">
                                        <p:cTn id="33" dur="500" fill="hold"/>
                                        <p:tgtEl>
                                          <p:spTgt spid="237571">
                                            <p:txEl>
                                              <p:pRg st="4" end="4"/>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3757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0" grpId="0"/>
      <p:bldP spid="237571" grpId="0" build="p"/>
    </p:bldLst>
  </p:timing>
</p:sld>
</file>

<file path=ppt/theme/theme1.xml><?xml version="1.0" encoding="utf-8"?>
<a:theme xmlns:a="http://schemas.openxmlformats.org/drawingml/2006/main" name="Presentation1">
  <a:themeElements>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tion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on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on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on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on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on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on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Presentation1</Template>
  <TotalTime>7557</TotalTime>
  <Words>884</Words>
  <Application>Microsoft Office PowerPoint</Application>
  <PresentationFormat>On-screen Show (4:3)</PresentationFormat>
  <Paragraphs>157</Paragraphs>
  <Slides>24</Slides>
  <Notes>16</Notes>
  <HiddenSlides>0</HiddenSlides>
  <MMClips>2</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27" baseType="lpstr">
      <vt:lpstr>Presentation1</vt:lpstr>
      <vt:lpstr>Chart</vt:lpstr>
      <vt:lpstr>Worksheet</vt:lpstr>
      <vt:lpstr>Slide 1</vt:lpstr>
      <vt:lpstr>Slide 2</vt:lpstr>
      <vt:lpstr>Slide 3</vt:lpstr>
      <vt:lpstr>Slide 4</vt:lpstr>
      <vt:lpstr>Science Reasoning Test</vt:lpstr>
      <vt:lpstr>Science Reasoning Test</vt:lpstr>
      <vt:lpstr>Science Reasoning Test</vt:lpstr>
      <vt:lpstr>Cognitive (thinking) Levels</vt:lpstr>
      <vt:lpstr>Test Strategies</vt:lpstr>
      <vt:lpstr>Strategies</vt:lpstr>
      <vt:lpstr>Strategies</vt:lpstr>
      <vt:lpstr>Strategies</vt:lpstr>
      <vt:lpstr>Strategies</vt:lpstr>
      <vt:lpstr>Strategies</vt:lpstr>
      <vt:lpstr>Strategies</vt:lpstr>
      <vt:lpstr>Data Representation</vt:lpstr>
      <vt:lpstr>Research Summaries</vt:lpstr>
      <vt:lpstr>Conflicting Viewpoints</vt:lpstr>
      <vt:lpstr>Tips for each type</vt:lpstr>
      <vt:lpstr>Slide 20</vt:lpstr>
      <vt:lpstr>Slide 21</vt:lpstr>
      <vt:lpstr>Slide 22</vt:lpstr>
      <vt:lpstr>Summing up… </vt:lpstr>
      <vt:lpstr>Slide 24</vt:lpstr>
    </vt:vector>
  </TitlesOfParts>
  <Company>University of Chicago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Musil</dc:creator>
  <cp:lastModifiedBy>Eileen Cairo</cp:lastModifiedBy>
  <cp:revision>154</cp:revision>
  <dcterms:created xsi:type="dcterms:W3CDTF">2002-07-22T15:39:46Z</dcterms:created>
  <dcterms:modified xsi:type="dcterms:W3CDTF">2012-02-26T18:28:59Z</dcterms:modified>
</cp:coreProperties>
</file>