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78"/>
  </p:notesMasterIdLst>
  <p:handoutMasterIdLst>
    <p:handoutMasterId r:id="rId79"/>
  </p:handoutMasterIdLst>
  <p:sldIdLst>
    <p:sldId id="257" r:id="rId2"/>
    <p:sldId id="335" r:id="rId3"/>
    <p:sldId id="258" r:id="rId4"/>
    <p:sldId id="260" r:id="rId5"/>
    <p:sldId id="261" r:id="rId6"/>
    <p:sldId id="315" r:id="rId7"/>
    <p:sldId id="259" r:id="rId8"/>
    <p:sldId id="316" r:id="rId9"/>
    <p:sldId id="317" r:id="rId10"/>
    <p:sldId id="318" r:id="rId11"/>
    <p:sldId id="319" r:id="rId12"/>
    <p:sldId id="320" r:id="rId13"/>
    <p:sldId id="321" r:id="rId14"/>
    <p:sldId id="322" r:id="rId15"/>
    <p:sldId id="323" r:id="rId16"/>
    <p:sldId id="324" r:id="rId17"/>
    <p:sldId id="325" r:id="rId18"/>
    <p:sldId id="326" r:id="rId19"/>
    <p:sldId id="327" r:id="rId20"/>
    <p:sldId id="329" r:id="rId21"/>
    <p:sldId id="272" r:id="rId22"/>
    <p:sldId id="334" r:id="rId23"/>
    <p:sldId id="291" r:id="rId24"/>
    <p:sldId id="265" r:id="rId25"/>
    <p:sldId id="328" r:id="rId26"/>
    <p:sldId id="267" r:id="rId27"/>
    <p:sldId id="330" r:id="rId28"/>
    <p:sldId id="331" r:id="rId29"/>
    <p:sldId id="269" r:id="rId30"/>
    <p:sldId id="332" r:id="rId31"/>
    <p:sldId id="333" r:id="rId32"/>
    <p:sldId id="271" r:id="rId33"/>
    <p:sldId id="336" r:id="rId34"/>
    <p:sldId id="290" r:id="rId35"/>
    <p:sldId id="280" r:id="rId36"/>
    <p:sldId id="281" r:id="rId37"/>
    <p:sldId id="282" r:id="rId38"/>
    <p:sldId id="283" r:id="rId39"/>
    <p:sldId id="284" r:id="rId40"/>
    <p:sldId id="285" r:id="rId41"/>
    <p:sldId id="286" r:id="rId42"/>
    <p:sldId id="287" r:id="rId43"/>
    <p:sldId id="288" r:id="rId44"/>
    <p:sldId id="289" r:id="rId45"/>
    <p:sldId id="292" r:id="rId46"/>
    <p:sldId id="293" r:id="rId47"/>
    <p:sldId id="294" r:id="rId48"/>
    <p:sldId id="295" r:id="rId49"/>
    <p:sldId id="296" r:id="rId50"/>
    <p:sldId id="297" r:id="rId51"/>
    <p:sldId id="298" r:id="rId52"/>
    <p:sldId id="338" r:id="rId53"/>
    <p:sldId id="337" r:id="rId54"/>
    <p:sldId id="299" r:id="rId55"/>
    <p:sldId id="273" r:id="rId56"/>
    <p:sldId id="274" r:id="rId57"/>
    <p:sldId id="275" r:id="rId58"/>
    <p:sldId id="276" r:id="rId59"/>
    <p:sldId id="277" r:id="rId60"/>
    <p:sldId id="278" r:id="rId61"/>
    <p:sldId id="279" r:id="rId62"/>
    <p:sldId id="300" r:id="rId63"/>
    <p:sldId id="302" r:id="rId64"/>
    <p:sldId id="303" r:id="rId65"/>
    <p:sldId id="304" r:id="rId66"/>
    <p:sldId id="305" r:id="rId67"/>
    <p:sldId id="306" r:id="rId68"/>
    <p:sldId id="307" r:id="rId69"/>
    <p:sldId id="301" r:id="rId70"/>
    <p:sldId id="308" r:id="rId71"/>
    <p:sldId id="309" r:id="rId72"/>
    <p:sldId id="310" r:id="rId73"/>
    <p:sldId id="311" r:id="rId74"/>
    <p:sldId id="312" r:id="rId75"/>
    <p:sldId id="313" r:id="rId76"/>
    <p:sldId id="314" r:id="rId7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5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7488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slide" Target="slides/slide75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notesMaster" Target="notesMasters/notesMaster1.xml"/><Relationship Id="rId8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presProps" Target="pres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0C489F3-C718-465D-A41D-142E40A42000}" type="datetimeFigureOut">
              <a:rPr lang="en-US" smtClean="0"/>
              <a:pPr/>
              <a:t>3/18/2013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39BBD54-9B78-4B72-858B-470E8819962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9135776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6EC996D-6A95-4117-8CBA-1D269298F0CF}" type="datetimeFigureOut">
              <a:rPr lang="en-US" smtClean="0"/>
              <a:pPr/>
              <a:t>3/18/2013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5E2FF80-C81E-4259-8C88-634A5E7FB5F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507236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7877582-872C-4308-B914-FA415C70E62A}" type="slidenum">
              <a:rPr lang="en-US"/>
              <a:pPr/>
              <a:t>24</a:t>
            </a:fld>
            <a:endParaRPr lang="en-US" dirty="0"/>
          </a:p>
        </p:txBody>
      </p:sp>
      <p:sp>
        <p:nvSpPr>
          <p:cNvPr id="552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53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B539104-F588-443E-A713-83468894A7AE}" type="slidenum">
              <a:rPr lang="en-US"/>
              <a:pPr/>
              <a:t>46</a:t>
            </a:fld>
            <a:endParaRPr lang="en-US"/>
          </a:p>
        </p:txBody>
      </p:sp>
      <p:sp>
        <p:nvSpPr>
          <p:cNvPr id="614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AED2B18-09F9-47E8-855B-96D27AD0AD18}" type="slidenum">
              <a:rPr lang="en-US"/>
              <a:pPr/>
              <a:t>47</a:t>
            </a:fld>
            <a:endParaRPr lang="en-US"/>
          </a:p>
        </p:txBody>
      </p:sp>
      <p:sp>
        <p:nvSpPr>
          <p:cNvPr id="624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24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079F118-D459-4C2B-BF4A-5CE5E90A02BC}" type="slidenum">
              <a:rPr lang="en-US"/>
              <a:pPr/>
              <a:t>48</a:t>
            </a:fld>
            <a:endParaRPr lang="en-US"/>
          </a:p>
        </p:txBody>
      </p:sp>
      <p:sp>
        <p:nvSpPr>
          <p:cNvPr id="634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34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B76262F-391A-4A30-9F88-7020DE73BDE8}" type="slidenum">
              <a:rPr lang="en-US"/>
              <a:pPr/>
              <a:t>49</a:t>
            </a:fld>
            <a:endParaRPr lang="en-US"/>
          </a:p>
        </p:txBody>
      </p:sp>
      <p:sp>
        <p:nvSpPr>
          <p:cNvPr id="645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45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589C437-435A-4068-AE10-79600DBCE97C}" type="slidenum">
              <a:rPr lang="en-US"/>
              <a:pPr/>
              <a:t>50</a:t>
            </a:fld>
            <a:endParaRPr lang="en-US"/>
          </a:p>
        </p:txBody>
      </p:sp>
      <p:sp>
        <p:nvSpPr>
          <p:cNvPr id="655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55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8A3D7E5-426E-46B7-861C-A2834134CD0C}" type="slidenum">
              <a:rPr lang="en-US"/>
              <a:pPr/>
              <a:t>51</a:t>
            </a:fld>
            <a:endParaRPr lang="en-US"/>
          </a:p>
        </p:txBody>
      </p:sp>
      <p:sp>
        <p:nvSpPr>
          <p:cNvPr id="665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65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7877582-872C-4308-B914-FA415C70E62A}" type="slidenum">
              <a:rPr lang="en-US"/>
              <a:pPr/>
              <a:t>25</a:t>
            </a:fld>
            <a:endParaRPr lang="en-US" dirty="0"/>
          </a:p>
        </p:txBody>
      </p:sp>
      <p:sp>
        <p:nvSpPr>
          <p:cNvPr id="552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53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7877582-872C-4308-B914-FA415C70E62A}" type="slidenum">
              <a:rPr lang="en-US"/>
              <a:pPr/>
              <a:t>27</a:t>
            </a:fld>
            <a:endParaRPr lang="en-US" dirty="0"/>
          </a:p>
        </p:txBody>
      </p:sp>
      <p:sp>
        <p:nvSpPr>
          <p:cNvPr id="552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53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7877582-872C-4308-B914-FA415C70E62A}" type="slidenum">
              <a:rPr lang="en-US"/>
              <a:pPr/>
              <a:t>28</a:t>
            </a:fld>
            <a:endParaRPr lang="en-US" dirty="0"/>
          </a:p>
        </p:txBody>
      </p:sp>
      <p:sp>
        <p:nvSpPr>
          <p:cNvPr id="552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53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7877582-872C-4308-B914-FA415C70E62A}" type="slidenum">
              <a:rPr lang="en-US"/>
              <a:pPr/>
              <a:t>30</a:t>
            </a:fld>
            <a:endParaRPr lang="en-US" dirty="0"/>
          </a:p>
        </p:txBody>
      </p:sp>
      <p:sp>
        <p:nvSpPr>
          <p:cNvPr id="552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53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7877582-872C-4308-B914-FA415C70E62A}" type="slidenum">
              <a:rPr lang="en-US"/>
              <a:pPr/>
              <a:t>31</a:t>
            </a:fld>
            <a:endParaRPr lang="en-US" dirty="0"/>
          </a:p>
        </p:txBody>
      </p:sp>
      <p:sp>
        <p:nvSpPr>
          <p:cNvPr id="552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53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5FD34C5-A127-47E8-8293-4AF91E656F7A}" type="slidenum">
              <a:rPr lang="en-US"/>
              <a:pPr/>
              <a:t>36</a:t>
            </a:fld>
            <a:endParaRPr lang="en-US" dirty="0"/>
          </a:p>
        </p:txBody>
      </p:sp>
      <p:sp>
        <p:nvSpPr>
          <p:cNvPr id="573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73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AAEC511-17C2-497F-BEFB-A61FC448E8CD}" type="slidenum">
              <a:rPr lang="en-US"/>
              <a:pPr/>
              <a:t>38</a:t>
            </a:fld>
            <a:endParaRPr lang="en-US"/>
          </a:p>
        </p:txBody>
      </p:sp>
      <p:sp>
        <p:nvSpPr>
          <p:cNvPr id="583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83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6179D12-0F67-479B-9EAA-FEC9F57A11CE}" type="slidenum">
              <a:rPr lang="en-US"/>
              <a:pPr/>
              <a:t>45</a:t>
            </a:fld>
            <a:endParaRPr lang="en-US"/>
          </a:p>
        </p:txBody>
      </p:sp>
      <p:sp>
        <p:nvSpPr>
          <p:cNvPr id="604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04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5E734B-BC64-4BAA-9ED2-FCBEDEBFF73D}" type="datetime1">
              <a:rPr lang="en-US" smtClean="0"/>
              <a:pPr/>
              <a:t>3/18/2013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45B29F-8543-4671-97CF-0295362D926C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74FFF2-A9BC-462B-8EFC-576FABF7EADD}" type="datetime1">
              <a:rPr lang="en-US" smtClean="0"/>
              <a:pPr/>
              <a:t>3/18/2013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45B29F-8543-4671-97CF-0295362D926C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1E46C7-A72B-4D8E-85C5-A87AB07546F9}" type="datetime1">
              <a:rPr lang="en-US" smtClean="0"/>
              <a:pPr/>
              <a:t>3/18/2013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45B29F-8543-4671-97CF-0295362D926C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>
  <p:cSld name="Title and 2 Content ov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half" idx="3"/>
          </p:nvPr>
        </p:nvSpPr>
        <p:spPr>
          <a:xfrm>
            <a:off x="457200" y="3938588"/>
            <a:ext cx="82296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E2A0E710-A103-4CC8-8814-B4F77221D420}" type="datetime1">
              <a:rPr lang="en-US" smtClean="0"/>
              <a:pPr/>
              <a:t>3/18/2013</a:t>
            </a:fld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B70DD916-1F36-4C52-9218-3DAED2537123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>
  <p:cSld name="Title, Conten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58806AE9-DD58-44BB-BD1B-2AFA221A6134}" type="datetime1">
              <a:rPr lang="en-US" smtClean="0"/>
              <a:pPr/>
              <a:t>3/18/2013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EDC4A4EC-2253-4A22-9B60-6916BDBC3075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35AAE3-BBEE-45BB-93A5-8D8432197695}" type="datetime1">
              <a:rPr lang="en-US" smtClean="0"/>
              <a:pPr/>
              <a:t>3/18/2013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45B29F-8543-4671-97CF-0295362D926C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BAB0C1-6BC1-4CF2-A9B1-F0B2017E2BA1}" type="datetime1">
              <a:rPr lang="en-US" smtClean="0"/>
              <a:pPr/>
              <a:t>3/18/2013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45B29F-8543-4671-97CF-0295362D926C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77694F-2A8B-4968-9600-C946C48B6AD4}" type="datetime1">
              <a:rPr lang="en-US" smtClean="0"/>
              <a:pPr/>
              <a:t>3/18/2013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45B29F-8543-4671-97CF-0295362D926C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1C83F8-F069-4EA7-8F50-FB31F3EFA985}" type="datetime1">
              <a:rPr lang="en-US" smtClean="0"/>
              <a:pPr/>
              <a:t>3/18/2013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45B29F-8543-4671-97CF-0295362D926C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C17D17-609B-4EBA-948D-CDA0C0E51DC6}" type="datetime1">
              <a:rPr lang="en-US" smtClean="0"/>
              <a:pPr/>
              <a:t>3/18/2013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45B29F-8543-4671-97CF-0295362D926C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FC1B5B-FBA0-40E5-9AF9-DF02A872AB62}" type="datetime1">
              <a:rPr lang="en-US" smtClean="0"/>
              <a:pPr/>
              <a:t>3/18/2013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45B29F-8543-4671-97CF-0295362D926C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AB3298-9A7C-43CD-BA97-259B2BFF0BA7}" type="datetime1">
              <a:rPr lang="en-US" smtClean="0"/>
              <a:pPr/>
              <a:t>3/18/2013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45B29F-8543-4671-97CF-0295362D926C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19557F-FB3B-4C5F-8DEE-412F86CCC7FA}" type="datetime1">
              <a:rPr lang="en-US" smtClean="0"/>
              <a:pPr/>
              <a:t>3/18/2013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45B29F-8543-4671-97CF-0295362D926C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2B7BD8-B610-4417-B0F6-AA51F1453EA6}" type="datetime1">
              <a:rPr lang="en-US" smtClean="0"/>
              <a:pPr/>
              <a:t>3/18/2013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545B29F-8543-4671-97CF-0295362D926C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6.jpeg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6.jpe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3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3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3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3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3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3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3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5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3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3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3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3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3.xml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3.xml"/></Relationships>
</file>

<file path=ppt/slides/_rels/slide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RESEARCH SUMMARY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Practice Problems from Barrons Test B and C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45B29F-8543-4671-97CF-0295362D926C}" type="slidenum">
              <a:rPr lang="en-US" smtClean="0"/>
              <a:pPr/>
              <a:t>1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Research Summaries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4"/>
          </p:nvPr>
        </p:nvSpPr>
        <p:spPr/>
        <p:txBody>
          <a:bodyPr>
            <a:normAutofit fontScale="92500" lnSpcReduction="10000"/>
          </a:bodyPr>
          <a:lstStyle/>
          <a:p>
            <a:pPr marL="457200" indent="-457200">
              <a:buAutoNum type="arabicPeriod"/>
            </a:pPr>
            <a:r>
              <a:rPr lang="en-US" dirty="0" smtClean="0"/>
              <a:t>What is the most efficient rate for a commercial grower to apply fertilizer to the privet plants?</a:t>
            </a:r>
          </a:p>
          <a:p>
            <a:pPr marL="457200" indent="-457200">
              <a:buNone/>
            </a:pPr>
            <a:r>
              <a:rPr lang="en-US" dirty="0" smtClean="0"/>
              <a:t>	a. 5 g/L</a:t>
            </a:r>
          </a:p>
          <a:p>
            <a:pPr marL="457200" indent="-457200">
              <a:buNone/>
            </a:pPr>
            <a:r>
              <a:rPr lang="en-US" dirty="0" smtClean="0"/>
              <a:t>	</a:t>
            </a:r>
            <a:r>
              <a:rPr lang="en-US" dirty="0" smtClean="0">
                <a:solidFill>
                  <a:srgbClr val="FF0000"/>
                </a:solidFill>
              </a:rPr>
              <a:t>b. 10 g/L</a:t>
            </a:r>
          </a:p>
          <a:p>
            <a:pPr marL="457200" indent="-457200">
              <a:buNone/>
            </a:pPr>
            <a:r>
              <a:rPr lang="en-US" dirty="0" smtClean="0"/>
              <a:t>	c. 20 g/L</a:t>
            </a:r>
          </a:p>
          <a:p>
            <a:pPr marL="457200" indent="-457200">
              <a:buNone/>
            </a:pPr>
            <a:r>
              <a:rPr lang="en-US" dirty="0" smtClean="0"/>
              <a:t>	d. 40 g/L</a:t>
            </a:r>
          </a:p>
          <a:p>
            <a:pPr marL="457200" indent="-457200">
              <a:buNone/>
            </a:pPr>
            <a:r>
              <a:rPr lang="en-US" dirty="0" smtClean="0">
                <a:solidFill>
                  <a:srgbClr val="FF0000"/>
                </a:solidFill>
              </a:rPr>
              <a:t>Higher concentrations cost more and will not produce any further improvement.</a:t>
            </a:r>
          </a:p>
        </p:txBody>
      </p:sp>
      <p:sp>
        <p:nvSpPr>
          <p:cNvPr id="18434" name="Rectangle 6"/>
          <p:cNvSpPr>
            <a:spLocks noGrp="1" noChangeArrowheads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B0EDE5F7-EFB8-45DE-9755-17418CCCA01A}" type="slidenum">
              <a:rPr lang="en-US" smtClean="0"/>
              <a:pPr/>
              <a:t>10</a:t>
            </a:fld>
            <a:endParaRPr lang="en-US" dirty="0" smtClean="0"/>
          </a:p>
        </p:txBody>
      </p:sp>
      <p:pic>
        <p:nvPicPr>
          <p:cNvPr id="3074" name="Picture 2" descr="C:\Users\Eileen\Documents\My Scans\2011-02 (Feb)\scan000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2209800"/>
            <a:ext cx="4069080" cy="2830068"/>
          </a:xfrm>
          <a:prstGeom prst="rect">
            <a:avLst/>
          </a:prstGeom>
          <a:noFill/>
        </p:spPr>
      </p:pic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1447800" y="2971800"/>
            <a:ext cx="1981200" cy="152400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  <p:cxnSp>
        <p:nvCxnSpPr>
          <p:cNvPr id="12" name="Straight Arrow Connector 11"/>
          <p:cNvCxnSpPr/>
          <p:nvPr/>
        </p:nvCxnSpPr>
        <p:spPr>
          <a:xfrm rot="5400000">
            <a:off x="838994" y="3961606"/>
            <a:ext cx="1370806" cy="79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 rot="5400000">
            <a:off x="2324497" y="3771503"/>
            <a:ext cx="1143000" cy="79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 rot="5400000">
            <a:off x="2743994" y="4647406"/>
            <a:ext cx="304800" cy="1588"/>
          </a:xfrm>
          <a:prstGeom prst="straightConnector1">
            <a:avLst/>
          </a:prstGeom>
          <a:ln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Research Summaries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3"/>
          </p:nvPr>
        </p:nvSpPr>
        <p:spPr>
          <a:xfrm>
            <a:off x="4800600" y="838200"/>
            <a:ext cx="4041775" cy="639762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4"/>
          </p:nvPr>
        </p:nvSpPr>
        <p:spPr>
          <a:xfrm>
            <a:off x="4645025" y="1828800"/>
            <a:ext cx="4041775" cy="4297363"/>
          </a:xfrm>
        </p:spPr>
        <p:txBody>
          <a:bodyPr>
            <a:normAutofit fontScale="85000" lnSpcReduction="20000"/>
          </a:bodyPr>
          <a:lstStyle/>
          <a:p>
            <a:pPr marL="457200" indent="-457200">
              <a:buNone/>
            </a:pPr>
            <a:r>
              <a:rPr lang="en-US" dirty="0" smtClean="0"/>
              <a:t>2. If a horticulturist is growing chrysanthemums to produce flowers, how would she know how much fertilizer to use?</a:t>
            </a:r>
          </a:p>
          <a:p>
            <a:pPr marL="457200" indent="-457200">
              <a:buNone/>
            </a:pPr>
            <a:r>
              <a:rPr lang="en-US" dirty="0" smtClean="0"/>
              <a:t>	f. perform an identical experiment with chrysanthemums.</a:t>
            </a:r>
          </a:p>
          <a:p>
            <a:pPr marL="457200" indent="-457200">
              <a:buNone/>
            </a:pPr>
            <a:r>
              <a:rPr lang="en-US" dirty="0" smtClean="0"/>
              <a:t>	g. use 10 g/L</a:t>
            </a:r>
          </a:p>
          <a:p>
            <a:pPr marL="457200" indent="-457200">
              <a:buNone/>
            </a:pPr>
            <a:r>
              <a:rPr lang="en-US" dirty="0" smtClean="0"/>
              <a:t>	h. perform a similar experiment with chrysanthemums, but use a different dependent variable.</a:t>
            </a:r>
          </a:p>
          <a:p>
            <a:pPr marL="457200" indent="-457200">
              <a:buNone/>
            </a:pPr>
            <a:r>
              <a:rPr lang="en-US" dirty="0" smtClean="0"/>
              <a:t>	j. grow the plants in sunlight because it is known that sunlight stimulated the formation of flowers.</a:t>
            </a:r>
          </a:p>
          <a:p>
            <a:pPr marL="457200" indent="-457200">
              <a:buNone/>
            </a:pPr>
            <a:endParaRPr lang="en-US" dirty="0" smtClean="0"/>
          </a:p>
        </p:txBody>
      </p:sp>
      <p:sp>
        <p:nvSpPr>
          <p:cNvPr id="18434" name="Rectangle 6"/>
          <p:cNvSpPr>
            <a:spLocks noGrp="1" noChangeArrowheads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B0EDE5F7-EFB8-45DE-9755-17418CCCA01A}" type="slidenum">
              <a:rPr lang="en-US" smtClean="0"/>
              <a:pPr/>
              <a:t>11</a:t>
            </a:fld>
            <a:endParaRPr lang="en-US" dirty="0" smtClean="0"/>
          </a:p>
        </p:txBody>
      </p:sp>
      <p:pic>
        <p:nvPicPr>
          <p:cNvPr id="3074" name="Picture 2" descr="C:\Users\Eileen\Documents\My Scans\2011-02 (Feb)\scan000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2209800"/>
            <a:ext cx="4069080" cy="2830068"/>
          </a:xfrm>
          <a:prstGeom prst="rect">
            <a:avLst/>
          </a:prstGeom>
          <a:noFill/>
        </p:spPr>
      </p:pic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1447800" y="2971800"/>
            <a:ext cx="1981200" cy="152400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  <p:cxnSp>
        <p:nvCxnSpPr>
          <p:cNvPr id="12" name="Straight Arrow Connector 11"/>
          <p:cNvCxnSpPr/>
          <p:nvPr/>
        </p:nvCxnSpPr>
        <p:spPr>
          <a:xfrm rot="5400000">
            <a:off x="838994" y="3961606"/>
            <a:ext cx="1370806" cy="79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 rot="5400000">
            <a:off x="2324497" y="3771503"/>
            <a:ext cx="1143000" cy="79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 rot="5400000">
            <a:off x="2743994" y="4647406"/>
            <a:ext cx="304800" cy="1588"/>
          </a:xfrm>
          <a:prstGeom prst="straightConnector1">
            <a:avLst/>
          </a:prstGeom>
          <a:ln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Research Summaries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>
          <a:xfrm>
            <a:off x="457200" y="4648200"/>
            <a:ext cx="4040188" cy="639762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Best fertilizer for privet may not be best for chrysanthemums.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3"/>
          </p:nvPr>
        </p:nvSpPr>
        <p:spPr>
          <a:xfrm>
            <a:off x="609600" y="5334000"/>
            <a:ext cx="4041775" cy="639762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>
                <a:solidFill>
                  <a:srgbClr val="00B050"/>
                </a:solidFill>
              </a:rPr>
              <a:t>Experiment deals only with growth, not flower formation</a:t>
            </a:r>
            <a:endParaRPr lang="en-US" dirty="0">
              <a:solidFill>
                <a:srgbClr val="00B050"/>
              </a:solidFill>
            </a:endParaRPr>
          </a:p>
        </p:txBody>
      </p:sp>
      <p:sp>
        <p:nvSpPr>
          <p:cNvPr id="9" name="Content Placeholder 8"/>
          <p:cNvSpPr>
            <a:spLocks noGrp="1"/>
          </p:cNvSpPr>
          <p:nvPr>
            <p:ph sz="quarter" idx="4"/>
          </p:nvPr>
        </p:nvSpPr>
        <p:spPr>
          <a:xfrm>
            <a:off x="4645025" y="1828800"/>
            <a:ext cx="4041775" cy="4297363"/>
          </a:xfrm>
        </p:spPr>
        <p:txBody>
          <a:bodyPr>
            <a:normAutofit fontScale="85000" lnSpcReduction="20000"/>
          </a:bodyPr>
          <a:lstStyle/>
          <a:p>
            <a:pPr marL="457200" indent="-457200">
              <a:buNone/>
            </a:pPr>
            <a:r>
              <a:rPr lang="en-US" dirty="0" smtClean="0"/>
              <a:t>2. If a horticulturist is growing chrysanthemums to produce flowers, how would she know ho much fertilizer to use?</a:t>
            </a:r>
          </a:p>
          <a:p>
            <a:pPr marL="457200" indent="-457200">
              <a:buNone/>
            </a:pPr>
            <a:r>
              <a:rPr lang="en-US" dirty="0" smtClean="0"/>
              <a:t>	f. perform an identical experiment with chrysanthemums.</a:t>
            </a:r>
          </a:p>
          <a:p>
            <a:pPr marL="457200" indent="-457200">
              <a:buNone/>
            </a:pPr>
            <a:r>
              <a:rPr lang="en-US" dirty="0" smtClean="0"/>
              <a:t>	g. use 10 g/L</a:t>
            </a:r>
          </a:p>
          <a:p>
            <a:pPr marL="457200" indent="-457200">
              <a:buNone/>
            </a:pPr>
            <a:r>
              <a:rPr lang="en-US" dirty="0" smtClean="0"/>
              <a:t>	</a:t>
            </a:r>
            <a:r>
              <a:rPr lang="en-US" dirty="0" smtClean="0">
                <a:solidFill>
                  <a:srgbClr val="FF0000"/>
                </a:solidFill>
              </a:rPr>
              <a:t>h. perform a similar experiment with chrysanthemums, but use a different dependent variable.</a:t>
            </a:r>
          </a:p>
          <a:p>
            <a:pPr marL="457200" indent="-457200">
              <a:buNone/>
            </a:pPr>
            <a:r>
              <a:rPr lang="en-US" dirty="0" smtClean="0"/>
              <a:t>	j. grow the plants in sunlight because it is known that sunlight stimulated the formation of flowers.</a:t>
            </a:r>
          </a:p>
          <a:p>
            <a:pPr marL="457200" indent="-457200">
              <a:buNone/>
            </a:pPr>
            <a:endParaRPr lang="en-US" dirty="0" smtClean="0"/>
          </a:p>
        </p:txBody>
      </p:sp>
      <p:sp>
        <p:nvSpPr>
          <p:cNvPr id="18434" name="Rectangle 6"/>
          <p:cNvSpPr>
            <a:spLocks noGrp="1" noChangeArrowheads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B0EDE5F7-EFB8-45DE-9755-17418CCCA01A}" type="slidenum">
              <a:rPr lang="en-US" smtClean="0"/>
              <a:pPr/>
              <a:t>12</a:t>
            </a:fld>
            <a:endParaRPr lang="en-US" dirty="0" smtClean="0"/>
          </a:p>
        </p:txBody>
      </p:sp>
      <p:pic>
        <p:nvPicPr>
          <p:cNvPr id="13" name="Picture 2" descr="C:\Users\Eileen\Documents\My Scans\2011-02 (Feb)\scan0001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" y="1180257"/>
            <a:ext cx="4040188" cy="280997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Research Summaries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>
          <a:xfrm>
            <a:off x="533400" y="5181600"/>
            <a:ext cx="4040188" cy="639762"/>
          </a:xfrm>
        </p:spPr>
        <p:txBody>
          <a:bodyPr>
            <a:normAutofit/>
          </a:bodyPr>
          <a:lstStyle/>
          <a:p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3"/>
          </p:nvPr>
        </p:nvSpPr>
        <p:spPr>
          <a:xfrm>
            <a:off x="609600" y="4191000"/>
            <a:ext cx="4041775" cy="639762"/>
          </a:xfrm>
        </p:spPr>
        <p:txBody>
          <a:bodyPr>
            <a:normAutofit/>
          </a:bodyPr>
          <a:lstStyle/>
          <a:p>
            <a:endParaRPr lang="en-US" dirty="0">
              <a:solidFill>
                <a:srgbClr val="00B050"/>
              </a:solidFill>
            </a:endParaRPr>
          </a:p>
        </p:txBody>
      </p:sp>
      <p:sp>
        <p:nvSpPr>
          <p:cNvPr id="9" name="Content Placeholder 8"/>
          <p:cNvSpPr>
            <a:spLocks noGrp="1"/>
          </p:cNvSpPr>
          <p:nvPr>
            <p:ph sz="quarter" idx="4"/>
          </p:nvPr>
        </p:nvSpPr>
        <p:spPr>
          <a:xfrm>
            <a:off x="4645025" y="1828800"/>
            <a:ext cx="4041775" cy="4297363"/>
          </a:xfrm>
        </p:spPr>
        <p:txBody>
          <a:bodyPr>
            <a:normAutofit fontScale="92500" lnSpcReduction="20000"/>
          </a:bodyPr>
          <a:lstStyle/>
          <a:p>
            <a:pPr marL="457200" indent="-457200">
              <a:buNone/>
            </a:pPr>
            <a:r>
              <a:rPr lang="en-US" dirty="0" smtClean="0"/>
              <a:t>3. In order for the results of this experiment to be meaningful, which of the following would NOT have to be the same for all the experiment samples?</a:t>
            </a:r>
          </a:p>
          <a:p>
            <a:pPr marL="457200" indent="-457200">
              <a:buNone/>
            </a:pPr>
            <a:r>
              <a:rPr lang="en-US" dirty="0" smtClean="0"/>
              <a:t>	a. the soil in which the specimens were planted.</a:t>
            </a:r>
          </a:p>
          <a:p>
            <a:pPr marL="457200" indent="-457200">
              <a:buNone/>
            </a:pPr>
            <a:r>
              <a:rPr lang="en-US" dirty="0" smtClean="0"/>
              <a:t>	b. the amount of time it took for the plants to flower</a:t>
            </a:r>
          </a:p>
          <a:p>
            <a:pPr marL="457200" indent="-457200">
              <a:buNone/>
            </a:pPr>
            <a:r>
              <a:rPr lang="en-US" dirty="0" smtClean="0"/>
              <a:t>	c. the particular variety of privet used.</a:t>
            </a:r>
          </a:p>
          <a:p>
            <a:pPr marL="457200" indent="-457200">
              <a:buNone/>
            </a:pPr>
            <a:r>
              <a:rPr lang="en-US" dirty="0" smtClean="0"/>
              <a:t>	d. the number of hours of daylight to which the plants were exposed.</a:t>
            </a:r>
          </a:p>
          <a:p>
            <a:pPr marL="457200" indent="-457200">
              <a:buNone/>
            </a:pPr>
            <a:endParaRPr lang="en-US" dirty="0" smtClean="0"/>
          </a:p>
        </p:txBody>
      </p:sp>
      <p:sp>
        <p:nvSpPr>
          <p:cNvPr id="18434" name="Rectangle 6"/>
          <p:cNvSpPr>
            <a:spLocks noGrp="1" noChangeArrowheads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B0EDE5F7-EFB8-45DE-9755-17418CCCA01A}" type="slidenum">
              <a:rPr lang="en-US" smtClean="0"/>
              <a:pPr/>
              <a:t>13</a:t>
            </a:fld>
            <a:endParaRPr lang="en-US" dirty="0" smtClean="0"/>
          </a:p>
        </p:txBody>
      </p:sp>
      <p:pic>
        <p:nvPicPr>
          <p:cNvPr id="13" name="Picture 2" descr="C:\Users\Eileen\Documents\My Scans\2011-02 (Feb)\scan0001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" y="1180257"/>
            <a:ext cx="4040188" cy="280997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Research Summaries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>
          <a:xfrm>
            <a:off x="533400" y="5181600"/>
            <a:ext cx="4040188" cy="639762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The experiment would be invalid if all the others weren't  controlled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3"/>
          </p:nvPr>
        </p:nvSpPr>
        <p:spPr>
          <a:xfrm>
            <a:off x="609600" y="4191000"/>
            <a:ext cx="4041775" cy="639762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>
                <a:solidFill>
                  <a:srgbClr val="00B050"/>
                </a:solidFill>
              </a:rPr>
              <a:t>Experiment deals only with growth, not flower formation</a:t>
            </a:r>
            <a:endParaRPr lang="en-US" dirty="0">
              <a:solidFill>
                <a:srgbClr val="00B050"/>
              </a:solidFill>
            </a:endParaRPr>
          </a:p>
        </p:txBody>
      </p:sp>
      <p:sp>
        <p:nvSpPr>
          <p:cNvPr id="9" name="Content Placeholder 8"/>
          <p:cNvSpPr>
            <a:spLocks noGrp="1"/>
          </p:cNvSpPr>
          <p:nvPr>
            <p:ph sz="quarter" idx="4"/>
          </p:nvPr>
        </p:nvSpPr>
        <p:spPr>
          <a:xfrm>
            <a:off x="4645025" y="1828800"/>
            <a:ext cx="4041775" cy="4297363"/>
          </a:xfrm>
        </p:spPr>
        <p:txBody>
          <a:bodyPr>
            <a:normAutofit fontScale="92500" lnSpcReduction="20000"/>
          </a:bodyPr>
          <a:lstStyle/>
          <a:p>
            <a:pPr marL="457200" indent="-457200">
              <a:buNone/>
            </a:pPr>
            <a:r>
              <a:rPr lang="en-US" dirty="0" smtClean="0"/>
              <a:t>3. In order for the results of this experiment to be meaningful, which of the following would NOT have to be the same for all the experiment samples?</a:t>
            </a:r>
          </a:p>
          <a:p>
            <a:pPr marL="457200" indent="-457200">
              <a:buNone/>
            </a:pPr>
            <a:r>
              <a:rPr lang="en-US" dirty="0" smtClean="0"/>
              <a:t>	a. the soil in which the specimens were planted.</a:t>
            </a:r>
          </a:p>
          <a:p>
            <a:pPr marL="457200" indent="-457200">
              <a:buNone/>
            </a:pPr>
            <a:r>
              <a:rPr lang="en-US" dirty="0" smtClean="0"/>
              <a:t>	</a:t>
            </a:r>
            <a:r>
              <a:rPr lang="en-US" dirty="0" smtClean="0">
                <a:solidFill>
                  <a:srgbClr val="FF0000"/>
                </a:solidFill>
              </a:rPr>
              <a:t>b. the amount of time it took for the plants to flower</a:t>
            </a:r>
          </a:p>
          <a:p>
            <a:pPr marL="457200" indent="-457200">
              <a:buNone/>
            </a:pPr>
            <a:r>
              <a:rPr lang="en-US" dirty="0" smtClean="0"/>
              <a:t>	c. the particular variety of privet used.</a:t>
            </a:r>
          </a:p>
          <a:p>
            <a:pPr marL="457200" indent="-457200">
              <a:buNone/>
            </a:pPr>
            <a:r>
              <a:rPr lang="en-US" dirty="0" smtClean="0"/>
              <a:t>	d. the number of hours of daylight to which the plants were exposed.</a:t>
            </a:r>
          </a:p>
          <a:p>
            <a:pPr marL="457200" indent="-457200">
              <a:buNone/>
            </a:pPr>
            <a:endParaRPr lang="en-US" dirty="0" smtClean="0"/>
          </a:p>
        </p:txBody>
      </p:sp>
      <p:sp>
        <p:nvSpPr>
          <p:cNvPr id="18434" name="Rectangle 6"/>
          <p:cNvSpPr>
            <a:spLocks noGrp="1" noChangeArrowheads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B0EDE5F7-EFB8-45DE-9755-17418CCCA01A}" type="slidenum">
              <a:rPr lang="en-US" smtClean="0"/>
              <a:pPr/>
              <a:t>14</a:t>
            </a:fld>
            <a:endParaRPr lang="en-US" dirty="0" smtClean="0"/>
          </a:p>
        </p:txBody>
      </p:sp>
      <p:pic>
        <p:nvPicPr>
          <p:cNvPr id="13" name="Picture 2" descr="C:\Users\Eileen\Documents\My Scans\2011-02 (Feb)\scan0001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" y="1180257"/>
            <a:ext cx="4040188" cy="280997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Research Summaries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>
          <a:xfrm>
            <a:off x="533400" y="5181600"/>
            <a:ext cx="4040188" cy="639762"/>
          </a:xfrm>
        </p:spPr>
        <p:txBody>
          <a:bodyPr>
            <a:normAutofit/>
          </a:bodyPr>
          <a:lstStyle/>
          <a:p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3"/>
          </p:nvPr>
        </p:nvSpPr>
        <p:spPr>
          <a:xfrm>
            <a:off x="609600" y="4191000"/>
            <a:ext cx="4041775" cy="639762"/>
          </a:xfrm>
        </p:spPr>
        <p:txBody>
          <a:bodyPr>
            <a:normAutofit/>
          </a:bodyPr>
          <a:lstStyle/>
          <a:p>
            <a:endParaRPr lang="en-US" dirty="0">
              <a:solidFill>
                <a:srgbClr val="00B050"/>
              </a:solidFill>
            </a:endParaRPr>
          </a:p>
        </p:txBody>
      </p:sp>
      <p:sp>
        <p:nvSpPr>
          <p:cNvPr id="9" name="Content Placeholder 8"/>
          <p:cNvSpPr>
            <a:spLocks noGrp="1"/>
          </p:cNvSpPr>
          <p:nvPr>
            <p:ph sz="quarter" idx="4"/>
          </p:nvPr>
        </p:nvSpPr>
        <p:spPr>
          <a:xfrm>
            <a:off x="4645025" y="1828800"/>
            <a:ext cx="4498975" cy="4297363"/>
          </a:xfrm>
        </p:spPr>
        <p:txBody>
          <a:bodyPr>
            <a:normAutofit fontScale="92500" lnSpcReduction="10000"/>
          </a:bodyPr>
          <a:lstStyle/>
          <a:p>
            <a:pPr marL="457200" indent="-457200">
              <a:buNone/>
            </a:pPr>
            <a:r>
              <a:rPr lang="en-US" dirty="0" smtClean="0"/>
              <a:t>4. What part of the experimental design was included for the purpose of determining the smallest concentration of fertilizer that has any effect on growth?</a:t>
            </a:r>
          </a:p>
          <a:p>
            <a:pPr marL="457200" indent="-457200">
              <a:buNone/>
            </a:pPr>
            <a:r>
              <a:rPr lang="en-US" dirty="0" smtClean="0"/>
              <a:t>	f. giving one group water only</a:t>
            </a:r>
          </a:p>
          <a:p>
            <a:pPr marL="457200" indent="-457200">
              <a:buNone/>
            </a:pPr>
            <a:r>
              <a:rPr lang="en-US" dirty="0" smtClean="0"/>
              <a:t>	g. using an interval of 5 g/L between concentrations</a:t>
            </a:r>
          </a:p>
          <a:p>
            <a:pPr marL="457200" indent="-457200">
              <a:buNone/>
            </a:pPr>
            <a:r>
              <a:rPr lang="en-US" dirty="0" smtClean="0"/>
              <a:t>	h. including a 10 g/L sample</a:t>
            </a:r>
          </a:p>
          <a:p>
            <a:pPr marL="457200" indent="-457200">
              <a:buNone/>
            </a:pPr>
            <a:r>
              <a:rPr lang="en-US" dirty="0" smtClean="0"/>
              <a:t>	j. using plants from a single genetic stock</a:t>
            </a:r>
          </a:p>
          <a:p>
            <a:pPr marL="457200" indent="-457200">
              <a:buNone/>
            </a:pPr>
            <a:endParaRPr lang="en-US" dirty="0" smtClean="0"/>
          </a:p>
        </p:txBody>
      </p:sp>
      <p:sp>
        <p:nvSpPr>
          <p:cNvPr id="18434" name="Rectangle 6"/>
          <p:cNvSpPr>
            <a:spLocks noGrp="1" noChangeArrowheads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B0EDE5F7-EFB8-45DE-9755-17418CCCA01A}" type="slidenum">
              <a:rPr lang="en-US" smtClean="0"/>
              <a:pPr/>
              <a:t>15</a:t>
            </a:fld>
            <a:endParaRPr lang="en-US" dirty="0" smtClean="0"/>
          </a:p>
        </p:txBody>
      </p:sp>
      <p:pic>
        <p:nvPicPr>
          <p:cNvPr id="13" name="Picture 2" descr="C:\Users\Eileen\Documents\My Scans\2011-02 (Feb)\scan0001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" y="1180257"/>
            <a:ext cx="4040188" cy="280997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Research Summaries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>
          <a:xfrm>
            <a:off x="533400" y="4800600"/>
            <a:ext cx="4040188" cy="1020762"/>
          </a:xfrm>
        </p:spPr>
        <p:txBody>
          <a:bodyPr>
            <a:normAutofit fontScale="77500" lnSpcReduction="20000"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Unless here is a different outcome between 0 fertilizer and 5 g/L there is no evidence that 5 g/L did anything.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3"/>
          </p:nvPr>
        </p:nvSpPr>
        <p:spPr>
          <a:xfrm>
            <a:off x="609600" y="4191000"/>
            <a:ext cx="4041775" cy="639762"/>
          </a:xfrm>
        </p:spPr>
        <p:txBody>
          <a:bodyPr>
            <a:normAutofit/>
          </a:bodyPr>
          <a:lstStyle/>
          <a:p>
            <a:endParaRPr lang="en-US" dirty="0">
              <a:solidFill>
                <a:srgbClr val="00B050"/>
              </a:solidFill>
            </a:endParaRPr>
          </a:p>
        </p:txBody>
      </p:sp>
      <p:sp>
        <p:nvSpPr>
          <p:cNvPr id="9" name="Content Placeholder 8"/>
          <p:cNvSpPr>
            <a:spLocks noGrp="1"/>
          </p:cNvSpPr>
          <p:nvPr>
            <p:ph sz="quarter" idx="4"/>
          </p:nvPr>
        </p:nvSpPr>
        <p:spPr>
          <a:xfrm>
            <a:off x="4645025" y="1828800"/>
            <a:ext cx="4498975" cy="4297363"/>
          </a:xfrm>
        </p:spPr>
        <p:txBody>
          <a:bodyPr>
            <a:normAutofit fontScale="92500" lnSpcReduction="10000"/>
          </a:bodyPr>
          <a:lstStyle/>
          <a:p>
            <a:pPr marL="457200" indent="-457200">
              <a:buNone/>
            </a:pPr>
            <a:r>
              <a:rPr lang="en-US" dirty="0" smtClean="0"/>
              <a:t>4. What part of the experimental design was included for the purpose of determining the smallest concentration of fertilizer that has any effect on growth?</a:t>
            </a:r>
          </a:p>
          <a:p>
            <a:pPr marL="457200" indent="-457200">
              <a:buNone/>
            </a:pPr>
            <a:r>
              <a:rPr lang="en-US" dirty="0" smtClean="0"/>
              <a:t>	</a:t>
            </a:r>
            <a:r>
              <a:rPr lang="en-US" dirty="0" smtClean="0">
                <a:solidFill>
                  <a:srgbClr val="FF0000"/>
                </a:solidFill>
              </a:rPr>
              <a:t>f. giving one group water only</a:t>
            </a:r>
          </a:p>
          <a:p>
            <a:pPr marL="457200" indent="-457200">
              <a:buNone/>
            </a:pPr>
            <a:r>
              <a:rPr lang="en-US" dirty="0" smtClean="0"/>
              <a:t>	g. using an interval of 5 g/L between concentrations</a:t>
            </a:r>
          </a:p>
          <a:p>
            <a:pPr marL="457200" indent="-457200">
              <a:buNone/>
            </a:pPr>
            <a:r>
              <a:rPr lang="en-US" dirty="0" smtClean="0"/>
              <a:t>	h. including a 10 g/L sample</a:t>
            </a:r>
          </a:p>
          <a:p>
            <a:pPr marL="457200" indent="-457200">
              <a:buNone/>
            </a:pPr>
            <a:r>
              <a:rPr lang="en-US" dirty="0" smtClean="0"/>
              <a:t>	j. using plants from a single genetic stock</a:t>
            </a:r>
          </a:p>
          <a:p>
            <a:pPr marL="457200" indent="-457200">
              <a:buNone/>
            </a:pPr>
            <a:endParaRPr lang="en-US" dirty="0" smtClean="0"/>
          </a:p>
        </p:txBody>
      </p:sp>
      <p:sp>
        <p:nvSpPr>
          <p:cNvPr id="18434" name="Rectangle 6"/>
          <p:cNvSpPr>
            <a:spLocks noGrp="1" noChangeArrowheads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B0EDE5F7-EFB8-45DE-9755-17418CCCA01A}" type="slidenum">
              <a:rPr lang="en-US" smtClean="0"/>
              <a:pPr/>
              <a:t>16</a:t>
            </a:fld>
            <a:endParaRPr lang="en-US" dirty="0" smtClean="0"/>
          </a:p>
        </p:txBody>
      </p:sp>
      <p:pic>
        <p:nvPicPr>
          <p:cNvPr id="13" name="Picture 2" descr="C:\Users\Eileen\Documents\My Scans\2011-02 (Feb)\scan0001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" y="1180257"/>
            <a:ext cx="4040188" cy="280997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Research Summaries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>
          <a:xfrm>
            <a:off x="533400" y="5181600"/>
            <a:ext cx="4040188" cy="639762"/>
          </a:xfrm>
        </p:spPr>
        <p:txBody>
          <a:bodyPr>
            <a:normAutofit/>
          </a:bodyPr>
          <a:lstStyle/>
          <a:p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3"/>
          </p:nvPr>
        </p:nvSpPr>
        <p:spPr>
          <a:xfrm>
            <a:off x="609600" y="4191000"/>
            <a:ext cx="4041775" cy="639762"/>
          </a:xfrm>
        </p:spPr>
        <p:txBody>
          <a:bodyPr>
            <a:normAutofit/>
          </a:bodyPr>
          <a:lstStyle/>
          <a:p>
            <a:endParaRPr lang="en-US" dirty="0">
              <a:solidFill>
                <a:srgbClr val="00B050"/>
              </a:solidFill>
            </a:endParaRPr>
          </a:p>
        </p:txBody>
      </p:sp>
      <p:sp>
        <p:nvSpPr>
          <p:cNvPr id="9" name="Content Placeholder 8"/>
          <p:cNvSpPr>
            <a:spLocks noGrp="1"/>
          </p:cNvSpPr>
          <p:nvPr>
            <p:ph sz="quarter" idx="4"/>
          </p:nvPr>
        </p:nvSpPr>
        <p:spPr>
          <a:xfrm>
            <a:off x="4645025" y="1828800"/>
            <a:ext cx="4498975" cy="4297363"/>
          </a:xfrm>
        </p:spPr>
        <p:txBody>
          <a:bodyPr>
            <a:normAutofit fontScale="92500" lnSpcReduction="20000"/>
          </a:bodyPr>
          <a:lstStyle/>
          <a:p>
            <a:pPr marL="457200" indent="-457200">
              <a:buNone/>
            </a:pPr>
            <a:r>
              <a:rPr lang="en-US" dirty="0" smtClean="0"/>
              <a:t>5. Which of the following situations would NOT invalidate the results of the experiment?</a:t>
            </a:r>
          </a:p>
          <a:p>
            <a:pPr marL="457200" indent="-457200">
              <a:buNone/>
            </a:pPr>
            <a:r>
              <a:rPr lang="en-US" dirty="0" smtClean="0"/>
              <a:t>	a. accidental destruction of the sample given 20 g/L of fertilizer</a:t>
            </a:r>
          </a:p>
          <a:p>
            <a:pPr marL="457200" indent="-457200">
              <a:buNone/>
            </a:pPr>
            <a:r>
              <a:rPr lang="en-US" dirty="0" smtClean="0"/>
              <a:t>	b. the discovery that half of the plants had been potted in different soil</a:t>
            </a:r>
          </a:p>
          <a:p>
            <a:pPr marL="457200" indent="-457200">
              <a:buNone/>
            </a:pPr>
            <a:r>
              <a:rPr lang="en-US" dirty="0" smtClean="0"/>
              <a:t>	c. the discovery that the water used already contained substantial amounts of nitrogen</a:t>
            </a:r>
          </a:p>
          <a:p>
            <a:pPr marL="457200" indent="-457200">
              <a:buNone/>
            </a:pPr>
            <a:r>
              <a:rPr lang="en-US" dirty="0" smtClean="0"/>
              <a:t>	d. the discovery that some of the plants had been taken from a different variety of privet</a:t>
            </a:r>
          </a:p>
          <a:p>
            <a:pPr marL="457200" indent="-457200">
              <a:buNone/>
            </a:pPr>
            <a:endParaRPr lang="en-US" dirty="0" smtClean="0"/>
          </a:p>
        </p:txBody>
      </p:sp>
      <p:sp>
        <p:nvSpPr>
          <p:cNvPr id="18434" name="Rectangle 6"/>
          <p:cNvSpPr>
            <a:spLocks noGrp="1" noChangeArrowheads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B0EDE5F7-EFB8-45DE-9755-17418CCCA01A}" type="slidenum">
              <a:rPr lang="en-US" smtClean="0"/>
              <a:pPr/>
              <a:t>17</a:t>
            </a:fld>
            <a:endParaRPr lang="en-US" dirty="0" smtClean="0"/>
          </a:p>
        </p:txBody>
      </p:sp>
      <p:pic>
        <p:nvPicPr>
          <p:cNvPr id="13" name="Picture 2" descr="C:\Users\Eileen\Documents\My Scans\2011-02 (Feb)\scan0001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" y="1180257"/>
            <a:ext cx="4040188" cy="280997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Research Summaries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>
          <a:xfrm>
            <a:off x="533400" y="5181600"/>
            <a:ext cx="4040188" cy="639762"/>
          </a:xfrm>
        </p:spPr>
        <p:txBody>
          <a:bodyPr>
            <a:normAutofit fontScale="77500" lnSpcReduction="20000"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Results of the experiment are very clear even without the 20 g/L sample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3"/>
          </p:nvPr>
        </p:nvSpPr>
        <p:spPr>
          <a:xfrm>
            <a:off x="609600" y="4191000"/>
            <a:ext cx="4041775" cy="639762"/>
          </a:xfrm>
        </p:spPr>
        <p:txBody>
          <a:bodyPr>
            <a:normAutofit/>
          </a:bodyPr>
          <a:lstStyle/>
          <a:p>
            <a:endParaRPr lang="en-US" dirty="0">
              <a:solidFill>
                <a:srgbClr val="00B050"/>
              </a:solidFill>
            </a:endParaRPr>
          </a:p>
        </p:txBody>
      </p:sp>
      <p:sp>
        <p:nvSpPr>
          <p:cNvPr id="9" name="Content Placeholder 8"/>
          <p:cNvSpPr>
            <a:spLocks noGrp="1"/>
          </p:cNvSpPr>
          <p:nvPr>
            <p:ph sz="quarter" idx="4"/>
          </p:nvPr>
        </p:nvSpPr>
        <p:spPr>
          <a:xfrm>
            <a:off x="4645025" y="1828800"/>
            <a:ext cx="4498975" cy="4297363"/>
          </a:xfrm>
        </p:spPr>
        <p:txBody>
          <a:bodyPr>
            <a:normAutofit fontScale="92500" lnSpcReduction="20000"/>
          </a:bodyPr>
          <a:lstStyle/>
          <a:p>
            <a:pPr marL="457200" indent="-457200">
              <a:buNone/>
            </a:pPr>
            <a:r>
              <a:rPr lang="en-US" dirty="0" smtClean="0"/>
              <a:t>5. Which of the following situations would NOT invalidate the results of the experiment?</a:t>
            </a:r>
          </a:p>
          <a:p>
            <a:pPr marL="457200" indent="-457200">
              <a:buNone/>
            </a:pPr>
            <a:r>
              <a:rPr lang="en-US" dirty="0" smtClean="0"/>
              <a:t>	</a:t>
            </a:r>
            <a:r>
              <a:rPr lang="en-US" dirty="0" smtClean="0">
                <a:solidFill>
                  <a:srgbClr val="FF0000"/>
                </a:solidFill>
              </a:rPr>
              <a:t>a. accidental destruction of the sample given 20 g/L of fertilizer</a:t>
            </a:r>
          </a:p>
          <a:p>
            <a:pPr marL="457200" indent="-457200">
              <a:buNone/>
            </a:pPr>
            <a:r>
              <a:rPr lang="en-US" dirty="0" smtClean="0"/>
              <a:t>	b. the discovery that half of the plants had been potted in different soil</a:t>
            </a:r>
          </a:p>
          <a:p>
            <a:pPr marL="457200" indent="-457200">
              <a:buNone/>
            </a:pPr>
            <a:r>
              <a:rPr lang="en-US" dirty="0" smtClean="0"/>
              <a:t>	c. the discovery that the water used already contained substantial amounts of nitrogen</a:t>
            </a:r>
          </a:p>
          <a:p>
            <a:pPr marL="457200" indent="-457200">
              <a:buNone/>
            </a:pPr>
            <a:r>
              <a:rPr lang="en-US" dirty="0" smtClean="0"/>
              <a:t>	d. the discovery that some of the plants had been taken from a different variety of privet</a:t>
            </a:r>
          </a:p>
          <a:p>
            <a:pPr marL="457200" indent="-457200">
              <a:buNone/>
            </a:pPr>
            <a:endParaRPr lang="en-US" dirty="0" smtClean="0"/>
          </a:p>
        </p:txBody>
      </p:sp>
      <p:sp>
        <p:nvSpPr>
          <p:cNvPr id="18434" name="Rectangle 6"/>
          <p:cNvSpPr>
            <a:spLocks noGrp="1" noChangeArrowheads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B0EDE5F7-EFB8-45DE-9755-17418CCCA01A}" type="slidenum">
              <a:rPr lang="en-US" smtClean="0"/>
              <a:pPr/>
              <a:t>18</a:t>
            </a:fld>
            <a:endParaRPr lang="en-US" dirty="0" smtClean="0"/>
          </a:p>
        </p:txBody>
      </p:sp>
      <p:pic>
        <p:nvPicPr>
          <p:cNvPr id="13" name="Picture 2" descr="C:\Users\Eileen\Documents\My Scans\2011-02 (Feb)\scan0001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" y="1180257"/>
            <a:ext cx="4040188" cy="280997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Research Summaries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>
          <a:xfrm>
            <a:off x="533400" y="5181600"/>
            <a:ext cx="4040188" cy="639762"/>
          </a:xfrm>
        </p:spPr>
        <p:txBody>
          <a:bodyPr>
            <a:normAutofit/>
          </a:bodyPr>
          <a:lstStyle/>
          <a:p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3"/>
          </p:nvPr>
        </p:nvSpPr>
        <p:spPr>
          <a:xfrm>
            <a:off x="609600" y="4191000"/>
            <a:ext cx="4041775" cy="639762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rgbClr val="00B050"/>
                </a:solidFill>
              </a:rPr>
              <a:t>Use process of elimination</a:t>
            </a:r>
            <a:endParaRPr lang="en-US" dirty="0">
              <a:solidFill>
                <a:srgbClr val="00B050"/>
              </a:solidFill>
            </a:endParaRPr>
          </a:p>
        </p:txBody>
      </p:sp>
      <p:sp>
        <p:nvSpPr>
          <p:cNvPr id="9" name="Content Placeholder 8"/>
          <p:cNvSpPr>
            <a:spLocks noGrp="1"/>
          </p:cNvSpPr>
          <p:nvPr>
            <p:ph sz="quarter" idx="4"/>
          </p:nvPr>
        </p:nvSpPr>
        <p:spPr>
          <a:xfrm>
            <a:off x="4645025" y="1828800"/>
            <a:ext cx="4498975" cy="4297363"/>
          </a:xfrm>
        </p:spPr>
        <p:txBody>
          <a:bodyPr>
            <a:normAutofit fontScale="92500" lnSpcReduction="10000"/>
          </a:bodyPr>
          <a:lstStyle/>
          <a:p>
            <a:pPr marL="457200" indent="-457200">
              <a:buNone/>
            </a:pPr>
            <a:r>
              <a:rPr lang="en-US" dirty="0" smtClean="0"/>
              <a:t>6. Which of the following hypotheses is suggested by the data?</a:t>
            </a:r>
          </a:p>
          <a:p>
            <a:pPr marL="457200" indent="-457200">
              <a:buNone/>
            </a:pPr>
            <a:r>
              <a:rPr lang="en-US" dirty="0" smtClean="0"/>
              <a:t>	f. high concentrations of  fertilizer damage the roots of plants.</a:t>
            </a:r>
          </a:p>
          <a:p>
            <a:pPr marL="457200" indent="-457200">
              <a:buNone/>
            </a:pPr>
            <a:r>
              <a:rPr lang="en-US" dirty="0" smtClean="0"/>
              <a:t>	g. Privet plants cannot grow unless there is nitrogen in the soil.</a:t>
            </a:r>
          </a:p>
          <a:p>
            <a:pPr marL="457200" indent="-457200">
              <a:buNone/>
            </a:pPr>
            <a:r>
              <a:rPr lang="en-US" dirty="0" smtClean="0"/>
              <a:t>	h. if all other conditions are equal, the amount of fertilizer used does not affect plant growth.</a:t>
            </a:r>
          </a:p>
          <a:p>
            <a:pPr marL="457200" indent="-457200">
              <a:buNone/>
            </a:pPr>
            <a:r>
              <a:rPr lang="en-US" dirty="0" smtClean="0"/>
              <a:t>	j. any addition of fertilizer to the soil slows photosynthesis</a:t>
            </a:r>
          </a:p>
        </p:txBody>
      </p:sp>
      <p:sp>
        <p:nvSpPr>
          <p:cNvPr id="18434" name="Rectangle 6"/>
          <p:cNvSpPr>
            <a:spLocks noGrp="1" noChangeArrowheads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B0EDE5F7-EFB8-45DE-9755-17418CCCA01A}" type="slidenum">
              <a:rPr lang="en-US" smtClean="0"/>
              <a:pPr/>
              <a:t>19</a:t>
            </a:fld>
            <a:endParaRPr lang="en-US" dirty="0" smtClean="0"/>
          </a:p>
        </p:txBody>
      </p:sp>
      <p:pic>
        <p:nvPicPr>
          <p:cNvPr id="13" name="Picture 2" descr="C:\Users\Eileen\Documents\My Scans\2011-02 (Feb)\scan0001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" y="1180257"/>
            <a:ext cx="4040188" cy="280997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makes a good experiment?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Control – Why? For comparison remember to use it for that.</a:t>
            </a:r>
          </a:p>
          <a:p>
            <a:r>
              <a:rPr lang="en-US" dirty="0" smtClean="0"/>
              <a:t>All things except the variable being tested must be kept constant. You cannot change anything in the middle of the experiment.</a:t>
            </a:r>
          </a:p>
          <a:p>
            <a:r>
              <a:rPr lang="en-US" dirty="0" smtClean="0"/>
              <a:t>You must measure what you set out to determine. If you want to find the effects of light on germination then you cannot measure height of plant.</a:t>
            </a:r>
          </a:p>
          <a:p>
            <a:r>
              <a:rPr lang="en-US" dirty="0" smtClean="0"/>
              <a:t>Experiment must be repeated.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45B29F-8543-4671-97CF-0295362D926C}" type="slidenum">
              <a:rPr lang="en-US" smtClean="0"/>
              <a:pPr/>
              <a:t>2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Research Summaries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>
          <a:xfrm>
            <a:off x="533400" y="5181600"/>
            <a:ext cx="4040188" cy="639762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F is the only one that can be a possibility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3"/>
          </p:nvPr>
        </p:nvSpPr>
        <p:spPr>
          <a:xfrm>
            <a:off x="609600" y="4191000"/>
            <a:ext cx="4041775" cy="639762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rgbClr val="00B050"/>
                </a:solidFill>
              </a:rPr>
              <a:t>Use process of elimination</a:t>
            </a:r>
            <a:endParaRPr lang="en-US" dirty="0">
              <a:solidFill>
                <a:srgbClr val="00B050"/>
              </a:solidFill>
            </a:endParaRPr>
          </a:p>
        </p:txBody>
      </p:sp>
      <p:sp>
        <p:nvSpPr>
          <p:cNvPr id="9" name="Content Placeholder 8"/>
          <p:cNvSpPr>
            <a:spLocks noGrp="1"/>
          </p:cNvSpPr>
          <p:nvPr>
            <p:ph sz="quarter" idx="4"/>
          </p:nvPr>
        </p:nvSpPr>
        <p:spPr>
          <a:xfrm>
            <a:off x="4645025" y="1828800"/>
            <a:ext cx="4498975" cy="4297363"/>
          </a:xfrm>
        </p:spPr>
        <p:txBody>
          <a:bodyPr>
            <a:normAutofit fontScale="92500" lnSpcReduction="10000"/>
          </a:bodyPr>
          <a:lstStyle/>
          <a:p>
            <a:pPr marL="457200" indent="-457200">
              <a:buNone/>
            </a:pPr>
            <a:r>
              <a:rPr lang="en-US" dirty="0" smtClean="0"/>
              <a:t>6. Which of the following hypotheses is suggested by the data?</a:t>
            </a:r>
          </a:p>
          <a:p>
            <a:pPr marL="457200" indent="-457200">
              <a:buNone/>
            </a:pPr>
            <a:r>
              <a:rPr lang="en-US" dirty="0" smtClean="0"/>
              <a:t>	</a:t>
            </a:r>
            <a:r>
              <a:rPr lang="en-US" dirty="0" smtClean="0">
                <a:solidFill>
                  <a:srgbClr val="FF0000"/>
                </a:solidFill>
              </a:rPr>
              <a:t>f. high concentrations of  fertilizer damage the roots of plants.</a:t>
            </a:r>
          </a:p>
          <a:p>
            <a:pPr marL="457200" indent="-457200">
              <a:buNone/>
            </a:pPr>
            <a:r>
              <a:rPr lang="en-US" dirty="0" smtClean="0"/>
              <a:t>	g. Privet plants cannot grow unless there is nitrogen in the soil.</a:t>
            </a:r>
          </a:p>
          <a:p>
            <a:pPr marL="457200" indent="-457200">
              <a:buNone/>
            </a:pPr>
            <a:r>
              <a:rPr lang="en-US" dirty="0" smtClean="0"/>
              <a:t>	h. if all other conditions are equal, the amount of fertilizer used does not affect plant growth.</a:t>
            </a:r>
          </a:p>
          <a:p>
            <a:pPr marL="457200" indent="-457200">
              <a:buNone/>
            </a:pPr>
            <a:r>
              <a:rPr lang="en-US" dirty="0" smtClean="0"/>
              <a:t>	j. any addition of fertilizer to the soil slows photosynthesis</a:t>
            </a:r>
          </a:p>
        </p:txBody>
      </p:sp>
      <p:sp>
        <p:nvSpPr>
          <p:cNvPr id="18434" name="Rectangle 6"/>
          <p:cNvSpPr>
            <a:spLocks noGrp="1" noChangeArrowheads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B0EDE5F7-EFB8-45DE-9755-17418CCCA01A}" type="slidenum">
              <a:rPr lang="en-US" smtClean="0"/>
              <a:pPr/>
              <a:t>20</a:t>
            </a:fld>
            <a:endParaRPr lang="en-US" dirty="0" smtClean="0"/>
          </a:p>
        </p:txBody>
      </p:sp>
      <p:pic>
        <p:nvPicPr>
          <p:cNvPr id="13" name="Picture 2" descr="C:\Users\Eileen\Documents\My Scans\2011-02 (Feb)\scan0001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" y="1180257"/>
            <a:ext cx="4040188" cy="280997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Passages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Passage 2 – test c</a:t>
            </a:r>
          </a:p>
          <a:p>
            <a:r>
              <a:rPr lang="en-US" dirty="0" smtClean="0"/>
              <a:t>Passage 4 – test c</a:t>
            </a:r>
          </a:p>
          <a:p>
            <a:r>
              <a:rPr lang="en-US" dirty="0" smtClean="0"/>
              <a:t>Passage 6 – test c</a:t>
            </a:r>
          </a:p>
          <a:p>
            <a:r>
              <a:rPr lang="en-US" dirty="0" smtClean="0"/>
              <a:t>Passage 3 – test b</a:t>
            </a:r>
          </a:p>
          <a:p>
            <a:r>
              <a:rPr lang="en-US" dirty="0" smtClean="0"/>
              <a:t>Passage 5 – test b</a:t>
            </a:r>
          </a:p>
          <a:p>
            <a:r>
              <a:rPr lang="en-US" dirty="0" smtClean="0"/>
              <a:t>Passage 6 – test b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45B29F-8543-4671-97CF-0295362D926C}" type="slidenum">
              <a:rPr lang="en-US" smtClean="0"/>
              <a:pPr/>
              <a:t>21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Passage 4 - C </a:t>
            </a:r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sz="2800" dirty="0" smtClean="0"/>
              <a:t>Read introduction quickly.</a:t>
            </a:r>
          </a:p>
          <a:p>
            <a:pPr eaLnBrk="1" hangingPunct="1">
              <a:lnSpc>
                <a:spcPct val="80000"/>
              </a:lnSpc>
            </a:pPr>
            <a:r>
              <a:rPr lang="en-US" sz="2800" dirty="0" smtClean="0"/>
              <a:t>Skim each experiment to see the difference between each one – the intro of each should tell you.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45B29F-8543-4671-97CF-0295362D926C}" type="slidenum">
              <a:rPr lang="en-US" smtClean="0"/>
              <a:pPr/>
              <a:t>22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Passage 2 - C</a:t>
            </a:r>
            <a:endParaRPr lang="en-US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Page 668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45B29F-8543-4671-97CF-0295362D926C}" type="slidenum">
              <a:rPr lang="en-US" smtClean="0"/>
              <a:pPr/>
              <a:t>23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914400" y="0"/>
            <a:ext cx="8229600" cy="1143000"/>
          </a:xfrm>
        </p:spPr>
        <p:txBody>
          <a:bodyPr/>
          <a:lstStyle/>
          <a:p>
            <a:r>
              <a:rPr lang="en-US" dirty="0" smtClean="0"/>
              <a:t>Passage 2 - C</a:t>
            </a:r>
          </a:p>
        </p:txBody>
      </p:sp>
      <p:pic>
        <p:nvPicPr>
          <p:cNvPr id="12291" name="Picture 3" descr="c-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2000" y="838200"/>
            <a:ext cx="3141663" cy="5641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2" name="Picture 4" descr="c-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105400" y="2209800"/>
            <a:ext cx="2711450" cy="2390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1621" name="Line 5"/>
          <p:cNvSpPr>
            <a:spLocks noChangeShapeType="1"/>
          </p:cNvSpPr>
          <p:nvPr/>
        </p:nvSpPr>
        <p:spPr bwMode="auto">
          <a:xfrm>
            <a:off x="2362200" y="2133600"/>
            <a:ext cx="609600" cy="0"/>
          </a:xfrm>
          <a:prstGeom prst="line">
            <a:avLst/>
          </a:prstGeom>
          <a:noFill/>
          <a:ln w="15875">
            <a:solidFill>
              <a:srgbClr val="0000FF"/>
            </a:solidFill>
            <a:round/>
            <a:headEnd/>
            <a:tailEnd/>
          </a:ln>
        </p:spPr>
        <p:txBody>
          <a:bodyPr/>
          <a:lstStyle/>
          <a:p>
            <a:endParaRPr lang="en-US" dirty="0"/>
          </a:p>
        </p:txBody>
      </p:sp>
      <p:sp>
        <p:nvSpPr>
          <p:cNvPr id="111622" name="Line 6"/>
          <p:cNvSpPr>
            <a:spLocks noChangeShapeType="1"/>
          </p:cNvSpPr>
          <p:nvPr/>
        </p:nvSpPr>
        <p:spPr bwMode="auto">
          <a:xfrm>
            <a:off x="2438400" y="4419600"/>
            <a:ext cx="609600" cy="0"/>
          </a:xfrm>
          <a:prstGeom prst="line">
            <a:avLst/>
          </a:prstGeom>
          <a:noFill/>
          <a:ln w="15875">
            <a:solidFill>
              <a:srgbClr val="0000FF"/>
            </a:solidFill>
            <a:round/>
            <a:headEnd/>
            <a:tailEnd/>
          </a:ln>
        </p:spPr>
        <p:txBody>
          <a:bodyPr/>
          <a:lstStyle/>
          <a:p>
            <a:endParaRPr lang="en-US" dirty="0"/>
          </a:p>
        </p:txBody>
      </p:sp>
      <p:sp>
        <p:nvSpPr>
          <p:cNvPr id="111623" name="Line 7"/>
          <p:cNvSpPr>
            <a:spLocks noChangeShapeType="1"/>
          </p:cNvSpPr>
          <p:nvPr/>
        </p:nvSpPr>
        <p:spPr bwMode="auto">
          <a:xfrm>
            <a:off x="7391400" y="2743200"/>
            <a:ext cx="609600" cy="0"/>
          </a:xfrm>
          <a:prstGeom prst="line">
            <a:avLst/>
          </a:prstGeom>
          <a:noFill/>
          <a:ln w="15875">
            <a:solidFill>
              <a:srgbClr val="0000FF"/>
            </a:solidFill>
            <a:round/>
            <a:headEnd/>
            <a:tailEnd/>
          </a:ln>
        </p:spPr>
        <p:txBody>
          <a:bodyPr/>
          <a:lstStyle/>
          <a:p>
            <a:endParaRPr lang="en-US" dirty="0"/>
          </a:p>
        </p:txBody>
      </p:sp>
      <p:sp>
        <p:nvSpPr>
          <p:cNvPr id="111624" name="Line 8"/>
          <p:cNvSpPr>
            <a:spLocks noChangeShapeType="1"/>
          </p:cNvSpPr>
          <p:nvPr/>
        </p:nvSpPr>
        <p:spPr bwMode="auto">
          <a:xfrm>
            <a:off x="1676400" y="1828800"/>
            <a:ext cx="1676400" cy="0"/>
          </a:xfrm>
          <a:prstGeom prst="line">
            <a:avLst/>
          </a:prstGeom>
          <a:noFill/>
          <a:ln w="15875">
            <a:solidFill>
              <a:srgbClr val="0000FF"/>
            </a:solidFill>
            <a:round/>
            <a:headEnd/>
            <a:tailEnd/>
          </a:ln>
        </p:spPr>
        <p:txBody>
          <a:bodyPr/>
          <a:lstStyle/>
          <a:p>
            <a:endParaRPr lang="en-US" dirty="0"/>
          </a:p>
        </p:txBody>
      </p:sp>
      <p:sp>
        <p:nvSpPr>
          <p:cNvPr id="12297" name="Rectangle 9"/>
          <p:cNvSpPr>
            <a:spLocks noChangeArrowheads="1"/>
          </p:cNvSpPr>
          <p:nvPr/>
        </p:nvSpPr>
        <p:spPr bwMode="auto">
          <a:xfrm>
            <a:off x="1981200" y="4648200"/>
            <a:ext cx="838200" cy="228600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45B29F-8543-4671-97CF-0295362D926C}" type="slidenum">
              <a:rPr lang="en-US" smtClean="0"/>
              <a:pPr/>
              <a:t>24</a:t>
            </a:fld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5029200" y="4953000"/>
            <a:ext cx="2819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 Tip: Always try the first one in the chart first - charcoal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914400" y="0"/>
            <a:ext cx="8229600" cy="1143000"/>
          </a:xfrm>
        </p:spPr>
        <p:txBody>
          <a:bodyPr/>
          <a:lstStyle/>
          <a:p>
            <a:r>
              <a:rPr lang="en-US" dirty="0" smtClean="0"/>
              <a:t>Passage 2 - C</a:t>
            </a:r>
          </a:p>
        </p:txBody>
      </p:sp>
      <p:pic>
        <p:nvPicPr>
          <p:cNvPr id="12291" name="Picture 3" descr="c-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2000" y="838200"/>
            <a:ext cx="3141663" cy="5641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2" name="Picture 4" descr="c-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038600" y="838200"/>
            <a:ext cx="2711450" cy="2390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1621" name="Line 5"/>
          <p:cNvSpPr>
            <a:spLocks noChangeShapeType="1"/>
          </p:cNvSpPr>
          <p:nvPr/>
        </p:nvSpPr>
        <p:spPr bwMode="auto">
          <a:xfrm>
            <a:off x="2362200" y="2133600"/>
            <a:ext cx="609600" cy="0"/>
          </a:xfrm>
          <a:prstGeom prst="line">
            <a:avLst/>
          </a:prstGeom>
          <a:noFill/>
          <a:ln w="15875">
            <a:solidFill>
              <a:srgbClr val="0000FF"/>
            </a:solidFill>
            <a:round/>
            <a:headEnd/>
            <a:tailEnd/>
          </a:ln>
        </p:spPr>
        <p:txBody>
          <a:bodyPr/>
          <a:lstStyle/>
          <a:p>
            <a:endParaRPr lang="en-US" dirty="0"/>
          </a:p>
        </p:txBody>
      </p:sp>
      <p:sp>
        <p:nvSpPr>
          <p:cNvPr id="111622" name="Line 6"/>
          <p:cNvSpPr>
            <a:spLocks noChangeShapeType="1"/>
          </p:cNvSpPr>
          <p:nvPr/>
        </p:nvSpPr>
        <p:spPr bwMode="auto">
          <a:xfrm>
            <a:off x="2438400" y="4419600"/>
            <a:ext cx="609600" cy="0"/>
          </a:xfrm>
          <a:prstGeom prst="line">
            <a:avLst/>
          </a:prstGeom>
          <a:noFill/>
          <a:ln w="15875">
            <a:solidFill>
              <a:srgbClr val="0000FF"/>
            </a:solidFill>
            <a:round/>
            <a:headEnd/>
            <a:tailEnd/>
          </a:ln>
        </p:spPr>
        <p:txBody>
          <a:bodyPr/>
          <a:lstStyle/>
          <a:p>
            <a:endParaRPr lang="en-US" dirty="0"/>
          </a:p>
        </p:txBody>
      </p:sp>
      <p:sp>
        <p:nvSpPr>
          <p:cNvPr id="111623" name="Line 7"/>
          <p:cNvSpPr>
            <a:spLocks noChangeShapeType="1"/>
          </p:cNvSpPr>
          <p:nvPr/>
        </p:nvSpPr>
        <p:spPr bwMode="auto">
          <a:xfrm>
            <a:off x="6248400" y="1371600"/>
            <a:ext cx="609600" cy="0"/>
          </a:xfrm>
          <a:prstGeom prst="line">
            <a:avLst/>
          </a:prstGeom>
          <a:noFill/>
          <a:ln w="15875">
            <a:solidFill>
              <a:srgbClr val="0000FF"/>
            </a:solidFill>
            <a:round/>
            <a:headEnd/>
            <a:tailEnd/>
          </a:ln>
        </p:spPr>
        <p:txBody>
          <a:bodyPr/>
          <a:lstStyle/>
          <a:p>
            <a:endParaRPr lang="en-US" dirty="0"/>
          </a:p>
        </p:txBody>
      </p:sp>
      <p:sp>
        <p:nvSpPr>
          <p:cNvPr id="111624" name="Line 8"/>
          <p:cNvSpPr>
            <a:spLocks noChangeShapeType="1"/>
          </p:cNvSpPr>
          <p:nvPr/>
        </p:nvSpPr>
        <p:spPr bwMode="auto">
          <a:xfrm>
            <a:off x="1676400" y="1828800"/>
            <a:ext cx="1676400" cy="0"/>
          </a:xfrm>
          <a:prstGeom prst="line">
            <a:avLst/>
          </a:prstGeom>
          <a:noFill/>
          <a:ln w="15875">
            <a:solidFill>
              <a:srgbClr val="0000FF"/>
            </a:solidFill>
            <a:round/>
            <a:headEnd/>
            <a:tailEnd/>
          </a:ln>
        </p:spPr>
        <p:txBody>
          <a:bodyPr/>
          <a:lstStyle/>
          <a:p>
            <a:endParaRPr lang="en-US" dirty="0"/>
          </a:p>
        </p:txBody>
      </p:sp>
      <p:sp>
        <p:nvSpPr>
          <p:cNvPr id="12297" name="Rectangle 9"/>
          <p:cNvSpPr>
            <a:spLocks noChangeArrowheads="1"/>
          </p:cNvSpPr>
          <p:nvPr/>
        </p:nvSpPr>
        <p:spPr bwMode="auto">
          <a:xfrm>
            <a:off x="1981200" y="4648200"/>
            <a:ext cx="838200" cy="228600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45B29F-8543-4671-97CF-0295362D926C}" type="slidenum">
              <a:rPr lang="en-US" smtClean="0"/>
              <a:pPr/>
              <a:t>25</a:t>
            </a:fld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4114800" y="3352800"/>
            <a:ext cx="4572000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r>
              <a:rPr lang="en-US" dirty="0" smtClean="0"/>
              <a:t>6. The experiments show that:</a:t>
            </a:r>
          </a:p>
          <a:p>
            <a:pPr>
              <a:buNone/>
            </a:pPr>
            <a:r>
              <a:rPr lang="en-US" dirty="0" smtClean="0"/>
              <a:t>   F. survival improves with the amount of sunlight. </a:t>
            </a:r>
            <a:r>
              <a:rPr lang="en-US" dirty="0" smtClean="0">
                <a:solidFill>
                  <a:srgbClr val="FF0000"/>
                </a:solidFill>
              </a:rPr>
              <a:t>(light shade was better than direct light)</a:t>
            </a:r>
          </a:p>
          <a:p>
            <a:pPr>
              <a:buNone/>
            </a:pPr>
            <a:r>
              <a:rPr lang="en-US" dirty="0" smtClean="0"/>
              <a:t>   G. Charcoal promotes growth of the seedlings. </a:t>
            </a:r>
            <a:r>
              <a:rPr lang="en-US" dirty="0" smtClean="0">
                <a:solidFill>
                  <a:srgbClr val="FF0000"/>
                </a:solidFill>
              </a:rPr>
              <a:t>(this was not about growth)</a:t>
            </a:r>
            <a:endParaRPr lang="en-US" dirty="0" smtClean="0"/>
          </a:p>
          <a:p>
            <a:pPr>
              <a:buNone/>
            </a:pPr>
            <a:r>
              <a:rPr lang="en-US" dirty="0" smtClean="0"/>
              <a:t>   H. seedlings survive best under natural conditions.</a:t>
            </a:r>
            <a:r>
              <a:rPr lang="en-US" dirty="0" smtClean="0">
                <a:solidFill>
                  <a:srgbClr val="FF0000"/>
                </a:solidFill>
              </a:rPr>
              <a:t> (nothing in the experiment describes natural conditions)</a:t>
            </a:r>
            <a:endParaRPr lang="en-US" dirty="0" smtClean="0"/>
          </a:p>
          <a:p>
            <a:pPr>
              <a:buNone/>
            </a:pPr>
            <a:r>
              <a:rPr lang="en-US" dirty="0" smtClean="0"/>
              <a:t>   J. most seedlings die in the first year. </a:t>
            </a:r>
            <a:r>
              <a:rPr lang="en-US" dirty="0" smtClean="0">
                <a:solidFill>
                  <a:srgbClr val="FF0000"/>
                </a:solidFill>
              </a:rPr>
              <a:t>(</a:t>
            </a:r>
            <a:r>
              <a:rPr lang="en-US" smtClean="0">
                <a:solidFill>
                  <a:srgbClr val="FF0000"/>
                </a:solidFill>
              </a:rPr>
              <a:t>if 34 </a:t>
            </a:r>
            <a:r>
              <a:rPr lang="en-US" dirty="0" smtClean="0">
                <a:solidFill>
                  <a:srgbClr val="FF0000"/>
                </a:solidFill>
              </a:rPr>
              <a:t>% survive then 66% die)</a:t>
            </a: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</p:txBody>
      </p:sp>
      <p:sp>
        <p:nvSpPr>
          <p:cNvPr id="12" name="Oval 4"/>
          <p:cNvSpPr>
            <a:spLocks noChangeArrowheads="1"/>
          </p:cNvSpPr>
          <p:nvPr/>
        </p:nvSpPr>
        <p:spPr bwMode="auto">
          <a:xfrm>
            <a:off x="4191000" y="5791200"/>
            <a:ext cx="381000" cy="381000"/>
          </a:xfrm>
          <a:prstGeom prst="ellips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Passage 2  - C</a:t>
            </a:r>
          </a:p>
        </p:txBody>
      </p:sp>
      <p:sp>
        <p:nvSpPr>
          <p:cNvPr id="13315" name="Rectangle 5"/>
          <p:cNvSpPr>
            <a:spLocks noGrp="1" noChangeArrowheads="1"/>
          </p:cNvSpPr>
          <p:nvPr>
            <p:ph type="body" sz="half" idx="2"/>
          </p:nvPr>
        </p:nvSpPr>
        <p:spPr>
          <a:xfrm>
            <a:off x="4648200" y="1600200"/>
            <a:ext cx="4038600" cy="4876800"/>
          </a:xfrm>
        </p:spPr>
        <p:txBody>
          <a:bodyPr>
            <a:normAutofit lnSpcReduction="10000"/>
          </a:bodyPr>
          <a:lstStyle/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sz="2000" dirty="0" smtClean="0"/>
              <a:t>7. When seedlings are grown in charcoal, how do they react to the difference in light?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sz="2000" dirty="0" smtClean="0"/>
              <a:t>	A. In light shade there is little loss during the second year.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sz="2000" dirty="0" smtClean="0"/>
              <a:t>	B. They grow to the largest size in light shade.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sz="2000" dirty="0" smtClean="0"/>
              <a:t>	C. Very few survive in heavy shade.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sz="2000" dirty="0" smtClean="0"/>
              <a:t>	D. There is substantial loss in the first year.</a:t>
            </a:r>
          </a:p>
          <a:p>
            <a:pPr eaLnBrk="1" hangingPunct="1">
              <a:lnSpc>
                <a:spcPct val="90000"/>
              </a:lnSpc>
            </a:pPr>
            <a:r>
              <a:rPr lang="en-US" sz="1600" dirty="0" smtClean="0"/>
              <a:t>Look at each choice and ask – is it correct?</a:t>
            </a:r>
          </a:p>
          <a:p>
            <a:pPr eaLnBrk="1" hangingPunct="1">
              <a:lnSpc>
                <a:spcPct val="90000"/>
              </a:lnSpc>
            </a:pPr>
            <a:r>
              <a:rPr lang="en-US" sz="1600" dirty="0" smtClean="0"/>
              <a:t>If you think the first one is correct be sure to look at the others to be sure.</a:t>
            </a:r>
          </a:p>
          <a:p>
            <a:pPr>
              <a:lnSpc>
                <a:spcPct val="90000"/>
              </a:lnSpc>
            </a:pPr>
            <a:r>
              <a:rPr lang="en-US" sz="1600" dirty="0" smtClean="0">
                <a:solidFill>
                  <a:srgbClr val="FF0000"/>
                </a:solidFill>
              </a:rPr>
              <a:t>If you picked D then remember the question asked about the reaction to light so </a:t>
            </a:r>
            <a:r>
              <a:rPr lang="en-US" sz="1600" dirty="0" smtClean="0"/>
              <a:t>you must compare the 3 types of light </a:t>
            </a:r>
            <a:r>
              <a:rPr lang="en-US" sz="1600" dirty="0" smtClean="0">
                <a:solidFill>
                  <a:srgbClr val="FF0000"/>
                </a:solidFill>
              </a:rPr>
              <a:t>– the substantial loss in the 1</a:t>
            </a:r>
            <a:r>
              <a:rPr lang="en-US" sz="1600" baseline="30000" dirty="0" smtClean="0">
                <a:solidFill>
                  <a:srgbClr val="FF0000"/>
                </a:solidFill>
              </a:rPr>
              <a:t>st</a:t>
            </a:r>
            <a:r>
              <a:rPr lang="en-US" sz="1600" dirty="0" smtClean="0">
                <a:solidFill>
                  <a:srgbClr val="FF0000"/>
                </a:solidFill>
              </a:rPr>
              <a:t> year is true of all 3 cases</a:t>
            </a:r>
            <a:endParaRPr lang="en-US" sz="1600" dirty="0" smtClean="0"/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en-US" sz="2000" dirty="0" smtClean="0"/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en-US" sz="2000" dirty="0" smtClean="0"/>
          </a:p>
        </p:txBody>
      </p:sp>
      <p:sp>
        <p:nvSpPr>
          <p:cNvPr id="109574" name="Oval 6"/>
          <p:cNvSpPr>
            <a:spLocks noChangeArrowheads="1"/>
          </p:cNvSpPr>
          <p:nvPr/>
        </p:nvSpPr>
        <p:spPr bwMode="auto">
          <a:xfrm>
            <a:off x="4953000" y="2362200"/>
            <a:ext cx="381000" cy="381000"/>
          </a:xfrm>
          <a:prstGeom prst="ellips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  <p:pic>
        <p:nvPicPr>
          <p:cNvPr id="13317" name="Picture 7" descr="c-2"/>
          <p:cNvPicPr>
            <a:picLocks noGrp="1" noChangeAspect="1" noChangeArrowheads="1"/>
          </p:cNvPicPr>
          <p:nvPr>
            <p:ph type="body" sz="half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219200" y="1600200"/>
            <a:ext cx="2520950" cy="4525963"/>
          </a:xfrm>
          <a:noFill/>
        </p:spPr>
      </p:pic>
      <p:sp>
        <p:nvSpPr>
          <p:cNvPr id="13318" name="Rectangle 8"/>
          <p:cNvSpPr>
            <a:spLocks noChangeArrowheads="1"/>
          </p:cNvSpPr>
          <p:nvPr/>
        </p:nvSpPr>
        <p:spPr bwMode="auto">
          <a:xfrm>
            <a:off x="1981200" y="4648200"/>
            <a:ext cx="838200" cy="228600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45B29F-8543-4671-97CF-0295362D926C}" type="slidenum">
              <a:rPr lang="en-US" smtClean="0"/>
              <a:pPr/>
              <a:t>26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95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95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9574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914400" y="0"/>
            <a:ext cx="8229600" cy="1143000"/>
          </a:xfrm>
        </p:spPr>
        <p:txBody>
          <a:bodyPr/>
          <a:lstStyle/>
          <a:p>
            <a:r>
              <a:rPr lang="en-US" dirty="0" smtClean="0"/>
              <a:t>Passage 2 - C</a:t>
            </a:r>
          </a:p>
        </p:txBody>
      </p:sp>
      <p:pic>
        <p:nvPicPr>
          <p:cNvPr id="12291" name="Picture 3" descr="c-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2000" y="838200"/>
            <a:ext cx="3141663" cy="5641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2" name="Picture 4" descr="c-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105400" y="762000"/>
            <a:ext cx="2711450" cy="2390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1621" name="Line 5"/>
          <p:cNvSpPr>
            <a:spLocks noChangeShapeType="1"/>
          </p:cNvSpPr>
          <p:nvPr/>
        </p:nvSpPr>
        <p:spPr bwMode="auto">
          <a:xfrm>
            <a:off x="2362200" y="2133600"/>
            <a:ext cx="609600" cy="0"/>
          </a:xfrm>
          <a:prstGeom prst="line">
            <a:avLst/>
          </a:prstGeom>
          <a:noFill/>
          <a:ln w="15875">
            <a:solidFill>
              <a:srgbClr val="0000FF"/>
            </a:solidFill>
            <a:round/>
            <a:headEnd/>
            <a:tailEnd/>
          </a:ln>
        </p:spPr>
        <p:txBody>
          <a:bodyPr/>
          <a:lstStyle/>
          <a:p>
            <a:endParaRPr lang="en-US" dirty="0"/>
          </a:p>
        </p:txBody>
      </p:sp>
      <p:sp>
        <p:nvSpPr>
          <p:cNvPr id="111622" name="Line 6"/>
          <p:cNvSpPr>
            <a:spLocks noChangeShapeType="1"/>
          </p:cNvSpPr>
          <p:nvPr/>
        </p:nvSpPr>
        <p:spPr bwMode="auto">
          <a:xfrm>
            <a:off x="2438400" y="4419600"/>
            <a:ext cx="609600" cy="0"/>
          </a:xfrm>
          <a:prstGeom prst="line">
            <a:avLst/>
          </a:prstGeom>
          <a:noFill/>
          <a:ln w="15875">
            <a:solidFill>
              <a:srgbClr val="0000FF"/>
            </a:solidFill>
            <a:round/>
            <a:headEnd/>
            <a:tailEnd/>
          </a:ln>
        </p:spPr>
        <p:txBody>
          <a:bodyPr/>
          <a:lstStyle/>
          <a:p>
            <a:endParaRPr lang="en-US" dirty="0"/>
          </a:p>
        </p:txBody>
      </p:sp>
      <p:sp>
        <p:nvSpPr>
          <p:cNvPr id="111623" name="Line 7"/>
          <p:cNvSpPr>
            <a:spLocks noChangeShapeType="1"/>
          </p:cNvSpPr>
          <p:nvPr/>
        </p:nvSpPr>
        <p:spPr bwMode="auto">
          <a:xfrm>
            <a:off x="7315200" y="1295400"/>
            <a:ext cx="609600" cy="0"/>
          </a:xfrm>
          <a:prstGeom prst="line">
            <a:avLst/>
          </a:prstGeom>
          <a:noFill/>
          <a:ln w="15875">
            <a:solidFill>
              <a:srgbClr val="0000FF"/>
            </a:solidFill>
            <a:round/>
            <a:headEnd/>
            <a:tailEnd/>
          </a:ln>
        </p:spPr>
        <p:txBody>
          <a:bodyPr/>
          <a:lstStyle/>
          <a:p>
            <a:endParaRPr lang="en-US" dirty="0"/>
          </a:p>
        </p:txBody>
      </p:sp>
      <p:sp>
        <p:nvSpPr>
          <p:cNvPr id="111624" name="Line 8"/>
          <p:cNvSpPr>
            <a:spLocks noChangeShapeType="1"/>
          </p:cNvSpPr>
          <p:nvPr/>
        </p:nvSpPr>
        <p:spPr bwMode="auto">
          <a:xfrm>
            <a:off x="1676400" y="1828800"/>
            <a:ext cx="1676400" cy="0"/>
          </a:xfrm>
          <a:prstGeom prst="line">
            <a:avLst/>
          </a:prstGeom>
          <a:noFill/>
          <a:ln w="15875">
            <a:solidFill>
              <a:srgbClr val="0000FF"/>
            </a:solidFill>
            <a:round/>
            <a:headEnd/>
            <a:tailEnd/>
          </a:ln>
        </p:spPr>
        <p:txBody>
          <a:bodyPr/>
          <a:lstStyle/>
          <a:p>
            <a:endParaRPr lang="en-US" dirty="0"/>
          </a:p>
        </p:txBody>
      </p:sp>
      <p:sp>
        <p:nvSpPr>
          <p:cNvPr id="12297" name="Rectangle 9"/>
          <p:cNvSpPr>
            <a:spLocks noChangeArrowheads="1"/>
          </p:cNvSpPr>
          <p:nvPr/>
        </p:nvSpPr>
        <p:spPr bwMode="auto">
          <a:xfrm>
            <a:off x="1981200" y="4648200"/>
            <a:ext cx="838200" cy="228600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45B29F-8543-4671-97CF-0295362D926C}" type="slidenum">
              <a:rPr lang="en-US" smtClean="0"/>
              <a:pPr/>
              <a:t>27</a:t>
            </a:fld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4114800" y="3200400"/>
            <a:ext cx="4572000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8. Where survival was poorest on most substrates, the likely cause of loss was:</a:t>
            </a:r>
          </a:p>
          <a:p>
            <a:r>
              <a:rPr lang="en-US" dirty="0" smtClean="0"/>
              <a:t>	F. infections and parasites</a:t>
            </a:r>
          </a:p>
          <a:p>
            <a:r>
              <a:rPr lang="en-US" dirty="0" smtClean="0"/>
              <a:t>	G. genetic imperfections.</a:t>
            </a:r>
          </a:p>
          <a:p>
            <a:r>
              <a:rPr lang="en-US" dirty="0" smtClean="0"/>
              <a:t>	H. lack of sunlight.</a:t>
            </a:r>
          </a:p>
          <a:p>
            <a:r>
              <a:rPr lang="en-US" dirty="0" smtClean="0"/>
              <a:t>	J. heat damage</a:t>
            </a:r>
          </a:p>
          <a:p>
            <a:endParaRPr lang="en-US" dirty="0" smtClean="0"/>
          </a:p>
          <a:p>
            <a:r>
              <a:rPr lang="en-US" dirty="0" smtClean="0"/>
              <a:t>H is the only one that discussed light which is the variable in this experiment</a:t>
            </a:r>
          </a:p>
        </p:txBody>
      </p:sp>
      <p:sp>
        <p:nvSpPr>
          <p:cNvPr id="12" name="Oval 6"/>
          <p:cNvSpPr>
            <a:spLocks noChangeArrowheads="1"/>
          </p:cNvSpPr>
          <p:nvPr/>
        </p:nvSpPr>
        <p:spPr bwMode="auto">
          <a:xfrm>
            <a:off x="4953000" y="4267200"/>
            <a:ext cx="381000" cy="381000"/>
          </a:xfrm>
          <a:prstGeom prst="ellips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914400" y="0"/>
            <a:ext cx="8229600" cy="1143000"/>
          </a:xfrm>
        </p:spPr>
        <p:txBody>
          <a:bodyPr/>
          <a:lstStyle/>
          <a:p>
            <a:r>
              <a:rPr lang="en-US" dirty="0" smtClean="0"/>
              <a:t>Passage 2 - C</a:t>
            </a:r>
          </a:p>
        </p:txBody>
      </p:sp>
      <p:pic>
        <p:nvPicPr>
          <p:cNvPr id="12291" name="Picture 3" descr="c-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2000" y="838200"/>
            <a:ext cx="3141663" cy="5641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2" name="Picture 4" descr="c-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105400" y="762000"/>
            <a:ext cx="2711450" cy="2390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1621" name="Line 5"/>
          <p:cNvSpPr>
            <a:spLocks noChangeShapeType="1"/>
          </p:cNvSpPr>
          <p:nvPr/>
        </p:nvSpPr>
        <p:spPr bwMode="auto">
          <a:xfrm>
            <a:off x="2362200" y="2133600"/>
            <a:ext cx="609600" cy="0"/>
          </a:xfrm>
          <a:prstGeom prst="line">
            <a:avLst/>
          </a:prstGeom>
          <a:noFill/>
          <a:ln w="15875">
            <a:solidFill>
              <a:srgbClr val="0000FF"/>
            </a:solidFill>
            <a:round/>
            <a:headEnd/>
            <a:tailEnd/>
          </a:ln>
        </p:spPr>
        <p:txBody>
          <a:bodyPr/>
          <a:lstStyle/>
          <a:p>
            <a:endParaRPr lang="en-US" dirty="0"/>
          </a:p>
        </p:txBody>
      </p:sp>
      <p:sp>
        <p:nvSpPr>
          <p:cNvPr id="111622" name="Line 6"/>
          <p:cNvSpPr>
            <a:spLocks noChangeShapeType="1"/>
          </p:cNvSpPr>
          <p:nvPr/>
        </p:nvSpPr>
        <p:spPr bwMode="auto">
          <a:xfrm>
            <a:off x="2438400" y="4419600"/>
            <a:ext cx="609600" cy="0"/>
          </a:xfrm>
          <a:prstGeom prst="line">
            <a:avLst/>
          </a:prstGeom>
          <a:noFill/>
          <a:ln w="15875">
            <a:solidFill>
              <a:srgbClr val="0000FF"/>
            </a:solidFill>
            <a:round/>
            <a:headEnd/>
            <a:tailEnd/>
          </a:ln>
        </p:spPr>
        <p:txBody>
          <a:bodyPr/>
          <a:lstStyle/>
          <a:p>
            <a:endParaRPr lang="en-US" dirty="0"/>
          </a:p>
        </p:txBody>
      </p:sp>
      <p:sp>
        <p:nvSpPr>
          <p:cNvPr id="111623" name="Line 7"/>
          <p:cNvSpPr>
            <a:spLocks noChangeShapeType="1"/>
          </p:cNvSpPr>
          <p:nvPr/>
        </p:nvSpPr>
        <p:spPr bwMode="auto">
          <a:xfrm>
            <a:off x="7315200" y="1295400"/>
            <a:ext cx="609600" cy="0"/>
          </a:xfrm>
          <a:prstGeom prst="line">
            <a:avLst/>
          </a:prstGeom>
          <a:noFill/>
          <a:ln w="15875">
            <a:solidFill>
              <a:srgbClr val="0000FF"/>
            </a:solidFill>
            <a:round/>
            <a:headEnd/>
            <a:tailEnd/>
          </a:ln>
        </p:spPr>
        <p:txBody>
          <a:bodyPr/>
          <a:lstStyle/>
          <a:p>
            <a:endParaRPr lang="en-US" dirty="0"/>
          </a:p>
        </p:txBody>
      </p:sp>
      <p:sp>
        <p:nvSpPr>
          <p:cNvPr id="111624" name="Line 8"/>
          <p:cNvSpPr>
            <a:spLocks noChangeShapeType="1"/>
          </p:cNvSpPr>
          <p:nvPr/>
        </p:nvSpPr>
        <p:spPr bwMode="auto">
          <a:xfrm>
            <a:off x="1676400" y="1828800"/>
            <a:ext cx="1676400" cy="0"/>
          </a:xfrm>
          <a:prstGeom prst="line">
            <a:avLst/>
          </a:prstGeom>
          <a:noFill/>
          <a:ln w="15875">
            <a:solidFill>
              <a:srgbClr val="0000FF"/>
            </a:solidFill>
            <a:round/>
            <a:headEnd/>
            <a:tailEnd/>
          </a:ln>
        </p:spPr>
        <p:txBody>
          <a:bodyPr/>
          <a:lstStyle/>
          <a:p>
            <a:endParaRPr lang="en-US" dirty="0"/>
          </a:p>
        </p:txBody>
      </p:sp>
      <p:sp>
        <p:nvSpPr>
          <p:cNvPr id="12297" name="Rectangle 9"/>
          <p:cNvSpPr>
            <a:spLocks noChangeArrowheads="1"/>
          </p:cNvSpPr>
          <p:nvPr/>
        </p:nvSpPr>
        <p:spPr bwMode="auto">
          <a:xfrm>
            <a:off x="1981200" y="4648200"/>
            <a:ext cx="838200" cy="228600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45B29F-8543-4671-97CF-0295362D926C}" type="slidenum">
              <a:rPr lang="en-US" smtClean="0"/>
              <a:pPr/>
              <a:t>28</a:t>
            </a:fld>
            <a:endParaRPr lang="en-US" dirty="0"/>
          </a:p>
        </p:txBody>
      </p:sp>
      <p:sp>
        <p:nvSpPr>
          <p:cNvPr id="12" name="Oval 6"/>
          <p:cNvSpPr>
            <a:spLocks noChangeArrowheads="1"/>
          </p:cNvSpPr>
          <p:nvPr/>
        </p:nvSpPr>
        <p:spPr bwMode="auto">
          <a:xfrm>
            <a:off x="4495800" y="4648200"/>
            <a:ext cx="381000" cy="381000"/>
          </a:xfrm>
          <a:prstGeom prst="ellips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4343400" y="3276600"/>
            <a:ext cx="4572000" cy="2585323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 smtClean="0"/>
              <a:t>9. One possible reason for the success of plants grown in charcoal is that:</a:t>
            </a:r>
          </a:p>
          <a:p>
            <a:r>
              <a:rPr lang="en-US" dirty="0" smtClean="0"/>
              <a:t>    A. the seedlings are genetically programmed to germinate in the shade of a forest.</a:t>
            </a:r>
          </a:p>
          <a:p>
            <a:r>
              <a:rPr lang="en-US" dirty="0" smtClean="0"/>
              <a:t>    B. Charcoal is especially rich in minerals.</a:t>
            </a:r>
          </a:p>
          <a:p>
            <a:r>
              <a:rPr lang="en-US" dirty="0" smtClean="0"/>
              <a:t>    C. Rabbits and other herbivores do not move onto patches of charcoal</a:t>
            </a:r>
          </a:p>
          <a:p>
            <a:r>
              <a:rPr lang="en-US" dirty="0" smtClean="0"/>
              <a:t>    D. Areas heavily burned over are rich in charcoal.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Passage 2- C 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eaLnBrk="1" hangingPunct="1">
              <a:buFontTx/>
              <a:buNone/>
            </a:pPr>
            <a:r>
              <a:rPr lang="en-US" sz="2000" dirty="0" smtClean="0"/>
              <a:t>A - would indicate a flaw in the experiment.</a:t>
            </a:r>
          </a:p>
          <a:p>
            <a:pPr eaLnBrk="1" hangingPunct="1">
              <a:buFontTx/>
              <a:buNone/>
            </a:pPr>
            <a:r>
              <a:rPr lang="en-US" sz="2000" dirty="0" smtClean="0"/>
              <a:t>B – charcoal isn’t more rich in minerals than mineral soil.</a:t>
            </a:r>
          </a:p>
          <a:p>
            <a:pPr eaLnBrk="1" hangingPunct="1">
              <a:buFontTx/>
              <a:buNone/>
            </a:pPr>
            <a:r>
              <a:rPr lang="en-US" sz="2000" dirty="0" smtClean="0"/>
              <a:t>C – the only one that could be possible</a:t>
            </a:r>
          </a:p>
          <a:p>
            <a:pPr eaLnBrk="1" hangingPunct="1">
              <a:buFontTx/>
              <a:buNone/>
            </a:pPr>
            <a:r>
              <a:rPr lang="en-US" sz="2000" dirty="0" smtClean="0"/>
              <a:t>D – this may be true but has no bearing on the question</a:t>
            </a:r>
          </a:p>
        </p:txBody>
      </p:sp>
      <p:sp>
        <p:nvSpPr>
          <p:cNvPr id="15364" name="Rectangle 4"/>
          <p:cNvSpPr>
            <a:spLocks noGrp="1" noChangeArrowheads="1"/>
          </p:cNvSpPr>
          <p:nvPr>
            <p:ph type="body" sz="half" idx="2"/>
          </p:nvPr>
        </p:nvSpPr>
        <p:spPr/>
        <p:txBody>
          <a:bodyPr/>
          <a:lstStyle/>
          <a:p>
            <a:pPr eaLnBrk="1" hangingPunct="1">
              <a:buFontTx/>
              <a:buNone/>
            </a:pPr>
            <a:r>
              <a:rPr lang="en-US" sz="2000" dirty="0" smtClean="0"/>
              <a:t>9. One possible reason for the success of plants grown in charcoal is that:</a:t>
            </a:r>
          </a:p>
          <a:p>
            <a:pPr eaLnBrk="1" hangingPunct="1">
              <a:buFontTx/>
              <a:buNone/>
            </a:pPr>
            <a:r>
              <a:rPr lang="en-US" sz="2000" dirty="0" smtClean="0"/>
              <a:t>A. the seedlings are genetically programmed to germinate in the shade of a forest.</a:t>
            </a:r>
          </a:p>
          <a:p>
            <a:pPr eaLnBrk="1" hangingPunct="1">
              <a:buFontTx/>
              <a:buNone/>
            </a:pPr>
            <a:r>
              <a:rPr lang="en-US" sz="2000" dirty="0" smtClean="0"/>
              <a:t>B. Charcoal is especially rich in minerals.</a:t>
            </a:r>
          </a:p>
          <a:p>
            <a:pPr eaLnBrk="1" hangingPunct="1">
              <a:buFontTx/>
              <a:buNone/>
            </a:pPr>
            <a:r>
              <a:rPr lang="en-US" sz="2000" dirty="0" smtClean="0"/>
              <a:t>C. Rabbits and other herbivores do not move onto patches of charcoal</a:t>
            </a:r>
          </a:p>
          <a:p>
            <a:pPr eaLnBrk="1" hangingPunct="1">
              <a:buFontTx/>
              <a:buNone/>
            </a:pPr>
            <a:r>
              <a:rPr lang="en-US" sz="2000" dirty="0" smtClean="0"/>
              <a:t>D. Areas heavily burned over are rich in charcoal.</a:t>
            </a:r>
          </a:p>
        </p:txBody>
      </p:sp>
      <p:sp>
        <p:nvSpPr>
          <p:cNvPr id="45061" name="Oval 5"/>
          <p:cNvSpPr>
            <a:spLocks noChangeArrowheads="1"/>
          </p:cNvSpPr>
          <p:nvPr/>
        </p:nvSpPr>
        <p:spPr bwMode="auto">
          <a:xfrm>
            <a:off x="4648200" y="4191000"/>
            <a:ext cx="381000" cy="381000"/>
          </a:xfrm>
          <a:prstGeom prst="ellips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45B29F-8543-4671-97CF-0295362D926C}" type="slidenum">
              <a:rPr lang="en-US" smtClean="0"/>
              <a:pPr/>
              <a:t>29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50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50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061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09600"/>
            <a:ext cx="8229600" cy="1143000"/>
          </a:xfrm>
        </p:spPr>
        <p:txBody>
          <a:bodyPr/>
          <a:lstStyle/>
          <a:p>
            <a:r>
              <a:rPr lang="en-US" dirty="0" smtClean="0"/>
              <a:t>Research Summaries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25963"/>
          </a:xfrm>
        </p:spPr>
        <p:txBody>
          <a:bodyPr>
            <a:normAutofit lnSpcReduction="10000"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Understand the problem</a:t>
            </a:r>
          </a:p>
          <a:p>
            <a:pPr>
              <a:buNone/>
            </a:pPr>
            <a:r>
              <a:rPr lang="en-US" dirty="0" smtClean="0"/>
              <a:t>    - Each description starts with a statement about what the experiment is designed to find out.</a:t>
            </a:r>
          </a:p>
          <a:p>
            <a:pPr>
              <a:buNone/>
            </a:pPr>
            <a:r>
              <a:rPr lang="en-US" dirty="0" smtClean="0"/>
              <a:t>    - Be sure you understand what the experiments problem is before you go on.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Understand the design</a:t>
            </a:r>
          </a:p>
          <a:p>
            <a:pPr>
              <a:buNone/>
            </a:pPr>
            <a:r>
              <a:rPr lang="en-US" dirty="0"/>
              <a:t> </a:t>
            </a:r>
            <a:r>
              <a:rPr lang="en-US" dirty="0" smtClean="0"/>
              <a:t>   - </a:t>
            </a:r>
            <a:r>
              <a:rPr lang="en-US" dirty="0"/>
              <a:t>s</a:t>
            </a:r>
            <a:r>
              <a:rPr lang="en-US" dirty="0" smtClean="0"/>
              <a:t>tudy the description of the experimental method</a:t>
            </a:r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45B29F-8543-4671-97CF-0295362D926C}" type="slidenum">
              <a:rPr lang="en-US" smtClean="0"/>
              <a:pPr/>
              <a:t>3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914400" y="0"/>
            <a:ext cx="8229600" cy="1143000"/>
          </a:xfrm>
        </p:spPr>
        <p:txBody>
          <a:bodyPr/>
          <a:lstStyle/>
          <a:p>
            <a:r>
              <a:rPr lang="en-US" dirty="0" smtClean="0"/>
              <a:t>Passage 2 - C</a:t>
            </a:r>
          </a:p>
        </p:txBody>
      </p:sp>
      <p:pic>
        <p:nvPicPr>
          <p:cNvPr id="12291" name="Picture 3" descr="c-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" y="685800"/>
            <a:ext cx="3141663" cy="5641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2" name="Picture 4" descr="c-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24400" y="762000"/>
            <a:ext cx="2711450" cy="2390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1621" name="Line 5"/>
          <p:cNvSpPr>
            <a:spLocks noChangeShapeType="1"/>
          </p:cNvSpPr>
          <p:nvPr/>
        </p:nvSpPr>
        <p:spPr bwMode="auto">
          <a:xfrm>
            <a:off x="2057400" y="1981200"/>
            <a:ext cx="609600" cy="0"/>
          </a:xfrm>
          <a:prstGeom prst="line">
            <a:avLst/>
          </a:prstGeom>
          <a:noFill/>
          <a:ln w="15875">
            <a:solidFill>
              <a:srgbClr val="0000FF"/>
            </a:solidFill>
            <a:round/>
            <a:headEnd/>
            <a:tailEnd/>
          </a:ln>
        </p:spPr>
        <p:txBody>
          <a:bodyPr/>
          <a:lstStyle/>
          <a:p>
            <a:endParaRPr lang="en-US" dirty="0"/>
          </a:p>
        </p:txBody>
      </p:sp>
      <p:sp>
        <p:nvSpPr>
          <p:cNvPr id="111622" name="Line 6"/>
          <p:cNvSpPr>
            <a:spLocks noChangeShapeType="1"/>
          </p:cNvSpPr>
          <p:nvPr/>
        </p:nvSpPr>
        <p:spPr bwMode="auto">
          <a:xfrm>
            <a:off x="1981200" y="4267200"/>
            <a:ext cx="609600" cy="0"/>
          </a:xfrm>
          <a:prstGeom prst="line">
            <a:avLst/>
          </a:prstGeom>
          <a:noFill/>
          <a:ln w="15875">
            <a:solidFill>
              <a:srgbClr val="0000FF"/>
            </a:solidFill>
            <a:round/>
            <a:headEnd/>
            <a:tailEnd/>
          </a:ln>
        </p:spPr>
        <p:txBody>
          <a:bodyPr/>
          <a:lstStyle/>
          <a:p>
            <a:endParaRPr lang="en-US" dirty="0"/>
          </a:p>
        </p:txBody>
      </p:sp>
      <p:sp>
        <p:nvSpPr>
          <p:cNvPr id="111623" name="Line 7"/>
          <p:cNvSpPr>
            <a:spLocks noChangeShapeType="1"/>
          </p:cNvSpPr>
          <p:nvPr/>
        </p:nvSpPr>
        <p:spPr bwMode="auto">
          <a:xfrm>
            <a:off x="6934200" y="1295400"/>
            <a:ext cx="609600" cy="0"/>
          </a:xfrm>
          <a:prstGeom prst="line">
            <a:avLst/>
          </a:prstGeom>
          <a:noFill/>
          <a:ln w="15875">
            <a:solidFill>
              <a:srgbClr val="0000FF"/>
            </a:solidFill>
            <a:round/>
            <a:headEnd/>
            <a:tailEnd/>
          </a:ln>
        </p:spPr>
        <p:txBody>
          <a:bodyPr/>
          <a:lstStyle/>
          <a:p>
            <a:endParaRPr lang="en-US" dirty="0"/>
          </a:p>
        </p:txBody>
      </p:sp>
      <p:sp>
        <p:nvSpPr>
          <p:cNvPr id="111624" name="Line 8"/>
          <p:cNvSpPr>
            <a:spLocks noChangeShapeType="1"/>
          </p:cNvSpPr>
          <p:nvPr/>
        </p:nvSpPr>
        <p:spPr bwMode="auto">
          <a:xfrm>
            <a:off x="1371600" y="1676400"/>
            <a:ext cx="1676400" cy="0"/>
          </a:xfrm>
          <a:prstGeom prst="line">
            <a:avLst/>
          </a:prstGeom>
          <a:noFill/>
          <a:ln w="15875">
            <a:solidFill>
              <a:srgbClr val="0000FF"/>
            </a:solidFill>
            <a:round/>
            <a:headEnd/>
            <a:tailEnd/>
          </a:ln>
        </p:spPr>
        <p:txBody>
          <a:bodyPr/>
          <a:lstStyle/>
          <a:p>
            <a:endParaRPr lang="en-US" dirty="0"/>
          </a:p>
        </p:txBody>
      </p:sp>
      <p:sp>
        <p:nvSpPr>
          <p:cNvPr id="12297" name="Rectangle 9"/>
          <p:cNvSpPr>
            <a:spLocks noChangeArrowheads="1"/>
          </p:cNvSpPr>
          <p:nvPr/>
        </p:nvSpPr>
        <p:spPr bwMode="auto">
          <a:xfrm>
            <a:off x="1600200" y="4495800"/>
            <a:ext cx="838200" cy="228600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45B29F-8543-4671-97CF-0295362D926C}" type="slidenum">
              <a:rPr lang="en-US" smtClean="0"/>
              <a:pPr/>
              <a:t>30</a:t>
            </a:fld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4267200" y="3200400"/>
            <a:ext cx="4572000" cy="3083921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90000"/>
              </a:lnSpc>
            </a:pPr>
            <a:r>
              <a:rPr lang="en-US" dirty="0" smtClean="0"/>
              <a:t>10. Which of the following generalizations follows from the data?</a:t>
            </a:r>
          </a:p>
          <a:p>
            <a:pPr>
              <a:lnSpc>
                <a:spcPct val="90000"/>
              </a:lnSpc>
            </a:pPr>
            <a:r>
              <a:rPr lang="en-US" dirty="0" smtClean="0"/>
              <a:t>     F. Seedlings grown in sawdust have an unusually high need for sunlight.</a:t>
            </a:r>
          </a:p>
          <a:p>
            <a:pPr>
              <a:lnSpc>
                <a:spcPct val="90000"/>
              </a:lnSpc>
            </a:pPr>
            <a:r>
              <a:rPr lang="en-US" dirty="0" smtClean="0"/>
              <a:t>     G. Growth is most rapid in regions of light shade.</a:t>
            </a:r>
          </a:p>
          <a:p>
            <a:pPr>
              <a:lnSpc>
                <a:spcPct val="90000"/>
              </a:lnSpc>
            </a:pPr>
            <a:r>
              <a:rPr lang="en-US" dirty="0" smtClean="0"/>
              <a:t>    H. In burned-over areas the heavier the burn, the poorer the seedling survival.</a:t>
            </a:r>
          </a:p>
          <a:p>
            <a:pPr>
              <a:lnSpc>
                <a:spcPct val="90000"/>
              </a:lnSpc>
            </a:pPr>
            <a:r>
              <a:rPr lang="en-US" dirty="0" smtClean="0"/>
              <a:t>     J. If the soil is rich in minerals, the amount of sunlight is not important</a:t>
            </a:r>
          </a:p>
          <a:p>
            <a:pPr>
              <a:lnSpc>
                <a:spcPct val="90000"/>
              </a:lnSpc>
            </a:pPr>
            <a:endParaRPr lang="en-US" dirty="0" smtClean="0"/>
          </a:p>
          <a:p>
            <a:pPr>
              <a:lnSpc>
                <a:spcPct val="90000"/>
              </a:lnSpc>
            </a:pPr>
            <a:r>
              <a:rPr lang="en-US" dirty="0" smtClean="0">
                <a:solidFill>
                  <a:srgbClr val="00B050"/>
                </a:solidFill>
              </a:rPr>
              <a:t>Use process of elimination</a:t>
            </a:r>
          </a:p>
        </p:txBody>
      </p:sp>
      <p:sp>
        <p:nvSpPr>
          <p:cNvPr id="14" name="Oval 5"/>
          <p:cNvSpPr>
            <a:spLocks noChangeArrowheads="1"/>
          </p:cNvSpPr>
          <p:nvPr/>
        </p:nvSpPr>
        <p:spPr bwMode="auto">
          <a:xfrm>
            <a:off x="4419600" y="3657600"/>
            <a:ext cx="381000" cy="381000"/>
          </a:xfrm>
          <a:prstGeom prst="ellips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914400" y="0"/>
            <a:ext cx="8229600" cy="1143000"/>
          </a:xfrm>
        </p:spPr>
        <p:txBody>
          <a:bodyPr/>
          <a:lstStyle/>
          <a:p>
            <a:r>
              <a:rPr lang="en-US" dirty="0" smtClean="0"/>
              <a:t>Passage 2 - C</a:t>
            </a:r>
          </a:p>
        </p:txBody>
      </p:sp>
      <p:pic>
        <p:nvPicPr>
          <p:cNvPr id="12291" name="Picture 3" descr="c-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2000" y="838200"/>
            <a:ext cx="3141663" cy="5641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2" name="Picture 4" descr="c-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181600" y="2209800"/>
            <a:ext cx="2711450" cy="2390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1621" name="Line 5"/>
          <p:cNvSpPr>
            <a:spLocks noChangeShapeType="1"/>
          </p:cNvSpPr>
          <p:nvPr/>
        </p:nvSpPr>
        <p:spPr bwMode="auto">
          <a:xfrm>
            <a:off x="2362200" y="2133600"/>
            <a:ext cx="609600" cy="0"/>
          </a:xfrm>
          <a:prstGeom prst="line">
            <a:avLst/>
          </a:prstGeom>
          <a:noFill/>
          <a:ln w="15875">
            <a:solidFill>
              <a:srgbClr val="0000FF"/>
            </a:solidFill>
            <a:round/>
            <a:headEnd/>
            <a:tailEnd/>
          </a:ln>
        </p:spPr>
        <p:txBody>
          <a:bodyPr/>
          <a:lstStyle/>
          <a:p>
            <a:endParaRPr lang="en-US" dirty="0"/>
          </a:p>
        </p:txBody>
      </p:sp>
      <p:sp>
        <p:nvSpPr>
          <p:cNvPr id="111622" name="Line 6"/>
          <p:cNvSpPr>
            <a:spLocks noChangeShapeType="1"/>
          </p:cNvSpPr>
          <p:nvPr/>
        </p:nvSpPr>
        <p:spPr bwMode="auto">
          <a:xfrm>
            <a:off x="2438400" y="4419600"/>
            <a:ext cx="609600" cy="0"/>
          </a:xfrm>
          <a:prstGeom prst="line">
            <a:avLst/>
          </a:prstGeom>
          <a:noFill/>
          <a:ln w="15875">
            <a:solidFill>
              <a:srgbClr val="0000FF"/>
            </a:solidFill>
            <a:round/>
            <a:headEnd/>
            <a:tailEnd/>
          </a:ln>
        </p:spPr>
        <p:txBody>
          <a:bodyPr/>
          <a:lstStyle/>
          <a:p>
            <a:endParaRPr lang="en-US" dirty="0"/>
          </a:p>
        </p:txBody>
      </p:sp>
      <p:sp>
        <p:nvSpPr>
          <p:cNvPr id="111623" name="Line 7"/>
          <p:cNvSpPr>
            <a:spLocks noChangeShapeType="1"/>
          </p:cNvSpPr>
          <p:nvPr/>
        </p:nvSpPr>
        <p:spPr bwMode="auto">
          <a:xfrm>
            <a:off x="7391400" y="2743200"/>
            <a:ext cx="609600" cy="0"/>
          </a:xfrm>
          <a:prstGeom prst="line">
            <a:avLst/>
          </a:prstGeom>
          <a:noFill/>
          <a:ln w="15875">
            <a:solidFill>
              <a:srgbClr val="0000FF"/>
            </a:solidFill>
            <a:round/>
            <a:headEnd/>
            <a:tailEnd/>
          </a:ln>
        </p:spPr>
        <p:txBody>
          <a:bodyPr/>
          <a:lstStyle/>
          <a:p>
            <a:endParaRPr lang="en-US" dirty="0"/>
          </a:p>
        </p:txBody>
      </p:sp>
      <p:sp>
        <p:nvSpPr>
          <p:cNvPr id="111624" name="Line 8"/>
          <p:cNvSpPr>
            <a:spLocks noChangeShapeType="1"/>
          </p:cNvSpPr>
          <p:nvPr/>
        </p:nvSpPr>
        <p:spPr bwMode="auto">
          <a:xfrm>
            <a:off x="1676400" y="1828800"/>
            <a:ext cx="1676400" cy="0"/>
          </a:xfrm>
          <a:prstGeom prst="line">
            <a:avLst/>
          </a:prstGeom>
          <a:noFill/>
          <a:ln w="15875">
            <a:solidFill>
              <a:srgbClr val="0000FF"/>
            </a:solidFill>
            <a:round/>
            <a:headEnd/>
            <a:tailEnd/>
          </a:ln>
        </p:spPr>
        <p:txBody>
          <a:bodyPr/>
          <a:lstStyle/>
          <a:p>
            <a:endParaRPr lang="en-US" dirty="0"/>
          </a:p>
        </p:txBody>
      </p:sp>
      <p:sp>
        <p:nvSpPr>
          <p:cNvPr id="12297" name="Rectangle 9"/>
          <p:cNvSpPr>
            <a:spLocks noChangeArrowheads="1"/>
          </p:cNvSpPr>
          <p:nvPr/>
        </p:nvSpPr>
        <p:spPr bwMode="auto">
          <a:xfrm>
            <a:off x="1981200" y="4648200"/>
            <a:ext cx="838200" cy="228600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45B29F-8543-4671-97CF-0295362D926C}" type="slidenum">
              <a:rPr lang="en-US" smtClean="0"/>
              <a:pPr/>
              <a:t>31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Passage 2 - C</a:t>
            </a:r>
          </a:p>
        </p:txBody>
      </p:sp>
      <p:sp>
        <p:nvSpPr>
          <p:cNvPr id="17411" name="Rectangle 4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eaLnBrk="1" hangingPunct="1"/>
            <a:endParaRPr lang="en-US" sz="2000" dirty="0" smtClean="0"/>
          </a:p>
        </p:txBody>
      </p:sp>
      <p:sp>
        <p:nvSpPr>
          <p:cNvPr id="17412" name="Rectangle 5"/>
          <p:cNvSpPr>
            <a:spLocks noGrp="1" noChangeArrowheads="1"/>
          </p:cNvSpPr>
          <p:nvPr>
            <p:ph type="body" sz="half" idx="2"/>
          </p:nvPr>
        </p:nvSpPr>
        <p:spPr/>
        <p:txBody>
          <a:bodyPr/>
          <a:lstStyle/>
          <a:p>
            <a:pPr marL="533400" indent="-533400" eaLnBrk="1" hangingPunct="1">
              <a:buFontTx/>
              <a:buNone/>
            </a:pPr>
            <a:r>
              <a:rPr lang="en-US" sz="2000" dirty="0" smtClean="0"/>
              <a:t>11. The data seem to indicate that in nature, this species is:</a:t>
            </a:r>
          </a:p>
          <a:p>
            <a:pPr marL="533400" indent="-533400" eaLnBrk="1" hangingPunct="1">
              <a:buFontTx/>
              <a:buAutoNum type="alphaUcPeriod"/>
            </a:pPr>
            <a:r>
              <a:rPr lang="en-US" sz="2000" dirty="0" smtClean="0"/>
              <a:t>Adapted to life in open forests</a:t>
            </a:r>
          </a:p>
          <a:p>
            <a:pPr marL="533400" indent="-533400" eaLnBrk="1" hangingPunct="1">
              <a:buFontTx/>
              <a:buAutoNum type="alphaUcPeriod"/>
            </a:pPr>
            <a:r>
              <a:rPr lang="en-US" sz="2000" dirty="0" smtClean="0"/>
              <a:t>Adapted to life on charcoal</a:t>
            </a:r>
          </a:p>
          <a:p>
            <a:pPr marL="533400" indent="-533400" eaLnBrk="1" hangingPunct="1">
              <a:buFontTx/>
              <a:buAutoNum type="alphaUcPeriod"/>
            </a:pPr>
            <a:r>
              <a:rPr lang="en-US" sz="2000" dirty="0" smtClean="0"/>
              <a:t>Unable to survive in deep forests</a:t>
            </a:r>
          </a:p>
          <a:p>
            <a:pPr marL="533400" indent="-533400" eaLnBrk="1" hangingPunct="1">
              <a:buFontTx/>
              <a:buAutoNum type="alphaUcPeriod"/>
            </a:pPr>
            <a:r>
              <a:rPr lang="en-US" sz="2000" dirty="0" smtClean="0"/>
              <a:t>Severely damaged by forest fires.</a:t>
            </a:r>
          </a:p>
          <a:p>
            <a:pPr marL="533400" indent="-533400" eaLnBrk="1" hangingPunct="1">
              <a:buFontTx/>
              <a:buAutoNum type="alphaUcPeriod"/>
            </a:pPr>
            <a:endParaRPr lang="en-US" sz="2000" dirty="0" smtClean="0"/>
          </a:p>
          <a:p>
            <a:pPr marL="533400" indent="-533400">
              <a:buNone/>
            </a:pPr>
            <a:r>
              <a:rPr lang="en-US" sz="2000" dirty="0" smtClean="0"/>
              <a:t>         </a:t>
            </a:r>
            <a:r>
              <a:rPr lang="en-US" sz="2000" dirty="0" smtClean="0">
                <a:solidFill>
                  <a:srgbClr val="00B050"/>
                </a:solidFill>
              </a:rPr>
              <a:t>This question asks you to take this data to a different place – in nature open forest would be light shade</a:t>
            </a:r>
          </a:p>
          <a:p>
            <a:pPr marL="533400" indent="-533400" eaLnBrk="1" hangingPunct="1">
              <a:buNone/>
            </a:pPr>
            <a:endParaRPr lang="en-US" sz="2000" dirty="0" smtClean="0"/>
          </a:p>
        </p:txBody>
      </p:sp>
      <p:sp>
        <p:nvSpPr>
          <p:cNvPr id="47110" name="Oval 6"/>
          <p:cNvSpPr>
            <a:spLocks noChangeArrowheads="1"/>
          </p:cNvSpPr>
          <p:nvPr/>
        </p:nvSpPr>
        <p:spPr bwMode="auto">
          <a:xfrm>
            <a:off x="4648200" y="2286000"/>
            <a:ext cx="381000" cy="381000"/>
          </a:xfrm>
          <a:prstGeom prst="ellips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45B29F-8543-4671-97CF-0295362D926C}" type="slidenum">
              <a:rPr lang="en-US" smtClean="0"/>
              <a:pPr/>
              <a:t>32</a:t>
            </a:fld>
            <a:endParaRPr lang="en-US" dirty="0"/>
          </a:p>
        </p:txBody>
      </p:sp>
      <p:pic>
        <p:nvPicPr>
          <p:cNvPr id="7" name="Picture 3" descr="c-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0" y="838200"/>
            <a:ext cx="3141663" cy="5641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Line 6"/>
          <p:cNvSpPr>
            <a:spLocks noChangeShapeType="1"/>
          </p:cNvSpPr>
          <p:nvPr/>
        </p:nvSpPr>
        <p:spPr bwMode="auto">
          <a:xfrm>
            <a:off x="2286000" y="4343400"/>
            <a:ext cx="762000" cy="0"/>
          </a:xfrm>
          <a:prstGeom prst="line">
            <a:avLst/>
          </a:prstGeom>
          <a:noFill/>
          <a:ln w="15875">
            <a:solidFill>
              <a:srgbClr val="0000FF"/>
            </a:solidFill>
            <a:round/>
            <a:headEnd/>
            <a:tailEnd/>
          </a:ln>
        </p:spPr>
        <p:txBody>
          <a:bodyPr/>
          <a:lstStyle/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71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71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110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Before trying next passage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Remember to read the introduction</a:t>
            </a:r>
          </a:p>
          <a:p>
            <a:r>
              <a:rPr lang="en-US" dirty="0" smtClean="0"/>
              <a:t>Look at passage 2 and see the description of each experiment – be sure to read what the difference is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45B29F-8543-4671-97CF-0295362D926C}" type="slidenum">
              <a:rPr lang="en-US" smtClean="0"/>
              <a:pPr/>
              <a:t>33</a:t>
            </a:fld>
            <a:endParaRPr lang="en-US" dirty="0"/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Passage 4 - C</a:t>
            </a:r>
            <a:endParaRPr lang="en-US" dirty="0"/>
          </a:p>
        </p:txBody>
      </p:sp>
      <p:sp>
        <p:nvSpPr>
          <p:cNvPr id="6" name="Subtitle 5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Page 670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45B29F-8543-4671-97CF-0295362D926C}" type="slidenum">
              <a:rPr lang="en-US" smtClean="0"/>
              <a:pPr/>
              <a:t>34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Passage 4 - C </a:t>
            </a:r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sz="2800" dirty="0" smtClean="0"/>
              <a:t>A chemist is investigating the effect of various kinds and amounts of solutes on the boiling point of a solution.</a:t>
            </a:r>
          </a:p>
          <a:p>
            <a:pPr eaLnBrk="1" hangingPunct="1">
              <a:lnSpc>
                <a:spcPct val="80000"/>
              </a:lnSpc>
            </a:pPr>
            <a:r>
              <a:rPr lang="en-US" sz="2800" dirty="0" smtClean="0"/>
              <a:t>Need to know difference between solute and solvent. (water is the universal solvent)</a:t>
            </a:r>
          </a:p>
          <a:p>
            <a:pPr eaLnBrk="1" hangingPunct="1">
              <a:lnSpc>
                <a:spcPct val="80000"/>
              </a:lnSpc>
            </a:pPr>
            <a:r>
              <a:rPr lang="en-US" sz="2800" dirty="0" smtClean="0"/>
              <a:t>Skim each experiment to find the difference between each experiment – the intro of each should tell you.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45B29F-8543-4671-97CF-0295362D926C}" type="slidenum">
              <a:rPr lang="en-US" smtClean="0"/>
              <a:pPr/>
              <a:t>35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Passage 4- C  </a:t>
            </a:r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eaLnBrk="1" hangingPunct="1"/>
            <a:endParaRPr lang="en-US" dirty="0" smtClean="0"/>
          </a:p>
        </p:txBody>
      </p:sp>
      <p:sp>
        <p:nvSpPr>
          <p:cNvPr id="26628" name="Rectangle 4"/>
          <p:cNvSpPr>
            <a:spLocks noGrp="1" noChangeArrowheads="1"/>
          </p:cNvSpPr>
          <p:nvPr>
            <p:ph type="body" sz="half" idx="2"/>
          </p:nvPr>
        </p:nvSpPr>
        <p:spPr/>
        <p:txBody>
          <a:bodyPr/>
          <a:lstStyle/>
          <a:p>
            <a:pPr eaLnBrk="1" hangingPunct="1"/>
            <a:endParaRPr lang="en-US" dirty="0" smtClean="0"/>
          </a:p>
        </p:txBody>
      </p:sp>
      <p:pic>
        <p:nvPicPr>
          <p:cNvPr id="26629" name="Picture 5" descr="c-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14400" y="1352550"/>
            <a:ext cx="3100388" cy="5505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30" name="Picture 6" descr="c-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34000" y="2362200"/>
            <a:ext cx="2655888" cy="1038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1687" name="Rectangle 7"/>
          <p:cNvSpPr>
            <a:spLocks noChangeArrowheads="1"/>
          </p:cNvSpPr>
          <p:nvPr/>
        </p:nvSpPr>
        <p:spPr bwMode="auto">
          <a:xfrm>
            <a:off x="914400" y="1905000"/>
            <a:ext cx="3048000" cy="685800"/>
          </a:xfrm>
          <a:prstGeom prst="rect">
            <a:avLst/>
          </a:prstGeom>
          <a:noFill/>
          <a:ln w="9525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71688" name="Rectangle 8"/>
          <p:cNvSpPr>
            <a:spLocks noChangeArrowheads="1"/>
          </p:cNvSpPr>
          <p:nvPr/>
        </p:nvSpPr>
        <p:spPr bwMode="auto">
          <a:xfrm>
            <a:off x="914400" y="4038600"/>
            <a:ext cx="3048000" cy="762000"/>
          </a:xfrm>
          <a:prstGeom prst="rect">
            <a:avLst/>
          </a:prstGeom>
          <a:noFill/>
          <a:ln w="9525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71689" name="Rectangle 9"/>
          <p:cNvSpPr>
            <a:spLocks noChangeArrowheads="1"/>
          </p:cNvSpPr>
          <p:nvPr/>
        </p:nvSpPr>
        <p:spPr bwMode="auto">
          <a:xfrm>
            <a:off x="762000" y="6019800"/>
            <a:ext cx="3276600" cy="838200"/>
          </a:xfrm>
          <a:prstGeom prst="rect">
            <a:avLst/>
          </a:prstGeom>
          <a:noFill/>
          <a:ln w="9525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45B29F-8543-4671-97CF-0295362D926C}" type="slidenum">
              <a:rPr lang="en-US" smtClean="0"/>
              <a:pPr/>
              <a:t>36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16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16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16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16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16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16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687" grpId="0" animBg="1"/>
      <p:bldP spid="71688" grpId="0" animBg="1"/>
      <p:bldP spid="71689" grpId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Passage 4 - C </a:t>
            </a:r>
          </a:p>
        </p:txBody>
      </p:sp>
      <p:sp>
        <p:nvSpPr>
          <p:cNvPr id="634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Experiment 1 – solutions of varying concentrations of glucose in water</a:t>
            </a:r>
          </a:p>
          <a:p>
            <a:pPr eaLnBrk="1" hangingPunct="1"/>
            <a:r>
              <a:rPr lang="en-US" dirty="0" smtClean="0"/>
              <a:t>Experiment 2 – Still dissolved in water but different solutes</a:t>
            </a:r>
          </a:p>
          <a:p>
            <a:pPr eaLnBrk="1" hangingPunct="1"/>
            <a:r>
              <a:rPr lang="en-US" dirty="0" smtClean="0"/>
              <a:t>Experiment 3 – Various solutes dissolved in benzene (they also give you the boiling </a:t>
            </a:r>
            <a:r>
              <a:rPr lang="en-US" dirty="0" err="1" smtClean="0"/>
              <a:t>pt</a:t>
            </a:r>
            <a:r>
              <a:rPr lang="en-US" dirty="0" smtClean="0"/>
              <a:t> of benzene itself)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45B29F-8543-4671-97CF-0295362D926C}" type="slidenum">
              <a:rPr lang="en-US" smtClean="0"/>
              <a:pPr/>
              <a:t>37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34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34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34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34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34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34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3491" grpId="0" build="p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5" descr="c-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2000" y="0"/>
            <a:ext cx="3100388" cy="5505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75" name="Picture 6" descr="c-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105400" y="304800"/>
            <a:ext cx="2655888" cy="1038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4519" name="Rectangle 7"/>
          <p:cNvSpPr>
            <a:spLocks noChangeArrowheads="1"/>
          </p:cNvSpPr>
          <p:nvPr/>
        </p:nvSpPr>
        <p:spPr bwMode="auto">
          <a:xfrm>
            <a:off x="1295400" y="2133600"/>
            <a:ext cx="2133600" cy="228600"/>
          </a:xfrm>
          <a:prstGeom prst="rect">
            <a:avLst/>
          </a:prstGeom>
          <a:noFill/>
          <a:ln w="9525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8677" name="Line 8"/>
          <p:cNvSpPr>
            <a:spLocks noChangeShapeType="1"/>
          </p:cNvSpPr>
          <p:nvPr/>
        </p:nvSpPr>
        <p:spPr bwMode="auto">
          <a:xfrm>
            <a:off x="685800" y="5181600"/>
            <a:ext cx="609600" cy="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8678" name="Line 9"/>
          <p:cNvSpPr>
            <a:spLocks noChangeShapeType="1"/>
          </p:cNvSpPr>
          <p:nvPr/>
        </p:nvSpPr>
        <p:spPr bwMode="auto">
          <a:xfrm>
            <a:off x="3124200" y="5029200"/>
            <a:ext cx="609600" cy="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8679" name="Line 10"/>
          <p:cNvSpPr>
            <a:spLocks noChangeShapeType="1"/>
          </p:cNvSpPr>
          <p:nvPr/>
        </p:nvSpPr>
        <p:spPr bwMode="auto">
          <a:xfrm>
            <a:off x="762000" y="3200400"/>
            <a:ext cx="1143000" cy="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4529" name="Rectangle 17"/>
          <p:cNvSpPr>
            <a:spLocks noGrp="1" noChangeArrowheads="1"/>
          </p:cNvSpPr>
          <p:nvPr>
            <p:ph type="body" sz="half" idx="2"/>
          </p:nvPr>
        </p:nvSpPr>
        <p:spPr/>
        <p:txBody>
          <a:bodyPr>
            <a:normAutofit fontScale="70000" lnSpcReduction="20000"/>
          </a:bodyPr>
          <a:lstStyle/>
          <a:p>
            <a:pPr eaLnBrk="1" hangingPunct="1">
              <a:buFontTx/>
              <a:buNone/>
            </a:pPr>
            <a:r>
              <a:rPr lang="en-US" dirty="0" smtClean="0"/>
              <a:t>17. If 200g of glucose are dissolved in 500 mL of water, the boiling point of the solutions will be:</a:t>
            </a:r>
          </a:p>
          <a:p>
            <a:pPr eaLnBrk="1" hangingPunct="1">
              <a:buFontTx/>
              <a:buNone/>
            </a:pPr>
            <a:r>
              <a:rPr lang="en-US" dirty="0" smtClean="0"/>
              <a:t>	a. 100.3 ⁰ C</a:t>
            </a:r>
          </a:p>
          <a:p>
            <a:pPr>
              <a:buNone/>
            </a:pPr>
            <a:r>
              <a:rPr lang="en-US" dirty="0" smtClean="0"/>
              <a:t>	b. 100.6 ⁰ C</a:t>
            </a:r>
          </a:p>
          <a:p>
            <a:pPr>
              <a:buNone/>
            </a:pPr>
            <a:r>
              <a:rPr lang="en-US" dirty="0" smtClean="0"/>
              <a:t>	c. 101.2 ⁰ C</a:t>
            </a:r>
          </a:p>
          <a:p>
            <a:pPr>
              <a:buNone/>
            </a:pPr>
            <a:r>
              <a:rPr lang="en-US" dirty="0" smtClean="0"/>
              <a:t>	d. 101.6 ⁰ C</a:t>
            </a:r>
          </a:p>
          <a:p>
            <a:pPr eaLnBrk="1" hangingPunct="1">
              <a:buFontTx/>
              <a:buNone/>
            </a:pPr>
            <a:endParaRPr lang="en-US" dirty="0" smtClean="0"/>
          </a:p>
          <a:p>
            <a:pPr eaLnBrk="1" hangingPunct="1">
              <a:buFontTx/>
              <a:buNone/>
            </a:pPr>
            <a:r>
              <a:rPr lang="en-US" dirty="0" smtClean="0"/>
              <a:t> </a:t>
            </a:r>
            <a:r>
              <a:rPr lang="en-US" dirty="0" smtClean="0">
                <a:solidFill>
                  <a:srgbClr val="FF0000"/>
                </a:solidFill>
              </a:rPr>
              <a:t>Need to know that 500 mL = ½ Liter</a:t>
            </a:r>
          </a:p>
          <a:p>
            <a:pPr eaLnBrk="1" hangingPunct="1"/>
            <a:r>
              <a:rPr lang="en-US" dirty="0" smtClean="0">
                <a:solidFill>
                  <a:srgbClr val="00B050"/>
                </a:solidFill>
              </a:rPr>
              <a:t>Since glucose was dissolved in 1L you need to multiply the 200g of glucose by 2 to get 400g which boils at 101.2</a:t>
            </a:r>
          </a:p>
          <a:p>
            <a:pPr eaLnBrk="1" hangingPunct="1"/>
            <a:endParaRPr lang="en-US" dirty="0" smtClean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45B29F-8543-4671-97CF-0295362D926C}" type="slidenum">
              <a:rPr lang="en-US" smtClean="0"/>
              <a:pPr/>
              <a:t>38</a:t>
            </a:fld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3962400" y="0"/>
            <a:ext cx="14478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Passage 4- C</a:t>
            </a:r>
            <a:endParaRPr lang="en-US" dirty="0"/>
          </a:p>
        </p:txBody>
      </p:sp>
      <p:sp>
        <p:nvSpPr>
          <p:cNvPr id="11" name="Oval 14"/>
          <p:cNvSpPr>
            <a:spLocks noChangeArrowheads="1"/>
          </p:cNvSpPr>
          <p:nvPr/>
        </p:nvSpPr>
        <p:spPr bwMode="auto">
          <a:xfrm>
            <a:off x="4876800" y="2971800"/>
            <a:ext cx="381000" cy="381000"/>
          </a:xfrm>
          <a:prstGeom prst="ellips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6"/>
          <p:cNvSpPr>
            <a:spLocks noGrp="1" noChangeArrowheads="1"/>
          </p:cNvSpPr>
          <p:nvPr>
            <p:ph type="body" sz="half" idx="2"/>
          </p:nvPr>
        </p:nvSpPr>
        <p:spPr>
          <a:xfrm>
            <a:off x="4648200" y="304800"/>
            <a:ext cx="4038600" cy="5821363"/>
          </a:xfrm>
        </p:spPr>
        <p:txBody>
          <a:bodyPr/>
          <a:lstStyle/>
          <a:p>
            <a:pPr eaLnBrk="1" hangingPunct="1">
              <a:buFontTx/>
              <a:buNone/>
            </a:pPr>
            <a:endParaRPr lang="en-US" dirty="0" smtClean="0"/>
          </a:p>
          <a:p>
            <a:pPr eaLnBrk="1" hangingPunct="1">
              <a:buFontTx/>
              <a:buNone/>
            </a:pPr>
            <a:endParaRPr lang="en-US" dirty="0" smtClean="0"/>
          </a:p>
          <a:p>
            <a:pPr eaLnBrk="1" hangingPunct="1">
              <a:buFontTx/>
              <a:buNone/>
            </a:pPr>
            <a:endParaRPr lang="en-US" dirty="0" smtClean="0"/>
          </a:p>
          <a:p>
            <a:pPr eaLnBrk="1" hangingPunct="1">
              <a:buFontTx/>
              <a:buNone/>
            </a:pPr>
            <a:endParaRPr lang="en-US" dirty="0" smtClean="0"/>
          </a:p>
          <a:p>
            <a:pPr eaLnBrk="1" hangingPunct="1">
              <a:buFontTx/>
              <a:buNone/>
            </a:pPr>
            <a:r>
              <a:rPr lang="en-US" sz="2000" dirty="0" smtClean="0"/>
              <a:t>18. Three hundred grams of a substance with a molecular weight of 65 are dissolved in 1 liter of water. The boiling point of the solution will be about:</a:t>
            </a:r>
          </a:p>
          <a:p>
            <a:pPr eaLnBrk="1" hangingPunct="1">
              <a:buFontTx/>
              <a:buNone/>
            </a:pPr>
            <a:r>
              <a:rPr lang="en-US" sz="2000" dirty="0" smtClean="0"/>
              <a:t>	F. 103.5ºC</a:t>
            </a:r>
          </a:p>
          <a:p>
            <a:pPr eaLnBrk="1" hangingPunct="1">
              <a:buFontTx/>
              <a:buNone/>
            </a:pPr>
            <a:r>
              <a:rPr lang="en-US" sz="2000" dirty="0" smtClean="0"/>
              <a:t>	G. 102.4ºC</a:t>
            </a:r>
          </a:p>
          <a:p>
            <a:pPr eaLnBrk="1" hangingPunct="1">
              <a:buFontTx/>
              <a:buNone/>
            </a:pPr>
            <a:r>
              <a:rPr lang="en-US" sz="2000" dirty="0" smtClean="0"/>
              <a:t>	H. 101.7ºC</a:t>
            </a:r>
          </a:p>
          <a:p>
            <a:pPr eaLnBrk="1" hangingPunct="1">
              <a:buFontTx/>
              <a:buNone/>
            </a:pPr>
            <a:r>
              <a:rPr lang="en-US" sz="2000" dirty="0" smtClean="0"/>
              <a:t>	J. 100.3ºC</a:t>
            </a:r>
          </a:p>
          <a:p>
            <a:pPr eaLnBrk="1" hangingPunct="1">
              <a:buFontTx/>
              <a:buNone/>
            </a:pPr>
            <a:endParaRPr lang="en-US" sz="2000" dirty="0" smtClean="0"/>
          </a:p>
        </p:txBody>
      </p:sp>
      <p:pic>
        <p:nvPicPr>
          <p:cNvPr id="29699" name="Picture 7" descr="c-4"/>
          <p:cNvPicPr>
            <a:picLocks noGrp="1" noChangeAspect="1" noChangeArrowheads="1"/>
          </p:cNvPicPr>
          <p:nvPr>
            <p:ph type="body" sz="half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990600" y="381000"/>
            <a:ext cx="3100388" cy="5505450"/>
          </a:xfrm>
          <a:noFill/>
        </p:spPr>
      </p:pic>
      <p:pic>
        <p:nvPicPr>
          <p:cNvPr id="29700" name="Picture 9" descr="c-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53000" y="762000"/>
            <a:ext cx="2655888" cy="1038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8618" name="Line 10"/>
          <p:cNvSpPr>
            <a:spLocks noChangeShapeType="1"/>
          </p:cNvSpPr>
          <p:nvPr/>
        </p:nvSpPr>
        <p:spPr bwMode="auto">
          <a:xfrm flipV="1">
            <a:off x="2514600" y="3505200"/>
            <a:ext cx="838200" cy="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8619" name="Line 11"/>
          <p:cNvSpPr>
            <a:spLocks noChangeShapeType="1"/>
          </p:cNvSpPr>
          <p:nvPr/>
        </p:nvSpPr>
        <p:spPr bwMode="auto">
          <a:xfrm flipV="1">
            <a:off x="3505200" y="3657600"/>
            <a:ext cx="533400" cy="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8620" name="Line 12"/>
          <p:cNvSpPr>
            <a:spLocks noChangeShapeType="1"/>
          </p:cNvSpPr>
          <p:nvPr/>
        </p:nvSpPr>
        <p:spPr bwMode="auto">
          <a:xfrm flipV="1">
            <a:off x="2057400" y="4343400"/>
            <a:ext cx="533400" cy="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8621" name="Line 13"/>
          <p:cNvSpPr>
            <a:spLocks noChangeShapeType="1"/>
          </p:cNvSpPr>
          <p:nvPr/>
        </p:nvSpPr>
        <p:spPr bwMode="auto">
          <a:xfrm flipV="1">
            <a:off x="3048000" y="4343400"/>
            <a:ext cx="533400" cy="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8622" name="Oval 14"/>
          <p:cNvSpPr>
            <a:spLocks noChangeArrowheads="1"/>
          </p:cNvSpPr>
          <p:nvPr/>
        </p:nvSpPr>
        <p:spPr bwMode="auto">
          <a:xfrm>
            <a:off x="5029200" y="4267200"/>
            <a:ext cx="381000" cy="457200"/>
          </a:xfrm>
          <a:prstGeom prst="ellips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45B29F-8543-4671-97CF-0295362D926C}" type="slidenum">
              <a:rPr lang="en-US" smtClean="0"/>
              <a:pPr/>
              <a:t>39</a:t>
            </a:fld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4191000" y="152400"/>
            <a:ext cx="133838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Passage 4- C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86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86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862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0"/>
            <a:ext cx="8229600" cy="1143000"/>
          </a:xfrm>
        </p:spPr>
        <p:txBody>
          <a:bodyPr/>
          <a:lstStyle/>
          <a:p>
            <a:r>
              <a:rPr lang="en-US" dirty="0" smtClean="0"/>
              <a:t>Research Summaries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838200"/>
            <a:ext cx="8229600" cy="5410200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Identify the variables</a:t>
            </a:r>
          </a:p>
          <a:p>
            <a:pPr>
              <a:buNone/>
            </a:pPr>
            <a:r>
              <a:rPr lang="en-US" dirty="0"/>
              <a:t> </a:t>
            </a:r>
            <a:r>
              <a:rPr lang="en-US" dirty="0" smtClean="0"/>
              <a:t>  - some passages are about some aspect of the real world so the scientist is making measurements</a:t>
            </a:r>
          </a:p>
          <a:p>
            <a:pPr>
              <a:buNone/>
            </a:pPr>
            <a:r>
              <a:rPr lang="en-US" dirty="0"/>
              <a:t> </a:t>
            </a:r>
            <a:r>
              <a:rPr lang="en-US" dirty="0" smtClean="0"/>
              <a:t>  - you’re asked to compare these measurements</a:t>
            </a:r>
          </a:p>
          <a:p>
            <a:pPr>
              <a:buNone/>
            </a:pPr>
            <a:r>
              <a:rPr lang="en-US" dirty="0"/>
              <a:t> </a:t>
            </a:r>
            <a:r>
              <a:rPr lang="en-US" dirty="0" smtClean="0"/>
              <a:t>  - others are more experimental and you must know difference between independent and dependant variables - what is it?</a:t>
            </a:r>
          </a:p>
          <a:p>
            <a:pPr>
              <a:buNone/>
            </a:pPr>
            <a:r>
              <a:rPr lang="en-US" dirty="0" smtClean="0"/>
              <a:t> (dependent depends on the independent – the growth of plant depends on the amount of light)</a:t>
            </a:r>
          </a:p>
          <a:p>
            <a:pPr>
              <a:buNone/>
            </a:pPr>
            <a:r>
              <a:rPr lang="en-US" dirty="0" smtClean="0"/>
              <a:t>Dependent – on y axis independent on x axis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45B29F-8543-4671-97CF-0295362D926C}" type="slidenum">
              <a:rPr lang="en-US" smtClean="0"/>
              <a:pPr/>
              <a:t>4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body" sz="half" idx="2"/>
          </p:nvPr>
        </p:nvSpPr>
        <p:spPr>
          <a:xfrm>
            <a:off x="4495800" y="0"/>
            <a:ext cx="4343400" cy="63246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Tx/>
              <a:buNone/>
            </a:pPr>
            <a:endParaRPr lang="en-US" sz="2400" smtClean="0"/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en-US" sz="2400" smtClean="0"/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en-US" sz="2400" smtClean="0"/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en-US" sz="2400" smtClean="0"/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sz="1600" smtClean="0"/>
              <a:t>19. For a given concentration and molecular weight of solute, how does the elevation</a:t>
            </a:r>
            <a:r>
              <a:rPr lang="en-US" sz="1600" u="sng" smtClean="0"/>
              <a:t> </a:t>
            </a:r>
            <a:r>
              <a:rPr lang="en-US" sz="1600" smtClean="0"/>
              <a:t>of the boiling point depend on the kind of solvent?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sz="1600" smtClean="0"/>
              <a:t>	A. It is the same for all solvents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sz="1600" smtClean="0"/>
              <a:t>	B. It is the same for water and for benzene.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sz="1600" smtClean="0"/>
              <a:t>	C. It is more for water than for benzene.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sz="1600" smtClean="0"/>
              <a:t>	D. It is more for benzene than for water.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sz="1600" smtClean="0"/>
              <a:t>Which experiments used different solvents?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sz="1600" smtClean="0"/>
              <a:t>	2 and 3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sz="1600" smtClean="0"/>
              <a:t>What should we look at?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sz="1600" smtClean="0"/>
              <a:t>	Glucose and napthalene – why?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sz="1600" smtClean="0"/>
              <a:t>	close in molecular wt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sz="1600" smtClean="0"/>
              <a:t>Elevation of boiling pt – glucose raised it from 100.0</a:t>
            </a:r>
            <a:r>
              <a:rPr lang="en-US" sz="1800" smtClean="0"/>
              <a:t>º</a:t>
            </a:r>
            <a:r>
              <a:rPr lang="en-US" sz="1600" smtClean="0"/>
              <a:t>C to 100.9</a:t>
            </a:r>
            <a:r>
              <a:rPr lang="en-US" sz="1800" smtClean="0"/>
              <a:t>º</a:t>
            </a:r>
            <a:r>
              <a:rPr lang="en-US" sz="1600" smtClean="0"/>
              <a:t>C while napthalene raised it from 80.1</a:t>
            </a:r>
            <a:r>
              <a:rPr lang="en-US" sz="1800" smtClean="0"/>
              <a:t>º</a:t>
            </a:r>
            <a:r>
              <a:rPr lang="en-US" sz="1600" smtClean="0"/>
              <a:t>C to 84.8</a:t>
            </a:r>
            <a:r>
              <a:rPr lang="en-US" sz="1800" smtClean="0"/>
              <a:t>º</a:t>
            </a:r>
            <a:r>
              <a:rPr lang="en-US" sz="1600" smtClean="0"/>
              <a:t>C</a:t>
            </a:r>
          </a:p>
        </p:txBody>
      </p:sp>
      <p:pic>
        <p:nvPicPr>
          <p:cNvPr id="30723" name="Picture 3" descr="c-4"/>
          <p:cNvPicPr>
            <a:picLocks noGrp="1" noChangeAspect="1" noChangeArrowheads="1"/>
          </p:cNvPicPr>
          <p:nvPr>
            <p:ph type="body" sz="half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990600" y="381000"/>
            <a:ext cx="3100388" cy="5505450"/>
          </a:xfrm>
          <a:noFill/>
        </p:spPr>
      </p:pic>
      <p:pic>
        <p:nvPicPr>
          <p:cNvPr id="30724" name="Picture 4" descr="c-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53000" y="457200"/>
            <a:ext cx="2655888" cy="1038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3733" name="Line 5"/>
          <p:cNvSpPr>
            <a:spLocks noChangeShapeType="1"/>
          </p:cNvSpPr>
          <p:nvPr/>
        </p:nvSpPr>
        <p:spPr bwMode="auto">
          <a:xfrm flipV="1">
            <a:off x="5257800" y="1219200"/>
            <a:ext cx="2362200" cy="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3735" name="Line 7"/>
          <p:cNvSpPr>
            <a:spLocks noChangeShapeType="1"/>
          </p:cNvSpPr>
          <p:nvPr/>
        </p:nvSpPr>
        <p:spPr bwMode="auto">
          <a:xfrm flipV="1">
            <a:off x="1219200" y="4648200"/>
            <a:ext cx="1447800" cy="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3736" name="Line 8"/>
          <p:cNvSpPr>
            <a:spLocks noChangeShapeType="1"/>
          </p:cNvSpPr>
          <p:nvPr/>
        </p:nvSpPr>
        <p:spPr bwMode="auto">
          <a:xfrm flipV="1">
            <a:off x="3124200" y="4648200"/>
            <a:ext cx="533400" cy="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3738" name="Line 10"/>
          <p:cNvSpPr>
            <a:spLocks noChangeShapeType="1"/>
          </p:cNvSpPr>
          <p:nvPr/>
        </p:nvSpPr>
        <p:spPr bwMode="auto">
          <a:xfrm flipV="1">
            <a:off x="7620000" y="2057400"/>
            <a:ext cx="990600" cy="0"/>
          </a:xfrm>
          <a:prstGeom prst="line">
            <a:avLst/>
          </a:prstGeom>
          <a:noFill/>
          <a:ln w="9525">
            <a:solidFill>
              <a:srgbClr val="0000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3739" name="Oval 11"/>
          <p:cNvSpPr>
            <a:spLocks noChangeArrowheads="1"/>
          </p:cNvSpPr>
          <p:nvPr/>
        </p:nvSpPr>
        <p:spPr bwMode="auto">
          <a:xfrm>
            <a:off x="4800600" y="3352800"/>
            <a:ext cx="381000" cy="304800"/>
          </a:xfrm>
          <a:prstGeom prst="ellips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45B29F-8543-4671-97CF-0295362D926C}" type="slidenum">
              <a:rPr lang="en-US" smtClean="0"/>
              <a:pPr/>
              <a:t>40</a:t>
            </a:fld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4114800" y="0"/>
            <a:ext cx="133838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Passage 4- C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37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37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3739" grpId="0" animBg="1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body" sz="half" idx="2"/>
          </p:nvPr>
        </p:nvSpPr>
        <p:spPr>
          <a:xfrm>
            <a:off x="4495800" y="0"/>
            <a:ext cx="4343400" cy="63246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Tx/>
              <a:buNone/>
            </a:pPr>
            <a:endParaRPr lang="en-US" dirty="0" smtClean="0"/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en-US" dirty="0" smtClean="0"/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en-US" dirty="0" smtClean="0"/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en-US" dirty="0" smtClean="0"/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sz="1800" dirty="0" smtClean="0"/>
              <a:t>20. Of all the variables in this experiment, the one that has the greatest impact on the elevation of the boiling point is: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sz="1800" dirty="0" smtClean="0"/>
              <a:t>	F. concentration of the solute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sz="1800" dirty="0" smtClean="0"/>
              <a:t>	G. nature of the solvent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sz="1800" dirty="0" smtClean="0"/>
              <a:t>	H. molecular weight of the solvent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sz="1800" dirty="0" smtClean="0"/>
              <a:t>	J. molecular weight of the solute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sz="1800" dirty="0" smtClean="0"/>
              <a:t>Nature  refers to something specific about the solvent – the 2 solvents were water and benzene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sz="1800" dirty="0" smtClean="0"/>
              <a:t>Molecular wt of solvents were not given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sz="1800" dirty="0" smtClean="0"/>
              <a:t>Glucose in water raises </a:t>
            </a:r>
            <a:r>
              <a:rPr lang="en-US" sz="1800" dirty="0" err="1" smtClean="0"/>
              <a:t>bp</a:t>
            </a:r>
            <a:r>
              <a:rPr lang="en-US" sz="1800" dirty="0" smtClean="0"/>
              <a:t> 0.9 ºC, </a:t>
            </a:r>
            <a:r>
              <a:rPr lang="en-US" sz="1800" dirty="0" err="1" smtClean="0"/>
              <a:t>napthalene</a:t>
            </a:r>
            <a:r>
              <a:rPr lang="en-US" sz="1800" dirty="0" smtClean="0"/>
              <a:t> in benzene with same </a:t>
            </a:r>
            <a:r>
              <a:rPr lang="en-US" sz="1800" dirty="0" err="1" smtClean="0"/>
              <a:t>conc</a:t>
            </a:r>
            <a:r>
              <a:rPr lang="en-US" sz="1800" dirty="0" smtClean="0"/>
              <a:t> which has similar mol wt raises it 3.7 ºC </a:t>
            </a:r>
          </a:p>
        </p:txBody>
      </p:sp>
      <p:pic>
        <p:nvPicPr>
          <p:cNvPr id="31747" name="Picture 3" descr="c-4"/>
          <p:cNvPicPr>
            <a:picLocks noGrp="1" noChangeAspect="1" noChangeArrowheads="1"/>
          </p:cNvPicPr>
          <p:nvPr>
            <p:ph type="body" sz="half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914400" y="228600"/>
            <a:ext cx="3100388" cy="5505450"/>
          </a:xfrm>
          <a:noFill/>
        </p:spPr>
      </p:pic>
      <p:pic>
        <p:nvPicPr>
          <p:cNvPr id="31748" name="Picture 4" descr="c-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53000" y="457200"/>
            <a:ext cx="2655888" cy="1038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1749" name="Rectangle 11"/>
          <p:cNvSpPr>
            <a:spLocks noChangeArrowheads="1"/>
          </p:cNvSpPr>
          <p:nvPr/>
        </p:nvSpPr>
        <p:spPr bwMode="auto">
          <a:xfrm>
            <a:off x="5029200" y="457200"/>
            <a:ext cx="1981200" cy="990600"/>
          </a:xfrm>
          <a:prstGeom prst="rect">
            <a:avLst/>
          </a:prstGeom>
          <a:noFill/>
          <a:ln w="9525">
            <a:solidFill>
              <a:srgbClr val="00FF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1750" name="Line 13"/>
          <p:cNvSpPr>
            <a:spLocks noChangeShapeType="1"/>
          </p:cNvSpPr>
          <p:nvPr/>
        </p:nvSpPr>
        <p:spPr bwMode="auto">
          <a:xfrm flipH="1" flipV="1">
            <a:off x="3962400" y="2667000"/>
            <a:ext cx="914400" cy="38100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31752" name="Rectangle 15"/>
          <p:cNvSpPr>
            <a:spLocks noChangeArrowheads="1"/>
          </p:cNvSpPr>
          <p:nvPr/>
        </p:nvSpPr>
        <p:spPr bwMode="auto">
          <a:xfrm>
            <a:off x="914400" y="3810000"/>
            <a:ext cx="1828800" cy="914400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1753" name="Rectangle 16"/>
          <p:cNvSpPr>
            <a:spLocks noChangeArrowheads="1"/>
          </p:cNvSpPr>
          <p:nvPr/>
        </p:nvSpPr>
        <p:spPr bwMode="auto">
          <a:xfrm>
            <a:off x="914400" y="1524000"/>
            <a:ext cx="3048000" cy="1295400"/>
          </a:xfrm>
          <a:prstGeom prst="rect">
            <a:avLst/>
          </a:prstGeom>
          <a:noFill/>
          <a:ln w="9525">
            <a:solidFill>
              <a:srgbClr val="3366FF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1754" name="Text Box 17"/>
          <p:cNvSpPr txBox="1">
            <a:spLocks noChangeArrowheads="1"/>
          </p:cNvSpPr>
          <p:nvPr/>
        </p:nvSpPr>
        <p:spPr bwMode="auto">
          <a:xfrm>
            <a:off x="381000" y="1295400"/>
            <a:ext cx="363537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400">
                <a:solidFill>
                  <a:srgbClr val="FF00FF"/>
                </a:solidFill>
              </a:rPr>
              <a:t>Water &amp; glucose in 1L – diff concentrations</a:t>
            </a:r>
          </a:p>
        </p:txBody>
      </p:sp>
      <p:sp>
        <p:nvSpPr>
          <p:cNvPr id="31755" name="Rectangle 18"/>
          <p:cNvSpPr>
            <a:spLocks noChangeArrowheads="1"/>
          </p:cNvSpPr>
          <p:nvPr/>
        </p:nvSpPr>
        <p:spPr bwMode="auto">
          <a:xfrm>
            <a:off x="228600" y="3505200"/>
            <a:ext cx="452755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400">
                <a:solidFill>
                  <a:srgbClr val="FF00FF"/>
                </a:solidFill>
              </a:rPr>
              <a:t>Water &amp; diff solutes – same concentrations</a:t>
            </a:r>
          </a:p>
        </p:txBody>
      </p:sp>
      <p:sp>
        <p:nvSpPr>
          <p:cNvPr id="31756" name="Rectangle 19"/>
          <p:cNvSpPr>
            <a:spLocks noChangeArrowheads="1"/>
          </p:cNvSpPr>
          <p:nvPr/>
        </p:nvSpPr>
        <p:spPr bwMode="auto">
          <a:xfrm>
            <a:off x="4649788" y="1498600"/>
            <a:ext cx="3760787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>
                <a:solidFill>
                  <a:srgbClr val="FF00FF"/>
                </a:solidFill>
              </a:rPr>
              <a:t>benzene &amp; diff solutes – same concentrations</a:t>
            </a:r>
          </a:p>
        </p:txBody>
      </p:sp>
      <p:sp>
        <p:nvSpPr>
          <p:cNvPr id="31757" name="Rectangle 20"/>
          <p:cNvSpPr>
            <a:spLocks noChangeArrowheads="1"/>
          </p:cNvSpPr>
          <p:nvPr/>
        </p:nvSpPr>
        <p:spPr bwMode="auto">
          <a:xfrm>
            <a:off x="914400" y="4343400"/>
            <a:ext cx="2667000" cy="152400"/>
          </a:xfrm>
          <a:prstGeom prst="rect">
            <a:avLst/>
          </a:prstGeom>
          <a:noFill/>
          <a:ln w="9525">
            <a:solidFill>
              <a:srgbClr val="FFFF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1758" name="Rectangle 21"/>
          <p:cNvSpPr>
            <a:spLocks noChangeArrowheads="1"/>
          </p:cNvSpPr>
          <p:nvPr/>
        </p:nvSpPr>
        <p:spPr bwMode="auto">
          <a:xfrm>
            <a:off x="5029200" y="1066800"/>
            <a:ext cx="2514600" cy="152400"/>
          </a:xfrm>
          <a:prstGeom prst="rect">
            <a:avLst/>
          </a:prstGeom>
          <a:noFill/>
          <a:ln w="9525">
            <a:solidFill>
              <a:srgbClr val="FFFF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5798" name="Oval 22"/>
          <p:cNvSpPr>
            <a:spLocks noChangeArrowheads="1"/>
          </p:cNvSpPr>
          <p:nvPr/>
        </p:nvSpPr>
        <p:spPr bwMode="auto">
          <a:xfrm>
            <a:off x="4876800" y="2971800"/>
            <a:ext cx="228600" cy="304800"/>
          </a:xfrm>
          <a:prstGeom prst="ellips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45B29F-8543-4671-97CF-0295362D926C}" type="slidenum">
              <a:rPr lang="en-US" smtClean="0"/>
              <a:pPr/>
              <a:t>41</a:t>
            </a:fld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3886200" y="0"/>
            <a:ext cx="133838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Passage 4- C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57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57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5798" grpId="0" animBg="1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body" sz="half" idx="2"/>
          </p:nvPr>
        </p:nvSpPr>
        <p:spPr>
          <a:xfrm>
            <a:off x="4495800" y="0"/>
            <a:ext cx="4648200" cy="63246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Tx/>
              <a:buNone/>
            </a:pPr>
            <a:endParaRPr lang="en-US" sz="2000" smtClean="0"/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en-US" sz="2000" smtClean="0"/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en-US" sz="2000" smtClean="0"/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en-US" sz="2000" smtClean="0"/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en-US" sz="1400" smtClean="0"/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en-US" sz="1400" smtClean="0"/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sz="1400" smtClean="0"/>
              <a:t>21.In Experiment 3, the solution of butyric acid in benzene boiled at a higher temperature than cholesterol in benzene. A possible explanation is: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sz="1400" smtClean="0"/>
              <a:t>	A. the molecules of cholesterol are larger, so they lower the boiling pt of the benzene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sz="1400" smtClean="0"/>
              <a:t>	B. the mass of cholesterol in solution was larger than the mass of butyric acid.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sz="1400" smtClean="0"/>
              <a:t>	C. cholesterol reacts chemically with benzene, but butyric acid does not.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sz="1400" smtClean="0"/>
              <a:t>	D. the butyric acid solution contains more molecules of solute than the cholesterol solution.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en-US" sz="1400" smtClean="0"/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sz="1400" smtClean="0"/>
              <a:t>Boiling point of benzene is 80.1 – cholesterol didn’t lower it – it raised it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sz="1400" smtClean="0"/>
              <a:t>Mass was the same for all (good experiment – one variable)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sz="1400" smtClean="0"/>
              <a:t>No reason to think a chemical reaction occurred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sz="1400" smtClean="0"/>
              <a:t>Lower mol wt will have more molecules to make 300g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en-US" sz="1400" smtClean="0"/>
          </a:p>
        </p:txBody>
      </p:sp>
      <p:pic>
        <p:nvPicPr>
          <p:cNvPr id="32771" name="Picture 3" descr="c-4"/>
          <p:cNvPicPr>
            <a:picLocks noGrp="1" noChangeAspect="1" noChangeArrowheads="1"/>
          </p:cNvPicPr>
          <p:nvPr>
            <p:ph type="body" sz="half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914400" y="228600"/>
            <a:ext cx="3100388" cy="5505450"/>
          </a:xfrm>
          <a:noFill/>
        </p:spPr>
      </p:pic>
      <p:pic>
        <p:nvPicPr>
          <p:cNvPr id="32772" name="Picture 4" descr="c-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53000" y="457200"/>
            <a:ext cx="2655888" cy="1038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2773" name="Rectangle 5"/>
          <p:cNvSpPr>
            <a:spLocks noChangeArrowheads="1"/>
          </p:cNvSpPr>
          <p:nvPr/>
        </p:nvSpPr>
        <p:spPr bwMode="auto">
          <a:xfrm>
            <a:off x="5029200" y="457200"/>
            <a:ext cx="1981200" cy="990600"/>
          </a:xfrm>
          <a:prstGeom prst="rect">
            <a:avLst/>
          </a:prstGeom>
          <a:noFill/>
          <a:ln w="9525">
            <a:solidFill>
              <a:srgbClr val="00FF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2774" name="Line 6"/>
          <p:cNvSpPr>
            <a:spLocks noChangeShapeType="1"/>
          </p:cNvSpPr>
          <p:nvPr/>
        </p:nvSpPr>
        <p:spPr bwMode="auto">
          <a:xfrm flipH="1" flipV="1">
            <a:off x="3962400" y="2667000"/>
            <a:ext cx="914400" cy="38100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32775" name="Line 7"/>
          <p:cNvSpPr>
            <a:spLocks noChangeShapeType="1"/>
          </p:cNvSpPr>
          <p:nvPr/>
        </p:nvSpPr>
        <p:spPr bwMode="auto">
          <a:xfrm>
            <a:off x="5181600" y="3505200"/>
            <a:ext cx="685800" cy="0"/>
          </a:xfrm>
          <a:prstGeom prst="line">
            <a:avLst/>
          </a:prstGeom>
          <a:noFill/>
          <a:ln w="9525">
            <a:solidFill>
              <a:srgbClr val="00FF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2776" name="Rectangle 8"/>
          <p:cNvSpPr>
            <a:spLocks noChangeArrowheads="1"/>
          </p:cNvSpPr>
          <p:nvPr/>
        </p:nvSpPr>
        <p:spPr bwMode="auto">
          <a:xfrm>
            <a:off x="914400" y="3810000"/>
            <a:ext cx="1828800" cy="914400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2777" name="Rectangle 9"/>
          <p:cNvSpPr>
            <a:spLocks noChangeArrowheads="1"/>
          </p:cNvSpPr>
          <p:nvPr/>
        </p:nvSpPr>
        <p:spPr bwMode="auto">
          <a:xfrm>
            <a:off x="914400" y="1524000"/>
            <a:ext cx="3048000" cy="1295400"/>
          </a:xfrm>
          <a:prstGeom prst="rect">
            <a:avLst/>
          </a:prstGeom>
          <a:noFill/>
          <a:ln w="9525">
            <a:solidFill>
              <a:srgbClr val="3366FF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2778" name="Text Box 10"/>
          <p:cNvSpPr txBox="1">
            <a:spLocks noChangeArrowheads="1"/>
          </p:cNvSpPr>
          <p:nvPr/>
        </p:nvSpPr>
        <p:spPr bwMode="auto">
          <a:xfrm>
            <a:off x="381000" y="1295400"/>
            <a:ext cx="363537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400">
                <a:solidFill>
                  <a:srgbClr val="FF00FF"/>
                </a:solidFill>
              </a:rPr>
              <a:t>Water &amp; glucose in 1L – diff concentrations</a:t>
            </a:r>
          </a:p>
        </p:txBody>
      </p:sp>
      <p:sp>
        <p:nvSpPr>
          <p:cNvPr id="32779" name="Rectangle 11"/>
          <p:cNvSpPr>
            <a:spLocks noChangeArrowheads="1"/>
          </p:cNvSpPr>
          <p:nvPr/>
        </p:nvSpPr>
        <p:spPr bwMode="auto">
          <a:xfrm>
            <a:off x="228600" y="3505200"/>
            <a:ext cx="452755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400">
                <a:solidFill>
                  <a:srgbClr val="FF00FF"/>
                </a:solidFill>
              </a:rPr>
              <a:t>Water &amp; diff solutes – same concentrations</a:t>
            </a:r>
          </a:p>
        </p:txBody>
      </p:sp>
      <p:sp>
        <p:nvSpPr>
          <p:cNvPr id="32780" name="Rectangle 12"/>
          <p:cNvSpPr>
            <a:spLocks noChangeArrowheads="1"/>
          </p:cNvSpPr>
          <p:nvPr/>
        </p:nvSpPr>
        <p:spPr bwMode="auto">
          <a:xfrm>
            <a:off x="4649788" y="1498600"/>
            <a:ext cx="3760787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>
                <a:solidFill>
                  <a:srgbClr val="FF00FF"/>
                </a:solidFill>
              </a:rPr>
              <a:t>benzene &amp; diff solutes – same concentrations</a:t>
            </a:r>
          </a:p>
        </p:txBody>
      </p:sp>
      <p:sp>
        <p:nvSpPr>
          <p:cNvPr id="32781" name="Rectangle 13"/>
          <p:cNvSpPr>
            <a:spLocks noChangeArrowheads="1"/>
          </p:cNvSpPr>
          <p:nvPr/>
        </p:nvSpPr>
        <p:spPr bwMode="auto">
          <a:xfrm>
            <a:off x="914400" y="4343400"/>
            <a:ext cx="2667000" cy="152400"/>
          </a:xfrm>
          <a:prstGeom prst="rect">
            <a:avLst/>
          </a:prstGeom>
          <a:noFill/>
          <a:ln w="9525">
            <a:solidFill>
              <a:srgbClr val="FFFF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2782" name="Rectangle 14"/>
          <p:cNvSpPr>
            <a:spLocks noChangeArrowheads="1"/>
          </p:cNvSpPr>
          <p:nvPr/>
        </p:nvSpPr>
        <p:spPr bwMode="auto">
          <a:xfrm>
            <a:off x="5029200" y="1066800"/>
            <a:ext cx="2514600" cy="152400"/>
          </a:xfrm>
          <a:prstGeom prst="rect">
            <a:avLst/>
          </a:prstGeom>
          <a:noFill/>
          <a:ln w="9525">
            <a:solidFill>
              <a:srgbClr val="FFFF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1935" name="Oval 15"/>
          <p:cNvSpPr>
            <a:spLocks noChangeArrowheads="1"/>
          </p:cNvSpPr>
          <p:nvPr/>
        </p:nvSpPr>
        <p:spPr bwMode="auto">
          <a:xfrm>
            <a:off x="4800600" y="3657600"/>
            <a:ext cx="381000" cy="304800"/>
          </a:xfrm>
          <a:prstGeom prst="ellips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45B29F-8543-4671-97CF-0295362D926C}" type="slidenum">
              <a:rPr lang="en-US" smtClean="0"/>
              <a:pPr/>
              <a:t>42</a:t>
            </a:fld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3962400" y="0"/>
            <a:ext cx="133838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Passage 4- C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19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19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35" grpId="0" animBg="1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body" sz="half" idx="2"/>
          </p:nvPr>
        </p:nvSpPr>
        <p:spPr>
          <a:xfrm>
            <a:off x="4495800" y="0"/>
            <a:ext cx="4343400" cy="63246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Tx/>
              <a:buNone/>
            </a:pPr>
            <a:endParaRPr lang="en-US" dirty="0" smtClean="0"/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en-US" dirty="0" smtClean="0"/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en-US" dirty="0" smtClean="0"/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en-US" dirty="0" smtClean="0"/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sz="1800" dirty="0" smtClean="0"/>
              <a:t>22. In trying to determine the nature of a newly discovered substance, a chemist might use experiments of this kind to discover its: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sz="1800" dirty="0" smtClean="0"/>
              <a:t>	F. chemical formula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sz="1800" dirty="0" smtClean="0"/>
              <a:t>	G. concentration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sz="1800" dirty="0" smtClean="0"/>
              <a:t>	H. molecular weight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sz="1800" dirty="0" smtClean="0"/>
              <a:t>	J. boiling point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sz="1800" dirty="0" smtClean="0"/>
              <a:t>Remember this is elevation of boiling point not boiling point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sz="1800" dirty="0" smtClean="0"/>
              <a:t>There is a clear relationship between elevation of boiling point and molecular weight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sz="1800" dirty="0" smtClean="0"/>
              <a:t>J is not right because you wouldn’t have to do all of these experiments to find the boiling point – just boil it!</a:t>
            </a:r>
          </a:p>
        </p:txBody>
      </p:sp>
      <p:pic>
        <p:nvPicPr>
          <p:cNvPr id="33795" name="Picture 3" descr="c-4"/>
          <p:cNvPicPr>
            <a:picLocks noGrp="1" noChangeAspect="1" noChangeArrowheads="1"/>
          </p:cNvPicPr>
          <p:nvPr>
            <p:ph type="body" sz="half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914400" y="228600"/>
            <a:ext cx="3100388" cy="5505450"/>
          </a:xfrm>
          <a:noFill/>
        </p:spPr>
      </p:pic>
      <p:pic>
        <p:nvPicPr>
          <p:cNvPr id="33796" name="Picture 4" descr="c-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53000" y="457200"/>
            <a:ext cx="2655888" cy="1038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3797" name="Text Box 10"/>
          <p:cNvSpPr txBox="1">
            <a:spLocks noChangeArrowheads="1"/>
          </p:cNvSpPr>
          <p:nvPr/>
        </p:nvSpPr>
        <p:spPr bwMode="auto">
          <a:xfrm>
            <a:off x="381000" y="1295400"/>
            <a:ext cx="363537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400">
                <a:solidFill>
                  <a:srgbClr val="FF00FF"/>
                </a:solidFill>
              </a:rPr>
              <a:t>Water &amp; glucose in 1L – diff concentrations</a:t>
            </a:r>
          </a:p>
        </p:txBody>
      </p:sp>
      <p:sp>
        <p:nvSpPr>
          <p:cNvPr id="33798" name="Rectangle 11"/>
          <p:cNvSpPr>
            <a:spLocks noChangeArrowheads="1"/>
          </p:cNvSpPr>
          <p:nvPr/>
        </p:nvSpPr>
        <p:spPr bwMode="auto">
          <a:xfrm>
            <a:off x="228600" y="3505200"/>
            <a:ext cx="452755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400">
                <a:solidFill>
                  <a:srgbClr val="FF00FF"/>
                </a:solidFill>
              </a:rPr>
              <a:t>Water &amp; diff solutes – same concentrations</a:t>
            </a:r>
          </a:p>
        </p:txBody>
      </p:sp>
      <p:sp>
        <p:nvSpPr>
          <p:cNvPr id="33799" name="Rectangle 12"/>
          <p:cNvSpPr>
            <a:spLocks noChangeArrowheads="1"/>
          </p:cNvSpPr>
          <p:nvPr/>
        </p:nvSpPr>
        <p:spPr bwMode="auto">
          <a:xfrm>
            <a:off x="4649788" y="1498600"/>
            <a:ext cx="3760787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>
                <a:solidFill>
                  <a:srgbClr val="FF00FF"/>
                </a:solidFill>
              </a:rPr>
              <a:t>benzene &amp; diff solutes – same concentrations</a:t>
            </a:r>
          </a:p>
        </p:txBody>
      </p:sp>
      <p:sp>
        <p:nvSpPr>
          <p:cNvPr id="83983" name="Oval 15"/>
          <p:cNvSpPr>
            <a:spLocks noChangeArrowheads="1"/>
          </p:cNvSpPr>
          <p:nvPr/>
        </p:nvSpPr>
        <p:spPr bwMode="auto">
          <a:xfrm>
            <a:off x="4800600" y="3429000"/>
            <a:ext cx="381000" cy="381000"/>
          </a:xfrm>
          <a:prstGeom prst="ellips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3801" name="Line 16"/>
          <p:cNvSpPr>
            <a:spLocks noChangeShapeType="1"/>
          </p:cNvSpPr>
          <p:nvPr/>
        </p:nvSpPr>
        <p:spPr bwMode="auto">
          <a:xfrm>
            <a:off x="6400800" y="4419600"/>
            <a:ext cx="914400" cy="0"/>
          </a:xfrm>
          <a:prstGeom prst="line">
            <a:avLst/>
          </a:prstGeom>
          <a:noFill/>
          <a:ln w="9525">
            <a:solidFill>
              <a:srgbClr val="00FF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45B29F-8543-4671-97CF-0295362D926C}" type="slidenum">
              <a:rPr lang="en-US" smtClean="0"/>
              <a:pPr/>
              <a:t>43</a:t>
            </a:fld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3962400" y="0"/>
            <a:ext cx="133838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Passage 4- C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39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39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3983" grpId="0" animBg="1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Passage 6 - C</a:t>
            </a:r>
            <a:endParaRPr lang="en-US" dirty="0"/>
          </a:p>
        </p:txBody>
      </p:sp>
      <p:sp>
        <p:nvSpPr>
          <p:cNvPr id="6" name="Subtitle 5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Page 672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45B29F-8543-4671-97CF-0295362D926C}" type="slidenum">
              <a:rPr lang="en-US" smtClean="0"/>
              <a:pPr/>
              <a:t>44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l" eaLnBrk="1" hangingPunct="1"/>
            <a:r>
              <a:rPr lang="en-US" sz="2400" smtClean="0"/>
              <a:t>			  </a:t>
            </a:r>
            <a:r>
              <a:rPr lang="en-US" sz="2400" b="1" smtClean="0"/>
              <a:t>Passage 6</a:t>
            </a:r>
            <a:br>
              <a:rPr lang="en-US" sz="2400" b="1" smtClean="0"/>
            </a:br>
            <a:r>
              <a:rPr lang="en-US" sz="2000" smtClean="0"/>
              <a:t>The purpose of this experiment is to study the rate at which the eyes of guppies become light-adapted.</a:t>
            </a:r>
          </a:p>
        </p:txBody>
      </p:sp>
      <p:sp>
        <p:nvSpPr>
          <p:cNvPr id="43011" name="Rectangle 5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43012" name="Rectangle 6"/>
          <p:cNvSpPr>
            <a:spLocks noGrp="1" noChangeArrowheads="1"/>
          </p:cNvSpPr>
          <p:nvPr>
            <p:ph type="body" sz="half" idx="2"/>
          </p:nvPr>
        </p:nvSpPr>
        <p:spPr>
          <a:xfrm>
            <a:off x="4953000" y="1600200"/>
            <a:ext cx="4038600" cy="4525963"/>
          </a:xfrm>
        </p:spPr>
        <p:txBody>
          <a:bodyPr/>
          <a:lstStyle/>
          <a:p>
            <a:pPr lvl="1" eaLnBrk="1" hangingPunct="1"/>
            <a:endParaRPr lang="en-US" smtClean="0"/>
          </a:p>
        </p:txBody>
      </p:sp>
      <p:pic>
        <p:nvPicPr>
          <p:cNvPr id="43013" name="Picture 7" descr="c-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5800" y="1676400"/>
            <a:ext cx="3022600" cy="4370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3014" name="Picture 8" descr="c-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38200" y="4114800"/>
            <a:ext cx="2798763" cy="2587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3015" name="Rectangle 9"/>
          <p:cNvSpPr>
            <a:spLocks noChangeArrowheads="1"/>
          </p:cNvSpPr>
          <p:nvPr/>
        </p:nvSpPr>
        <p:spPr bwMode="auto">
          <a:xfrm>
            <a:off x="990600" y="2895600"/>
            <a:ext cx="2743200" cy="228600"/>
          </a:xfrm>
          <a:prstGeom prst="rect">
            <a:avLst/>
          </a:prstGeom>
          <a:noFill/>
          <a:ln w="9525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3016" name="Text Box 10"/>
          <p:cNvSpPr txBox="1">
            <a:spLocks noChangeArrowheads="1"/>
          </p:cNvSpPr>
          <p:nvPr/>
        </p:nvSpPr>
        <p:spPr bwMode="auto">
          <a:xfrm>
            <a:off x="3962400" y="2819400"/>
            <a:ext cx="8382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solidFill>
                  <a:srgbClr val="FF00FF"/>
                </a:solidFill>
              </a:rPr>
              <a:t>Data</a:t>
            </a:r>
          </a:p>
        </p:txBody>
      </p:sp>
      <p:sp>
        <p:nvSpPr>
          <p:cNvPr id="43017" name="Line 11"/>
          <p:cNvSpPr>
            <a:spLocks noChangeShapeType="1"/>
          </p:cNvSpPr>
          <p:nvPr/>
        </p:nvSpPr>
        <p:spPr bwMode="auto">
          <a:xfrm flipH="1">
            <a:off x="3733800" y="2971800"/>
            <a:ext cx="381000" cy="0"/>
          </a:xfrm>
          <a:prstGeom prst="line">
            <a:avLst/>
          </a:prstGeom>
          <a:noFill/>
          <a:ln w="9525">
            <a:solidFill>
              <a:srgbClr val="008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pic>
        <p:nvPicPr>
          <p:cNvPr id="43018" name="Picture 12" descr="scan0003 - Copy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334000" y="1752600"/>
            <a:ext cx="3190875" cy="1631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45B29F-8543-4671-97CF-0295362D926C}" type="slidenum">
              <a:rPr lang="en-US" smtClean="0"/>
              <a:pPr/>
              <a:t>45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4"/>
          <p:cNvSpPr>
            <a:spLocks noGrp="1" noChangeArrowheads="1"/>
          </p:cNvSpPr>
          <p:nvPr>
            <p:ph type="body" sz="half" idx="2"/>
          </p:nvPr>
        </p:nvSpPr>
        <p:spPr/>
        <p:txBody>
          <a:bodyPr/>
          <a:lstStyle/>
          <a:p>
            <a:pPr eaLnBrk="1" hangingPunct="1">
              <a:buFontTx/>
              <a:buNone/>
            </a:pPr>
            <a:r>
              <a:rPr lang="en-US" sz="1800" smtClean="0"/>
              <a:t>28. What assumption underlies the design of these experiments?</a:t>
            </a:r>
          </a:p>
          <a:p>
            <a:pPr eaLnBrk="1" hangingPunct="1">
              <a:buFontTx/>
              <a:buNone/>
            </a:pPr>
            <a:r>
              <a:rPr lang="en-US" sz="1800" smtClean="0"/>
              <a:t>	F. Guppies are most active when illuminations is high.</a:t>
            </a:r>
          </a:p>
          <a:p>
            <a:pPr eaLnBrk="1" hangingPunct="1">
              <a:buFontTx/>
              <a:buNone/>
            </a:pPr>
            <a:r>
              <a:rPr lang="en-US" sz="1800" smtClean="0"/>
              <a:t>	G. The ability of guppies to find food depends on their ability to see it.</a:t>
            </a:r>
          </a:p>
          <a:p>
            <a:pPr eaLnBrk="1" hangingPunct="1">
              <a:buFontTx/>
              <a:buNone/>
            </a:pPr>
            <a:r>
              <a:rPr lang="en-US" sz="1800" smtClean="0"/>
              <a:t>	H. Temperature affects the ability of guppies to find food.</a:t>
            </a:r>
          </a:p>
          <a:p>
            <a:pPr eaLnBrk="1" hangingPunct="1">
              <a:buFontTx/>
              <a:buNone/>
            </a:pPr>
            <a:r>
              <a:rPr lang="en-US" sz="1800" smtClean="0"/>
              <a:t>	J. The eyes of guppies are just like the eyes of people.</a:t>
            </a:r>
          </a:p>
        </p:txBody>
      </p:sp>
      <p:pic>
        <p:nvPicPr>
          <p:cNvPr id="44035" name="Picture 5" descr="c-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9600" y="228600"/>
            <a:ext cx="3022600" cy="4370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4036" name="Rectangle 7"/>
          <p:cNvSpPr>
            <a:spLocks noChangeArrowheads="1"/>
          </p:cNvSpPr>
          <p:nvPr/>
        </p:nvSpPr>
        <p:spPr bwMode="auto">
          <a:xfrm>
            <a:off x="1066800" y="1447800"/>
            <a:ext cx="2743200" cy="228600"/>
          </a:xfrm>
          <a:prstGeom prst="rect">
            <a:avLst/>
          </a:prstGeom>
          <a:noFill/>
          <a:ln w="9525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4037" name="Text Box 8"/>
          <p:cNvSpPr txBox="1">
            <a:spLocks noChangeArrowheads="1"/>
          </p:cNvSpPr>
          <p:nvPr/>
        </p:nvSpPr>
        <p:spPr bwMode="auto">
          <a:xfrm>
            <a:off x="4038600" y="990600"/>
            <a:ext cx="8382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solidFill>
                  <a:srgbClr val="FF00FF"/>
                </a:solidFill>
              </a:rPr>
              <a:t>Data</a:t>
            </a:r>
          </a:p>
        </p:txBody>
      </p:sp>
      <p:sp>
        <p:nvSpPr>
          <p:cNvPr id="44038" name="Line 9"/>
          <p:cNvSpPr>
            <a:spLocks noChangeShapeType="1"/>
          </p:cNvSpPr>
          <p:nvPr/>
        </p:nvSpPr>
        <p:spPr bwMode="auto">
          <a:xfrm flipH="1">
            <a:off x="3810000" y="1219200"/>
            <a:ext cx="381000" cy="228600"/>
          </a:xfrm>
          <a:prstGeom prst="line">
            <a:avLst/>
          </a:prstGeom>
          <a:noFill/>
          <a:ln w="9525">
            <a:solidFill>
              <a:srgbClr val="008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pic>
        <p:nvPicPr>
          <p:cNvPr id="44039" name="Picture 11" descr="c-6"/>
          <p:cNvPicPr>
            <a:picLocks noGrp="1" noChangeAspect="1" noChangeArrowheads="1"/>
          </p:cNvPicPr>
          <p:nvPr>
            <p:ph type="body" sz="half" idx="1"/>
          </p:nvPr>
        </p:nvPicPr>
        <p:blipFill>
          <a:blip r:embed="rId4" cstate="print"/>
          <a:srcRect/>
          <a:stretch>
            <a:fillRect/>
          </a:stretch>
        </p:blipFill>
        <p:spPr>
          <a:xfrm>
            <a:off x="762000" y="2819400"/>
            <a:ext cx="2798763" cy="2587625"/>
          </a:xfrm>
          <a:noFill/>
        </p:spPr>
      </p:pic>
      <p:sp>
        <p:nvSpPr>
          <p:cNvPr id="94220" name="Oval 12"/>
          <p:cNvSpPr>
            <a:spLocks noChangeArrowheads="1"/>
          </p:cNvSpPr>
          <p:nvPr/>
        </p:nvSpPr>
        <p:spPr bwMode="auto">
          <a:xfrm>
            <a:off x="5029200" y="2743200"/>
            <a:ext cx="381000" cy="381000"/>
          </a:xfrm>
          <a:prstGeom prst="ellips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pic>
        <p:nvPicPr>
          <p:cNvPr id="44041" name="Picture 13" descr="scan0003 - Copy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62000" y="5029200"/>
            <a:ext cx="3190875" cy="1631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45B29F-8543-4671-97CF-0295362D926C}" type="slidenum">
              <a:rPr lang="en-US" smtClean="0"/>
              <a:pPr/>
              <a:t>46</a:t>
            </a:fld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4038600" y="228600"/>
            <a:ext cx="133838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Passage 6- C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42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42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4220" grpId="0" animBg="1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body" sz="half" idx="2"/>
          </p:nvPr>
        </p:nvSpPr>
        <p:spPr/>
        <p:txBody>
          <a:bodyPr/>
          <a:lstStyle/>
          <a:p>
            <a:pPr eaLnBrk="1" hangingPunct="1">
              <a:buFontTx/>
              <a:buNone/>
            </a:pPr>
            <a:r>
              <a:rPr lang="en-US" sz="1800" smtClean="0"/>
              <a:t>29. What was the purpose of Experiment 1?</a:t>
            </a:r>
          </a:p>
          <a:p>
            <a:pPr eaLnBrk="1" hangingPunct="1">
              <a:buFontTx/>
              <a:buNone/>
            </a:pPr>
            <a:r>
              <a:rPr lang="en-US" sz="1800" smtClean="0"/>
              <a:t>	A. To establish a criterion as to when the guppies eyes are light-adapted.</a:t>
            </a:r>
          </a:p>
          <a:p>
            <a:pPr eaLnBrk="1" hangingPunct="1">
              <a:buFontTx/>
              <a:buNone/>
            </a:pPr>
            <a:r>
              <a:rPr lang="en-US" sz="1800" smtClean="0"/>
              <a:t>	B. To control any possible effect of temperature.</a:t>
            </a:r>
          </a:p>
          <a:p>
            <a:pPr eaLnBrk="1" hangingPunct="1">
              <a:buFontTx/>
              <a:buNone/>
            </a:pPr>
            <a:r>
              <a:rPr lang="en-US" sz="1800" smtClean="0"/>
              <a:t>	C. To condition the guppies to respond to the presence of </a:t>
            </a:r>
            <a:r>
              <a:rPr lang="en-US" sz="1800" i="1" smtClean="0"/>
              <a:t>Daphnia</a:t>
            </a:r>
            <a:r>
              <a:rPr lang="en-US" sz="1800" smtClean="0"/>
              <a:t>.</a:t>
            </a:r>
          </a:p>
          <a:p>
            <a:pPr eaLnBrk="1" hangingPunct="1">
              <a:buFontTx/>
              <a:buNone/>
            </a:pPr>
            <a:r>
              <a:rPr lang="en-US" sz="1800" smtClean="0"/>
              <a:t>	D. To keep the guppies in healthy condition</a:t>
            </a:r>
          </a:p>
          <a:p>
            <a:pPr eaLnBrk="1" hangingPunct="1">
              <a:buFontTx/>
              <a:buNone/>
            </a:pPr>
            <a:r>
              <a:rPr lang="en-US" sz="1800" smtClean="0"/>
              <a:t>Always look for a control. What is a control used for - comparison</a:t>
            </a:r>
          </a:p>
        </p:txBody>
      </p:sp>
      <p:pic>
        <p:nvPicPr>
          <p:cNvPr id="45059" name="Picture 3" descr="c-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9600" y="228600"/>
            <a:ext cx="3022600" cy="4370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5060" name="Rectangle 4"/>
          <p:cNvSpPr>
            <a:spLocks noChangeArrowheads="1"/>
          </p:cNvSpPr>
          <p:nvPr/>
        </p:nvSpPr>
        <p:spPr bwMode="auto">
          <a:xfrm>
            <a:off x="1066800" y="1447800"/>
            <a:ext cx="2743200" cy="228600"/>
          </a:xfrm>
          <a:prstGeom prst="rect">
            <a:avLst/>
          </a:prstGeom>
          <a:noFill/>
          <a:ln w="9525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5061" name="Text Box 5"/>
          <p:cNvSpPr txBox="1">
            <a:spLocks noChangeArrowheads="1"/>
          </p:cNvSpPr>
          <p:nvPr/>
        </p:nvSpPr>
        <p:spPr bwMode="auto">
          <a:xfrm>
            <a:off x="4038600" y="990600"/>
            <a:ext cx="8382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solidFill>
                  <a:srgbClr val="FF00FF"/>
                </a:solidFill>
              </a:rPr>
              <a:t>Data</a:t>
            </a:r>
          </a:p>
        </p:txBody>
      </p:sp>
      <p:sp>
        <p:nvSpPr>
          <p:cNvPr id="45062" name="Line 6"/>
          <p:cNvSpPr>
            <a:spLocks noChangeShapeType="1"/>
          </p:cNvSpPr>
          <p:nvPr/>
        </p:nvSpPr>
        <p:spPr bwMode="auto">
          <a:xfrm flipH="1">
            <a:off x="3810000" y="1219200"/>
            <a:ext cx="381000" cy="228600"/>
          </a:xfrm>
          <a:prstGeom prst="line">
            <a:avLst/>
          </a:prstGeom>
          <a:noFill/>
          <a:ln w="9525">
            <a:solidFill>
              <a:srgbClr val="008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pic>
        <p:nvPicPr>
          <p:cNvPr id="45063" name="Picture 7" descr="c-6"/>
          <p:cNvPicPr>
            <a:picLocks noGrp="1" noChangeAspect="1" noChangeArrowheads="1"/>
          </p:cNvPicPr>
          <p:nvPr>
            <p:ph type="body" sz="half" idx="1"/>
          </p:nvPr>
        </p:nvPicPr>
        <p:blipFill>
          <a:blip r:embed="rId4" cstate="print"/>
          <a:srcRect/>
          <a:stretch>
            <a:fillRect/>
          </a:stretch>
        </p:blipFill>
        <p:spPr>
          <a:xfrm>
            <a:off x="762000" y="2590800"/>
            <a:ext cx="2798763" cy="2587625"/>
          </a:xfrm>
          <a:noFill/>
        </p:spPr>
      </p:pic>
      <p:sp>
        <p:nvSpPr>
          <p:cNvPr id="96264" name="Oval 8"/>
          <p:cNvSpPr>
            <a:spLocks noChangeArrowheads="1"/>
          </p:cNvSpPr>
          <p:nvPr/>
        </p:nvSpPr>
        <p:spPr bwMode="auto">
          <a:xfrm>
            <a:off x="4953000" y="2209800"/>
            <a:ext cx="381000" cy="381000"/>
          </a:xfrm>
          <a:prstGeom prst="ellips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pic>
        <p:nvPicPr>
          <p:cNvPr id="45065" name="Picture 9" descr="scan0003 - Copy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62000" y="4876800"/>
            <a:ext cx="3190875" cy="1631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45B29F-8543-4671-97CF-0295362D926C}" type="slidenum">
              <a:rPr lang="en-US" smtClean="0"/>
              <a:pPr/>
              <a:t>47</a:t>
            </a:fld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4114800" y="228600"/>
            <a:ext cx="133838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Passage 6- C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62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62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6264" grpId="0" animBg="1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body" sz="half" idx="2"/>
          </p:nvPr>
        </p:nvSpPr>
        <p:spPr/>
        <p:txBody>
          <a:bodyPr/>
          <a:lstStyle/>
          <a:p>
            <a:pPr eaLnBrk="1" hangingPunct="1">
              <a:buFontTx/>
              <a:buNone/>
            </a:pPr>
            <a:r>
              <a:rPr lang="en-US" sz="1800" smtClean="0"/>
              <a:t>30.  What was the purpose of the time delays in Experiment 2?</a:t>
            </a:r>
          </a:p>
          <a:p>
            <a:pPr eaLnBrk="1" hangingPunct="1">
              <a:buFontTx/>
              <a:buNone/>
            </a:pPr>
            <a:r>
              <a:rPr lang="en-US" sz="1800" smtClean="0"/>
              <a:t>	F. To see how long it would take for the guppies to find the food</a:t>
            </a:r>
          </a:p>
          <a:p>
            <a:pPr eaLnBrk="1" hangingPunct="1">
              <a:buFontTx/>
              <a:buNone/>
            </a:pPr>
            <a:r>
              <a:rPr lang="en-US" sz="1800" smtClean="0"/>
              <a:t>	G. To allow for differences between guppies in their feeding ability</a:t>
            </a:r>
          </a:p>
          <a:p>
            <a:pPr eaLnBrk="1" hangingPunct="1">
              <a:buFontTx/>
              <a:buNone/>
            </a:pPr>
            <a:r>
              <a:rPr lang="en-US" sz="1800" smtClean="0"/>
              <a:t>	H. To find out how long it takes for the eyes of the guppies to become completely light-adapted.</a:t>
            </a:r>
          </a:p>
          <a:p>
            <a:pPr eaLnBrk="1" hangingPunct="1">
              <a:buFontTx/>
              <a:buNone/>
            </a:pPr>
            <a:r>
              <a:rPr lang="en-US" sz="1800" smtClean="0"/>
              <a:t>	J. To measure the time rate at which guppies find their food under standard conditions</a:t>
            </a:r>
          </a:p>
          <a:p>
            <a:pPr eaLnBrk="1" hangingPunct="1">
              <a:buFontTx/>
              <a:buNone/>
            </a:pPr>
            <a:r>
              <a:rPr lang="en-US" sz="1800" smtClean="0"/>
              <a:t>Look at what the experiment is trying to find out</a:t>
            </a:r>
          </a:p>
        </p:txBody>
      </p:sp>
      <p:pic>
        <p:nvPicPr>
          <p:cNvPr id="46083" name="Picture 3" descr="c-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9600" y="228600"/>
            <a:ext cx="3022600" cy="4370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8308" name="Rectangle 4"/>
          <p:cNvSpPr>
            <a:spLocks noChangeArrowheads="1"/>
          </p:cNvSpPr>
          <p:nvPr/>
        </p:nvSpPr>
        <p:spPr bwMode="auto">
          <a:xfrm>
            <a:off x="762000" y="228600"/>
            <a:ext cx="2743200" cy="381000"/>
          </a:xfrm>
          <a:prstGeom prst="rect">
            <a:avLst/>
          </a:prstGeom>
          <a:noFill/>
          <a:ln w="9525">
            <a:solidFill>
              <a:srgbClr val="00FF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6085" name="Text Box 5"/>
          <p:cNvSpPr txBox="1">
            <a:spLocks noChangeArrowheads="1"/>
          </p:cNvSpPr>
          <p:nvPr/>
        </p:nvSpPr>
        <p:spPr bwMode="auto">
          <a:xfrm>
            <a:off x="4038600" y="990600"/>
            <a:ext cx="8382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solidFill>
                  <a:srgbClr val="FF00FF"/>
                </a:solidFill>
              </a:rPr>
              <a:t>Data</a:t>
            </a:r>
          </a:p>
        </p:txBody>
      </p:sp>
      <p:sp>
        <p:nvSpPr>
          <p:cNvPr id="46086" name="Line 6"/>
          <p:cNvSpPr>
            <a:spLocks noChangeShapeType="1"/>
          </p:cNvSpPr>
          <p:nvPr/>
        </p:nvSpPr>
        <p:spPr bwMode="auto">
          <a:xfrm flipH="1">
            <a:off x="3810000" y="1219200"/>
            <a:ext cx="381000" cy="228600"/>
          </a:xfrm>
          <a:prstGeom prst="line">
            <a:avLst/>
          </a:prstGeom>
          <a:noFill/>
          <a:ln w="9525">
            <a:solidFill>
              <a:srgbClr val="008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pic>
        <p:nvPicPr>
          <p:cNvPr id="46087" name="Picture 7" descr="c-6"/>
          <p:cNvPicPr>
            <a:picLocks noGrp="1" noChangeAspect="1" noChangeArrowheads="1"/>
          </p:cNvPicPr>
          <p:nvPr>
            <p:ph type="body" sz="half" idx="1"/>
          </p:nvPr>
        </p:nvPicPr>
        <p:blipFill>
          <a:blip r:embed="rId4" cstate="print"/>
          <a:srcRect/>
          <a:stretch>
            <a:fillRect/>
          </a:stretch>
        </p:blipFill>
        <p:spPr>
          <a:xfrm>
            <a:off x="533400" y="2667000"/>
            <a:ext cx="2798763" cy="2587625"/>
          </a:xfrm>
          <a:noFill/>
        </p:spPr>
      </p:pic>
      <p:sp>
        <p:nvSpPr>
          <p:cNvPr id="98312" name="Oval 8"/>
          <p:cNvSpPr>
            <a:spLocks noChangeArrowheads="1"/>
          </p:cNvSpPr>
          <p:nvPr/>
        </p:nvSpPr>
        <p:spPr bwMode="auto">
          <a:xfrm>
            <a:off x="4953000" y="3429000"/>
            <a:ext cx="381000" cy="381000"/>
          </a:xfrm>
          <a:prstGeom prst="ellips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6089" name="Rectangle 9"/>
          <p:cNvSpPr>
            <a:spLocks noChangeArrowheads="1"/>
          </p:cNvSpPr>
          <p:nvPr/>
        </p:nvSpPr>
        <p:spPr bwMode="auto">
          <a:xfrm>
            <a:off x="1066800" y="1371600"/>
            <a:ext cx="2743200" cy="228600"/>
          </a:xfrm>
          <a:prstGeom prst="rect">
            <a:avLst/>
          </a:prstGeom>
          <a:noFill/>
          <a:ln w="9525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pic>
        <p:nvPicPr>
          <p:cNvPr id="46090" name="Picture 10" descr="scan0003 - Copy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33400" y="5029200"/>
            <a:ext cx="3190875" cy="1631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45B29F-8543-4671-97CF-0295362D926C}" type="slidenum">
              <a:rPr lang="en-US" smtClean="0"/>
              <a:pPr/>
              <a:t>48</a:t>
            </a:fld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4038600" y="228600"/>
            <a:ext cx="133838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Passage 6- C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83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83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8312" grpId="0" animBg="1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ChangeArrowheads="1"/>
          </p:cNvSpPr>
          <p:nvPr>
            <p:ph type="body" sz="half" idx="2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sz="1800" smtClean="0"/>
              <a:t>31.  What evidence is there that guppies depend solely on their eyesight to find food?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sz="1800" smtClean="0"/>
              <a:t>	A. Experiment 3 shows that they cannot see well at low temperatures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sz="1800" smtClean="0"/>
              <a:t>	B. Experiment 2 shows that, in the first 2 minutes after being kept in the dark, they cannot find any.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sz="1800" smtClean="0"/>
              <a:t>	C. Experiment 1 shows that they find food very efficiently in daylight.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sz="1800" smtClean="0"/>
              <a:t>	D. Experiment 2 shows that the rate at which they find food diminishes as the food supply dwindles.</a:t>
            </a:r>
          </a:p>
        </p:txBody>
      </p:sp>
      <p:pic>
        <p:nvPicPr>
          <p:cNvPr id="47107" name="Picture 3" descr="c-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9600" y="228600"/>
            <a:ext cx="3022600" cy="4370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7108" name="Rectangle 4"/>
          <p:cNvSpPr>
            <a:spLocks noChangeArrowheads="1"/>
          </p:cNvSpPr>
          <p:nvPr/>
        </p:nvSpPr>
        <p:spPr bwMode="auto">
          <a:xfrm>
            <a:off x="762000" y="228600"/>
            <a:ext cx="2743200" cy="381000"/>
          </a:xfrm>
          <a:prstGeom prst="rect">
            <a:avLst/>
          </a:prstGeom>
          <a:noFill/>
          <a:ln w="9525">
            <a:solidFill>
              <a:srgbClr val="00FF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7109" name="Text Box 5"/>
          <p:cNvSpPr txBox="1">
            <a:spLocks noChangeArrowheads="1"/>
          </p:cNvSpPr>
          <p:nvPr/>
        </p:nvSpPr>
        <p:spPr bwMode="auto">
          <a:xfrm>
            <a:off x="4038600" y="990600"/>
            <a:ext cx="8382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solidFill>
                  <a:srgbClr val="FF00FF"/>
                </a:solidFill>
              </a:rPr>
              <a:t>Data</a:t>
            </a:r>
          </a:p>
        </p:txBody>
      </p:sp>
      <p:sp>
        <p:nvSpPr>
          <p:cNvPr id="47110" name="Line 6"/>
          <p:cNvSpPr>
            <a:spLocks noChangeShapeType="1"/>
          </p:cNvSpPr>
          <p:nvPr/>
        </p:nvSpPr>
        <p:spPr bwMode="auto">
          <a:xfrm flipH="1">
            <a:off x="3810000" y="1219200"/>
            <a:ext cx="381000" cy="228600"/>
          </a:xfrm>
          <a:prstGeom prst="line">
            <a:avLst/>
          </a:prstGeom>
          <a:noFill/>
          <a:ln w="9525">
            <a:solidFill>
              <a:srgbClr val="008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pic>
        <p:nvPicPr>
          <p:cNvPr id="47111" name="Picture 7" descr="c-6"/>
          <p:cNvPicPr>
            <a:picLocks noGrp="1" noChangeAspect="1" noChangeArrowheads="1"/>
          </p:cNvPicPr>
          <p:nvPr>
            <p:ph type="body" sz="half" idx="1"/>
          </p:nvPr>
        </p:nvPicPr>
        <p:blipFill>
          <a:blip r:embed="rId4" cstate="print"/>
          <a:srcRect/>
          <a:stretch>
            <a:fillRect/>
          </a:stretch>
        </p:blipFill>
        <p:spPr>
          <a:xfrm>
            <a:off x="762000" y="2667000"/>
            <a:ext cx="2798763" cy="2587625"/>
          </a:xfrm>
          <a:noFill/>
        </p:spPr>
      </p:pic>
      <p:sp>
        <p:nvSpPr>
          <p:cNvPr id="100360" name="Oval 8"/>
          <p:cNvSpPr>
            <a:spLocks noChangeArrowheads="1"/>
          </p:cNvSpPr>
          <p:nvPr/>
        </p:nvSpPr>
        <p:spPr bwMode="auto">
          <a:xfrm>
            <a:off x="4953000" y="2895600"/>
            <a:ext cx="381000" cy="304800"/>
          </a:xfrm>
          <a:prstGeom prst="ellips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7113" name="Rectangle 9"/>
          <p:cNvSpPr>
            <a:spLocks noChangeArrowheads="1"/>
          </p:cNvSpPr>
          <p:nvPr/>
        </p:nvSpPr>
        <p:spPr bwMode="auto">
          <a:xfrm>
            <a:off x="1066800" y="1447800"/>
            <a:ext cx="2743200" cy="228600"/>
          </a:xfrm>
          <a:prstGeom prst="rect">
            <a:avLst/>
          </a:prstGeom>
          <a:noFill/>
          <a:ln w="9525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0362" name="Rectangle 10"/>
          <p:cNvSpPr>
            <a:spLocks noChangeArrowheads="1"/>
          </p:cNvSpPr>
          <p:nvPr/>
        </p:nvSpPr>
        <p:spPr bwMode="auto">
          <a:xfrm>
            <a:off x="1295400" y="3124200"/>
            <a:ext cx="2057400" cy="152400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pic>
        <p:nvPicPr>
          <p:cNvPr id="47115" name="Picture 11" descr="scan0003 - Copy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85800" y="4953000"/>
            <a:ext cx="3190875" cy="1631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45B29F-8543-4671-97CF-0295362D926C}" type="slidenum">
              <a:rPr lang="en-US" smtClean="0"/>
              <a:pPr/>
              <a:t>49</a:t>
            </a:fld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4114800" y="228600"/>
            <a:ext cx="133838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Passage 6- C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03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03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0360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Research Summaries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3000"/>
            <a:ext cx="8229600" cy="5105400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Identify the controls</a:t>
            </a:r>
          </a:p>
          <a:p>
            <a:pPr>
              <a:buNone/>
            </a:pPr>
            <a:r>
              <a:rPr lang="en-US" dirty="0"/>
              <a:t> </a:t>
            </a:r>
            <a:r>
              <a:rPr lang="en-US" dirty="0" smtClean="0"/>
              <a:t>  - something to compare the experimental data to</a:t>
            </a:r>
          </a:p>
          <a:p>
            <a:pPr>
              <a:buNone/>
            </a:pPr>
            <a:r>
              <a:rPr lang="en-US" dirty="0" smtClean="0"/>
              <a:t>Before we start today </a:t>
            </a:r>
          </a:p>
          <a:p>
            <a:pPr>
              <a:buNone/>
            </a:pPr>
            <a:r>
              <a:rPr lang="en-US" dirty="0" smtClean="0"/>
              <a:t>	- How many mL in one Liter? </a:t>
            </a:r>
          </a:p>
          <a:p>
            <a:pPr>
              <a:buNone/>
            </a:pPr>
            <a:r>
              <a:rPr lang="en-US" dirty="0" smtClean="0"/>
              <a:t>			1,000</a:t>
            </a:r>
          </a:p>
          <a:p>
            <a:pPr>
              <a:buNone/>
            </a:pPr>
            <a:r>
              <a:rPr lang="en-US" dirty="0" smtClean="0"/>
              <a:t>	- What is the boiling point of water?</a:t>
            </a:r>
          </a:p>
          <a:p>
            <a:pPr>
              <a:buNone/>
            </a:pPr>
            <a:r>
              <a:rPr lang="en-US" dirty="0" smtClean="0"/>
              <a:t>			100 ⁰C</a:t>
            </a:r>
          </a:p>
          <a:p>
            <a:pPr>
              <a:buNone/>
            </a:pPr>
            <a:r>
              <a:rPr lang="en-US" dirty="0" smtClean="0"/>
              <a:t>	When temperature increases, the rate of reactions ______________.</a:t>
            </a:r>
          </a:p>
          <a:p>
            <a:pPr>
              <a:buNone/>
            </a:pPr>
            <a:r>
              <a:rPr lang="en-US" dirty="0" smtClean="0"/>
              <a:t>			increases</a:t>
            </a:r>
          </a:p>
          <a:p>
            <a:pPr>
              <a:buNone/>
            </a:pP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45B29F-8543-4671-97CF-0295362D926C}" type="slidenum">
              <a:rPr lang="en-US" smtClean="0"/>
              <a:pPr/>
              <a:t>5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ChangeArrowheads="1"/>
          </p:cNvSpPr>
          <p:nvPr>
            <p:ph type="body" sz="half" idx="2"/>
          </p:nvPr>
        </p:nvSpPr>
        <p:spPr/>
        <p:txBody>
          <a:bodyPr/>
          <a:lstStyle/>
          <a:p>
            <a:pPr eaLnBrk="1" hangingPunct="1">
              <a:buFontTx/>
              <a:buNone/>
            </a:pPr>
            <a:r>
              <a:rPr lang="en-US" sz="1800" smtClean="0"/>
              <a:t>32.  A time delay of 8 minutes was selected for Experiment 3 because this is the amount of time required for:</a:t>
            </a:r>
          </a:p>
          <a:p>
            <a:pPr eaLnBrk="1" hangingPunct="1">
              <a:buFontTx/>
              <a:buNone/>
            </a:pPr>
            <a:r>
              <a:rPr lang="en-US" sz="1800" smtClean="0"/>
              <a:t>	F. the guppies to consume most of the food.</a:t>
            </a:r>
          </a:p>
          <a:p>
            <a:pPr eaLnBrk="1" hangingPunct="1">
              <a:buFontTx/>
              <a:buNone/>
            </a:pPr>
            <a:r>
              <a:rPr lang="en-US" sz="1800" smtClean="0"/>
              <a:t>	G. the </a:t>
            </a:r>
            <a:r>
              <a:rPr lang="en-US" sz="1800" i="1" smtClean="0"/>
              <a:t>Daphnia</a:t>
            </a:r>
            <a:r>
              <a:rPr lang="en-US" sz="1800" smtClean="0"/>
              <a:t> to become adapted to the tank.</a:t>
            </a:r>
          </a:p>
          <a:p>
            <a:pPr eaLnBrk="1" hangingPunct="1">
              <a:buFontTx/>
              <a:buNone/>
            </a:pPr>
            <a:r>
              <a:rPr lang="en-US" sz="1800" smtClean="0"/>
              <a:t>	H. the guppies’ eyes to become light-adapted at 24 ºC.</a:t>
            </a:r>
          </a:p>
          <a:p>
            <a:pPr eaLnBrk="1" hangingPunct="1">
              <a:buFontTx/>
              <a:buNone/>
            </a:pPr>
            <a:r>
              <a:rPr lang="en-US" sz="1800" smtClean="0"/>
              <a:t>	J. the water in the tank to reach a steady temperature.</a:t>
            </a:r>
          </a:p>
        </p:txBody>
      </p:sp>
      <p:pic>
        <p:nvPicPr>
          <p:cNvPr id="48131" name="Picture 3" descr="c-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9600" y="228600"/>
            <a:ext cx="3022600" cy="4370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8132" name="Rectangle 4"/>
          <p:cNvSpPr>
            <a:spLocks noChangeArrowheads="1"/>
          </p:cNvSpPr>
          <p:nvPr/>
        </p:nvSpPr>
        <p:spPr bwMode="auto">
          <a:xfrm>
            <a:off x="762000" y="228600"/>
            <a:ext cx="2743200" cy="381000"/>
          </a:xfrm>
          <a:prstGeom prst="rect">
            <a:avLst/>
          </a:prstGeom>
          <a:noFill/>
          <a:ln w="9525">
            <a:solidFill>
              <a:srgbClr val="00FF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8133" name="Text Box 5"/>
          <p:cNvSpPr txBox="1">
            <a:spLocks noChangeArrowheads="1"/>
          </p:cNvSpPr>
          <p:nvPr/>
        </p:nvSpPr>
        <p:spPr bwMode="auto">
          <a:xfrm>
            <a:off x="4038600" y="990600"/>
            <a:ext cx="8382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solidFill>
                  <a:srgbClr val="FF00FF"/>
                </a:solidFill>
              </a:rPr>
              <a:t>Data</a:t>
            </a:r>
          </a:p>
        </p:txBody>
      </p:sp>
      <p:sp>
        <p:nvSpPr>
          <p:cNvPr id="48134" name="Line 6"/>
          <p:cNvSpPr>
            <a:spLocks noChangeShapeType="1"/>
          </p:cNvSpPr>
          <p:nvPr/>
        </p:nvSpPr>
        <p:spPr bwMode="auto">
          <a:xfrm flipH="1">
            <a:off x="3810000" y="1219200"/>
            <a:ext cx="381000" cy="228600"/>
          </a:xfrm>
          <a:prstGeom prst="line">
            <a:avLst/>
          </a:prstGeom>
          <a:noFill/>
          <a:ln w="9525">
            <a:solidFill>
              <a:srgbClr val="008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pic>
        <p:nvPicPr>
          <p:cNvPr id="48135" name="Picture 7" descr="c-6"/>
          <p:cNvPicPr>
            <a:picLocks noGrp="1" noChangeAspect="1" noChangeArrowheads="1"/>
          </p:cNvPicPr>
          <p:nvPr>
            <p:ph type="body" sz="half" idx="1"/>
          </p:nvPr>
        </p:nvPicPr>
        <p:blipFill>
          <a:blip r:embed="rId4" cstate="print"/>
          <a:srcRect/>
          <a:stretch>
            <a:fillRect/>
          </a:stretch>
        </p:blipFill>
        <p:spPr>
          <a:xfrm>
            <a:off x="838200" y="2667000"/>
            <a:ext cx="2798763" cy="2587625"/>
          </a:xfrm>
          <a:noFill/>
        </p:spPr>
      </p:pic>
      <p:sp>
        <p:nvSpPr>
          <p:cNvPr id="102408" name="Oval 8"/>
          <p:cNvSpPr>
            <a:spLocks noChangeArrowheads="1"/>
          </p:cNvSpPr>
          <p:nvPr/>
        </p:nvSpPr>
        <p:spPr bwMode="auto">
          <a:xfrm>
            <a:off x="4953000" y="3962400"/>
            <a:ext cx="381000" cy="304800"/>
          </a:xfrm>
          <a:prstGeom prst="ellips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8137" name="Rectangle 9"/>
          <p:cNvSpPr>
            <a:spLocks noChangeArrowheads="1"/>
          </p:cNvSpPr>
          <p:nvPr/>
        </p:nvSpPr>
        <p:spPr bwMode="auto">
          <a:xfrm>
            <a:off x="1066800" y="1447800"/>
            <a:ext cx="2743200" cy="228600"/>
          </a:xfrm>
          <a:prstGeom prst="rect">
            <a:avLst/>
          </a:prstGeom>
          <a:noFill/>
          <a:ln w="9525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2410" name="Rectangle 10"/>
          <p:cNvSpPr>
            <a:spLocks noChangeArrowheads="1"/>
          </p:cNvSpPr>
          <p:nvPr/>
        </p:nvSpPr>
        <p:spPr bwMode="auto">
          <a:xfrm>
            <a:off x="1524000" y="3124200"/>
            <a:ext cx="2057400" cy="152400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pic>
        <p:nvPicPr>
          <p:cNvPr id="48139" name="Picture 11" descr="scan0003 - Copy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990600" y="4953000"/>
            <a:ext cx="3190875" cy="1631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45B29F-8543-4671-97CF-0295362D926C}" type="slidenum">
              <a:rPr lang="en-US" smtClean="0"/>
              <a:pPr/>
              <a:t>50</a:t>
            </a:fld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4114800" y="304800"/>
            <a:ext cx="133838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Passage 6- C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4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4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08" grpId="0" animBg="1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ChangeArrowheads="1"/>
          </p:cNvSpPr>
          <p:nvPr>
            <p:ph type="body" sz="half" idx="2"/>
          </p:nvPr>
        </p:nvSpPr>
        <p:spPr/>
        <p:txBody>
          <a:bodyPr/>
          <a:lstStyle/>
          <a:p>
            <a:pPr eaLnBrk="1" hangingPunct="1">
              <a:buFontTx/>
              <a:buNone/>
            </a:pPr>
            <a:r>
              <a:rPr lang="en-US" sz="1800" smtClean="0"/>
              <a:t>33.  Which hypothesis could NOT account for the results of Experiment 3?</a:t>
            </a:r>
          </a:p>
          <a:p>
            <a:pPr eaLnBrk="1" hangingPunct="1">
              <a:buFontTx/>
              <a:buNone/>
            </a:pPr>
            <a:r>
              <a:rPr lang="en-US" sz="1800" smtClean="0"/>
              <a:t>	A. Light adaptation is delayed at unusually high temperatures.</a:t>
            </a:r>
          </a:p>
          <a:p>
            <a:pPr eaLnBrk="1" hangingPunct="1">
              <a:buFontTx/>
              <a:buNone/>
            </a:pPr>
            <a:r>
              <a:rPr lang="en-US" sz="1800" smtClean="0"/>
              <a:t>	B. Guppies are damaged at very high temperatures, and are thus unable to feed well</a:t>
            </a:r>
          </a:p>
          <a:p>
            <a:pPr eaLnBrk="1" hangingPunct="1">
              <a:buFontTx/>
              <a:buNone/>
            </a:pPr>
            <a:r>
              <a:rPr lang="en-US" sz="1800" smtClean="0"/>
              <a:t>	C. At high temperatures, </a:t>
            </a:r>
            <a:r>
              <a:rPr lang="en-US" sz="1800" i="1" smtClean="0"/>
              <a:t>Daphnia </a:t>
            </a:r>
            <a:r>
              <a:rPr lang="en-US" sz="1800" smtClean="0"/>
              <a:t>become immobile and more difficult to find.</a:t>
            </a:r>
          </a:p>
          <a:p>
            <a:pPr eaLnBrk="1" hangingPunct="1">
              <a:buFontTx/>
              <a:buNone/>
            </a:pPr>
            <a:r>
              <a:rPr lang="en-US" sz="1800" smtClean="0"/>
              <a:t>	D. The rate of adaptation to light increases uniformly with temperature.</a:t>
            </a:r>
          </a:p>
        </p:txBody>
      </p:sp>
      <p:pic>
        <p:nvPicPr>
          <p:cNvPr id="49155" name="Picture 3" descr="c-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9600" y="228600"/>
            <a:ext cx="3022600" cy="4370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9156" name="Rectangle 4"/>
          <p:cNvSpPr>
            <a:spLocks noChangeArrowheads="1"/>
          </p:cNvSpPr>
          <p:nvPr/>
        </p:nvSpPr>
        <p:spPr bwMode="auto">
          <a:xfrm>
            <a:off x="762000" y="228600"/>
            <a:ext cx="2743200" cy="381000"/>
          </a:xfrm>
          <a:prstGeom prst="rect">
            <a:avLst/>
          </a:prstGeom>
          <a:noFill/>
          <a:ln w="9525">
            <a:solidFill>
              <a:srgbClr val="00FF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9157" name="Text Box 5"/>
          <p:cNvSpPr txBox="1">
            <a:spLocks noChangeArrowheads="1"/>
          </p:cNvSpPr>
          <p:nvPr/>
        </p:nvSpPr>
        <p:spPr bwMode="auto">
          <a:xfrm>
            <a:off x="4038600" y="990600"/>
            <a:ext cx="8382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solidFill>
                  <a:srgbClr val="FF00FF"/>
                </a:solidFill>
              </a:rPr>
              <a:t>Data</a:t>
            </a:r>
          </a:p>
        </p:txBody>
      </p:sp>
      <p:sp>
        <p:nvSpPr>
          <p:cNvPr id="49158" name="Line 6"/>
          <p:cNvSpPr>
            <a:spLocks noChangeShapeType="1"/>
          </p:cNvSpPr>
          <p:nvPr/>
        </p:nvSpPr>
        <p:spPr bwMode="auto">
          <a:xfrm flipH="1">
            <a:off x="3810000" y="1219200"/>
            <a:ext cx="381000" cy="228600"/>
          </a:xfrm>
          <a:prstGeom prst="line">
            <a:avLst/>
          </a:prstGeom>
          <a:noFill/>
          <a:ln w="9525">
            <a:solidFill>
              <a:srgbClr val="008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pic>
        <p:nvPicPr>
          <p:cNvPr id="49159" name="Picture 7" descr="c-6"/>
          <p:cNvPicPr>
            <a:picLocks noGrp="1" noChangeAspect="1" noChangeArrowheads="1"/>
          </p:cNvPicPr>
          <p:nvPr>
            <p:ph type="body" sz="half" idx="1"/>
          </p:nvPr>
        </p:nvPicPr>
        <p:blipFill>
          <a:blip r:embed="rId4" cstate="print"/>
          <a:srcRect/>
          <a:stretch>
            <a:fillRect/>
          </a:stretch>
        </p:blipFill>
        <p:spPr>
          <a:xfrm>
            <a:off x="838200" y="2667000"/>
            <a:ext cx="2798763" cy="2587625"/>
          </a:xfrm>
          <a:noFill/>
        </p:spPr>
      </p:pic>
      <p:sp>
        <p:nvSpPr>
          <p:cNvPr id="104456" name="Oval 8"/>
          <p:cNvSpPr>
            <a:spLocks noChangeArrowheads="1"/>
          </p:cNvSpPr>
          <p:nvPr/>
        </p:nvSpPr>
        <p:spPr bwMode="auto">
          <a:xfrm>
            <a:off x="4953000" y="4572000"/>
            <a:ext cx="381000" cy="304800"/>
          </a:xfrm>
          <a:prstGeom prst="ellips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9161" name="Rectangle 9"/>
          <p:cNvSpPr>
            <a:spLocks noChangeArrowheads="1"/>
          </p:cNvSpPr>
          <p:nvPr/>
        </p:nvSpPr>
        <p:spPr bwMode="auto">
          <a:xfrm>
            <a:off x="1066800" y="1447800"/>
            <a:ext cx="2743200" cy="228600"/>
          </a:xfrm>
          <a:prstGeom prst="rect">
            <a:avLst/>
          </a:prstGeom>
          <a:noFill/>
          <a:ln w="9525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4458" name="Rectangle 10"/>
          <p:cNvSpPr>
            <a:spLocks noChangeArrowheads="1"/>
          </p:cNvSpPr>
          <p:nvPr/>
        </p:nvSpPr>
        <p:spPr bwMode="auto">
          <a:xfrm>
            <a:off x="1371600" y="3124200"/>
            <a:ext cx="2057400" cy="152400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pic>
        <p:nvPicPr>
          <p:cNvPr id="49163" name="Picture 11" descr="scan0003 - Copy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914400" y="5029200"/>
            <a:ext cx="3190875" cy="1631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45B29F-8543-4671-97CF-0295362D926C}" type="slidenum">
              <a:rPr lang="en-US" smtClean="0"/>
              <a:pPr/>
              <a:t>51</a:t>
            </a:fld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3962400" y="228600"/>
            <a:ext cx="133838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Passage 6- C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44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44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456" grpId="0" animBg="1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Practice Test B</a:t>
            </a:r>
            <a:endParaRPr lang="en-US" dirty="0"/>
          </a:p>
        </p:txBody>
      </p:sp>
      <p:sp>
        <p:nvSpPr>
          <p:cNvPr id="6" name="Subtitle 5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Research Summaries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45B29F-8543-4671-97CF-0295362D926C}" type="slidenum">
              <a:rPr lang="en-US" smtClean="0"/>
              <a:pPr/>
              <a:t>52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Reminders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Read and understand the introduction paragraph.</a:t>
            </a:r>
          </a:p>
          <a:p>
            <a:r>
              <a:rPr lang="en-US" dirty="0" smtClean="0"/>
              <a:t>Read the explanation of each experiment and know the difference between each one.</a:t>
            </a:r>
          </a:p>
          <a:p>
            <a:r>
              <a:rPr lang="en-US" dirty="0" smtClean="0"/>
              <a:t>See what the variables are and brief look for trends.</a:t>
            </a:r>
          </a:p>
          <a:p>
            <a:r>
              <a:rPr lang="en-US" dirty="0" smtClean="0"/>
              <a:t>Don’t study all the information in the tables or charts just know where to look for the answers.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45B29F-8543-4671-97CF-0295362D926C}" type="slidenum">
              <a:rPr lang="en-US" smtClean="0"/>
              <a:pPr/>
              <a:t>53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Passage 3 - B</a:t>
            </a:r>
            <a:endParaRPr lang="en-US" dirty="0"/>
          </a:p>
        </p:txBody>
      </p:sp>
      <p:sp>
        <p:nvSpPr>
          <p:cNvPr id="6" name="Subtitle 5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Page </a:t>
            </a:r>
            <a:r>
              <a:rPr lang="en-US" dirty="0" smtClean="0"/>
              <a:t>601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45B29F-8543-4671-97CF-0295362D926C}" type="slidenum">
              <a:rPr lang="en-US" smtClean="0"/>
              <a:pPr/>
              <a:t>54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954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274638"/>
            <a:ext cx="8382000" cy="2011362"/>
          </a:xfrm>
        </p:spPr>
        <p:txBody>
          <a:bodyPr/>
          <a:lstStyle/>
          <a:p>
            <a:pPr algn="l"/>
            <a:r>
              <a:rPr lang="en-US" sz="1800" dirty="0"/>
              <a:t>				</a:t>
            </a:r>
            <a:r>
              <a:rPr lang="en-US" sz="1800" b="1" dirty="0"/>
              <a:t>Passage 3 </a:t>
            </a:r>
            <a:r>
              <a:rPr lang="en-US" sz="1800" b="1" dirty="0" smtClean="0"/>
              <a:t>  - B</a:t>
            </a:r>
            <a:r>
              <a:rPr lang="en-US" sz="1800" b="1" dirty="0"/>
              <a:t/>
            </a:r>
            <a:br>
              <a:rPr lang="en-US" sz="1800" b="1" dirty="0"/>
            </a:br>
            <a:r>
              <a:rPr lang="en-US" sz="1800" dirty="0"/>
              <a:t>   Experiments were done to study some of the factors that determine the rate of a reaction. When sulfuric acid acts on potassium iodate, elemental iodine is released and its concentration increases gradually. Starch is used as an indicator; when the iodine concentration reaches a certain strength it suddenly turns the starch blue.</a:t>
            </a:r>
            <a:br>
              <a:rPr lang="en-US" sz="1800" dirty="0"/>
            </a:br>
            <a:endParaRPr lang="en-US" sz="1800" dirty="0"/>
          </a:p>
        </p:txBody>
      </p:sp>
      <p:pic>
        <p:nvPicPr>
          <p:cNvPr id="125956" name="Picture 4" descr="scan0012 - Copy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43200" y="2057400"/>
            <a:ext cx="3581400" cy="4800600"/>
          </a:xfrm>
          <a:prstGeom prst="rect">
            <a:avLst/>
          </a:prstGeom>
          <a:noFill/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BAE4E8-AB5F-4B01-A57A-71AEC9C287D5}" type="slidenum">
              <a:rPr lang="en-US" smtClean="0"/>
              <a:pPr/>
              <a:t>55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82" name="Rectangle 6"/>
          <p:cNvSpPr>
            <a:spLocks noGrp="1" noChangeArrowheads="1"/>
          </p:cNvSpPr>
          <p:nvPr>
            <p:ph sz="quarter" idx="2"/>
          </p:nvPr>
        </p:nvSpPr>
        <p:spPr>
          <a:xfrm>
            <a:off x="4724400" y="914400"/>
            <a:ext cx="4038600" cy="4495800"/>
          </a:xfrm>
        </p:spPr>
        <p:txBody>
          <a:bodyPr/>
          <a:lstStyle/>
          <a:p>
            <a:pPr>
              <a:buFontTx/>
              <a:buNone/>
            </a:pPr>
            <a:r>
              <a:rPr lang="en-US" sz="2000" dirty="0"/>
              <a:t>11. Starch was added to the solution because:</a:t>
            </a:r>
          </a:p>
          <a:p>
            <a:pPr>
              <a:buFontTx/>
              <a:buNone/>
            </a:pPr>
            <a:r>
              <a:rPr lang="en-US" sz="2000" dirty="0"/>
              <a:t>	a. it speeds the reaction that produces iodine.</a:t>
            </a:r>
          </a:p>
          <a:p>
            <a:pPr>
              <a:buFontTx/>
              <a:buNone/>
            </a:pPr>
            <a:r>
              <a:rPr lang="en-US" sz="2000" dirty="0"/>
              <a:t>	b. it provides a test for the presence of elemental iodine.</a:t>
            </a:r>
          </a:p>
          <a:p>
            <a:pPr>
              <a:buFontTx/>
              <a:buNone/>
            </a:pPr>
            <a:r>
              <a:rPr lang="en-US" sz="2000" dirty="0"/>
              <a:t>	c. it slows down the reaction so that the time becomes easily measurable.</a:t>
            </a:r>
          </a:p>
          <a:p>
            <a:pPr>
              <a:buFontTx/>
              <a:buNone/>
            </a:pPr>
            <a:r>
              <a:rPr lang="en-US" sz="2000" dirty="0"/>
              <a:t>	d. it prevents the sulfuric acid from destroying the potassium iodate.</a:t>
            </a:r>
          </a:p>
        </p:txBody>
      </p:sp>
      <p:sp>
        <p:nvSpPr>
          <p:cNvPr id="126983" name="Rectangle 7"/>
          <p:cNvSpPr>
            <a:spLocks noGrp="1" noChangeArrowheads="1"/>
          </p:cNvSpPr>
          <p:nvPr>
            <p:ph type="body" sz="half" idx="3"/>
          </p:nvPr>
        </p:nvSpPr>
        <p:spPr>
          <a:xfrm>
            <a:off x="304800" y="304800"/>
            <a:ext cx="8229600" cy="1547813"/>
          </a:xfrm>
        </p:spPr>
        <p:txBody>
          <a:bodyPr/>
          <a:lstStyle/>
          <a:p>
            <a:pPr>
              <a:buFontTx/>
              <a:buNone/>
            </a:pPr>
            <a:r>
              <a:rPr lang="en-US" sz="1800" dirty="0"/>
              <a:t>         </a:t>
            </a:r>
          </a:p>
        </p:txBody>
      </p:sp>
      <p:pic>
        <p:nvPicPr>
          <p:cNvPr id="126984" name="Picture 8" descr="scan0012 - Copy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914400" y="685800"/>
            <a:ext cx="2965450" cy="5334000"/>
          </a:xfrm>
          <a:noFill/>
          <a:ln/>
        </p:spPr>
      </p:pic>
      <p:sp>
        <p:nvSpPr>
          <p:cNvPr id="126985" name="Oval 9"/>
          <p:cNvSpPr>
            <a:spLocks noChangeArrowheads="1"/>
          </p:cNvSpPr>
          <p:nvPr/>
        </p:nvSpPr>
        <p:spPr bwMode="auto">
          <a:xfrm>
            <a:off x="5029200" y="2286000"/>
            <a:ext cx="381000" cy="304800"/>
          </a:xfrm>
          <a:prstGeom prst="ellips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1600200" y="228600"/>
            <a:ext cx="1905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Passage 3 - B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0DD916-1F36-4C52-9218-3DAED2537123}" type="slidenum">
              <a:rPr lang="en-US" smtClean="0"/>
              <a:pPr/>
              <a:t>56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9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69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69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6985" grpId="0" animBg="1"/>
    </p:bld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sz="quarter" idx="2"/>
          </p:nvPr>
        </p:nvSpPr>
        <p:spPr>
          <a:xfrm>
            <a:off x="4724400" y="1219200"/>
            <a:ext cx="4038600" cy="449580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sz="2000" smtClean="0"/>
              <a:t>12. Experiment 1 shows that:</a:t>
            </a:r>
          </a:p>
          <a:p>
            <a:pPr eaLnBrk="1" hangingPunct="1">
              <a:buFontTx/>
              <a:buNone/>
            </a:pPr>
            <a:r>
              <a:rPr lang="en-US" sz="2000" smtClean="0"/>
              <a:t>	f. elemental iodine turns starch blue.</a:t>
            </a:r>
          </a:p>
          <a:p>
            <a:pPr eaLnBrk="1" hangingPunct="1">
              <a:buFontTx/>
              <a:buNone/>
            </a:pPr>
            <a:r>
              <a:rPr lang="en-US" sz="2000" smtClean="0"/>
              <a:t>	g. at higher iodate concentration, iodine is liberated more quickly.</a:t>
            </a:r>
          </a:p>
          <a:p>
            <a:pPr eaLnBrk="1" hangingPunct="1">
              <a:buFontTx/>
              <a:buNone/>
            </a:pPr>
            <a:r>
              <a:rPr lang="en-US" sz="2000" smtClean="0"/>
              <a:t>	h. the rate of the reaction depends on the concentration of sulfuric acid.</a:t>
            </a:r>
          </a:p>
          <a:p>
            <a:pPr eaLnBrk="1" hangingPunct="1">
              <a:buFontTx/>
              <a:buNone/>
            </a:pPr>
            <a:r>
              <a:rPr lang="en-US" sz="2000" smtClean="0"/>
              <a:t>	j. the release of elemental iodine occurs suddenly.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body" sz="half" idx="3"/>
          </p:nvPr>
        </p:nvSpPr>
        <p:spPr>
          <a:xfrm>
            <a:off x="304800" y="304800"/>
            <a:ext cx="8229600" cy="838200"/>
          </a:xfrm>
        </p:spPr>
        <p:txBody>
          <a:bodyPr/>
          <a:lstStyle/>
          <a:p>
            <a:pPr algn="ctr" eaLnBrk="1" hangingPunct="1">
              <a:buFontTx/>
              <a:buNone/>
            </a:pPr>
            <a:r>
              <a:rPr lang="en-US" sz="1800" dirty="0" smtClean="0"/>
              <a:t>         </a:t>
            </a:r>
            <a:r>
              <a:rPr lang="en-US" sz="2800" dirty="0" smtClean="0"/>
              <a:t>Passage 3 - B</a:t>
            </a:r>
          </a:p>
        </p:txBody>
      </p:sp>
      <p:pic>
        <p:nvPicPr>
          <p:cNvPr id="16388" name="Picture 4" descr="scan0012 - Copy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762000" y="1066800"/>
            <a:ext cx="3181350" cy="5029200"/>
          </a:xfrm>
          <a:noFill/>
        </p:spPr>
      </p:pic>
      <p:sp>
        <p:nvSpPr>
          <p:cNvPr id="129029" name="Oval 5"/>
          <p:cNvSpPr>
            <a:spLocks noChangeArrowheads="1"/>
          </p:cNvSpPr>
          <p:nvPr/>
        </p:nvSpPr>
        <p:spPr bwMode="auto">
          <a:xfrm>
            <a:off x="5029200" y="2286000"/>
            <a:ext cx="381000" cy="304800"/>
          </a:xfrm>
          <a:prstGeom prst="ellips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0DD916-1F36-4C52-9218-3DAED2537123}" type="slidenum">
              <a:rPr lang="en-US" smtClean="0"/>
              <a:pPr/>
              <a:t>57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90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90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9029" grpId="0" animBg="1"/>
    </p:bld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sz="quarter" idx="2"/>
          </p:nvPr>
        </p:nvSpPr>
        <p:spPr>
          <a:xfrm>
            <a:off x="4648200" y="1143000"/>
            <a:ext cx="4038600" cy="449580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sz="2000" smtClean="0"/>
              <a:t>13. Experiment 2 is an example of a general rule that:</a:t>
            </a:r>
          </a:p>
          <a:p>
            <a:pPr eaLnBrk="1" hangingPunct="1">
              <a:buFontTx/>
              <a:buNone/>
            </a:pPr>
            <a:r>
              <a:rPr lang="en-US" sz="2000" smtClean="0"/>
              <a:t>	a. higher concentrations speed reactions.</a:t>
            </a:r>
          </a:p>
          <a:p>
            <a:pPr eaLnBrk="1" hangingPunct="1">
              <a:buFontTx/>
              <a:buNone/>
            </a:pPr>
            <a:r>
              <a:rPr lang="en-US" sz="2000" smtClean="0"/>
              <a:t>	b. higher concentrations slow down reactions.</a:t>
            </a:r>
          </a:p>
          <a:p>
            <a:pPr eaLnBrk="1" hangingPunct="1">
              <a:buFontTx/>
              <a:buNone/>
            </a:pPr>
            <a:r>
              <a:rPr lang="en-US" sz="2000" smtClean="0"/>
              <a:t>	c. higher temperatures speed reactions.</a:t>
            </a:r>
          </a:p>
          <a:p>
            <a:pPr eaLnBrk="1" hangingPunct="1">
              <a:buFontTx/>
              <a:buNone/>
            </a:pPr>
            <a:r>
              <a:rPr lang="en-US" sz="2000" smtClean="0"/>
              <a:t>	d. higher temperatures slow down reactions.</a:t>
            </a:r>
          </a:p>
        </p:txBody>
      </p:sp>
      <p:pic>
        <p:nvPicPr>
          <p:cNvPr id="17411" name="Picture 4" descr="scan0012 - Copy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914400" y="1143000"/>
            <a:ext cx="3036888" cy="4800600"/>
          </a:xfrm>
          <a:noFill/>
        </p:spPr>
      </p:pic>
      <p:sp>
        <p:nvSpPr>
          <p:cNvPr id="130053" name="Oval 5"/>
          <p:cNvSpPr>
            <a:spLocks noChangeArrowheads="1"/>
          </p:cNvSpPr>
          <p:nvPr/>
        </p:nvSpPr>
        <p:spPr bwMode="auto">
          <a:xfrm>
            <a:off x="4953000" y="3200400"/>
            <a:ext cx="381000" cy="304800"/>
          </a:xfrm>
          <a:prstGeom prst="ellips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1219200" y="457200"/>
            <a:ext cx="139288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Passage 3 - B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0DD916-1F36-4C52-9218-3DAED2537123}" type="slidenum">
              <a:rPr lang="en-US" smtClean="0"/>
              <a:pPr/>
              <a:t>58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00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00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0053" grpId="0" animBg="1"/>
    </p:bld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sz="quarter" idx="2"/>
          </p:nvPr>
        </p:nvSpPr>
        <p:spPr>
          <a:xfrm>
            <a:off x="4724400" y="2133600"/>
            <a:ext cx="4038600" cy="449580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sz="2000" smtClean="0"/>
              <a:t>14. Experiment 1 was done at a temperature of about:</a:t>
            </a:r>
          </a:p>
          <a:p>
            <a:pPr eaLnBrk="1" hangingPunct="1">
              <a:buFontTx/>
              <a:buNone/>
            </a:pPr>
            <a:r>
              <a:rPr lang="en-US" sz="2000" smtClean="0"/>
              <a:t>	F. 10 ºC</a:t>
            </a:r>
          </a:p>
          <a:p>
            <a:pPr eaLnBrk="1" hangingPunct="1">
              <a:buFontTx/>
              <a:buNone/>
            </a:pPr>
            <a:r>
              <a:rPr lang="en-US" sz="2000" smtClean="0"/>
              <a:t>	G. 20 ºC</a:t>
            </a:r>
          </a:p>
          <a:p>
            <a:pPr eaLnBrk="1" hangingPunct="1">
              <a:buFontTx/>
              <a:buNone/>
            </a:pPr>
            <a:r>
              <a:rPr lang="en-US" sz="2000" smtClean="0"/>
              <a:t>	H. 30 ºC</a:t>
            </a:r>
          </a:p>
          <a:p>
            <a:pPr eaLnBrk="1" hangingPunct="1">
              <a:buFontTx/>
              <a:buNone/>
            </a:pPr>
            <a:r>
              <a:rPr lang="en-US" sz="2000" smtClean="0"/>
              <a:t>	J. 40 ºC</a:t>
            </a:r>
          </a:p>
          <a:p>
            <a:pPr eaLnBrk="1" hangingPunct="1">
              <a:buFontTx/>
              <a:buNone/>
            </a:pPr>
            <a:endParaRPr lang="en-US" sz="2000" smtClean="0"/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body" sz="half" idx="3"/>
          </p:nvPr>
        </p:nvSpPr>
        <p:spPr>
          <a:xfrm>
            <a:off x="304800" y="304800"/>
            <a:ext cx="8229600" cy="838200"/>
          </a:xfrm>
        </p:spPr>
        <p:txBody>
          <a:bodyPr/>
          <a:lstStyle/>
          <a:p>
            <a:pPr algn="ctr" eaLnBrk="1" hangingPunct="1">
              <a:buFontTx/>
              <a:buNone/>
            </a:pPr>
            <a:r>
              <a:rPr lang="en-US" sz="1800" dirty="0" smtClean="0"/>
              <a:t>         </a:t>
            </a:r>
            <a:r>
              <a:rPr lang="en-US" sz="2800" dirty="0" smtClean="0"/>
              <a:t>Passage 3 - B</a:t>
            </a:r>
          </a:p>
        </p:txBody>
      </p:sp>
      <p:pic>
        <p:nvPicPr>
          <p:cNvPr id="18436" name="Picture 4" descr="scan0012 - Copy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838200" y="1066800"/>
            <a:ext cx="3228975" cy="5105400"/>
          </a:xfrm>
          <a:noFill/>
        </p:spPr>
      </p:pic>
      <p:sp>
        <p:nvSpPr>
          <p:cNvPr id="131077" name="Oval 5"/>
          <p:cNvSpPr>
            <a:spLocks noChangeArrowheads="1"/>
          </p:cNvSpPr>
          <p:nvPr/>
        </p:nvSpPr>
        <p:spPr bwMode="auto">
          <a:xfrm>
            <a:off x="5105400" y="3200400"/>
            <a:ext cx="381000" cy="304800"/>
          </a:xfrm>
          <a:prstGeom prst="ellips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0DD916-1F36-4C52-9218-3DAED2537123}" type="slidenum">
              <a:rPr lang="en-US" smtClean="0"/>
              <a:pPr/>
              <a:t>59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10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10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107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Tips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Look for flaws in the experiment</a:t>
            </a:r>
          </a:p>
          <a:p>
            <a:pPr>
              <a:buNone/>
            </a:pPr>
            <a:r>
              <a:rPr lang="en-US" dirty="0" smtClean="0"/>
              <a:t>	- are the controls adequate?</a:t>
            </a:r>
          </a:p>
          <a:p>
            <a:pPr>
              <a:buNone/>
            </a:pPr>
            <a:r>
              <a:rPr lang="en-US" dirty="0" smtClean="0"/>
              <a:t>   - is the conclusion justified?</a:t>
            </a:r>
          </a:p>
          <a:p>
            <a:pPr>
              <a:buNone/>
            </a:pPr>
            <a:r>
              <a:rPr lang="en-US" dirty="0" smtClean="0"/>
              <a:t>   - are the errors so great that the experiment is really invalid?</a:t>
            </a:r>
          </a:p>
          <a:p>
            <a:pPr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45B29F-8543-4671-97CF-0295362D926C}" type="slidenum">
              <a:rPr lang="en-US" smtClean="0"/>
              <a:pPr/>
              <a:t>6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2800" dirty="0" smtClean="0"/>
              <a:t>Passage 3 - B</a:t>
            </a:r>
          </a:p>
        </p:txBody>
      </p:sp>
      <p:sp>
        <p:nvSpPr>
          <p:cNvPr id="19459" name="Rectangle 6"/>
          <p:cNvSpPr>
            <a:spLocks noGrp="1" noChangeArrowheads="1"/>
          </p:cNvSpPr>
          <p:nvPr>
            <p:ph type="body" sz="half" idx="1"/>
          </p:nvPr>
        </p:nvSpPr>
        <p:spPr>
          <a:xfrm>
            <a:off x="4800600" y="1600200"/>
            <a:ext cx="4038600" cy="4525963"/>
          </a:xfrm>
        </p:spPr>
        <p:txBody>
          <a:bodyPr/>
          <a:lstStyle/>
          <a:p>
            <a:pPr marL="533400" indent="-533400" eaLnBrk="1" hangingPunct="1">
              <a:lnSpc>
                <a:spcPct val="90000"/>
              </a:lnSpc>
              <a:buFontTx/>
              <a:buNone/>
            </a:pPr>
            <a:r>
              <a:rPr lang="en-US" sz="1800" smtClean="0"/>
              <a:t>15. By studying the results of this experiment, what can be concluded as to the time the reaction would take at a temperature of  </a:t>
            </a:r>
            <a:r>
              <a:rPr lang="en-US" sz="1800" baseline="30000" smtClean="0"/>
              <a:t>–</a:t>
            </a:r>
            <a:r>
              <a:rPr lang="en-US" sz="1800" smtClean="0"/>
              <a:t>15 </a:t>
            </a:r>
            <a:r>
              <a:rPr lang="en-US" sz="2000" smtClean="0"/>
              <a:t>ºC</a:t>
            </a:r>
            <a:r>
              <a:rPr lang="en-US" sz="1800" smtClean="0"/>
              <a:t>?</a:t>
            </a:r>
          </a:p>
          <a:p>
            <a:pPr marL="533400" indent="-533400" eaLnBrk="1" hangingPunct="1">
              <a:lnSpc>
                <a:spcPct val="90000"/>
              </a:lnSpc>
              <a:buFontTx/>
              <a:buAutoNum type="alphaUcPeriod"/>
            </a:pPr>
            <a:r>
              <a:rPr lang="en-US" sz="1800" smtClean="0"/>
              <a:t>It would take about 48 seconds.</a:t>
            </a:r>
          </a:p>
          <a:p>
            <a:pPr marL="533400" indent="-533400" eaLnBrk="1" hangingPunct="1">
              <a:lnSpc>
                <a:spcPct val="90000"/>
              </a:lnSpc>
              <a:buFontTx/>
              <a:buAutoNum type="alphaUcPeriod"/>
            </a:pPr>
            <a:r>
              <a:rPr lang="en-US" sz="1800" smtClean="0"/>
              <a:t>It would take longer than 36 seconds, but it is impossible to predict how long.</a:t>
            </a:r>
          </a:p>
          <a:p>
            <a:pPr marL="533400" indent="-533400" eaLnBrk="1" hangingPunct="1">
              <a:lnSpc>
                <a:spcPct val="90000"/>
              </a:lnSpc>
              <a:buFontTx/>
              <a:buAutoNum type="alphaUcPeriod"/>
            </a:pPr>
            <a:r>
              <a:rPr lang="en-US" sz="1800" smtClean="0"/>
              <a:t>It is not possible to make any prediction because the results of the experiment are too scattered.</a:t>
            </a:r>
          </a:p>
          <a:p>
            <a:pPr marL="533400" indent="-533400" eaLnBrk="1" hangingPunct="1">
              <a:lnSpc>
                <a:spcPct val="90000"/>
              </a:lnSpc>
              <a:buFontTx/>
              <a:buAutoNum type="alphaUcPeriod"/>
            </a:pPr>
            <a:r>
              <a:rPr lang="en-US" sz="1800" smtClean="0"/>
              <a:t>It might take a long time, or the whole thing might freeze and stop the reaction.</a:t>
            </a:r>
          </a:p>
        </p:txBody>
      </p:sp>
      <p:pic>
        <p:nvPicPr>
          <p:cNvPr id="19460" name="Picture 8" descr="scan0012 - Copy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14400" y="1143000"/>
            <a:ext cx="3036888" cy="480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5065" name="Oval 9"/>
          <p:cNvSpPr>
            <a:spLocks noChangeArrowheads="1"/>
          </p:cNvSpPr>
          <p:nvPr/>
        </p:nvSpPr>
        <p:spPr bwMode="auto">
          <a:xfrm>
            <a:off x="4800600" y="4800600"/>
            <a:ext cx="381000" cy="381000"/>
          </a:xfrm>
          <a:prstGeom prst="ellips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BAE4E8-AB5F-4B01-A57A-71AEC9C287D5}" type="slidenum">
              <a:rPr lang="en-US" smtClean="0"/>
              <a:pPr/>
              <a:t>60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50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50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065" grpId="0" animBg="1"/>
    </p:bld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2800" dirty="0" smtClean="0"/>
              <a:t>Passage 3 - B</a:t>
            </a:r>
          </a:p>
        </p:txBody>
      </p:sp>
      <p:sp>
        <p:nvSpPr>
          <p:cNvPr id="20483" name="Rectangle 6"/>
          <p:cNvSpPr>
            <a:spLocks noGrp="1" noChangeArrowheads="1"/>
          </p:cNvSpPr>
          <p:nvPr>
            <p:ph type="body" sz="half" idx="2"/>
          </p:nvPr>
        </p:nvSpPr>
        <p:spPr/>
        <p:txBody>
          <a:bodyPr/>
          <a:lstStyle/>
          <a:p>
            <a:pPr eaLnBrk="1" hangingPunct="1">
              <a:buFontTx/>
              <a:buNone/>
            </a:pPr>
            <a:r>
              <a:rPr lang="en-US" sz="2000" smtClean="0"/>
              <a:t>16. About how long would it take for the starch to turn blue if a 10% solution of potassium iodate was used at 45 ºC?</a:t>
            </a:r>
          </a:p>
          <a:p>
            <a:pPr eaLnBrk="1" hangingPunct="1">
              <a:buFontTx/>
              <a:buNone/>
            </a:pPr>
            <a:r>
              <a:rPr lang="en-US" sz="2000" smtClean="0"/>
              <a:t>F. 15 seconds</a:t>
            </a:r>
          </a:p>
          <a:p>
            <a:pPr eaLnBrk="1" hangingPunct="1">
              <a:buFontTx/>
              <a:buNone/>
            </a:pPr>
            <a:r>
              <a:rPr lang="en-US" sz="2000" smtClean="0"/>
              <a:t>G. 18 Seconds</a:t>
            </a:r>
          </a:p>
          <a:p>
            <a:pPr eaLnBrk="1" hangingPunct="1">
              <a:buFontTx/>
              <a:buNone/>
            </a:pPr>
            <a:r>
              <a:rPr lang="en-US" sz="2000" smtClean="0"/>
              <a:t>H. 22 seconds</a:t>
            </a:r>
          </a:p>
          <a:p>
            <a:pPr eaLnBrk="1" hangingPunct="1">
              <a:buFontTx/>
              <a:buNone/>
            </a:pPr>
            <a:r>
              <a:rPr lang="en-US" sz="2000" smtClean="0"/>
              <a:t>J. 29 seconds</a:t>
            </a:r>
          </a:p>
        </p:txBody>
      </p:sp>
      <p:pic>
        <p:nvPicPr>
          <p:cNvPr id="20484" name="Picture 7" descr="scan0012 - Copy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044575" y="1600200"/>
            <a:ext cx="2862263" cy="4525963"/>
          </a:xfrm>
          <a:noFill/>
        </p:spPr>
      </p:pic>
      <p:sp>
        <p:nvSpPr>
          <p:cNvPr id="132104" name="Oval 8"/>
          <p:cNvSpPr>
            <a:spLocks noChangeArrowheads="1"/>
          </p:cNvSpPr>
          <p:nvPr/>
        </p:nvSpPr>
        <p:spPr bwMode="auto">
          <a:xfrm>
            <a:off x="4572000" y="2895600"/>
            <a:ext cx="381000" cy="381000"/>
          </a:xfrm>
          <a:prstGeom prst="ellips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C4A4EC-2253-4A22-9B60-6916BDBC3075}" type="slidenum">
              <a:rPr lang="en-US" smtClean="0"/>
              <a:pPr/>
              <a:t>61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21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21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2104" grpId="0" animBg="1"/>
    </p:bld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Passage 5 - B</a:t>
            </a:r>
            <a:endParaRPr lang="en-US" dirty="0"/>
          </a:p>
        </p:txBody>
      </p:sp>
      <p:sp>
        <p:nvSpPr>
          <p:cNvPr id="6" name="Subtitle 5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Page </a:t>
            </a:r>
            <a:r>
              <a:rPr lang="en-US" dirty="0" smtClean="0"/>
              <a:t>603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45B29F-8543-4671-97CF-0295362D926C}" type="slidenum">
              <a:rPr lang="en-US" smtClean="0"/>
              <a:pPr/>
              <a:t>62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639762"/>
          </a:xfrm>
        </p:spPr>
        <p:txBody>
          <a:bodyPr/>
          <a:lstStyle/>
          <a:p>
            <a:pPr eaLnBrk="1" hangingPunct="1"/>
            <a:r>
              <a:rPr lang="en-US" sz="2800" dirty="0" smtClean="0"/>
              <a:t>Passage 5 - B</a:t>
            </a:r>
          </a:p>
        </p:txBody>
      </p:sp>
      <p:sp>
        <p:nvSpPr>
          <p:cNvPr id="27651" name="Rectangle 4"/>
          <p:cNvSpPr>
            <a:spLocks noGrp="1" noChangeArrowheads="1"/>
          </p:cNvSpPr>
          <p:nvPr>
            <p:ph type="body" sz="half" idx="2"/>
          </p:nvPr>
        </p:nvSpPr>
        <p:spPr/>
        <p:txBody>
          <a:bodyPr/>
          <a:lstStyle/>
          <a:p>
            <a:pPr eaLnBrk="1" hangingPunct="1">
              <a:buFontTx/>
              <a:buNone/>
            </a:pPr>
            <a:r>
              <a:rPr lang="en-US" sz="2000" smtClean="0"/>
              <a:t>22. Which of the microorganisms is most susceptible to attacks by the chemicals produced by seeds?</a:t>
            </a:r>
          </a:p>
          <a:p>
            <a:pPr eaLnBrk="1" hangingPunct="1">
              <a:buFontTx/>
              <a:buNone/>
            </a:pPr>
            <a:r>
              <a:rPr lang="en-US" sz="2000" smtClean="0"/>
              <a:t>F. </a:t>
            </a:r>
            <a:r>
              <a:rPr lang="en-US" sz="2000" i="1" smtClean="0"/>
              <a:t>Staphylococcus </a:t>
            </a:r>
            <a:endParaRPr lang="en-US" sz="2000" smtClean="0"/>
          </a:p>
          <a:p>
            <a:pPr eaLnBrk="1" hangingPunct="1">
              <a:buFontTx/>
              <a:buNone/>
            </a:pPr>
            <a:r>
              <a:rPr lang="en-US" sz="2000" smtClean="0"/>
              <a:t>G. </a:t>
            </a:r>
            <a:r>
              <a:rPr lang="en-US" sz="2000" i="1" smtClean="0"/>
              <a:t>Escherichia</a:t>
            </a:r>
            <a:endParaRPr lang="en-US" sz="2000" smtClean="0"/>
          </a:p>
          <a:p>
            <a:pPr eaLnBrk="1" hangingPunct="1">
              <a:buFontTx/>
              <a:buNone/>
            </a:pPr>
            <a:r>
              <a:rPr lang="en-US" sz="2000" smtClean="0"/>
              <a:t>H. Bread mold</a:t>
            </a:r>
          </a:p>
          <a:p>
            <a:pPr eaLnBrk="1" hangingPunct="1">
              <a:buFontTx/>
              <a:buNone/>
            </a:pPr>
            <a:r>
              <a:rPr lang="en-US" sz="2000" smtClean="0"/>
              <a:t>J. </a:t>
            </a:r>
            <a:r>
              <a:rPr lang="en-US" sz="2000" i="1" smtClean="0"/>
              <a:t>Penicillium</a:t>
            </a:r>
            <a:r>
              <a:rPr lang="en-US" sz="2000" smtClean="0"/>
              <a:t> mold</a:t>
            </a:r>
          </a:p>
          <a:p>
            <a:pPr eaLnBrk="1" hangingPunct="1">
              <a:buFontTx/>
              <a:buNone/>
            </a:pPr>
            <a:endParaRPr lang="en-US" sz="2000" smtClean="0"/>
          </a:p>
          <a:p>
            <a:pPr eaLnBrk="1" hangingPunct="1">
              <a:buFontTx/>
              <a:buNone/>
            </a:pPr>
            <a:endParaRPr lang="en-US" sz="2000" smtClean="0"/>
          </a:p>
          <a:p>
            <a:pPr eaLnBrk="1" hangingPunct="1">
              <a:buFontTx/>
              <a:buNone/>
            </a:pPr>
            <a:r>
              <a:rPr lang="en-US" sz="2000" smtClean="0"/>
              <a:t>Escherichia was greater in 4 of 6 trials</a:t>
            </a:r>
          </a:p>
          <a:p>
            <a:pPr eaLnBrk="1" hangingPunct="1">
              <a:buFontTx/>
              <a:buNone/>
            </a:pPr>
            <a:endParaRPr lang="en-US" sz="2000" smtClean="0"/>
          </a:p>
        </p:txBody>
      </p:sp>
      <p:pic>
        <p:nvPicPr>
          <p:cNvPr id="27652" name="Picture 5" descr="scan0013 - Copy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350963" y="1600200"/>
            <a:ext cx="2403475" cy="4525963"/>
          </a:xfrm>
          <a:noFill/>
        </p:spPr>
      </p:pic>
      <p:sp>
        <p:nvSpPr>
          <p:cNvPr id="144390" name="Oval 6"/>
          <p:cNvSpPr>
            <a:spLocks noChangeArrowheads="1"/>
          </p:cNvSpPr>
          <p:nvPr/>
        </p:nvSpPr>
        <p:spPr bwMode="auto">
          <a:xfrm>
            <a:off x="4648200" y="2971800"/>
            <a:ext cx="381000" cy="381000"/>
          </a:xfrm>
          <a:prstGeom prst="ellips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C4A4EC-2253-4A22-9B60-6916BDBC3075}" type="slidenum">
              <a:rPr lang="en-US" smtClean="0"/>
              <a:pPr/>
              <a:t>63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3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43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43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4390" grpId="0" animBg="1"/>
    </p:bld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639762"/>
          </a:xfrm>
        </p:spPr>
        <p:txBody>
          <a:bodyPr/>
          <a:lstStyle/>
          <a:p>
            <a:pPr eaLnBrk="1" hangingPunct="1"/>
            <a:r>
              <a:rPr lang="en-US" sz="2800" dirty="0" smtClean="0"/>
              <a:t>Passage 5 - B</a:t>
            </a:r>
          </a:p>
        </p:txBody>
      </p:sp>
      <p:sp>
        <p:nvSpPr>
          <p:cNvPr id="28675" name="Rectangle 3"/>
          <p:cNvSpPr>
            <a:spLocks noGrp="1" noChangeArrowheads="1"/>
          </p:cNvSpPr>
          <p:nvPr>
            <p:ph type="body" sz="half" idx="2"/>
          </p:nvPr>
        </p:nvSpPr>
        <p:spPr/>
        <p:txBody>
          <a:bodyPr/>
          <a:lstStyle/>
          <a:p>
            <a:pPr marL="533400" indent="-533400" eaLnBrk="1" hangingPunct="1">
              <a:buFontTx/>
              <a:buNone/>
            </a:pPr>
            <a:r>
              <a:rPr lang="en-US" sz="2000" smtClean="0"/>
              <a:t>23. Of the following, which kind of seed is more effective against molds than against bacteria?</a:t>
            </a:r>
          </a:p>
          <a:p>
            <a:pPr marL="533400" indent="-533400" eaLnBrk="1" hangingPunct="1">
              <a:buFontTx/>
              <a:buAutoNum type="alphaUcPeriod"/>
            </a:pPr>
            <a:r>
              <a:rPr lang="en-US" sz="2000" smtClean="0"/>
              <a:t>Alfalfa</a:t>
            </a:r>
          </a:p>
          <a:p>
            <a:pPr marL="533400" indent="-533400" eaLnBrk="1" hangingPunct="1">
              <a:buFontTx/>
              <a:buAutoNum type="alphaUcPeriod"/>
            </a:pPr>
            <a:r>
              <a:rPr lang="en-US" sz="2000" smtClean="0"/>
              <a:t>Daylily</a:t>
            </a:r>
          </a:p>
          <a:p>
            <a:pPr marL="533400" indent="-533400" eaLnBrk="1" hangingPunct="1">
              <a:buFontTx/>
              <a:buAutoNum type="alphaUcPeriod"/>
            </a:pPr>
            <a:r>
              <a:rPr lang="en-US" sz="2000" smtClean="0"/>
              <a:t>Thistle</a:t>
            </a:r>
          </a:p>
          <a:p>
            <a:pPr marL="533400" indent="-533400" eaLnBrk="1" hangingPunct="1">
              <a:buFontTx/>
              <a:buAutoNum type="alphaUcPeriod"/>
            </a:pPr>
            <a:r>
              <a:rPr lang="en-US" sz="2000" smtClean="0"/>
              <a:t>Garlic</a:t>
            </a:r>
          </a:p>
          <a:p>
            <a:pPr marL="533400" indent="-533400" eaLnBrk="1" hangingPunct="1">
              <a:buFontTx/>
              <a:buNone/>
            </a:pPr>
            <a:endParaRPr lang="en-US" sz="2000" smtClean="0"/>
          </a:p>
          <a:p>
            <a:pPr marL="533400" indent="-533400" eaLnBrk="1" hangingPunct="1">
              <a:buFontTx/>
              <a:buNone/>
            </a:pPr>
            <a:endParaRPr lang="en-US" sz="2000" smtClean="0"/>
          </a:p>
        </p:txBody>
      </p:sp>
      <p:pic>
        <p:nvPicPr>
          <p:cNvPr id="28676" name="Picture 4" descr="scan0013 - Copy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350963" y="1600200"/>
            <a:ext cx="2403475" cy="4525963"/>
          </a:xfrm>
          <a:noFill/>
        </p:spPr>
      </p:pic>
      <p:sp>
        <p:nvSpPr>
          <p:cNvPr id="148485" name="Oval 5"/>
          <p:cNvSpPr>
            <a:spLocks noChangeArrowheads="1"/>
          </p:cNvSpPr>
          <p:nvPr/>
        </p:nvSpPr>
        <p:spPr bwMode="auto">
          <a:xfrm>
            <a:off x="4572000" y="2590800"/>
            <a:ext cx="381000" cy="381000"/>
          </a:xfrm>
          <a:prstGeom prst="ellips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C4A4EC-2253-4A22-9B60-6916BDBC3075}" type="slidenum">
              <a:rPr lang="en-US" smtClean="0"/>
              <a:pPr/>
              <a:t>64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4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84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84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8485" grpId="0" animBg="1"/>
    </p:bld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639762"/>
          </a:xfrm>
        </p:spPr>
        <p:txBody>
          <a:bodyPr/>
          <a:lstStyle/>
          <a:p>
            <a:r>
              <a:rPr lang="en-US" sz="2800" dirty="0" smtClean="0"/>
              <a:t>Passage 5 - B</a:t>
            </a:r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body" sz="half" idx="2"/>
          </p:nvPr>
        </p:nvSpPr>
        <p:spPr/>
        <p:txBody>
          <a:bodyPr/>
          <a:lstStyle/>
          <a:p>
            <a:pPr eaLnBrk="1" hangingPunct="1">
              <a:buFontTx/>
              <a:buNone/>
            </a:pPr>
            <a:r>
              <a:rPr lang="en-US" sz="2000" smtClean="0"/>
              <a:t>24. To find an antibiotic that will protect oranges against Penicillium mold, a scientist would concentrate on:</a:t>
            </a:r>
          </a:p>
          <a:p>
            <a:pPr eaLnBrk="1" hangingPunct="1">
              <a:buFontTx/>
              <a:buNone/>
            </a:pPr>
            <a:r>
              <a:rPr lang="en-US" sz="2000" smtClean="0"/>
              <a:t>F. Seeds of the thistle and its close relatives.</a:t>
            </a:r>
          </a:p>
          <a:p>
            <a:pPr eaLnBrk="1" hangingPunct="1">
              <a:buFontTx/>
              <a:buNone/>
            </a:pPr>
            <a:r>
              <a:rPr lang="en-US" sz="2000" smtClean="0"/>
              <a:t>G. A variety of members of the Composite family</a:t>
            </a:r>
          </a:p>
          <a:p>
            <a:pPr eaLnBrk="1" hangingPunct="1">
              <a:buFontTx/>
              <a:buNone/>
            </a:pPr>
            <a:r>
              <a:rPr lang="en-US" sz="2000" smtClean="0"/>
              <a:t>H. Members of the Legume family.</a:t>
            </a:r>
          </a:p>
          <a:p>
            <a:pPr eaLnBrk="1" hangingPunct="1">
              <a:buFontTx/>
              <a:buNone/>
            </a:pPr>
            <a:r>
              <a:rPr lang="en-US" sz="2000" smtClean="0"/>
              <a:t>J. Seeds of the daylily and its relatives.</a:t>
            </a:r>
          </a:p>
          <a:p>
            <a:pPr eaLnBrk="1" hangingPunct="1">
              <a:buFontTx/>
              <a:buNone/>
            </a:pPr>
            <a:endParaRPr lang="en-US" sz="2000" smtClean="0"/>
          </a:p>
          <a:p>
            <a:pPr eaLnBrk="1" hangingPunct="1">
              <a:buFontTx/>
              <a:buNone/>
            </a:pPr>
            <a:endParaRPr lang="en-US" sz="2000" smtClean="0"/>
          </a:p>
          <a:p>
            <a:pPr eaLnBrk="1" hangingPunct="1">
              <a:buFontTx/>
              <a:buNone/>
            </a:pPr>
            <a:endParaRPr lang="en-US" sz="2000" smtClean="0"/>
          </a:p>
        </p:txBody>
      </p:sp>
      <p:pic>
        <p:nvPicPr>
          <p:cNvPr id="29700" name="Picture 4" descr="scan0013 - Copy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350963" y="1600200"/>
            <a:ext cx="2403475" cy="4525963"/>
          </a:xfrm>
          <a:noFill/>
        </p:spPr>
      </p:pic>
      <p:sp>
        <p:nvSpPr>
          <p:cNvPr id="149509" name="Oval 5"/>
          <p:cNvSpPr>
            <a:spLocks noChangeArrowheads="1"/>
          </p:cNvSpPr>
          <p:nvPr/>
        </p:nvSpPr>
        <p:spPr bwMode="auto">
          <a:xfrm>
            <a:off x="4648200" y="4191000"/>
            <a:ext cx="381000" cy="381000"/>
          </a:xfrm>
          <a:prstGeom prst="ellips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C4A4EC-2253-4A22-9B60-6916BDBC3075}" type="slidenum">
              <a:rPr lang="en-US" smtClean="0"/>
              <a:pPr/>
              <a:t>65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5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95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95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9509" grpId="0" animBg="1"/>
    </p:bld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639762"/>
          </a:xfrm>
        </p:spPr>
        <p:txBody>
          <a:bodyPr/>
          <a:lstStyle/>
          <a:p>
            <a:r>
              <a:rPr lang="en-US" sz="2800" dirty="0" smtClean="0"/>
              <a:t>Passage 5 - B</a:t>
            </a:r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body" sz="half" idx="2"/>
          </p:nvPr>
        </p:nvSpPr>
        <p:spPr/>
        <p:txBody>
          <a:bodyPr/>
          <a:lstStyle/>
          <a:p>
            <a:pPr marL="533400" indent="-533400" eaLnBrk="1" hangingPunct="1">
              <a:lnSpc>
                <a:spcPct val="90000"/>
              </a:lnSpc>
              <a:buFontTx/>
              <a:buNone/>
            </a:pPr>
            <a:r>
              <a:rPr lang="en-US" sz="1800" dirty="0" smtClean="0"/>
              <a:t>25. What conclusion can be reached about bread mold?</a:t>
            </a:r>
          </a:p>
          <a:p>
            <a:pPr marL="533400" indent="-533400" eaLnBrk="1" hangingPunct="1">
              <a:lnSpc>
                <a:spcPct val="90000"/>
              </a:lnSpc>
              <a:buFontTx/>
              <a:buNone/>
            </a:pPr>
            <a:endParaRPr lang="en-US" sz="1800" dirty="0" smtClean="0"/>
          </a:p>
          <a:p>
            <a:pPr marL="533400" indent="-533400" eaLnBrk="1" hangingPunct="1">
              <a:lnSpc>
                <a:spcPct val="90000"/>
              </a:lnSpc>
              <a:buFontTx/>
              <a:buAutoNum type="alphaUcPeriod"/>
            </a:pPr>
            <a:r>
              <a:rPr lang="en-US" sz="1800" dirty="0" smtClean="0"/>
              <a:t>It can survive by attacking seeds.</a:t>
            </a:r>
          </a:p>
          <a:p>
            <a:pPr marL="533400" indent="-533400" eaLnBrk="1" hangingPunct="1">
              <a:lnSpc>
                <a:spcPct val="90000"/>
              </a:lnSpc>
              <a:buFontTx/>
              <a:buAutoNum type="alphaUcPeriod"/>
            </a:pPr>
            <a:r>
              <a:rPr lang="en-US" sz="1800" dirty="0" smtClean="0"/>
              <a:t>It is highly resistant to chemical poisoning.</a:t>
            </a:r>
          </a:p>
          <a:p>
            <a:pPr marL="533400" indent="-533400" eaLnBrk="1" hangingPunct="1">
              <a:lnSpc>
                <a:spcPct val="90000"/>
              </a:lnSpc>
              <a:buFontTx/>
              <a:buAutoNum type="alphaUcPeriod"/>
            </a:pPr>
            <a:r>
              <a:rPr lang="en-US" sz="1800" dirty="0" smtClean="0"/>
              <a:t>It cannot be destroyed by seeds of the Composite family.</a:t>
            </a:r>
          </a:p>
          <a:p>
            <a:pPr marL="533400" indent="-533400" eaLnBrk="1" hangingPunct="1">
              <a:lnSpc>
                <a:spcPct val="90000"/>
              </a:lnSpc>
              <a:buFontTx/>
              <a:buAutoNum type="alphaUcPeriod"/>
            </a:pPr>
            <a:r>
              <a:rPr lang="en-US" sz="1800" dirty="0" smtClean="0"/>
              <a:t>It is moderately susceptible to attack be many kinds of seeds.</a:t>
            </a:r>
          </a:p>
          <a:p>
            <a:pPr marL="533400" indent="-533400" eaLnBrk="1" hangingPunct="1">
              <a:lnSpc>
                <a:spcPct val="90000"/>
              </a:lnSpc>
              <a:buFontTx/>
              <a:buAutoNum type="alphaUcPeriod"/>
            </a:pPr>
            <a:endParaRPr lang="en-US" sz="1800" dirty="0" smtClean="0"/>
          </a:p>
          <a:p>
            <a:pPr marL="533400" indent="-533400" eaLnBrk="1" hangingPunct="1">
              <a:lnSpc>
                <a:spcPct val="90000"/>
              </a:lnSpc>
              <a:buFontTx/>
              <a:buNone/>
            </a:pPr>
            <a:r>
              <a:rPr lang="en-US" sz="1800" dirty="0" smtClean="0"/>
              <a:t>  All seeds affected it</a:t>
            </a:r>
          </a:p>
          <a:p>
            <a:pPr marL="533400" indent="-533400" eaLnBrk="1" hangingPunct="1">
              <a:lnSpc>
                <a:spcPct val="90000"/>
              </a:lnSpc>
              <a:buFontTx/>
              <a:buNone/>
            </a:pPr>
            <a:endParaRPr lang="en-US" sz="1800" dirty="0" smtClean="0"/>
          </a:p>
          <a:p>
            <a:pPr marL="533400" indent="-533400" eaLnBrk="1" hangingPunct="1">
              <a:lnSpc>
                <a:spcPct val="90000"/>
              </a:lnSpc>
              <a:buFontTx/>
              <a:buNone/>
            </a:pPr>
            <a:endParaRPr lang="en-US" sz="1800" dirty="0" smtClean="0"/>
          </a:p>
        </p:txBody>
      </p:sp>
      <p:pic>
        <p:nvPicPr>
          <p:cNvPr id="30724" name="Picture 4" descr="scan0013 - Copy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350963" y="1600200"/>
            <a:ext cx="2403475" cy="4525963"/>
          </a:xfrm>
          <a:noFill/>
        </p:spPr>
      </p:pic>
      <p:sp>
        <p:nvSpPr>
          <p:cNvPr id="150533" name="Oval 5"/>
          <p:cNvSpPr>
            <a:spLocks noChangeArrowheads="1"/>
          </p:cNvSpPr>
          <p:nvPr/>
        </p:nvSpPr>
        <p:spPr bwMode="auto">
          <a:xfrm>
            <a:off x="4648200" y="3810000"/>
            <a:ext cx="381000" cy="381000"/>
          </a:xfrm>
          <a:prstGeom prst="ellips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C4A4EC-2253-4A22-9B60-6916BDBC3075}" type="slidenum">
              <a:rPr lang="en-US" smtClean="0"/>
              <a:pPr/>
              <a:t>66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5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05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05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0533" grpId="0" animBg="1"/>
    </p:bld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639762"/>
          </a:xfrm>
        </p:spPr>
        <p:txBody>
          <a:bodyPr/>
          <a:lstStyle/>
          <a:p>
            <a:r>
              <a:rPr lang="en-US" sz="2800" dirty="0" smtClean="0"/>
              <a:t>Passage 5 - B</a:t>
            </a:r>
          </a:p>
        </p:txBody>
      </p:sp>
      <p:sp>
        <p:nvSpPr>
          <p:cNvPr id="31747" name="Rectangle 3"/>
          <p:cNvSpPr>
            <a:spLocks noGrp="1" noChangeArrowheads="1"/>
          </p:cNvSpPr>
          <p:nvPr>
            <p:ph type="body" sz="half" idx="2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sz="1800" smtClean="0"/>
              <a:t>26. What hint might a scientist trying to find an antibiotic to control </a:t>
            </a:r>
            <a:r>
              <a:rPr lang="en-US" sz="1800" i="1" smtClean="0"/>
              <a:t>Staphylococcus </a:t>
            </a:r>
            <a:r>
              <a:rPr lang="en-US" sz="1800" smtClean="0"/>
              <a:t>infections get from these experiments?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sz="1800" smtClean="0"/>
              <a:t>F. Looking for seeds that produce such an antibiotic would be a waste of effort.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sz="1800" smtClean="0"/>
              <a:t>G. It would be inadvisable to concentrate on seeds of the Legume family. 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sz="1800" smtClean="0"/>
              <a:t>H. It would be wise to concentrate on Penicillium mold and its close relatives.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sz="1800" smtClean="0"/>
              <a:t>J. The scientist should not waste time trying the bread mold and its close relative.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en-US" sz="1800" smtClean="0"/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en-US" sz="2000" smtClean="0"/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en-US" sz="2000" smtClean="0"/>
          </a:p>
        </p:txBody>
      </p:sp>
      <p:pic>
        <p:nvPicPr>
          <p:cNvPr id="31748" name="Picture 4" descr="scan0013 - Copy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350963" y="1600200"/>
            <a:ext cx="2403475" cy="4525963"/>
          </a:xfrm>
          <a:noFill/>
        </p:spPr>
      </p:pic>
      <p:sp>
        <p:nvSpPr>
          <p:cNvPr id="151557" name="Oval 5"/>
          <p:cNvSpPr>
            <a:spLocks noChangeArrowheads="1"/>
          </p:cNvSpPr>
          <p:nvPr/>
        </p:nvSpPr>
        <p:spPr bwMode="auto">
          <a:xfrm>
            <a:off x="4648200" y="3200400"/>
            <a:ext cx="381000" cy="381000"/>
          </a:xfrm>
          <a:prstGeom prst="ellips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C4A4EC-2253-4A22-9B60-6916BDBC3075}" type="slidenum">
              <a:rPr lang="en-US" smtClean="0"/>
              <a:pPr/>
              <a:t>67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5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15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15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1557" grpId="0" animBg="1"/>
    </p:bld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639762"/>
          </a:xfrm>
        </p:spPr>
        <p:txBody>
          <a:bodyPr/>
          <a:lstStyle/>
          <a:p>
            <a:r>
              <a:rPr lang="en-US" sz="2800" dirty="0" smtClean="0"/>
              <a:t>Passage 5- B </a:t>
            </a:r>
          </a:p>
        </p:txBody>
      </p:sp>
      <p:sp>
        <p:nvSpPr>
          <p:cNvPr id="32771" name="Rectangle 3"/>
          <p:cNvSpPr>
            <a:spLocks noGrp="1" noChangeArrowheads="1"/>
          </p:cNvSpPr>
          <p:nvPr>
            <p:ph type="body" sz="half" idx="2"/>
          </p:nvPr>
        </p:nvSpPr>
        <p:spPr/>
        <p:txBody>
          <a:bodyPr/>
          <a:lstStyle/>
          <a:p>
            <a:pPr marL="533400" indent="-533400" eaLnBrk="1" hangingPunct="1">
              <a:lnSpc>
                <a:spcPct val="90000"/>
              </a:lnSpc>
              <a:buFontTx/>
              <a:buNone/>
            </a:pPr>
            <a:r>
              <a:rPr lang="en-US" sz="1600" smtClean="0"/>
              <a:t>27. Which of the following ecological hypotheses is supported by the evidence of these experiments?</a:t>
            </a:r>
          </a:p>
          <a:p>
            <a:pPr marL="533400" indent="-533400" eaLnBrk="1" hangingPunct="1">
              <a:lnSpc>
                <a:spcPct val="90000"/>
              </a:lnSpc>
              <a:buFontTx/>
              <a:buNone/>
            </a:pPr>
            <a:endParaRPr lang="en-US" sz="1600" smtClean="0"/>
          </a:p>
          <a:p>
            <a:pPr marL="533400" indent="-533400" eaLnBrk="1" hangingPunct="1">
              <a:lnSpc>
                <a:spcPct val="90000"/>
              </a:lnSpc>
              <a:buFontTx/>
              <a:buAutoNum type="alphaUcPeriod"/>
            </a:pPr>
            <a:r>
              <a:rPr lang="en-US" sz="1600" smtClean="0"/>
              <a:t>Molds are better able to survive than bacteria wherever the two kinds of microorganisms compete.</a:t>
            </a:r>
          </a:p>
          <a:p>
            <a:pPr marL="533400" indent="-533400" eaLnBrk="1" hangingPunct="1">
              <a:lnSpc>
                <a:spcPct val="90000"/>
              </a:lnSpc>
              <a:buFontTx/>
              <a:buAutoNum type="alphaUcPeriod"/>
            </a:pPr>
            <a:r>
              <a:rPr lang="en-US" sz="1600" smtClean="0"/>
              <a:t>The Legume family produces valuable fodder crops because its seeds have a high survival rate.</a:t>
            </a:r>
          </a:p>
          <a:p>
            <a:pPr marL="533400" indent="-533400" eaLnBrk="1" hangingPunct="1">
              <a:lnSpc>
                <a:spcPct val="90000"/>
              </a:lnSpc>
              <a:buFontTx/>
              <a:buAutoNum type="alphaUcPeriod"/>
            </a:pPr>
            <a:r>
              <a:rPr lang="en-US" sz="1600" smtClean="0"/>
              <a:t>The bacteria </a:t>
            </a:r>
            <a:r>
              <a:rPr lang="en-US" sz="1600" i="1" smtClean="0"/>
              <a:t>Escherichia</a:t>
            </a:r>
            <a:r>
              <a:rPr lang="en-US" sz="1600" smtClean="0"/>
              <a:t> and </a:t>
            </a:r>
            <a:r>
              <a:rPr lang="en-US" sz="1600" i="1" smtClean="0"/>
              <a:t>Staphylococcus</a:t>
            </a:r>
            <a:r>
              <a:rPr lang="en-US" sz="1600" smtClean="0"/>
              <a:t> may be highly damaging to leguminous crops.</a:t>
            </a:r>
          </a:p>
          <a:p>
            <a:pPr marL="533400" indent="-533400" eaLnBrk="1" hangingPunct="1">
              <a:lnSpc>
                <a:spcPct val="90000"/>
              </a:lnSpc>
              <a:buFontTx/>
              <a:buAutoNum type="alphaUcPeriod"/>
            </a:pPr>
            <a:r>
              <a:rPr lang="en-US" sz="1600" smtClean="0"/>
              <a:t>The Composite family has so many successful sturdy weeds because its seeds destroy microorganisms.</a:t>
            </a:r>
          </a:p>
          <a:p>
            <a:pPr marL="533400" indent="-533400" eaLnBrk="1" hangingPunct="1">
              <a:lnSpc>
                <a:spcPct val="90000"/>
              </a:lnSpc>
              <a:buFontTx/>
              <a:buNone/>
            </a:pPr>
            <a:endParaRPr lang="en-US" sz="1600" smtClean="0"/>
          </a:p>
          <a:p>
            <a:pPr marL="533400" indent="-533400" eaLnBrk="1" hangingPunct="1">
              <a:lnSpc>
                <a:spcPct val="90000"/>
              </a:lnSpc>
              <a:buFontTx/>
              <a:buNone/>
            </a:pPr>
            <a:r>
              <a:rPr lang="en-US" sz="1600" smtClean="0"/>
              <a:t>  Composites attacked all</a:t>
            </a:r>
          </a:p>
          <a:p>
            <a:pPr marL="533400" indent="-533400" eaLnBrk="1" hangingPunct="1">
              <a:lnSpc>
                <a:spcPct val="90000"/>
              </a:lnSpc>
              <a:buFontTx/>
              <a:buNone/>
            </a:pPr>
            <a:endParaRPr lang="en-US" sz="1600" smtClean="0"/>
          </a:p>
          <a:p>
            <a:pPr marL="533400" indent="-533400" eaLnBrk="1" hangingPunct="1">
              <a:lnSpc>
                <a:spcPct val="90000"/>
              </a:lnSpc>
              <a:buFontTx/>
              <a:buNone/>
            </a:pPr>
            <a:endParaRPr lang="en-US" sz="1600" smtClean="0"/>
          </a:p>
        </p:txBody>
      </p:sp>
      <p:pic>
        <p:nvPicPr>
          <p:cNvPr id="32772" name="Picture 4" descr="scan0013 - Copy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350963" y="1600200"/>
            <a:ext cx="2403475" cy="4525963"/>
          </a:xfrm>
          <a:noFill/>
        </p:spPr>
      </p:pic>
      <p:sp>
        <p:nvSpPr>
          <p:cNvPr id="152581" name="Oval 5"/>
          <p:cNvSpPr>
            <a:spLocks noChangeArrowheads="1"/>
          </p:cNvSpPr>
          <p:nvPr/>
        </p:nvSpPr>
        <p:spPr bwMode="auto">
          <a:xfrm>
            <a:off x="4572000" y="4648200"/>
            <a:ext cx="381000" cy="381000"/>
          </a:xfrm>
          <a:prstGeom prst="ellips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C4A4EC-2253-4A22-9B60-6916BDBC3075}" type="slidenum">
              <a:rPr lang="en-US" smtClean="0"/>
              <a:pPr/>
              <a:t>68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5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25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25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2581" grpId="0" animBg="1"/>
    </p:bld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Passage 6 - B</a:t>
            </a:r>
            <a:endParaRPr lang="en-US" dirty="0"/>
          </a:p>
        </p:txBody>
      </p:sp>
      <p:sp>
        <p:nvSpPr>
          <p:cNvPr id="6" name="Subtitle 5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Page </a:t>
            </a:r>
            <a:r>
              <a:rPr lang="en-US" dirty="0" smtClean="0"/>
              <a:t>604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45B29F-8543-4671-97CF-0295362D926C}" type="slidenum">
              <a:rPr lang="en-US" smtClean="0"/>
              <a:pPr/>
              <a:t>69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5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Research </a:t>
            </a:r>
            <a:r>
              <a:rPr lang="en-US" dirty="0" smtClean="0"/>
              <a:t>Summaries</a:t>
            </a:r>
            <a:br>
              <a:rPr lang="en-US" dirty="0" smtClean="0"/>
            </a:br>
            <a:r>
              <a:rPr lang="en-US" dirty="0" smtClean="0"/>
              <a:t>page 400</a:t>
            </a:r>
            <a:endParaRPr lang="en-US" dirty="0" smtClean="0"/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en-US" dirty="0" smtClean="0"/>
              <a:t>Most often in a chart like this the independent is the one on the left and the one on the right is dependant on the other.</a:t>
            </a:r>
          </a:p>
          <a:p>
            <a:r>
              <a:rPr lang="en-US" dirty="0" smtClean="0"/>
              <a:t>Which is dependant on which?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Average height is dependant on fertilizer</a:t>
            </a:r>
          </a:p>
        </p:txBody>
      </p:sp>
      <p:sp>
        <p:nvSpPr>
          <p:cNvPr id="18434" name="Rectangle 6"/>
          <p:cNvSpPr>
            <a:spLocks noGrp="1" noChangeArrowheads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B0EDE5F7-EFB8-45DE-9755-17418CCCA01A}" type="slidenum">
              <a:rPr lang="en-US" smtClean="0"/>
              <a:pPr/>
              <a:t>7</a:t>
            </a:fld>
            <a:endParaRPr lang="en-US" dirty="0" smtClean="0"/>
          </a:p>
        </p:txBody>
      </p:sp>
      <p:pic>
        <p:nvPicPr>
          <p:cNvPr id="3074" name="Picture 2" descr="C:\Users\Eileen\Documents\My Scans\2011-02 (Feb)\scan000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2209800"/>
            <a:ext cx="4069080" cy="283006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 smtClean="0"/>
              <a:t>Passage 6- B </a:t>
            </a:r>
          </a:p>
        </p:txBody>
      </p:sp>
      <p:sp>
        <p:nvSpPr>
          <p:cNvPr id="33795" name="Rectangle 4"/>
          <p:cNvSpPr>
            <a:spLocks noGrp="1" noChangeArrowheads="1"/>
          </p:cNvSpPr>
          <p:nvPr>
            <p:ph type="body" sz="half" idx="2"/>
          </p:nvPr>
        </p:nvSpPr>
        <p:spPr/>
        <p:txBody>
          <a:bodyPr/>
          <a:lstStyle/>
          <a:p>
            <a:pPr eaLnBrk="1" hangingPunct="1">
              <a:buFontTx/>
              <a:buNone/>
            </a:pPr>
            <a:r>
              <a:rPr lang="en-US" sz="2000" smtClean="0"/>
              <a:t>         Experiments are done to test the optical properties of lenses immersed in media having different indices of refraction.</a:t>
            </a:r>
          </a:p>
        </p:txBody>
      </p:sp>
      <p:pic>
        <p:nvPicPr>
          <p:cNvPr id="33796" name="Picture 5" descr="scan0014 - Copy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295400" y="1295400"/>
            <a:ext cx="2587625" cy="5029200"/>
          </a:xfrm>
          <a:noFill/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C4A4EC-2253-4A22-9B60-6916BDBC3075}" type="slidenum">
              <a:rPr lang="en-US" smtClean="0"/>
              <a:pPr/>
              <a:t>70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 smtClean="0"/>
              <a:t>Passage 6 - B</a:t>
            </a:r>
          </a:p>
        </p:txBody>
      </p:sp>
      <p:sp>
        <p:nvSpPr>
          <p:cNvPr id="34819" name="Rectangle 3"/>
          <p:cNvSpPr>
            <a:spLocks noGrp="1" noChangeArrowheads="1"/>
          </p:cNvSpPr>
          <p:nvPr>
            <p:ph type="body" sz="half" idx="2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sz="1800" smtClean="0"/>
              <a:t>28. The index of refraction column is the same in all three experiments because: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sz="1800" smtClean="0"/>
              <a:t>F. All three lenses have the same basic properties.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sz="1800" smtClean="0"/>
              <a:t>G. The same liquids are used in all three experiments.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sz="1800" smtClean="0"/>
              <a:t>H. The temperatures at which the experiments are performed are carefully controlled.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sz="1800" smtClean="0"/>
              <a:t>J. The color of the light source is not allowed to change from one experiment to another.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en-US" sz="1800" smtClean="0"/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sz="1800" smtClean="0"/>
              <a:t>Look for similarities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en-US" sz="1800" smtClean="0"/>
          </a:p>
        </p:txBody>
      </p:sp>
      <p:pic>
        <p:nvPicPr>
          <p:cNvPr id="34820" name="Picture 4" descr="scan0014 - Copy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295400" y="1295400"/>
            <a:ext cx="2587625" cy="5029200"/>
          </a:xfrm>
          <a:noFill/>
        </p:spPr>
      </p:pic>
      <p:sp>
        <p:nvSpPr>
          <p:cNvPr id="153605" name="Oval 5"/>
          <p:cNvSpPr>
            <a:spLocks noChangeArrowheads="1"/>
          </p:cNvSpPr>
          <p:nvPr/>
        </p:nvSpPr>
        <p:spPr bwMode="auto">
          <a:xfrm>
            <a:off x="4648200" y="2895600"/>
            <a:ext cx="381000" cy="381000"/>
          </a:xfrm>
          <a:prstGeom prst="ellips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C4A4EC-2253-4A22-9B60-6916BDBC3075}" type="slidenum">
              <a:rPr lang="en-US" smtClean="0"/>
              <a:pPr/>
              <a:t>71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36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36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05" grpId="0" animBg="1"/>
    </p:bld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 smtClean="0"/>
              <a:t>Passage 6 - B</a:t>
            </a:r>
          </a:p>
        </p:txBody>
      </p:sp>
      <p:sp>
        <p:nvSpPr>
          <p:cNvPr id="35843" name="Rectangle 3"/>
          <p:cNvSpPr>
            <a:spLocks noGrp="1" noChangeArrowheads="1"/>
          </p:cNvSpPr>
          <p:nvPr>
            <p:ph type="body" sz="half" idx="2"/>
          </p:nvPr>
        </p:nvSpPr>
        <p:spPr/>
        <p:txBody>
          <a:bodyPr/>
          <a:lstStyle/>
          <a:p>
            <a:pPr marL="533400" indent="-533400" eaLnBrk="1" hangingPunct="1">
              <a:lnSpc>
                <a:spcPct val="90000"/>
              </a:lnSpc>
              <a:buFontTx/>
              <a:buNone/>
            </a:pPr>
            <a:r>
              <a:rPr lang="en-US" sz="2000" smtClean="0"/>
              <a:t>29. As index of refraction of the medium increases, what happens to the rays of light emerging from the lens?</a:t>
            </a:r>
          </a:p>
          <a:p>
            <a:pPr marL="533400" indent="-533400" eaLnBrk="1" hangingPunct="1">
              <a:lnSpc>
                <a:spcPct val="90000"/>
              </a:lnSpc>
              <a:buFontTx/>
              <a:buAutoNum type="alphaUcPeriod"/>
            </a:pPr>
            <a:r>
              <a:rPr lang="en-US" sz="2000" smtClean="0"/>
              <a:t>They converge more strongly in all cases.</a:t>
            </a:r>
          </a:p>
          <a:p>
            <a:pPr marL="533400" indent="-533400" eaLnBrk="1" hangingPunct="1">
              <a:lnSpc>
                <a:spcPct val="90000"/>
              </a:lnSpc>
              <a:buFontTx/>
              <a:buAutoNum type="alphaUcPeriod"/>
            </a:pPr>
            <a:r>
              <a:rPr lang="en-US" sz="2000" smtClean="0"/>
              <a:t>They converge more strongly on leaving the glass lenses, but not the plastic lens.</a:t>
            </a:r>
          </a:p>
          <a:p>
            <a:pPr marL="533400" indent="-533400" eaLnBrk="1" hangingPunct="1">
              <a:lnSpc>
                <a:spcPct val="90000"/>
              </a:lnSpc>
              <a:buFontTx/>
              <a:buAutoNum type="alphaUcPeriod"/>
            </a:pPr>
            <a:r>
              <a:rPr lang="en-US" sz="2000" smtClean="0"/>
              <a:t>They converge less strongly in all cases.</a:t>
            </a:r>
          </a:p>
          <a:p>
            <a:pPr marL="533400" indent="-533400" eaLnBrk="1" hangingPunct="1">
              <a:lnSpc>
                <a:spcPct val="90000"/>
              </a:lnSpc>
              <a:buFontTx/>
              <a:buAutoNum type="alphaUcPeriod"/>
            </a:pPr>
            <a:r>
              <a:rPr lang="en-US" sz="2000" smtClean="0"/>
              <a:t>They converge less strongly on leaving the plastic lens, but not the glass lens.</a:t>
            </a:r>
          </a:p>
        </p:txBody>
      </p:sp>
      <p:pic>
        <p:nvPicPr>
          <p:cNvPr id="35844" name="Picture 4" descr="scan0014 - Copy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295400" y="1295400"/>
            <a:ext cx="2587625" cy="5029200"/>
          </a:xfrm>
          <a:noFill/>
        </p:spPr>
      </p:pic>
      <p:sp>
        <p:nvSpPr>
          <p:cNvPr id="154629" name="Oval 5"/>
          <p:cNvSpPr>
            <a:spLocks noChangeArrowheads="1"/>
          </p:cNvSpPr>
          <p:nvPr/>
        </p:nvSpPr>
        <p:spPr bwMode="auto">
          <a:xfrm>
            <a:off x="4648200" y="4191000"/>
            <a:ext cx="381000" cy="381000"/>
          </a:xfrm>
          <a:prstGeom prst="ellips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C4A4EC-2253-4A22-9B60-6916BDBC3075}" type="slidenum">
              <a:rPr lang="en-US" smtClean="0"/>
              <a:pPr/>
              <a:t>72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6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46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46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4629" grpId="0" animBg="1"/>
    </p:bld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 smtClean="0"/>
              <a:t>Passage 6 - B</a:t>
            </a:r>
          </a:p>
        </p:txBody>
      </p:sp>
      <p:sp>
        <p:nvSpPr>
          <p:cNvPr id="36867" name="Rectangle 3"/>
          <p:cNvSpPr>
            <a:spLocks noGrp="1" noChangeArrowheads="1"/>
          </p:cNvSpPr>
          <p:nvPr>
            <p:ph type="body" sz="half" idx="2"/>
          </p:nvPr>
        </p:nvSpPr>
        <p:spPr/>
        <p:txBody>
          <a:bodyPr/>
          <a:lstStyle/>
          <a:p>
            <a:pPr eaLnBrk="1" hangingPunct="1">
              <a:buFontTx/>
              <a:buNone/>
            </a:pPr>
            <a:r>
              <a:rPr lang="en-US" sz="2000" smtClean="0"/>
              <a:t>30. Making a lens thicker and more strongly curved:</a:t>
            </a:r>
          </a:p>
          <a:p>
            <a:pPr eaLnBrk="1" hangingPunct="1">
              <a:buFontTx/>
              <a:buNone/>
            </a:pPr>
            <a:r>
              <a:rPr lang="en-US" sz="2000" smtClean="0"/>
              <a:t>F. Shortens the focal length.</a:t>
            </a:r>
          </a:p>
          <a:p>
            <a:pPr eaLnBrk="1" hangingPunct="1">
              <a:buFontTx/>
              <a:buNone/>
            </a:pPr>
            <a:r>
              <a:rPr lang="en-US" sz="2000" smtClean="0"/>
              <a:t>G. Increases the focal length</a:t>
            </a:r>
          </a:p>
          <a:p>
            <a:pPr eaLnBrk="1" hangingPunct="1">
              <a:buFontTx/>
              <a:buNone/>
            </a:pPr>
            <a:r>
              <a:rPr lang="en-US" sz="2000" smtClean="0"/>
              <a:t>H. Increases the index of refraction</a:t>
            </a:r>
          </a:p>
          <a:p>
            <a:pPr eaLnBrk="1" hangingPunct="1">
              <a:buFontTx/>
              <a:buNone/>
            </a:pPr>
            <a:r>
              <a:rPr lang="en-US" sz="2000" smtClean="0"/>
              <a:t>J. Decreases the index of refraction.</a:t>
            </a:r>
          </a:p>
          <a:p>
            <a:pPr eaLnBrk="1" hangingPunct="1">
              <a:buFontTx/>
              <a:buNone/>
            </a:pPr>
            <a:endParaRPr lang="en-US" sz="2000" smtClean="0"/>
          </a:p>
          <a:p>
            <a:pPr eaLnBrk="1" hangingPunct="1">
              <a:buFontTx/>
              <a:buNone/>
            </a:pPr>
            <a:endParaRPr lang="en-US" sz="2000" smtClean="0"/>
          </a:p>
        </p:txBody>
      </p:sp>
      <p:pic>
        <p:nvPicPr>
          <p:cNvPr id="36868" name="Picture 4" descr="scan0014 - Copy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295400" y="1295400"/>
            <a:ext cx="2587625" cy="5029200"/>
          </a:xfrm>
          <a:noFill/>
        </p:spPr>
      </p:pic>
      <p:sp>
        <p:nvSpPr>
          <p:cNvPr id="155653" name="Oval 5"/>
          <p:cNvSpPr>
            <a:spLocks noChangeArrowheads="1"/>
          </p:cNvSpPr>
          <p:nvPr/>
        </p:nvSpPr>
        <p:spPr bwMode="auto">
          <a:xfrm>
            <a:off x="4648200" y="2286000"/>
            <a:ext cx="381000" cy="381000"/>
          </a:xfrm>
          <a:prstGeom prst="ellips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C4A4EC-2253-4A22-9B60-6916BDBC3075}" type="slidenum">
              <a:rPr lang="en-US" smtClean="0"/>
              <a:pPr/>
              <a:t>73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6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56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56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5653" grpId="0" animBg="1"/>
    </p:bld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 smtClean="0"/>
              <a:t>Passage 6 - B</a:t>
            </a:r>
          </a:p>
        </p:txBody>
      </p:sp>
      <p:sp>
        <p:nvSpPr>
          <p:cNvPr id="37891" name="Rectangle 3"/>
          <p:cNvSpPr>
            <a:spLocks noGrp="1" noChangeArrowheads="1"/>
          </p:cNvSpPr>
          <p:nvPr>
            <p:ph type="body" sz="half" idx="2"/>
          </p:nvPr>
        </p:nvSpPr>
        <p:spPr/>
        <p:txBody>
          <a:bodyPr/>
          <a:lstStyle/>
          <a:p>
            <a:pPr marL="533400" indent="-533400" eaLnBrk="1" hangingPunct="1">
              <a:buFontTx/>
              <a:buNone/>
            </a:pPr>
            <a:r>
              <a:rPr lang="en-US" sz="1800" dirty="0" smtClean="0"/>
              <a:t>31. A reasonable hypothesis that can be derived from Experiments 1 and 2 is that:</a:t>
            </a:r>
          </a:p>
          <a:p>
            <a:pPr marL="533400" indent="-533400" eaLnBrk="1" hangingPunct="1">
              <a:buFontTx/>
              <a:buAutoNum type="alphaUcPeriod"/>
            </a:pPr>
            <a:r>
              <a:rPr lang="en-US" sz="1800" dirty="0" smtClean="0"/>
              <a:t>A lens will not focus light if its index of refraction is lower than that of the medium it is in.</a:t>
            </a:r>
          </a:p>
          <a:p>
            <a:pPr marL="533400" indent="-533400" eaLnBrk="1" hangingPunct="1">
              <a:buFontTx/>
              <a:buAutoNum type="alphaUcPeriod"/>
            </a:pPr>
            <a:r>
              <a:rPr lang="en-US" sz="1800" dirty="0" smtClean="0"/>
              <a:t>Methylene iodide tends to spread light out so that it does not come to a focus.</a:t>
            </a:r>
          </a:p>
          <a:p>
            <a:pPr marL="533400" indent="-533400" eaLnBrk="1" hangingPunct="1">
              <a:buFontTx/>
              <a:buAutoNum type="alphaUcPeriod"/>
            </a:pPr>
            <a:r>
              <a:rPr lang="en-US" sz="1800" dirty="0" smtClean="0"/>
              <a:t>The focal length of a lens depends entirely on the index of refraction of the medium it is in.</a:t>
            </a:r>
          </a:p>
          <a:p>
            <a:pPr marL="533400" indent="-533400" eaLnBrk="1" hangingPunct="1">
              <a:buFontTx/>
              <a:buAutoNum type="alphaUcPeriod"/>
            </a:pPr>
            <a:r>
              <a:rPr lang="en-US" sz="1800" dirty="0" smtClean="0"/>
              <a:t>The thicker a lens , the less the convergence it produces on the light that passes through it.</a:t>
            </a:r>
          </a:p>
        </p:txBody>
      </p:sp>
      <p:pic>
        <p:nvPicPr>
          <p:cNvPr id="37892" name="Picture 4" descr="scan0014 - Copy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295400" y="1295400"/>
            <a:ext cx="2587625" cy="5029200"/>
          </a:xfrm>
          <a:noFill/>
        </p:spPr>
      </p:pic>
      <p:sp>
        <p:nvSpPr>
          <p:cNvPr id="156677" name="Oval 5"/>
          <p:cNvSpPr>
            <a:spLocks noChangeArrowheads="1"/>
          </p:cNvSpPr>
          <p:nvPr/>
        </p:nvSpPr>
        <p:spPr bwMode="auto">
          <a:xfrm>
            <a:off x="4648200" y="2438400"/>
            <a:ext cx="381000" cy="381000"/>
          </a:xfrm>
          <a:prstGeom prst="ellips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C4A4EC-2253-4A22-9B60-6916BDBC3075}" type="slidenum">
              <a:rPr lang="en-US" smtClean="0"/>
              <a:pPr/>
              <a:t>74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6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66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66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6677" grpId="0" animBg="1"/>
    </p:bld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 smtClean="0"/>
              <a:t>Passage 6 - B</a:t>
            </a:r>
          </a:p>
        </p:txBody>
      </p:sp>
      <p:sp>
        <p:nvSpPr>
          <p:cNvPr id="38915" name="Rectangle 3"/>
          <p:cNvSpPr>
            <a:spLocks noGrp="1" noChangeArrowheads="1"/>
          </p:cNvSpPr>
          <p:nvPr>
            <p:ph type="body" sz="half" idx="2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sz="2000" dirty="0" smtClean="0"/>
              <a:t>32. Measurements of the kind made in these experiments would NOT be useful in efforts to find: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sz="2000" dirty="0" smtClean="0"/>
              <a:t>F. The index of refraction of a liquid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sz="2000" dirty="0" smtClean="0"/>
              <a:t>G. The way a prism in a fluid would bend light rays.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sz="2000" dirty="0" smtClean="0"/>
              <a:t>H. The concentration of a sugar solution.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sz="2000" dirty="0" smtClean="0"/>
              <a:t>J. The transparency of a newly developed plastic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en-US" sz="2000" dirty="0" smtClean="0"/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sz="2000" dirty="0" smtClean="0"/>
              <a:t>Transparency is not relevant here.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en-US" sz="2000" dirty="0" smtClean="0"/>
          </a:p>
        </p:txBody>
      </p:sp>
      <p:pic>
        <p:nvPicPr>
          <p:cNvPr id="38916" name="Picture 4" descr="scan0014 - Copy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295400" y="1295400"/>
            <a:ext cx="2587625" cy="5029200"/>
          </a:xfrm>
          <a:noFill/>
        </p:spPr>
      </p:pic>
      <p:sp>
        <p:nvSpPr>
          <p:cNvPr id="157701" name="Oval 5"/>
          <p:cNvSpPr>
            <a:spLocks noChangeArrowheads="1"/>
          </p:cNvSpPr>
          <p:nvPr/>
        </p:nvSpPr>
        <p:spPr bwMode="auto">
          <a:xfrm>
            <a:off x="4572000" y="4038600"/>
            <a:ext cx="381000" cy="381000"/>
          </a:xfrm>
          <a:prstGeom prst="ellips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C4A4EC-2253-4A22-9B60-6916BDBC3075}" type="slidenum">
              <a:rPr lang="en-US" smtClean="0"/>
              <a:pPr/>
              <a:t>75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7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77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77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7701" grpId="0" animBg="1"/>
    </p:bld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 smtClean="0"/>
              <a:t>Passage 6 - B</a:t>
            </a:r>
          </a:p>
        </p:txBody>
      </p:sp>
      <p:sp>
        <p:nvSpPr>
          <p:cNvPr id="39939" name="Rectangle 3"/>
          <p:cNvSpPr>
            <a:spLocks noGrp="1" noChangeArrowheads="1"/>
          </p:cNvSpPr>
          <p:nvPr>
            <p:ph type="body" sz="half" idx="2"/>
          </p:nvPr>
        </p:nvSpPr>
        <p:spPr/>
        <p:txBody>
          <a:bodyPr/>
          <a:lstStyle/>
          <a:p>
            <a:pPr marL="533400" indent="-533400" eaLnBrk="1" hangingPunct="1">
              <a:buFontTx/>
              <a:buNone/>
            </a:pPr>
            <a:r>
              <a:rPr lang="en-US" sz="2000" dirty="0" smtClean="0"/>
              <a:t>33. The index of refraction of the plastic lens in Experiment 3 must be:</a:t>
            </a:r>
          </a:p>
          <a:p>
            <a:pPr marL="533400" indent="-533400" eaLnBrk="1" hangingPunct="1">
              <a:buFontTx/>
              <a:buAutoNum type="alphaUcPeriod"/>
            </a:pPr>
            <a:r>
              <a:rPr lang="en-US" sz="2000" dirty="0" smtClean="0"/>
              <a:t>Less than 1.33.</a:t>
            </a:r>
          </a:p>
          <a:p>
            <a:pPr marL="533400" indent="-533400" eaLnBrk="1" hangingPunct="1">
              <a:buFontTx/>
              <a:buAutoNum type="alphaUcPeriod"/>
            </a:pPr>
            <a:r>
              <a:rPr lang="en-US" sz="2000" dirty="0" smtClean="0"/>
              <a:t>Between 1.33 and 1.50</a:t>
            </a:r>
          </a:p>
          <a:p>
            <a:pPr marL="533400" indent="-533400" eaLnBrk="1" hangingPunct="1">
              <a:buFontTx/>
              <a:buAutoNum type="alphaUcPeriod"/>
            </a:pPr>
            <a:r>
              <a:rPr lang="en-US" sz="2000" dirty="0" smtClean="0"/>
              <a:t>More than 1.33.</a:t>
            </a:r>
          </a:p>
          <a:p>
            <a:pPr marL="533400" indent="-533400" eaLnBrk="1" hangingPunct="1">
              <a:buFontTx/>
              <a:buAutoNum type="alphaUcPeriod"/>
            </a:pPr>
            <a:r>
              <a:rPr lang="en-US" sz="2000" dirty="0" smtClean="0"/>
              <a:t>More than 1.50</a:t>
            </a:r>
          </a:p>
          <a:p>
            <a:pPr marL="533400" indent="-533400" eaLnBrk="1" hangingPunct="1">
              <a:buFontTx/>
              <a:buAutoNum type="alphaUcPeriod"/>
            </a:pPr>
            <a:endParaRPr lang="en-US" sz="2000" dirty="0" smtClean="0"/>
          </a:p>
          <a:p>
            <a:pPr marL="533400" indent="-533400" eaLnBrk="1" hangingPunct="1">
              <a:buFontTx/>
              <a:buNone/>
            </a:pPr>
            <a:endParaRPr lang="en-US" sz="2000" dirty="0" smtClean="0"/>
          </a:p>
        </p:txBody>
      </p:sp>
      <p:pic>
        <p:nvPicPr>
          <p:cNvPr id="39940" name="Picture 4" descr="scan0014 - Copy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295400" y="1295400"/>
            <a:ext cx="2587625" cy="5029200"/>
          </a:xfrm>
          <a:noFill/>
        </p:spPr>
      </p:pic>
      <p:sp>
        <p:nvSpPr>
          <p:cNvPr id="158725" name="Oval 5"/>
          <p:cNvSpPr>
            <a:spLocks noChangeArrowheads="1"/>
          </p:cNvSpPr>
          <p:nvPr/>
        </p:nvSpPr>
        <p:spPr bwMode="auto">
          <a:xfrm>
            <a:off x="4648200" y="2895600"/>
            <a:ext cx="381000" cy="381000"/>
          </a:xfrm>
          <a:prstGeom prst="ellips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C4A4EC-2253-4A22-9B60-6916BDBC3075}" type="slidenum">
              <a:rPr lang="en-US" smtClean="0"/>
              <a:pPr/>
              <a:t>76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7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87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87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872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Research Summaries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en-US" dirty="0" smtClean="0"/>
              <a:t>What is the control?</a:t>
            </a:r>
          </a:p>
          <a:p>
            <a:r>
              <a:rPr lang="en-US" dirty="0" smtClean="0"/>
              <a:t>What trend do you notice?</a:t>
            </a:r>
          </a:p>
          <a:p>
            <a:r>
              <a:rPr lang="en-US" dirty="0" smtClean="0"/>
              <a:t>It is clear that if too much fertilizer is used, growth is limited.</a:t>
            </a:r>
          </a:p>
        </p:txBody>
      </p:sp>
      <p:sp>
        <p:nvSpPr>
          <p:cNvPr id="18434" name="Rectangle 6"/>
          <p:cNvSpPr>
            <a:spLocks noGrp="1" noChangeArrowheads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B0EDE5F7-EFB8-45DE-9755-17418CCCA01A}" type="slidenum">
              <a:rPr lang="en-US" smtClean="0"/>
              <a:pPr/>
              <a:t>8</a:t>
            </a:fld>
            <a:endParaRPr lang="en-US" dirty="0" smtClean="0"/>
          </a:p>
        </p:txBody>
      </p:sp>
      <p:pic>
        <p:nvPicPr>
          <p:cNvPr id="3074" name="Picture 2" descr="C:\Users\Eileen\Documents\My Scans\2011-02 (Feb)\scan000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2209800"/>
            <a:ext cx="4069080" cy="2830068"/>
          </a:xfrm>
          <a:prstGeom prst="rect">
            <a:avLst/>
          </a:prstGeom>
          <a:noFill/>
        </p:spPr>
      </p:pic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1447800" y="2971800"/>
            <a:ext cx="1981200" cy="152400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  <p:cxnSp>
        <p:nvCxnSpPr>
          <p:cNvPr id="12" name="Straight Arrow Connector 11"/>
          <p:cNvCxnSpPr/>
          <p:nvPr/>
        </p:nvCxnSpPr>
        <p:spPr>
          <a:xfrm rot="5400000">
            <a:off x="838994" y="3961606"/>
            <a:ext cx="1370806" cy="79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 rot="5400000">
            <a:off x="2324497" y="3771503"/>
            <a:ext cx="1143000" cy="79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 rot="5400000">
            <a:off x="2743994" y="4647406"/>
            <a:ext cx="304800" cy="1588"/>
          </a:xfrm>
          <a:prstGeom prst="straightConnector1">
            <a:avLst/>
          </a:prstGeom>
          <a:ln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Research Summaries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4"/>
          </p:nvPr>
        </p:nvSpPr>
        <p:spPr/>
        <p:txBody>
          <a:bodyPr>
            <a:normAutofit lnSpcReduction="10000"/>
          </a:bodyPr>
          <a:lstStyle/>
          <a:p>
            <a:pPr marL="457200" indent="-457200">
              <a:buAutoNum type="arabicPeriod"/>
            </a:pPr>
            <a:r>
              <a:rPr lang="en-US" dirty="0" smtClean="0"/>
              <a:t>What is the most efficient rate for a commercial grower to apply fertilizer to the privet plants?</a:t>
            </a:r>
          </a:p>
          <a:p>
            <a:pPr marL="457200" indent="-457200">
              <a:buNone/>
            </a:pPr>
            <a:r>
              <a:rPr lang="en-US" dirty="0" smtClean="0"/>
              <a:t>	a. 5 g/L</a:t>
            </a:r>
          </a:p>
          <a:p>
            <a:pPr marL="457200" indent="-457200">
              <a:buNone/>
            </a:pPr>
            <a:r>
              <a:rPr lang="en-US" dirty="0" smtClean="0"/>
              <a:t>	b. 10 g/L</a:t>
            </a:r>
          </a:p>
          <a:p>
            <a:pPr marL="457200" indent="-457200">
              <a:buNone/>
            </a:pPr>
            <a:r>
              <a:rPr lang="en-US" dirty="0" smtClean="0"/>
              <a:t>	c. 20 g/L</a:t>
            </a:r>
          </a:p>
          <a:p>
            <a:pPr marL="457200" indent="-457200">
              <a:buNone/>
            </a:pPr>
            <a:r>
              <a:rPr lang="en-US" dirty="0" smtClean="0"/>
              <a:t>	d. 40 g/L</a:t>
            </a:r>
          </a:p>
          <a:p>
            <a:pPr marL="457200" indent="-457200">
              <a:buNone/>
            </a:pPr>
            <a:r>
              <a:rPr lang="en-US" dirty="0" smtClean="0"/>
              <a:t>Tip: When looking at data start at the top</a:t>
            </a:r>
          </a:p>
        </p:txBody>
      </p:sp>
      <p:sp>
        <p:nvSpPr>
          <p:cNvPr id="18434" name="Rectangle 6"/>
          <p:cNvSpPr>
            <a:spLocks noGrp="1" noChangeArrowheads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B0EDE5F7-EFB8-45DE-9755-17418CCCA01A}" type="slidenum">
              <a:rPr lang="en-US" smtClean="0"/>
              <a:pPr/>
              <a:t>9</a:t>
            </a:fld>
            <a:endParaRPr lang="en-US" dirty="0" smtClean="0"/>
          </a:p>
        </p:txBody>
      </p:sp>
      <p:pic>
        <p:nvPicPr>
          <p:cNvPr id="3074" name="Picture 2" descr="C:\Users\Eileen\Documents\My Scans\2011-02 (Feb)\scan000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2209800"/>
            <a:ext cx="4069080" cy="2830068"/>
          </a:xfrm>
          <a:prstGeom prst="rect">
            <a:avLst/>
          </a:prstGeom>
          <a:noFill/>
        </p:spPr>
      </p:pic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1447800" y="2971800"/>
            <a:ext cx="1981200" cy="152400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  <p:cxnSp>
        <p:nvCxnSpPr>
          <p:cNvPr id="12" name="Straight Arrow Connector 11"/>
          <p:cNvCxnSpPr/>
          <p:nvPr/>
        </p:nvCxnSpPr>
        <p:spPr>
          <a:xfrm rot="5400000">
            <a:off x="838994" y="3961606"/>
            <a:ext cx="1370806" cy="79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 rot="5400000">
            <a:off x="2324497" y="3771503"/>
            <a:ext cx="1143000" cy="79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 rot="5400000">
            <a:off x="2743994" y="4647406"/>
            <a:ext cx="304800" cy="1588"/>
          </a:xfrm>
          <a:prstGeom prst="straightConnector1">
            <a:avLst/>
          </a:prstGeom>
          <a:ln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3201</TotalTime>
  <Words>2898</Words>
  <Application>Microsoft Office PowerPoint</Application>
  <PresentationFormat>On-screen Show (4:3)</PresentationFormat>
  <Paragraphs>577</Paragraphs>
  <Slides>76</Slides>
  <Notes>15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76</vt:i4>
      </vt:variant>
    </vt:vector>
  </HeadingPairs>
  <TitlesOfParts>
    <vt:vector size="77" baseType="lpstr">
      <vt:lpstr>Office Theme</vt:lpstr>
      <vt:lpstr>RESEARCH SUMMARY</vt:lpstr>
      <vt:lpstr>What makes a good experiment?</vt:lpstr>
      <vt:lpstr>Research Summaries</vt:lpstr>
      <vt:lpstr>Research Summaries</vt:lpstr>
      <vt:lpstr>Research Summaries</vt:lpstr>
      <vt:lpstr>Tips</vt:lpstr>
      <vt:lpstr>Research Summaries page 400</vt:lpstr>
      <vt:lpstr>Research Summaries</vt:lpstr>
      <vt:lpstr>Research Summaries</vt:lpstr>
      <vt:lpstr>Research Summaries</vt:lpstr>
      <vt:lpstr>Research Summaries</vt:lpstr>
      <vt:lpstr>Research Summaries</vt:lpstr>
      <vt:lpstr>Research Summaries</vt:lpstr>
      <vt:lpstr>Research Summaries</vt:lpstr>
      <vt:lpstr>Research Summaries</vt:lpstr>
      <vt:lpstr>Research Summaries</vt:lpstr>
      <vt:lpstr>Research Summaries</vt:lpstr>
      <vt:lpstr>Research Summaries</vt:lpstr>
      <vt:lpstr>Research Summaries</vt:lpstr>
      <vt:lpstr>Research Summaries</vt:lpstr>
      <vt:lpstr>Passages</vt:lpstr>
      <vt:lpstr>Passage 4 - C </vt:lpstr>
      <vt:lpstr>Passage 2 - C</vt:lpstr>
      <vt:lpstr>Passage 2 - C</vt:lpstr>
      <vt:lpstr>Passage 2 - C</vt:lpstr>
      <vt:lpstr>Passage 2  - C</vt:lpstr>
      <vt:lpstr>Passage 2 - C</vt:lpstr>
      <vt:lpstr>Passage 2 - C</vt:lpstr>
      <vt:lpstr>Passage 2- C </vt:lpstr>
      <vt:lpstr>Passage 2 - C</vt:lpstr>
      <vt:lpstr>Passage 2 - C</vt:lpstr>
      <vt:lpstr>Passage 2 - C</vt:lpstr>
      <vt:lpstr>Before trying next passage</vt:lpstr>
      <vt:lpstr>Passage 4 - C</vt:lpstr>
      <vt:lpstr>Passage 4 - C </vt:lpstr>
      <vt:lpstr>Passage 4- C  </vt:lpstr>
      <vt:lpstr>Passage 4 - C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Passage 6 - C</vt:lpstr>
      <vt:lpstr>     Passage 6 The purpose of this experiment is to study the rate at which the eyes of guppies become light-adapted.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Practice Test B</vt:lpstr>
      <vt:lpstr>Reminders</vt:lpstr>
      <vt:lpstr>Passage 3 - B</vt:lpstr>
      <vt:lpstr>    Passage 3   - B    Experiments were done to study some of the factors that determine the rate of a reaction. When sulfuric acid acts on potassium iodate, elemental iodine is released and its concentration increases gradually. Starch is used as an indicator; when the iodine concentration reaches a certain strength it suddenly turns the starch blue. </vt:lpstr>
      <vt:lpstr>PowerPoint Presentation</vt:lpstr>
      <vt:lpstr>PowerPoint Presentation</vt:lpstr>
      <vt:lpstr>PowerPoint Presentation</vt:lpstr>
      <vt:lpstr>PowerPoint Presentation</vt:lpstr>
      <vt:lpstr>Passage 3 - B</vt:lpstr>
      <vt:lpstr>Passage 3 - B</vt:lpstr>
      <vt:lpstr>Passage 5 - B</vt:lpstr>
      <vt:lpstr>Passage 5 - B</vt:lpstr>
      <vt:lpstr>Passage 5 - B</vt:lpstr>
      <vt:lpstr>Passage 5 - B</vt:lpstr>
      <vt:lpstr>Passage 5 - B</vt:lpstr>
      <vt:lpstr>Passage 5 - B</vt:lpstr>
      <vt:lpstr>Passage 5- B </vt:lpstr>
      <vt:lpstr>Passage 6 - B</vt:lpstr>
      <vt:lpstr>Passage 6- B </vt:lpstr>
      <vt:lpstr>Passage 6 - B</vt:lpstr>
      <vt:lpstr>Passage 6 - B</vt:lpstr>
      <vt:lpstr>Passage 6 - B</vt:lpstr>
      <vt:lpstr>Passage 6 - B</vt:lpstr>
      <vt:lpstr>Passage 6 - B</vt:lpstr>
      <vt:lpstr>Passage 6 - B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Eileen Cairo</dc:creator>
  <cp:lastModifiedBy>Saint Viator</cp:lastModifiedBy>
  <cp:revision>177</cp:revision>
  <dcterms:created xsi:type="dcterms:W3CDTF">2011-02-23T00:06:00Z</dcterms:created>
  <dcterms:modified xsi:type="dcterms:W3CDTF">2013-03-18T17:03:00Z</dcterms:modified>
</cp:coreProperties>
</file>