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
  </p:notesMasterIdLst>
  <p:sldIdLst>
    <p:sldId id="260" r:id="rId2"/>
    <p:sldId id="256" r:id="rId3"/>
    <p:sldId id="258" r:id="rId4"/>
    <p:sldId id="257" r:id="rId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CF03"/>
    <a:srgbClr val="D0AA2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913" autoAdjust="0"/>
    <p:restoredTop sz="54472" autoAdjust="0"/>
  </p:normalViewPr>
  <p:slideViewPr>
    <p:cSldViewPr>
      <p:cViewPr varScale="1">
        <p:scale>
          <a:sx n="31" d="100"/>
          <a:sy n="31" d="100"/>
        </p:scale>
        <p:origin x="-151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32FDFB9-BCE5-4AA7-9AB9-8E1FCC79D9A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a:ea typeface="+mn-ea"/>
        <a:cs typeface="+mn-cs"/>
      </a:defRPr>
    </a:lvl1pPr>
    <a:lvl2pPr marL="457200" algn="l" rtl="0" fontAlgn="base">
      <a:spcBef>
        <a:spcPct val="30000"/>
      </a:spcBef>
      <a:spcAft>
        <a:spcPct val="0"/>
      </a:spcAft>
      <a:defRPr sz="1200" kern="1200">
        <a:solidFill>
          <a:schemeClr val="tx1"/>
        </a:solidFill>
        <a:latin typeface="Times"/>
        <a:ea typeface="+mn-ea"/>
        <a:cs typeface="+mn-cs"/>
      </a:defRPr>
    </a:lvl2pPr>
    <a:lvl3pPr marL="914400" algn="l" rtl="0" fontAlgn="base">
      <a:spcBef>
        <a:spcPct val="30000"/>
      </a:spcBef>
      <a:spcAft>
        <a:spcPct val="0"/>
      </a:spcAft>
      <a:defRPr sz="1200" kern="1200">
        <a:solidFill>
          <a:schemeClr val="tx1"/>
        </a:solidFill>
        <a:latin typeface="Times"/>
        <a:ea typeface="+mn-ea"/>
        <a:cs typeface="+mn-cs"/>
      </a:defRPr>
    </a:lvl3pPr>
    <a:lvl4pPr marL="1371600" algn="l" rtl="0" fontAlgn="base">
      <a:spcBef>
        <a:spcPct val="30000"/>
      </a:spcBef>
      <a:spcAft>
        <a:spcPct val="0"/>
      </a:spcAft>
      <a:defRPr sz="1200" kern="1200">
        <a:solidFill>
          <a:schemeClr val="tx1"/>
        </a:solidFill>
        <a:latin typeface="Times"/>
        <a:ea typeface="+mn-ea"/>
        <a:cs typeface="+mn-cs"/>
      </a:defRPr>
    </a:lvl4pPr>
    <a:lvl5pPr marL="1828800" algn="l" rtl="0" fontAlgn="base">
      <a:spcBef>
        <a:spcPct val="30000"/>
      </a:spcBef>
      <a:spcAft>
        <a:spcPct val="0"/>
      </a:spcAft>
      <a:defRPr sz="1200" kern="1200">
        <a:solidFill>
          <a:schemeClr val="tx1"/>
        </a:solidFill>
        <a:latin typeface="Times"/>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E50BCA-1DCF-46C9-84D3-935443ACDA22}" type="slidenum">
              <a:rPr lang="en-US"/>
              <a:pPr/>
              <a:t>1</a:t>
            </a:fld>
            <a:endParaRPr lang="en-US"/>
          </a:p>
        </p:txBody>
      </p:sp>
      <p:sp>
        <p:nvSpPr>
          <p:cNvPr id="11266" name="Rectangle 1026"/>
          <p:cNvSpPr>
            <a:spLocks noChangeArrowheads="1" noTextEdit="1"/>
          </p:cNvSpPr>
          <p:nvPr>
            <p:ph type="sldImg"/>
          </p:nvPr>
        </p:nvSpPr>
        <p:spPr>
          <a:ln/>
        </p:spPr>
      </p:sp>
      <p:sp>
        <p:nvSpPr>
          <p:cNvPr id="11267" name="Rectangle 1027"/>
          <p:cNvSpPr>
            <a:spLocks noGrp="1" noChangeArrowheads="1"/>
          </p:cNvSpPr>
          <p:nvPr>
            <p:ph type="body" idx="1"/>
          </p:nvPr>
        </p:nvSpPr>
        <p:spPr/>
        <p:txBody>
          <a:bodyPr/>
          <a:lstStyle/>
          <a:p>
            <a:r>
              <a:rPr lang="en-US">
                <a:cs typeface="Times New Roman" charset="0"/>
              </a:rPr>
              <a:t>There’s no doubt – financing is a way of life in America.  It puts the “American Dream” within our reach, offering opportunities to start a new business, buy a home, or purchase a car to get us to jobs.  But if entered into lightly or without good researching or decision-making skills, we can get in over our heads.</a:t>
            </a:r>
          </a:p>
          <a:p>
            <a:endParaRPr lang="en-US">
              <a:cs typeface="Times New Roman" charset="0"/>
            </a:endParaRPr>
          </a:p>
          <a:p>
            <a:r>
              <a:rPr lang="en-US">
                <a:cs typeface="Times New Roman" charset="0"/>
              </a:rPr>
              <a:t>Today we’re going to look specifically at the subject of vehicle financing – most likely the first or second largest purchase you’ll make in your lifetime. With prices averaging more than $28,000 for a new vehicle and $15,000 for a used vehicle, most consumers need financing or leasing to acquire a vehicle. </a:t>
            </a:r>
          </a:p>
          <a:p>
            <a:endParaRPr lang="en-US">
              <a:cs typeface="Times New Roman" charset="0"/>
            </a:endParaRPr>
          </a:p>
          <a:p>
            <a:r>
              <a:rPr lang="en-US">
                <a:cs typeface="Times New Roman" charset="0"/>
              </a:rPr>
              <a:t>The vehicle financing industry is highly competitive, and those of you who take the time to educate yourselves and do your homework will be in the best position to benefit from this competitive marketplace.  </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CD0DCC-B5C8-4C38-8F4E-1445717CCC69}" type="slidenum">
              <a:rPr lang="en-US"/>
              <a:pPr/>
              <a:t>2</a:t>
            </a:fld>
            <a:endParaRPr lang="en-US"/>
          </a:p>
        </p:txBody>
      </p:sp>
      <p:sp>
        <p:nvSpPr>
          <p:cNvPr id="8194" name="Rectangle 2"/>
          <p:cNvSpPr>
            <a:spLocks noChangeArrowheads="1" noTextEdit="1"/>
          </p:cNvSpPr>
          <p:nvPr>
            <p:ph type="sldImg"/>
          </p:nvPr>
        </p:nvSpPr>
        <p:spPr>
          <a:ln/>
        </p:spPr>
      </p:sp>
      <p:sp>
        <p:nvSpPr>
          <p:cNvPr id="8195" name="Rectangle 3"/>
          <p:cNvSpPr>
            <a:spLocks noGrp="1" noChangeArrowheads="1"/>
          </p:cNvSpPr>
          <p:nvPr>
            <p:ph type="body" idx="1"/>
          </p:nvPr>
        </p:nvSpPr>
        <p:spPr/>
        <p:txBody>
          <a:bodyPr/>
          <a:lstStyle/>
          <a:p>
            <a:r>
              <a:rPr lang="en-US" b="1">
                <a:cs typeface="Times New Roman" charset="0"/>
              </a:rPr>
              <a:t>Step One:  </a:t>
            </a:r>
            <a:r>
              <a:rPr lang="en-US" b="1" i="1">
                <a:cs typeface="Times New Roman" charset="0"/>
              </a:rPr>
              <a:t>Do your Homework Before Visiting the Dealership</a:t>
            </a:r>
            <a:endParaRPr lang="en-US">
              <a:latin typeface="Arial" charset="0"/>
              <a:cs typeface="Times New Roman" charset="0"/>
            </a:endParaRPr>
          </a:p>
          <a:p>
            <a:r>
              <a:rPr lang="en-US">
                <a:cs typeface="Times New Roman" charset="0"/>
              </a:rPr>
              <a:t> </a:t>
            </a:r>
            <a:endParaRPr lang="en-US">
              <a:latin typeface="Arial" charset="0"/>
              <a:cs typeface="Times New Roman" charset="0"/>
            </a:endParaRPr>
          </a:p>
          <a:p>
            <a:pPr>
              <a:buFontTx/>
              <a:buChar char="•"/>
            </a:pPr>
            <a:r>
              <a:rPr lang="en-US" b="1">
                <a:cs typeface="Times New Roman" charset="0"/>
              </a:rPr>
              <a:t>“Determine a realistic price range”</a:t>
            </a:r>
            <a:r>
              <a:rPr lang="en-US">
                <a:cs typeface="Times New Roman" charset="0"/>
              </a:rPr>
              <a:t> - Creating a personal or family budget is the only way to make an informed decision on whether or not this is the right time for you to make a major purchase, and how much you are able to afford.  There are countless free programs online to help you with creating a budget.  For the purposes of buying a car or truck, there’s one that is particularly helpful, created by AWARE. (EDUCATOR: this is an Excel spreadsheet that can be found on this CD-ROM, or downloadable from AWARE’s Web site at www.AutoFinancing101.org/LearningSuite).  This particular tool walks you through the process of creating your family budget.  When you’re done, there’s an attached tool called the “Affordability Gauge” that will help you make your decision on what new car or truck will be affordable for you.  A common mistake of many shoppers is looking at just the monthly payment.  This tool wisely looks at more than the monthly payment.  The tool helps you also take into consideration other vehicle-related costs, such as maintenance, insurance and gasoline – all of which can vary vehicle by vehicle and should be a necessary part of your decision making process.  </a:t>
            </a:r>
          </a:p>
          <a:p>
            <a:pPr>
              <a:buFontTx/>
              <a:buChar char="•"/>
            </a:pPr>
            <a:r>
              <a:rPr lang="en-US" b="1">
                <a:cs typeface="Times New Roman" charset="0"/>
              </a:rPr>
              <a:t>“Know the difference between buying and leasing”</a:t>
            </a:r>
            <a:r>
              <a:rPr lang="en-US">
                <a:cs typeface="Times New Roman" charset="0"/>
              </a:rPr>
              <a:t> – There are significant differences between leasing and financing your next vehicle – the amount of your monthly payment, up-front fees, end-of-term fees, mileage limits, and excessive wear limits, to name a few.  There is a particularly helpful chart called “The Keys to Vehicle Leasing” that is distributed by the Federal Reserve.  You can find this at www.AutoFinancing101.org/LearningSuite.  </a:t>
            </a:r>
            <a:endParaRPr lang="en-US"/>
          </a:p>
          <a:p>
            <a:pPr>
              <a:buFontTx/>
              <a:buChar char="•"/>
            </a:pPr>
            <a:r>
              <a:rPr lang="en-US" b="1">
                <a:cs typeface="Times New Roman" charset="0"/>
              </a:rPr>
              <a:t>“Know your credit record”</a:t>
            </a:r>
            <a:r>
              <a:rPr lang="en-US">
                <a:cs typeface="Times New Roman" charset="0"/>
              </a:rPr>
              <a:t> - As in any other credit or lending activity, your credit history has a direct impact on the cost of credit, or the “APR,” or Annual Percentage Rate, you will be offered.  Focusing on establishing and maintaining a strong credit history will be important for the purchase of your vehicle – or any other purchase on credit for that matter – in order to receive the most competitive offer possible.  You should order a copy of your credit report if you have not done so recently.  You are entitled to one free credit report each year, from each of the three national credit reporting companies (Experian, Trans Union and Equifax). The fastest and most secure way to do this is through the Web site </a:t>
            </a:r>
            <a:r>
              <a:rPr lang="en-US" u="sng">
                <a:solidFill>
                  <a:srgbClr val="0000FF"/>
                </a:solidFill>
                <a:cs typeface="Times New Roman" charset="0"/>
              </a:rPr>
              <a:t>www.AnnualCreditReport.com</a:t>
            </a:r>
            <a:r>
              <a:rPr lang="en-US">
                <a:cs typeface="Times New Roman" charset="0"/>
              </a:rPr>
              <a:t>, a site recommended by the Federal Trade Commission and sponsored by all three credit reporting companies.  These free reports will not include your credit score, but you will be given an opportunity to purchase that separately if you choose.  In most cases, you’ll be able to view your credit report instantly after answering a series of security questions.  Reports can also be obtained by calling 1-877-322-8228.</a:t>
            </a:r>
          </a:p>
          <a:p>
            <a:pPr>
              <a:buFontTx/>
              <a:buChar char="•"/>
            </a:pPr>
            <a:r>
              <a:rPr lang="en-US" b="1">
                <a:cs typeface="Times New Roman" charset="0"/>
              </a:rPr>
              <a:t>“Compare auto financing offers from multiple sources”</a:t>
            </a:r>
            <a:r>
              <a:rPr lang="en-US">
                <a:cs typeface="Times New Roman" charset="0"/>
              </a:rPr>
              <a:t> - Research and shop around for vehicle financing – just as you would for the make and model of the vehicle.  Today, you have a wide range of choices to finance your automobile purchase.  You can look into “off-site financing” options, where you would obtain financing directly from a finance company, bank or credit union. In this case, you would generally be given a check from the creditor to bring with you to the dealership to buy your car or truck.  A popular vehicle financing option is “dealership financing,” which offers you the convenience of vehicles and financing in one place.  Dealerships have relationships with a variety of banks and finance companies, allowing them to offer a large range of financing options to consumers with varying types of credit histories.  Additionally, from time to time, dealerships may offer manufacturer-sponsored low rate programs to buyers.  The vehicle financing industry is highly competitive.  As in any other competitive industry, this ultimately benefits you in two key ways.  First, this competition among multiple financing sources means more consumer choice and borrowing opportunities for ALL credit risks, including those of you with lower credit scores.  Additionally, competition generally translates into lower costs for everyone across the board.  </a:t>
            </a:r>
          </a:p>
          <a:p>
            <a:endParaRPr lang="en-US">
              <a:cs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A9DD5B-3D73-4C63-ADF1-1B5004F8ED61}" type="slidenum">
              <a:rPr lang="en-US"/>
              <a:pPr/>
              <a:t>3</a:t>
            </a:fld>
            <a:endParaRPr lang="en-US"/>
          </a:p>
        </p:txBody>
      </p:sp>
      <p:sp>
        <p:nvSpPr>
          <p:cNvPr id="10242" name="Rectangle 2"/>
          <p:cNvSpPr>
            <a:spLocks noChangeArrowheads="1" noTextEdit="1"/>
          </p:cNvSpPr>
          <p:nvPr>
            <p:ph type="sldImg"/>
          </p:nvPr>
        </p:nvSpPr>
        <p:spPr>
          <a:ln/>
        </p:spPr>
      </p:sp>
      <p:sp>
        <p:nvSpPr>
          <p:cNvPr id="10243" name="Rectangle 3"/>
          <p:cNvSpPr>
            <a:spLocks noGrp="1" noChangeArrowheads="1"/>
          </p:cNvSpPr>
          <p:nvPr>
            <p:ph type="body" idx="1"/>
          </p:nvPr>
        </p:nvSpPr>
        <p:spPr/>
        <p:txBody>
          <a:bodyPr/>
          <a:lstStyle/>
          <a:p>
            <a:r>
              <a:rPr lang="en-US">
                <a:cs typeface="Times New Roman" charset="0"/>
              </a:rPr>
              <a:t>Now we’re on to the next stage of your vehicle financing process.  You’ll take all of your newly-acquired skills, your research, your knowledge of other vehicle financing options available to you, and head to the dealership.  Once you’ve taken the test drives and negotiated a selling price for the vehicle of your choice, you will have an opportunity (in most dealerships) to sit down with a Financing &amp; Insurance professional to discuss vehicle financing or leasing alternatives.  </a:t>
            </a:r>
          </a:p>
          <a:p>
            <a:endParaRPr lang="en-US">
              <a:cs typeface="Times New Roman" charset="0"/>
            </a:endParaRPr>
          </a:p>
          <a:p>
            <a:r>
              <a:rPr lang="en-US">
                <a:cs typeface="Times New Roman" charset="0"/>
              </a:rPr>
              <a:t>Some things to keep in mind when at the dealership:</a:t>
            </a:r>
          </a:p>
          <a:p>
            <a:endParaRPr lang="en-US">
              <a:cs typeface="Times New Roman" charset="0"/>
            </a:endParaRPr>
          </a:p>
          <a:p>
            <a:pPr>
              <a:buFontTx/>
              <a:buChar char="•"/>
            </a:pPr>
            <a:r>
              <a:rPr lang="en-US" b="1">
                <a:cs typeface="Times New Roman" charset="0"/>
              </a:rPr>
              <a:t>“Stick to your price range”</a:t>
            </a:r>
            <a:r>
              <a:rPr lang="en-US">
                <a:cs typeface="Times New Roman" charset="0"/>
              </a:rPr>
              <a:t> - </a:t>
            </a:r>
            <a:r>
              <a:rPr lang="en-US"/>
              <a:t>As you’re going through your calculations, your negotiations, and other decisions, be firm in your conviction to stay within your price range.  Discipline will pay off for you in the long run!  You’ve done a lot of work in preparing, educating yourself, researching, budgeting, to get to this point.  Ultimately, only you can decide how much you can afford to pay for a new car. Don’t allow the desire to own a particular car or truck overwhelm you in your ability to make sound budgeting decisions!  Some financial experts suggest writing down your bottom line number and taking that number with you when you go to the dealership. Having that number firmly in your mind will help you stay within your budget. </a:t>
            </a:r>
          </a:p>
          <a:p>
            <a:pPr>
              <a:buFontTx/>
              <a:buChar char="•"/>
            </a:pPr>
            <a:r>
              <a:rPr lang="en-US" b="1">
                <a:cs typeface="Times New Roman" charset="0"/>
              </a:rPr>
              <a:t>“Negotiate your finance arrangements and terms”</a:t>
            </a:r>
            <a:r>
              <a:rPr lang="en-US"/>
              <a:t> - </a:t>
            </a:r>
            <a:r>
              <a:rPr lang="en-US">
                <a:cs typeface="Times New Roman" charset="0"/>
              </a:rPr>
              <a:t>You can often negotiate financing, just as you would negotiate the price of the car.  And just as you would negotiate any other transaction, you need to be well-informed beforehand.  Before attempting to negotiate, you should first make sure you</a:t>
            </a:r>
            <a:r>
              <a:rPr lang="en-US">
                <a:latin typeface="Times New Roman"/>
                <a:cs typeface="Times New Roman" charset="0"/>
              </a:rPr>
              <a:t>’</a:t>
            </a:r>
            <a:r>
              <a:rPr lang="en-US">
                <a:cs typeface="Times New Roman" charset="0"/>
              </a:rPr>
              <a:t>ve done your homework and research other financing options available to you.  This will tell you what</a:t>
            </a:r>
            <a:r>
              <a:rPr lang="en-US">
                <a:latin typeface="Times New Roman"/>
                <a:cs typeface="Times New Roman" charset="0"/>
              </a:rPr>
              <a:t>’</a:t>
            </a:r>
            <a:r>
              <a:rPr lang="en-US">
                <a:cs typeface="Times New Roman" charset="0"/>
              </a:rPr>
              <a:t>s a fair offer, and a competitive offer </a:t>
            </a:r>
            <a:r>
              <a:rPr lang="en-US">
                <a:latin typeface="Times New Roman"/>
                <a:cs typeface="Times New Roman" charset="0"/>
              </a:rPr>
              <a:t>–</a:t>
            </a:r>
            <a:r>
              <a:rPr lang="en-US">
                <a:cs typeface="Times New Roman" charset="0"/>
              </a:rPr>
              <a:t> versus an offer you should walk away from.  Also, you should always put your best credit foot forward if you are going to attempt to negotiate.  The better credit risk you are, the more financing sources will want to battle for your business and will be less willing to have you </a:t>
            </a:r>
            <a:r>
              <a:rPr lang="en-US">
                <a:latin typeface="Times New Roman"/>
                <a:cs typeface="Times New Roman" charset="0"/>
              </a:rPr>
              <a:t>“</a:t>
            </a:r>
            <a:r>
              <a:rPr lang="en-US">
                <a:cs typeface="Times New Roman" charset="0"/>
              </a:rPr>
              <a:t>walk away.</a:t>
            </a:r>
            <a:r>
              <a:rPr lang="en-US">
                <a:latin typeface="Times New Roman"/>
                <a:cs typeface="Times New Roman" charset="0"/>
              </a:rPr>
              <a:t>”</a:t>
            </a:r>
            <a:endParaRPr lang="en-US">
              <a:cs typeface="Times New Roman" charset="0"/>
            </a:endParaRPr>
          </a:p>
          <a:p>
            <a:pPr>
              <a:buFontTx/>
              <a:buChar char="•"/>
            </a:pPr>
            <a:r>
              <a:rPr lang="en-US" b="1">
                <a:cs typeface="Times New Roman" charset="0"/>
              </a:rPr>
              <a:t>“Understand the meaning and price of optional products”</a:t>
            </a:r>
            <a:r>
              <a:rPr lang="en-US">
                <a:cs typeface="Times New Roman" charset="0"/>
              </a:rPr>
              <a:t> - After you determine how you will pay for the vehicle, the dealer will likely ask you to consider adding a number of optional products to your contract.  Extended service contracts, credit insurance, guaranteed auto protection and antitheft products are all </a:t>
            </a:r>
            <a:r>
              <a:rPr lang="en-US" i="1">
                <a:cs typeface="Times New Roman" charset="0"/>
              </a:rPr>
              <a:t>optional </a:t>
            </a:r>
            <a:r>
              <a:rPr lang="en-US">
                <a:cs typeface="Times New Roman" charset="0"/>
              </a:rPr>
              <a:t>products. It is important to understand the meaning and price of these and other optional products. Ultimately, if you don’t want these products, don’t sign for them.</a:t>
            </a:r>
          </a:p>
          <a:p>
            <a:pPr>
              <a:buFontTx/>
              <a:buChar char="•"/>
            </a:pPr>
            <a:r>
              <a:rPr lang="en-US" b="1">
                <a:cs typeface="Times New Roman" charset="0"/>
              </a:rPr>
              <a:t>“Read the contract”</a:t>
            </a:r>
            <a:r>
              <a:rPr lang="en-US">
                <a:cs typeface="Times New Roman" charset="0"/>
              </a:rPr>
              <a:t> </a:t>
            </a:r>
            <a:r>
              <a:rPr lang="en-US">
                <a:latin typeface="Times New Roman"/>
                <a:cs typeface="Times New Roman" charset="0"/>
              </a:rPr>
              <a:t>–</a:t>
            </a:r>
            <a:r>
              <a:rPr lang="en-US">
                <a:cs typeface="Times New Roman" charset="0"/>
              </a:rPr>
              <a:t> It is very important to read your contract carefully before you sign it.  And, don’t be afraid to ask questions about anything you don’t understand.  Interestingly, in a survey performed by AWARE, they found that most consumers say they will carefully read their financing contract before signing it (83%) and will clarify anything they do not understand (89%). Don’t come this far in the process and skip this important step.  And, dealers will want you to read this closely, and ask questions for clarity.  Like in many other businesses, the most successful dealerships have satisfied, informed customers, which results in repeat business and referrals.  </a:t>
            </a:r>
          </a:p>
          <a:p>
            <a:endParaRPr lang="en-US">
              <a:cs typeface="Times New Roman" charset="0"/>
            </a:endParaRPr>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404B5E-2AB6-4537-B10B-72B082CA3C44}" type="slidenum">
              <a:rPr lang="en-US"/>
              <a:pPr/>
              <a:t>4</a:t>
            </a:fld>
            <a:endParaRPr lang="en-US"/>
          </a:p>
        </p:txBody>
      </p:sp>
      <p:sp>
        <p:nvSpPr>
          <p:cNvPr id="9218" name="Rectangle 2"/>
          <p:cNvSpPr>
            <a:spLocks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cs typeface="Times New Roman" charset="0"/>
              </a:rPr>
              <a:t>Your job is not done on the financing front once you get your vehicle in your driveway.  In fact, the real work has just begun.</a:t>
            </a:r>
          </a:p>
          <a:p>
            <a:endParaRPr lang="en-US">
              <a:cs typeface="Times New Roman" charset="0"/>
            </a:endParaRPr>
          </a:p>
          <a:p>
            <a:r>
              <a:rPr lang="en-US">
                <a:cs typeface="Times New Roman" charset="0"/>
              </a:rPr>
              <a:t>Here are a number of tips to make sure you stay on course:  </a:t>
            </a:r>
          </a:p>
          <a:p>
            <a:endParaRPr lang="en-US">
              <a:cs typeface="Times New Roman" charset="0"/>
            </a:endParaRPr>
          </a:p>
          <a:p>
            <a:pPr>
              <a:buFontTx/>
              <a:buChar char="•"/>
            </a:pPr>
            <a:r>
              <a:rPr lang="en-US" b="1">
                <a:cs typeface="Times New Roman" charset="0"/>
              </a:rPr>
              <a:t>“Make your payments on time”</a:t>
            </a:r>
            <a:r>
              <a:rPr lang="en-US">
                <a:cs typeface="Times New Roman" charset="0"/>
              </a:rPr>
              <a:t> – Late or missed payments incur late fees and appear on your credit report, which can impact your ability to get credit in the future. </a:t>
            </a:r>
          </a:p>
          <a:p>
            <a:pPr>
              <a:buFontTx/>
              <a:buChar char="•"/>
            </a:pPr>
            <a:r>
              <a:rPr lang="en-US" b="1">
                <a:cs typeface="Times New Roman" charset="0"/>
              </a:rPr>
              <a:t>“Be aware of any liens on your vehicle”</a:t>
            </a:r>
            <a:r>
              <a:rPr lang="en-US">
                <a:cs typeface="Times New Roman" charset="0"/>
              </a:rPr>
              <a:t> – If you financed the vehicle, be aware that the bank, finance company or credit union that bought your financing contract from the dealership typically holds a lien on the vehicle (and in some cases will hold on to the actual title) until you have paid the contract in full.</a:t>
            </a:r>
          </a:p>
          <a:p>
            <a:pPr>
              <a:buFontTx/>
              <a:buChar char="•"/>
            </a:pPr>
            <a:r>
              <a:rPr lang="en-US" b="1">
                <a:cs typeface="Times New Roman" charset="0"/>
              </a:rPr>
              <a:t>“Talk to your creditors if you run into difficulties”</a:t>
            </a:r>
            <a:r>
              <a:rPr lang="en-US">
                <a:cs typeface="Times New Roman" charset="0"/>
              </a:rPr>
              <a:t> – If you have difficulty making your monthly payments, talk to your creditors.  Work out a repayment schedule and, if necessary, seek the services of a non-profit credit counseling agency.</a:t>
            </a:r>
          </a:p>
          <a:p>
            <a:pPr>
              <a:buFontTx/>
              <a:buChar char="•"/>
            </a:pPr>
            <a:r>
              <a:rPr lang="en-US" b="1">
                <a:cs typeface="Times New Roman" charset="0"/>
              </a:rPr>
              <a:t>“Know your obligations”</a:t>
            </a:r>
            <a:r>
              <a:rPr lang="en-US">
                <a:cs typeface="Times New Roman" charset="0"/>
              </a:rPr>
              <a:t> – Take time to understand your obligations and responsibilities in the contract.  If you default, a creditor may take the auto in full satisfaction of the credit agreement or may sell the auto and apply the proceeds from the sale to what you still owe them on your financing.  Repossession can occur if you fail to make timely payments. </a:t>
            </a:r>
          </a:p>
          <a:p>
            <a:pPr>
              <a:buFontTx/>
              <a:buChar char="•"/>
            </a:pPr>
            <a:r>
              <a:rPr lang="en-US" b="1">
                <a:cs typeface="Times New Roman" charset="0"/>
              </a:rPr>
              <a:t>“Realize you can refinance at any time”</a:t>
            </a:r>
            <a:r>
              <a:rPr lang="en-US">
                <a:cs typeface="Times New Roman" charset="0"/>
              </a:rPr>
              <a:t> – Suppose that several months, several years down the road, your situation has changed.  Your credit has improved; financing rates in general are lower; you’ve simply changed your mind on one of the areas of your auto financing decision.  You should know that auto financing can be refinanced at any time – sometimes even with your current creditor – and typically there are no penalties to do so. You should check your original contract for any conditions surrounding refinancing.  If you choose to explore this option, follow the same rules as the first time around.  Get updated copies of your credit report before deciding to refinance. Shop around and check annual percentage rates and other refinancing terms from the many sources available. Once you understand the terms available to you, you will be able to determine whether or not refinancing makes sense.</a:t>
            </a:r>
          </a:p>
          <a:p>
            <a:endParaRPr lang="en-US">
              <a:cs typeface="Times New Roman" charset="0"/>
            </a:endParaRP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F4BD02-65B8-4DD4-97CC-7E778F23C185}"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726542-7CB4-4794-B142-4467EF17F99C}"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6D7293-9606-4ACF-A24E-DF2DEDEC5881}"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07AC4CE-2FDE-4610-9169-5F8CD1EF74B4}"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DDB298C-1586-4C35-BCD6-61815AA6556A}"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47F5A9F-7EA1-41B8-95ED-CEE7CCFD1901}"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4A7315A-002A-4BF3-8BD0-BC59996A0407}"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9C26FCB-0920-43AC-88C6-C52EC5D30AD5}"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BB6358E-FE7A-4594-9E39-7BE25A1F923B}"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0686B08-41D3-4FCD-BB8F-BA85EDD26E73}"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DE2B7C4-B096-41BC-940F-D7607CBCA28B}"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2315A93-94C8-411D-825D-201C0B01CC6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a:defRPr>
      </a:lvl2pPr>
      <a:lvl3pPr algn="ctr" rtl="0" fontAlgn="base">
        <a:spcBef>
          <a:spcPct val="0"/>
        </a:spcBef>
        <a:spcAft>
          <a:spcPct val="0"/>
        </a:spcAft>
        <a:defRPr sz="4400">
          <a:solidFill>
            <a:schemeClr val="tx2"/>
          </a:solidFill>
          <a:latin typeface="Times"/>
        </a:defRPr>
      </a:lvl3pPr>
      <a:lvl4pPr algn="ctr" rtl="0" fontAlgn="base">
        <a:spcBef>
          <a:spcPct val="0"/>
        </a:spcBef>
        <a:spcAft>
          <a:spcPct val="0"/>
        </a:spcAft>
        <a:defRPr sz="4400">
          <a:solidFill>
            <a:schemeClr val="tx2"/>
          </a:solidFill>
          <a:latin typeface="Times"/>
        </a:defRPr>
      </a:lvl4pPr>
      <a:lvl5pPr algn="ctr" rtl="0" fontAlgn="base">
        <a:spcBef>
          <a:spcPct val="0"/>
        </a:spcBef>
        <a:spcAft>
          <a:spcPct val="0"/>
        </a:spcAft>
        <a:defRPr sz="4400">
          <a:solidFill>
            <a:schemeClr val="tx2"/>
          </a:solidFill>
          <a:latin typeface="Times"/>
        </a:defRPr>
      </a:lvl5pPr>
      <a:lvl6pPr marL="457200" algn="ctr" rtl="0" fontAlgn="base">
        <a:spcBef>
          <a:spcPct val="0"/>
        </a:spcBef>
        <a:spcAft>
          <a:spcPct val="0"/>
        </a:spcAft>
        <a:defRPr sz="4400">
          <a:solidFill>
            <a:schemeClr val="tx2"/>
          </a:solidFill>
          <a:latin typeface="Times"/>
        </a:defRPr>
      </a:lvl6pPr>
      <a:lvl7pPr marL="914400" algn="ctr" rtl="0" fontAlgn="base">
        <a:spcBef>
          <a:spcPct val="0"/>
        </a:spcBef>
        <a:spcAft>
          <a:spcPct val="0"/>
        </a:spcAft>
        <a:defRPr sz="4400">
          <a:solidFill>
            <a:schemeClr val="tx2"/>
          </a:solidFill>
          <a:latin typeface="Times"/>
        </a:defRPr>
      </a:lvl7pPr>
      <a:lvl8pPr marL="1371600" algn="ctr" rtl="0" fontAlgn="base">
        <a:spcBef>
          <a:spcPct val="0"/>
        </a:spcBef>
        <a:spcAft>
          <a:spcPct val="0"/>
        </a:spcAft>
        <a:defRPr sz="4400">
          <a:solidFill>
            <a:schemeClr val="tx2"/>
          </a:solidFill>
          <a:latin typeface="Times"/>
        </a:defRPr>
      </a:lvl8pPr>
      <a:lvl9pPr marL="1828800" algn="ctr" rtl="0" fontAlgn="base">
        <a:spcBef>
          <a:spcPct val="0"/>
        </a:spcBef>
        <a:spcAft>
          <a:spcPct val="0"/>
        </a:spcAft>
        <a:defRPr sz="4400">
          <a:solidFill>
            <a:schemeClr val="tx2"/>
          </a:solidFill>
          <a:latin typeface="Times"/>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1028"/>
          <p:cNvSpPr>
            <a:spLocks noChangeArrowheads="1"/>
          </p:cNvSpPr>
          <p:nvPr/>
        </p:nvSpPr>
        <p:spPr bwMode="auto">
          <a:xfrm>
            <a:off x="2286000" y="1828800"/>
            <a:ext cx="6629400" cy="2209800"/>
          </a:xfrm>
          <a:prstGeom prst="rect">
            <a:avLst/>
          </a:prstGeom>
          <a:noFill/>
          <a:ln w="9525">
            <a:noFill/>
            <a:miter lim="800000"/>
            <a:headEnd/>
            <a:tailEnd/>
          </a:ln>
          <a:effectLst/>
        </p:spPr>
        <p:txBody>
          <a:bodyPr anchor="ctr"/>
          <a:lstStyle/>
          <a:p>
            <a:pPr algn="r" eaLnBrk="1" hangingPunct="1"/>
            <a:r>
              <a:rPr lang="en-US" sz="4600" b="1">
                <a:solidFill>
                  <a:srgbClr val="91D03F"/>
                </a:solidFill>
                <a:latin typeface="Arial" charset="0"/>
              </a:rPr>
              <a:t>Auto Financing 101</a:t>
            </a:r>
            <a:r>
              <a:rPr lang="en-US" sz="4400" b="1">
                <a:solidFill>
                  <a:srgbClr val="91D03F"/>
                </a:solidFill>
                <a:latin typeface="Arial" charset="0"/>
              </a:rPr>
              <a:t>:</a:t>
            </a:r>
            <a:r>
              <a:rPr lang="en-US" sz="3600" b="1">
                <a:solidFill>
                  <a:srgbClr val="FF9900"/>
                </a:solidFill>
                <a:latin typeface="Arial" charset="0"/>
              </a:rPr>
              <a:t> </a:t>
            </a:r>
            <a:r>
              <a:rPr lang="en-US" sz="2800">
                <a:latin typeface="Arial" charset="0"/>
              </a:rPr>
              <a:t>Understanding How to Make </a:t>
            </a:r>
            <a:br>
              <a:rPr lang="en-US" sz="2800">
                <a:latin typeface="Arial" charset="0"/>
              </a:rPr>
            </a:br>
            <a:r>
              <a:rPr lang="en-US" sz="2800">
                <a:latin typeface="Arial" charset="0"/>
              </a:rPr>
              <a:t>Good Vehicle Financing Decisions</a:t>
            </a:r>
            <a:endParaRPr lang="en-US" sz="2800" i="1"/>
          </a:p>
        </p:txBody>
      </p:sp>
      <p:pic>
        <p:nvPicPr>
          <p:cNvPr id="6149" name="Picture 1029"/>
          <p:cNvPicPr>
            <a:picLocks noChangeAspect="1" noChangeArrowheads="1"/>
          </p:cNvPicPr>
          <p:nvPr/>
        </p:nvPicPr>
        <p:blipFill>
          <a:blip r:embed="rId3" cstate="print"/>
          <a:srcRect/>
          <a:stretch>
            <a:fillRect/>
          </a:stretch>
        </p:blipFill>
        <p:spPr bwMode="auto">
          <a:xfrm>
            <a:off x="2514600" y="5105400"/>
            <a:ext cx="4114800" cy="1365250"/>
          </a:xfrm>
          <a:prstGeom prst="rect">
            <a:avLst/>
          </a:prstGeom>
          <a:noFill/>
        </p:spPr>
      </p:pic>
      <p:sp>
        <p:nvSpPr>
          <p:cNvPr id="6150" name="Rectangle 1030"/>
          <p:cNvSpPr>
            <a:spLocks noChangeArrowheads="1"/>
          </p:cNvSpPr>
          <p:nvPr/>
        </p:nvSpPr>
        <p:spPr bwMode="auto">
          <a:xfrm>
            <a:off x="5029200" y="4191000"/>
            <a:ext cx="3962400" cy="1066800"/>
          </a:xfrm>
          <a:prstGeom prst="rect">
            <a:avLst/>
          </a:prstGeom>
          <a:noFill/>
          <a:ln w="9525">
            <a:noFill/>
            <a:miter lim="800000"/>
            <a:headEnd/>
            <a:tailEnd/>
          </a:ln>
          <a:effectLst/>
        </p:spPr>
        <p:txBody>
          <a:bodyPr/>
          <a:lstStyle/>
          <a:p>
            <a:pPr marL="342900" indent="-342900" algn="r" eaLnBrk="1" hangingPunct="1">
              <a:spcBef>
                <a:spcPct val="20000"/>
              </a:spcBef>
            </a:pPr>
            <a:r>
              <a:rPr lang="en-US" sz="1600" i="1">
                <a:solidFill>
                  <a:schemeClr val="accent2"/>
                </a:solidFill>
                <a:latin typeface="Arial" charset="0"/>
              </a:rPr>
              <a:t>Brought to you by </a:t>
            </a:r>
            <a:r>
              <a:rPr lang="en-US" sz="2000" b="1">
                <a:solidFill>
                  <a:schemeClr val="accent2"/>
                </a:solidFill>
                <a:latin typeface="Arial" charset="0"/>
              </a:rPr>
              <a:t>AWARE</a:t>
            </a:r>
          </a:p>
          <a:p>
            <a:pPr marL="342900" indent="-342900" algn="r" eaLnBrk="1" hangingPunct="1">
              <a:spcBef>
                <a:spcPct val="20000"/>
              </a:spcBef>
            </a:pPr>
            <a:r>
              <a:rPr lang="en-US" sz="1400" b="1">
                <a:solidFill>
                  <a:schemeClr val="accent2"/>
                </a:solidFill>
                <a:latin typeface="Arial" charset="0"/>
              </a:rPr>
              <a:t>www.AutoFinancing101.org</a:t>
            </a:r>
          </a:p>
        </p:txBody>
      </p:sp>
      <p:pic>
        <p:nvPicPr>
          <p:cNvPr id="6151" name="Picture 1031"/>
          <p:cNvPicPr>
            <a:picLocks noChangeAspect="1" noChangeArrowheads="1"/>
          </p:cNvPicPr>
          <p:nvPr/>
        </p:nvPicPr>
        <p:blipFill>
          <a:blip r:embed="rId4" cstate="print"/>
          <a:srcRect l="27083" t="19957" r="62500" b="77184"/>
          <a:stretch>
            <a:fillRect/>
          </a:stretch>
        </p:blipFill>
        <p:spPr bwMode="auto">
          <a:xfrm>
            <a:off x="7620000" y="6581775"/>
            <a:ext cx="1257300" cy="276225"/>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3"/>
          <p:cNvSpPr txBox="1">
            <a:spLocks noChangeArrowheads="1"/>
          </p:cNvSpPr>
          <p:nvPr/>
        </p:nvSpPr>
        <p:spPr bwMode="auto">
          <a:xfrm>
            <a:off x="2286000" y="1676400"/>
            <a:ext cx="64770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2054" name="Rectangle 6"/>
          <p:cNvSpPr>
            <a:spLocks noChangeArrowheads="1"/>
          </p:cNvSpPr>
          <p:nvPr/>
        </p:nvSpPr>
        <p:spPr bwMode="auto">
          <a:xfrm>
            <a:off x="1447800" y="1295400"/>
            <a:ext cx="7772400" cy="1143000"/>
          </a:xfrm>
          <a:prstGeom prst="rect">
            <a:avLst/>
          </a:prstGeom>
          <a:noFill/>
          <a:ln w="9525">
            <a:noFill/>
            <a:miter lim="800000"/>
            <a:headEnd/>
            <a:tailEnd/>
          </a:ln>
          <a:effectLst/>
        </p:spPr>
        <p:txBody>
          <a:bodyPr anchor="ctr"/>
          <a:lstStyle/>
          <a:p>
            <a:pPr algn="ctr" eaLnBrk="1" hangingPunct="1"/>
            <a:r>
              <a:rPr lang="en-US" sz="4400" b="1">
                <a:solidFill>
                  <a:schemeClr val="folHlink"/>
                </a:solidFill>
                <a:latin typeface="Arial" charset="0"/>
              </a:rPr>
              <a:t>Before visiting </a:t>
            </a:r>
            <a:br>
              <a:rPr lang="en-US" sz="4400" b="1">
                <a:solidFill>
                  <a:schemeClr val="folHlink"/>
                </a:solidFill>
                <a:latin typeface="Arial" charset="0"/>
              </a:rPr>
            </a:br>
            <a:r>
              <a:rPr lang="en-US" sz="4400" b="1">
                <a:solidFill>
                  <a:schemeClr val="folHlink"/>
                </a:solidFill>
                <a:latin typeface="Arial" charset="0"/>
              </a:rPr>
              <a:t>the dealership:</a:t>
            </a:r>
            <a:endParaRPr lang="en-US" sz="4400">
              <a:solidFill>
                <a:schemeClr val="tx2"/>
              </a:solidFill>
            </a:endParaRPr>
          </a:p>
        </p:txBody>
      </p:sp>
      <p:sp>
        <p:nvSpPr>
          <p:cNvPr id="2058" name="Rectangle 10"/>
          <p:cNvSpPr>
            <a:spLocks noChangeArrowheads="1"/>
          </p:cNvSpPr>
          <p:nvPr/>
        </p:nvSpPr>
        <p:spPr bwMode="auto">
          <a:xfrm>
            <a:off x="6019800" y="3962400"/>
            <a:ext cx="3124200" cy="304800"/>
          </a:xfrm>
          <a:prstGeom prst="rect">
            <a:avLst/>
          </a:prstGeom>
          <a:solidFill>
            <a:schemeClr val="bg1"/>
          </a:solidFill>
          <a:ln w="9525">
            <a:noFill/>
            <a:miter lim="800000"/>
            <a:headEnd/>
            <a:tailEnd/>
          </a:ln>
          <a:effectLst/>
        </p:spPr>
        <p:txBody>
          <a:bodyPr wrap="none" anchor="ctr"/>
          <a:lstStyle/>
          <a:p>
            <a:pPr algn="ctr"/>
            <a:endParaRPr lang="en-US">
              <a:solidFill>
                <a:schemeClr val="bg1"/>
              </a:solidFill>
            </a:endParaRPr>
          </a:p>
        </p:txBody>
      </p:sp>
      <p:sp>
        <p:nvSpPr>
          <p:cNvPr id="2057" name="Rectangle 9"/>
          <p:cNvSpPr>
            <a:spLocks noChangeArrowheads="1"/>
          </p:cNvSpPr>
          <p:nvPr/>
        </p:nvSpPr>
        <p:spPr bwMode="auto">
          <a:xfrm>
            <a:off x="1828800" y="2971800"/>
            <a:ext cx="6705600" cy="2209800"/>
          </a:xfrm>
          <a:prstGeom prst="rect">
            <a:avLst/>
          </a:prstGeom>
          <a:noFill/>
          <a:ln w="9525">
            <a:noFill/>
            <a:miter lim="800000"/>
            <a:headEnd/>
            <a:tailEnd/>
          </a:ln>
          <a:effectLst/>
        </p:spPr>
        <p:txBody>
          <a:bodyPr/>
          <a:lstStyle/>
          <a:p>
            <a:pPr marL="342900" indent="-342900" eaLnBrk="1" hangingPunct="1">
              <a:spcBef>
                <a:spcPct val="20000"/>
              </a:spcBef>
              <a:buFontTx/>
              <a:buChar char="•"/>
            </a:pPr>
            <a:r>
              <a:rPr lang="en-US" sz="2300">
                <a:latin typeface="Arial" charset="0"/>
              </a:rPr>
              <a:t>Determine a realistic price range</a:t>
            </a:r>
          </a:p>
          <a:p>
            <a:pPr marL="342900" indent="-342900" eaLnBrk="1" hangingPunct="1">
              <a:spcBef>
                <a:spcPct val="20000"/>
              </a:spcBef>
              <a:buFontTx/>
              <a:buChar char="•"/>
            </a:pPr>
            <a:r>
              <a:rPr lang="en-US" sz="2300">
                <a:latin typeface="Arial" charset="0"/>
              </a:rPr>
              <a:t>Know the difference between buying and leasing</a:t>
            </a:r>
          </a:p>
          <a:p>
            <a:pPr marL="342900" indent="-342900" eaLnBrk="1" hangingPunct="1">
              <a:spcBef>
                <a:spcPct val="20000"/>
              </a:spcBef>
              <a:buFontTx/>
              <a:buChar char="•"/>
            </a:pPr>
            <a:r>
              <a:rPr lang="en-US" sz="2300">
                <a:latin typeface="Arial" charset="0"/>
              </a:rPr>
              <a:t>Know your credit record</a:t>
            </a:r>
          </a:p>
          <a:p>
            <a:pPr marL="342900" indent="-342900" eaLnBrk="1" hangingPunct="1">
              <a:spcBef>
                <a:spcPct val="20000"/>
              </a:spcBef>
              <a:buFontTx/>
              <a:buChar char="•"/>
            </a:pPr>
            <a:r>
              <a:rPr lang="en-US" sz="2300">
                <a:latin typeface="Arial" charset="0"/>
              </a:rPr>
              <a:t>Compare auto financing offers from multiple sources</a:t>
            </a:r>
            <a:endParaRPr lang="en-US" sz="3200"/>
          </a:p>
        </p:txBody>
      </p:sp>
      <p:pic>
        <p:nvPicPr>
          <p:cNvPr id="2061" name="Picture 13"/>
          <p:cNvPicPr>
            <a:picLocks noChangeAspect="1" noChangeArrowheads="1"/>
          </p:cNvPicPr>
          <p:nvPr/>
        </p:nvPicPr>
        <p:blipFill>
          <a:blip r:embed="rId3" cstate="print"/>
          <a:srcRect/>
          <a:stretch>
            <a:fillRect/>
          </a:stretch>
        </p:blipFill>
        <p:spPr bwMode="auto">
          <a:xfrm>
            <a:off x="381000" y="228600"/>
            <a:ext cx="2209800" cy="2189163"/>
          </a:xfrm>
          <a:prstGeom prst="rect">
            <a:avLst/>
          </a:prstGeom>
          <a:noFill/>
          <a:ln w="25400">
            <a:solidFill>
              <a:schemeClr val="bg1"/>
            </a:solidFill>
            <a:miter lim="800000"/>
            <a:headEnd/>
            <a:tailEnd/>
          </a:ln>
        </p:spPr>
      </p:pic>
      <p:pic>
        <p:nvPicPr>
          <p:cNvPr id="2060" name="Picture 12"/>
          <p:cNvPicPr>
            <a:picLocks noChangeAspect="1" noChangeArrowheads="1"/>
          </p:cNvPicPr>
          <p:nvPr/>
        </p:nvPicPr>
        <p:blipFill>
          <a:blip r:embed="rId4" cstate="print"/>
          <a:srcRect/>
          <a:stretch>
            <a:fillRect/>
          </a:stretch>
        </p:blipFill>
        <p:spPr bwMode="auto">
          <a:xfrm>
            <a:off x="2209800" y="5638800"/>
            <a:ext cx="2743200" cy="909638"/>
          </a:xfrm>
          <a:prstGeom prst="rect">
            <a:avLst/>
          </a:prstGeom>
          <a:noFill/>
        </p:spPr>
      </p:pic>
      <p:sp>
        <p:nvSpPr>
          <p:cNvPr id="2064" name="Text Box 16"/>
          <p:cNvSpPr txBox="1">
            <a:spLocks noChangeArrowheads="1"/>
          </p:cNvSpPr>
          <p:nvPr/>
        </p:nvSpPr>
        <p:spPr bwMode="auto">
          <a:xfrm>
            <a:off x="7620000" y="3946525"/>
            <a:ext cx="2133600" cy="3140075"/>
          </a:xfrm>
          <a:prstGeom prst="rect">
            <a:avLst/>
          </a:prstGeom>
          <a:noFill/>
          <a:ln w="9525">
            <a:noFill/>
            <a:miter lim="800000"/>
            <a:headEnd/>
            <a:tailEnd/>
          </a:ln>
          <a:effectLst/>
        </p:spPr>
        <p:txBody>
          <a:bodyPr>
            <a:spAutoFit/>
          </a:bodyPr>
          <a:lstStyle/>
          <a:p>
            <a:pPr>
              <a:spcBef>
                <a:spcPct val="50000"/>
              </a:spcBef>
            </a:pPr>
            <a:r>
              <a:rPr lang="en-US" sz="20000">
                <a:solidFill>
                  <a:srgbClr val="F0CF03"/>
                </a:solidFill>
                <a:latin typeface="Arial" charset="0"/>
              </a:rPr>
              <a:t>1</a:t>
            </a:r>
            <a:endParaRPr lang="en-US">
              <a:solidFill>
                <a:srgbClr val="F0CF03"/>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5943600" y="4038600"/>
            <a:ext cx="3200400" cy="457200"/>
          </a:xfrm>
          <a:prstGeom prst="rect">
            <a:avLst/>
          </a:prstGeom>
          <a:solidFill>
            <a:schemeClr val="bg1"/>
          </a:solidFill>
          <a:ln w="9525">
            <a:noFill/>
            <a:miter lim="800000"/>
            <a:headEnd/>
            <a:tailEnd/>
          </a:ln>
          <a:effectLst/>
        </p:spPr>
        <p:txBody>
          <a:bodyPr wrap="none" anchor="ctr"/>
          <a:lstStyle/>
          <a:p>
            <a:endParaRPr lang="en-US"/>
          </a:p>
        </p:txBody>
      </p:sp>
      <p:sp>
        <p:nvSpPr>
          <p:cNvPr id="4103" name="Text Box 7"/>
          <p:cNvSpPr txBox="1">
            <a:spLocks noChangeArrowheads="1"/>
          </p:cNvSpPr>
          <p:nvPr/>
        </p:nvSpPr>
        <p:spPr bwMode="auto">
          <a:xfrm>
            <a:off x="2286000" y="1371600"/>
            <a:ext cx="6629400" cy="1431925"/>
          </a:xfrm>
          <a:prstGeom prst="rect">
            <a:avLst/>
          </a:prstGeom>
          <a:noFill/>
          <a:ln w="9525">
            <a:noFill/>
            <a:miter lim="800000"/>
            <a:headEnd/>
            <a:tailEnd/>
          </a:ln>
          <a:effectLst/>
        </p:spPr>
        <p:txBody>
          <a:bodyPr>
            <a:spAutoFit/>
          </a:bodyPr>
          <a:lstStyle/>
          <a:p>
            <a:pPr algn="ctr">
              <a:spcBef>
                <a:spcPct val="50000"/>
              </a:spcBef>
            </a:pPr>
            <a:r>
              <a:rPr lang="en-US" sz="4400" b="1">
                <a:solidFill>
                  <a:srgbClr val="91D03F"/>
                </a:solidFill>
                <a:latin typeface="Arial" charset="0"/>
              </a:rPr>
              <a:t>When shopping for an auto at the dealership:</a:t>
            </a:r>
            <a:endParaRPr lang="en-US" sz="4400">
              <a:solidFill>
                <a:schemeClr val="tx2"/>
              </a:solidFill>
              <a:latin typeface="Times New Roman" charset="0"/>
            </a:endParaRPr>
          </a:p>
        </p:txBody>
      </p:sp>
      <p:sp>
        <p:nvSpPr>
          <p:cNvPr id="4104" name="Text Box 8"/>
          <p:cNvSpPr txBox="1">
            <a:spLocks noChangeArrowheads="1"/>
          </p:cNvSpPr>
          <p:nvPr/>
        </p:nvSpPr>
        <p:spPr bwMode="auto">
          <a:xfrm>
            <a:off x="1828800" y="3048000"/>
            <a:ext cx="7162800" cy="2055813"/>
          </a:xfrm>
          <a:prstGeom prst="rect">
            <a:avLst/>
          </a:prstGeom>
          <a:noFill/>
          <a:ln w="9525">
            <a:noFill/>
            <a:miter lim="800000"/>
            <a:headEnd/>
            <a:tailEnd/>
          </a:ln>
          <a:effectLst/>
        </p:spPr>
        <p:txBody>
          <a:bodyPr>
            <a:spAutoFit/>
          </a:bodyPr>
          <a:lstStyle/>
          <a:p>
            <a:pPr eaLnBrk="1" hangingPunct="1">
              <a:spcBef>
                <a:spcPct val="20000"/>
              </a:spcBef>
              <a:buFontTx/>
              <a:buChar char="•"/>
            </a:pPr>
            <a:r>
              <a:rPr lang="en-US" sz="2300">
                <a:latin typeface="Arial" charset="0"/>
              </a:rPr>
              <a:t>  Stick to your price range</a:t>
            </a:r>
          </a:p>
          <a:p>
            <a:pPr eaLnBrk="1" hangingPunct="1">
              <a:spcBef>
                <a:spcPct val="20000"/>
              </a:spcBef>
              <a:buFontTx/>
              <a:buChar char="•"/>
            </a:pPr>
            <a:r>
              <a:rPr lang="en-US" sz="2300">
                <a:latin typeface="Arial" charset="0"/>
              </a:rPr>
              <a:t>  Negotiate your finance arrangements and terms</a:t>
            </a:r>
          </a:p>
          <a:p>
            <a:pPr eaLnBrk="1" hangingPunct="1">
              <a:spcBef>
                <a:spcPct val="20000"/>
              </a:spcBef>
              <a:buFontTx/>
              <a:buChar char="•"/>
            </a:pPr>
            <a:r>
              <a:rPr lang="en-US" sz="2300">
                <a:latin typeface="Arial" charset="0"/>
              </a:rPr>
              <a:t>  Understand the meaning and price of optional products</a:t>
            </a:r>
          </a:p>
          <a:p>
            <a:pPr eaLnBrk="1" hangingPunct="1">
              <a:spcBef>
                <a:spcPct val="20000"/>
              </a:spcBef>
              <a:buFontTx/>
              <a:buChar char="•"/>
            </a:pPr>
            <a:r>
              <a:rPr lang="en-US" sz="2300">
                <a:latin typeface="Arial" charset="0"/>
              </a:rPr>
              <a:t>  Read the contract</a:t>
            </a:r>
            <a:endParaRPr lang="en-US" sz="3200">
              <a:latin typeface="Times New Roman" charset="0"/>
            </a:endParaRPr>
          </a:p>
        </p:txBody>
      </p:sp>
      <p:pic>
        <p:nvPicPr>
          <p:cNvPr id="4109" name="Picture 13"/>
          <p:cNvPicPr>
            <a:picLocks noChangeAspect="1" noChangeArrowheads="1"/>
          </p:cNvPicPr>
          <p:nvPr/>
        </p:nvPicPr>
        <p:blipFill>
          <a:blip r:embed="rId3" cstate="print"/>
          <a:srcRect/>
          <a:stretch>
            <a:fillRect/>
          </a:stretch>
        </p:blipFill>
        <p:spPr bwMode="auto">
          <a:xfrm>
            <a:off x="522288" y="381000"/>
            <a:ext cx="1709737" cy="2438400"/>
          </a:xfrm>
          <a:prstGeom prst="rect">
            <a:avLst/>
          </a:prstGeom>
          <a:noFill/>
          <a:ln w="25400">
            <a:solidFill>
              <a:schemeClr val="bg1"/>
            </a:solidFill>
            <a:miter lim="800000"/>
            <a:headEnd/>
            <a:tailEnd/>
          </a:ln>
        </p:spPr>
      </p:pic>
      <p:sp>
        <p:nvSpPr>
          <p:cNvPr id="4110" name="Text Box 14"/>
          <p:cNvSpPr txBox="1">
            <a:spLocks noChangeArrowheads="1"/>
          </p:cNvSpPr>
          <p:nvPr/>
        </p:nvSpPr>
        <p:spPr bwMode="auto">
          <a:xfrm>
            <a:off x="7467600" y="4038600"/>
            <a:ext cx="1597025" cy="3140075"/>
          </a:xfrm>
          <a:prstGeom prst="rect">
            <a:avLst/>
          </a:prstGeom>
          <a:noFill/>
          <a:ln w="9525">
            <a:noFill/>
            <a:miter lim="800000"/>
            <a:headEnd/>
            <a:tailEnd/>
          </a:ln>
          <a:effectLst/>
        </p:spPr>
        <p:txBody>
          <a:bodyPr wrap="none">
            <a:spAutoFit/>
          </a:bodyPr>
          <a:lstStyle/>
          <a:p>
            <a:r>
              <a:rPr lang="en-US" sz="20000">
                <a:solidFill>
                  <a:srgbClr val="F0CF03"/>
                </a:solidFill>
                <a:latin typeface="Arial" charset="0"/>
              </a:rPr>
              <a:t>2</a:t>
            </a:r>
            <a:endParaRPr lang="en-US">
              <a:solidFill>
                <a:srgbClr val="D0AA27"/>
              </a:solidFill>
            </a:endParaRPr>
          </a:p>
        </p:txBody>
      </p:sp>
      <p:pic>
        <p:nvPicPr>
          <p:cNvPr id="4112" name="Picture 16"/>
          <p:cNvPicPr>
            <a:picLocks noChangeAspect="1" noChangeArrowheads="1"/>
          </p:cNvPicPr>
          <p:nvPr/>
        </p:nvPicPr>
        <p:blipFill>
          <a:blip r:embed="rId4" cstate="print"/>
          <a:srcRect/>
          <a:stretch>
            <a:fillRect/>
          </a:stretch>
        </p:blipFill>
        <p:spPr bwMode="auto">
          <a:xfrm>
            <a:off x="2209800" y="5638800"/>
            <a:ext cx="2743200" cy="909638"/>
          </a:xfrm>
          <a:prstGeom prst="rect">
            <a:avLst/>
          </a:prstGeom>
          <a:noFill/>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3"/>
          <p:cNvSpPr txBox="1">
            <a:spLocks noChangeArrowheads="1"/>
          </p:cNvSpPr>
          <p:nvPr/>
        </p:nvSpPr>
        <p:spPr bwMode="auto">
          <a:xfrm>
            <a:off x="2286000" y="1676400"/>
            <a:ext cx="64770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3076" name="Rectangle 4"/>
          <p:cNvSpPr>
            <a:spLocks noChangeArrowheads="1"/>
          </p:cNvSpPr>
          <p:nvPr/>
        </p:nvSpPr>
        <p:spPr bwMode="auto">
          <a:xfrm>
            <a:off x="2286000" y="1447800"/>
            <a:ext cx="6853238" cy="1143000"/>
          </a:xfrm>
          <a:prstGeom prst="rect">
            <a:avLst/>
          </a:prstGeom>
          <a:noFill/>
          <a:ln w="9525">
            <a:noFill/>
            <a:miter lim="800000"/>
            <a:headEnd/>
            <a:tailEnd/>
          </a:ln>
          <a:effectLst/>
        </p:spPr>
        <p:txBody>
          <a:bodyPr anchor="ctr"/>
          <a:lstStyle/>
          <a:p>
            <a:pPr algn="ctr"/>
            <a:r>
              <a:rPr lang="en-US" sz="4400" b="1">
                <a:solidFill>
                  <a:srgbClr val="91D03F"/>
                </a:solidFill>
                <a:latin typeface="Arial" charset="0"/>
              </a:rPr>
              <a:t>After completing the auto purchase or lease:</a:t>
            </a:r>
            <a:endParaRPr lang="en-US" sz="4400" b="1">
              <a:solidFill>
                <a:schemeClr val="tx2"/>
              </a:solidFill>
              <a:latin typeface="Arial" charset="0"/>
            </a:endParaRPr>
          </a:p>
        </p:txBody>
      </p:sp>
      <p:sp>
        <p:nvSpPr>
          <p:cNvPr id="3078" name="Rectangle 6"/>
          <p:cNvSpPr>
            <a:spLocks noChangeArrowheads="1"/>
          </p:cNvSpPr>
          <p:nvPr/>
        </p:nvSpPr>
        <p:spPr bwMode="auto">
          <a:xfrm>
            <a:off x="5867400" y="3962400"/>
            <a:ext cx="3276600" cy="457200"/>
          </a:xfrm>
          <a:prstGeom prst="rect">
            <a:avLst/>
          </a:prstGeom>
          <a:solidFill>
            <a:schemeClr val="bg1"/>
          </a:solidFill>
          <a:ln w="9525">
            <a:noFill/>
            <a:miter lim="800000"/>
            <a:headEnd/>
            <a:tailEnd/>
          </a:ln>
          <a:effectLst/>
        </p:spPr>
        <p:txBody>
          <a:bodyPr wrap="none" anchor="ctr"/>
          <a:lstStyle/>
          <a:p>
            <a:endParaRPr lang="en-US"/>
          </a:p>
        </p:txBody>
      </p:sp>
      <p:pic>
        <p:nvPicPr>
          <p:cNvPr id="3083" name="Picture 11"/>
          <p:cNvPicPr>
            <a:picLocks noChangeAspect="1" noChangeArrowheads="1"/>
          </p:cNvPicPr>
          <p:nvPr/>
        </p:nvPicPr>
        <p:blipFill>
          <a:blip r:embed="rId3" cstate="print"/>
          <a:srcRect/>
          <a:stretch>
            <a:fillRect/>
          </a:stretch>
        </p:blipFill>
        <p:spPr bwMode="auto">
          <a:xfrm>
            <a:off x="609600" y="228600"/>
            <a:ext cx="1701800" cy="2554288"/>
          </a:xfrm>
          <a:prstGeom prst="rect">
            <a:avLst/>
          </a:prstGeom>
          <a:solidFill>
            <a:schemeClr val="bg1"/>
          </a:solidFill>
          <a:ln w="25400">
            <a:solidFill>
              <a:schemeClr val="bg1"/>
            </a:solidFill>
            <a:miter lim="800000"/>
            <a:headEnd/>
            <a:tailEnd/>
          </a:ln>
        </p:spPr>
      </p:pic>
      <p:sp>
        <p:nvSpPr>
          <p:cNvPr id="3085" name="Text Box 13"/>
          <p:cNvSpPr txBox="1">
            <a:spLocks noChangeArrowheads="1"/>
          </p:cNvSpPr>
          <p:nvPr/>
        </p:nvSpPr>
        <p:spPr bwMode="auto">
          <a:xfrm>
            <a:off x="7391400" y="3886200"/>
            <a:ext cx="1597025" cy="3140075"/>
          </a:xfrm>
          <a:prstGeom prst="rect">
            <a:avLst/>
          </a:prstGeom>
          <a:noFill/>
          <a:ln w="9525">
            <a:noFill/>
            <a:miter lim="800000"/>
            <a:headEnd/>
            <a:tailEnd/>
          </a:ln>
          <a:effectLst/>
        </p:spPr>
        <p:txBody>
          <a:bodyPr wrap="none">
            <a:spAutoFit/>
          </a:bodyPr>
          <a:lstStyle/>
          <a:p>
            <a:r>
              <a:rPr lang="en-US" sz="20000">
                <a:solidFill>
                  <a:srgbClr val="F0CF03"/>
                </a:solidFill>
                <a:latin typeface="Arial" charset="0"/>
              </a:rPr>
              <a:t>3</a:t>
            </a:r>
            <a:endParaRPr lang="en-US">
              <a:solidFill>
                <a:srgbClr val="F0CF03"/>
              </a:solidFill>
            </a:endParaRPr>
          </a:p>
        </p:txBody>
      </p:sp>
      <p:sp>
        <p:nvSpPr>
          <p:cNvPr id="3077" name="Rectangle 5"/>
          <p:cNvSpPr>
            <a:spLocks noChangeArrowheads="1"/>
          </p:cNvSpPr>
          <p:nvPr/>
        </p:nvSpPr>
        <p:spPr bwMode="auto">
          <a:xfrm>
            <a:off x="1900238" y="2971800"/>
            <a:ext cx="6705600" cy="2209800"/>
          </a:xfrm>
          <a:prstGeom prst="rect">
            <a:avLst/>
          </a:prstGeom>
          <a:noFill/>
          <a:ln w="9525">
            <a:noFill/>
            <a:miter lim="800000"/>
            <a:headEnd/>
            <a:tailEnd/>
          </a:ln>
          <a:effectLst/>
        </p:spPr>
        <p:txBody>
          <a:bodyPr/>
          <a:lstStyle/>
          <a:p>
            <a:pPr marL="342900" indent="-342900" eaLnBrk="1" hangingPunct="1">
              <a:spcBef>
                <a:spcPct val="20000"/>
              </a:spcBef>
              <a:buFontTx/>
              <a:buChar char="•"/>
            </a:pPr>
            <a:r>
              <a:rPr lang="en-US" sz="2300">
                <a:latin typeface="Arial" charset="0"/>
              </a:rPr>
              <a:t>Make your payments on time</a:t>
            </a:r>
          </a:p>
          <a:p>
            <a:pPr marL="342900" indent="-342900" eaLnBrk="1" hangingPunct="1">
              <a:spcBef>
                <a:spcPct val="20000"/>
              </a:spcBef>
              <a:buFontTx/>
              <a:buChar char="•"/>
            </a:pPr>
            <a:r>
              <a:rPr lang="en-US" sz="2300">
                <a:latin typeface="Arial" charset="0"/>
              </a:rPr>
              <a:t>Be aware of any liens on your vehicle</a:t>
            </a:r>
          </a:p>
          <a:p>
            <a:pPr marL="342900" indent="-342900" eaLnBrk="1" hangingPunct="1">
              <a:spcBef>
                <a:spcPct val="20000"/>
              </a:spcBef>
              <a:buFontTx/>
              <a:buChar char="•"/>
            </a:pPr>
            <a:r>
              <a:rPr lang="en-US" sz="2300">
                <a:latin typeface="Arial" charset="0"/>
              </a:rPr>
              <a:t>Talk to your creditors if you run into difficulties</a:t>
            </a:r>
          </a:p>
          <a:p>
            <a:pPr marL="342900" indent="-342900" eaLnBrk="1" hangingPunct="1">
              <a:spcBef>
                <a:spcPct val="20000"/>
              </a:spcBef>
              <a:buFontTx/>
              <a:buChar char="•"/>
            </a:pPr>
            <a:r>
              <a:rPr lang="en-US" sz="2300">
                <a:latin typeface="Arial" charset="0"/>
              </a:rPr>
              <a:t>Know your obligations</a:t>
            </a:r>
          </a:p>
          <a:p>
            <a:pPr marL="342900" indent="-342900" eaLnBrk="1" hangingPunct="1">
              <a:spcBef>
                <a:spcPct val="20000"/>
              </a:spcBef>
              <a:buFontTx/>
              <a:buChar char="•"/>
            </a:pPr>
            <a:r>
              <a:rPr lang="en-US" sz="2300">
                <a:latin typeface="Arial" charset="0"/>
              </a:rPr>
              <a:t>Realize you can refinance at any time</a:t>
            </a:r>
            <a:endParaRPr lang="en-US" sz="3200"/>
          </a:p>
          <a:p>
            <a:pPr marL="342900" indent="-342900" eaLnBrk="1" hangingPunct="1">
              <a:spcBef>
                <a:spcPct val="20000"/>
              </a:spcBef>
              <a:buFontTx/>
              <a:buChar char="•"/>
            </a:pPr>
            <a:endParaRPr lang="en-US" sz="3200"/>
          </a:p>
        </p:txBody>
      </p:sp>
      <p:pic>
        <p:nvPicPr>
          <p:cNvPr id="3087" name="Picture 15"/>
          <p:cNvPicPr>
            <a:picLocks noChangeAspect="1" noChangeArrowheads="1"/>
          </p:cNvPicPr>
          <p:nvPr/>
        </p:nvPicPr>
        <p:blipFill>
          <a:blip r:embed="rId4" cstate="print"/>
          <a:srcRect/>
          <a:stretch>
            <a:fillRect/>
          </a:stretch>
        </p:blipFill>
        <p:spPr bwMode="auto">
          <a:xfrm>
            <a:off x="2209800" y="5638800"/>
            <a:ext cx="2743200" cy="909638"/>
          </a:xfrm>
          <a:prstGeom prst="rect">
            <a:avLst/>
          </a:prstGeom>
          <a:noFill/>
        </p:spPr>
      </p:pic>
    </p:spTree>
  </p:cSld>
  <p:clrMapOvr>
    <a:masterClrMapping/>
  </p:clrMapOvr>
  <p:transition/>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1229</TotalTime>
  <Words>1307</Words>
  <Application>Microsoft Office PowerPoint</Application>
  <PresentationFormat>On-screen Show (4:3)</PresentationFormat>
  <Paragraphs>54</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Times</vt:lpstr>
      <vt:lpstr>Arial</vt:lpstr>
      <vt:lpstr>Times New Roman</vt:lpstr>
      <vt:lpstr>Blank Presentation</vt:lpstr>
      <vt:lpstr>Slide 1</vt:lpstr>
      <vt:lpstr>Slide 2</vt:lpstr>
      <vt:lpstr>Slide 3</vt:lpstr>
      <vt:lpstr>Slide 4</vt:lpstr>
    </vt:vector>
  </TitlesOfParts>
  <Company>Powell Tate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Thomas</dc:creator>
  <cp:lastModifiedBy>bkholt</cp:lastModifiedBy>
  <cp:revision>8</cp:revision>
  <dcterms:created xsi:type="dcterms:W3CDTF">2007-01-16T17:34:11Z</dcterms:created>
  <dcterms:modified xsi:type="dcterms:W3CDTF">2011-04-25T19:26:27Z</dcterms:modified>
</cp:coreProperties>
</file>