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9" r:id="rId5"/>
    <p:sldId id="260" r:id="rId6"/>
    <p:sldId id="262" r:id="rId7"/>
    <p:sldId id="265" r:id="rId8"/>
    <p:sldId id="267" r:id="rId9"/>
    <p:sldId id="266" r:id="rId10"/>
    <p:sldId id="268" r:id="rId11"/>
    <p:sldId id="270" r:id="rId12"/>
    <p:sldId id="271" r:id="rId13"/>
    <p:sldId id="272" r:id="rId14"/>
    <p:sldId id="273" r:id="rId15"/>
    <p:sldId id="274" r:id="rId16"/>
    <p:sldId id="276" r:id="rId17"/>
    <p:sldId id="275" r:id="rId18"/>
    <p:sldId id="280" r:id="rId19"/>
    <p:sldId id="278" r:id="rId20"/>
    <p:sldId id="281" r:id="rId21"/>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imes New Roman" charset="0"/>
        <a:ea typeface="+mn-ea"/>
        <a:cs typeface="+mn-cs"/>
      </a:defRPr>
    </a:lvl1pPr>
    <a:lvl2pPr marL="457200" algn="l" rtl="0" fontAlgn="base">
      <a:spcBef>
        <a:spcPct val="0"/>
      </a:spcBef>
      <a:spcAft>
        <a:spcPct val="0"/>
      </a:spcAft>
      <a:defRPr sz="3200" kern="1200">
        <a:solidFill>
          <a:schemeClr val="tx1"/>
        </a:solidFill>
        <a:latin typeface="Times New Roman" charset="0"/>
        <a:ea typeface="+mn-ea"/>
        <a:cs typeface="+mn-cs"/>
      </a:defRPr>
    </a:lvl2pPr>
    <a:lvl3pPr marL="914400" algn="l" rtl="0" fontAlgn="base">
      <a:spcBef>
        <a:spcPct val="0"/>
      </a:spcBef>
      <a:spcAft>
        <a:spcPct val="0"/>
      </a:spcAft>
      <a:defRPr sz="3200" kern="1200">
        <a:solidFill>
          <a:schemeClr val="tx1"/>
        </a:solidFill>
        <a:latin typeface="Times New Roman" charset="0"/>
        <a:ea typeface="+mn-ea"/>
        <a:cs typeface="+mn-cs"/>
      </a:defRPr>
    </a:lvl3pPr>
    <a:lvl4pPr marL="1371600" algn="l" rtl="0" fontAlgn="base">
      <a:spcBef>
        <a:spcPct val="0"/>
      </a:spcBef>
      <a:spcAft>
        <a:spcPct val="0"/>
      </a:spcAft>
      <a:defRPr sz="3200" kern="1200">
        <a:solidFill>
          <a:schemeClr val="tx1"/>
        </a:solidFill>
        <a:latin typeface="Times New Roman" charset="0"/>
        <a:ea typeface="+mn-ea"/>
        <a:cs typeface="+mn-cs"/>
      </a:defRPr>
    </a:lvl4pPr>
    <a:lvl5pPr marL="1828800" algn="l" rtl="0" fontAlgn="base">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FD7"/>
    <a:srgbClr val="277E8F"/>
    <a:srgbClr val="ADCA57"/>
    <a:srgbClr val="A3C552"/>
    <a:srgbClr val="A0C346"/>
    <a:srgbClr val="003366"/>
    <a:srgbClr val="336699"/>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13" autoAdjust="0"/>
    <p:restoredTop sz="73984" autoAdjust="0"/>
  </p:normalViewPr>
  <p:slideViewPr>
    <p:cSldViewPr>
      <p:cViewPr>
        <p:scale>
          <a:sx n="75" d="100"/>
          <a:sy n="75" d="100"/>
        </p:scale>
        <p:origin x="-702" y="57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3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4F7C7F-39A4-4142-B651-D20D3672E05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B7812-4F5B-4B61-BDCB-C6E59FD22529}" type="slidenum">
              <a:rPr lang="en-US"/>
              <a:pPr/>
              <a:t>1</a:t>
            </a:fld>
            <a:endParaRPr 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cs typeface="Times New Roman" charset="0"/>
              </a:rPr>
              <a:t>There’s no doubt – financing is a way of life in America.  It puts the “American Dream” within our reach, offering opportunities to start a new business, buy a home, or purchase a car to get us to jobs.  But if entered into lightly or without good researching or decision-making skills, we can get in over our heads.</a:t>
            </a:r>
          </a:p>
          <a:p>
            <a:r>
              <a:rPr lang="en-US">
                <a:cs typeface="Times New Roman" charset="0"/>
              </a:rPr>
              <a:t>Today we’re going to look specifically at the subject of vehicle financing – most likely the first or second largest purchase you’ll make in your lifetime. With prices averaging more than $28,000 for a new vehicle and $15,000 for a used vehicle, most consumers need financing or leasing to acquire a vehicle. </a:t>
            </a:r>
          </a:p>
          <a:p>
            <a:r>
              <a:rPr lang="en-US">
                <a:cs typeface="Times New Roman" charset="0"/>
              </a:rPr>
              <a:t>You’re going to get a lot out of today’s class that you will be able to apply not only to your auto financing decisions, but also in nearly all other areas of your financial life.  Concepts of sound budgeting, the importance of a solid credit history, researching options, negotiating, and making smart long-term financial decisions are all areas that are crucial components of being financially literate.</a:t>
            </a:r>
          </a:p>
          <a:p>
            <a:r>
              <a:rPr lang="en-US">
                <a:cs typeface="Times New Roman" charset="0"/>
              </a:rPr>
              <a:t>The vehicle financing industry is highly competitive, and those of you who take the time to educate yourselves and do your homework will be in the best position to benefit from this competitive marketplace.  </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0C1D1-5DFC-41D7-82E2-A60B301E1BF2}" type="slidenum">
              <a:rPr lang="en-US"/>
              <a:pPr/>
              <a:t>10</a:t>
            </a:fld>
            <a:endParaRPr lang="en-US"/>
          </a:p>
        </p:txBody>
      </p:sp>
      <p:sp>
        <p:nvSpPr>
          <p:cNvPr id="245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Your next step in this process is to start researching and shopping around for vehicle financing – just as you would for the make and model of the vehicle.  Today, you have a wide range of choices to finance your automobile purchase.  You can first shop around and look into “off-site financing” options, where you would obtain financing directly from a finance company, bank or credit union. In this case, once you and the dealership enter into a contract to purchase the car or truck and agree on a vehicle price, you would use the loan proceeds from this off-site creditor to pay the dealership for the vehicle.  </a:t>
            </a:r>
          </a:p>
          <a:p>
            <a:r>
              <a:rPr lang="en-US">
                <a:cs typeface="Times New Roman" charset="0"/>
              </a:rPr>
              <a:t>An often-preferred type of vehicle financing, however, is “dealership financing,” which offers you the convenience of buying vehicles and financing in one place.  Dealerships have relationships with a variety of banks and finance companies, allowing them to offer a large range of financing options to consumers with varying types of credit histories.  Additionally, from time to time, dealerships may offer manufacturer-sponsored low rate programs to buyers.  </a:t>
            </a:r>
          </a:p>
          <a:p>
            <a:r>
              <a:rPr lang="en-US">
                <a:cs typeface="Times New Roman" charset="0"/>
              </a:rPr>
              <a:t>The vehicle financing industry is highly competitive.  As in any other competitive industry, this ultimately benefits you in two key ways.  First, this competition among multiple financing sources means more consumer choice and borrowing opportunities for ALL credit risks, including those of you with lower credit scores.  Additionally, competition generally translates into lower costs for everyone across the board.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542E9-7A27-4D8E-915D-A8C64200D127}" type="slidenum">
              <a:rPr lang="en-US"/>
              <a:pPr/>
              <a:t>11</a:t>
            </a:fld>
            <a:endParaRPr lang="en-US"/>
          </a:p>
        </p:txBody>
      </p:sp>
      <p:sp>
        <p:nvSpPr>
          <p:cNvPr id="286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fontAlgn="t"/>
            <a:r>
              <a:rPr lang="en-US" b="1">
                <a:solidFill>
                  <a:srgbClr val="000000"/>
                </a:solidFill>
                <a:latin typeface="Arial" charset="0"/>
                <a:cs typeface="Arial" charset="0"/>
              </a:rPr>
              <a:t>Your next decision to consider is whether to lease or finance your vehicle. This chart, created by the federal government, will help us compare, side-by-side, the difference between leasing and buying.  </a:t>
            </a:r>
          </a:p>
          <a:p>
            <a:pPr fontAlgn="t"/>
            <a:endParaRPr lang="en-US" b="1">
              <a:solidFill>
                <a:srgbClr val="000000"/>
              </a:solidFill>
              <a:latin typeface="Arial" charset="0"/>
              <a:cs typeface="Arial" charset="0"/>
            </a:endParaRPr>
          </a:p>
          <a:p>
            <a:pPr fontAlgn="t"/>
            <a:r>
              <a:rPr lang="en-US" b="1">
                <a:solidFill>
                  <a:srgbClr val="000000"/>
                </a:solidFill>
                <a:latin typeface="Arial" charset="0"/>
                <a:cs typeface="Arial" charset="0"/>
              </a:rPr>
              <a:t>Ownership</a:t>
            </a:r>
          </a:p>
          <a:p>
            <a:pPr fontAlgn="t"/>
            <a:r>
              <a:rPr lang="en-US" b="1">
                <a:solidFill>
                  <a:srgbClr val="FF0000"/>
                </a:solidFill>
                <a:latin typeface="Arial" charset="0"/>
                <a:cs typeface="Arial" charset="0"/>
              </a:rPr>
              <a:t>LEASING:</a:t>
            </a:r>
            <a:r>
              <a:rPr lang="en-US">
                <a:solidFill>
                  <a:srgbClr val="000000"/>
                </a:solidFill>
                <a:cs typeface="Times New Roman" charset="0"/>
              </a:rPr>
              <a:t> You do not own the vehicle. You get to use it but must return it at the end of the lease unless you choose to buy it.  Sometimes leases will have a purchase option before or after lease end, but there may be certain conditions for exercising that option.</a:t>
            </a:r>
          </a:p>
          <a:p>
            <a:pPr fontAlgn="t"/>
            <a:r>
              <a:rPr lang="en-US" b="1">
                <a:solidFill>
                  <a:srgbClr val="FF0000"/>
                </a:solidFill>
                <a:latin typeface="Arial" charset="0"/>
                <a:cs typeface="Arial" charset="0"/>
              </a:rPr>
              <a:t>BUYING:</a:t>
            </a:r>
            <a:r>
              <a:rPr lang="en-US">
                <a:solidFill>
                  <a:srgbClr val="000000"/>
                </a:solidFill>
                <a:cs typeface="Times New Roman" charset="0"/>
              </a:rPr>
              <a:t> You own the vehicle and do not need to return it at the end of the financing term.</a:t>
            </a:r>
          </a:p>
          <a:p>
            <a:pPr fontAlgn="t"/>
            <a:endParaRPr lang="en-US" b="1">
              <a:solidFill>
                <a:srgbClr val="000000"/>
              </a:solidFill>
              <a:latin typeface="Arial" charset="0"/>
              <a:cs typeface="Arial" charset="0"/>
            </a:endParaRPr>
          </a:p>
          <a:p>
            <a:pPr fontAlgn="t"/>
            <a:r>
              <a:rPr lang="en-US" b="1">
                <a:solidFill>
                  <a:srgbClr val="000000"/>
                </a:solidFill>
                <a:latin typeface="Arial" charset="0"/>
                <a:cs typeface="Arial" charset="0"/>
              </a:rPr>
              <a:t>Up-front costs</a:t>
            </a:r>
          </a:p>
          <a:p>
            <a:pPr fontAlgn="t"/>
            <a:r>
              <a:rPr lang="en-US" b="1">
                <a:solidFill>
                  <a:srgbClr val="FF0000"/>
                </a:solidFill>
                <a:latin typeface="Arial" charset="0"/>
                <a:cs typeface="Arial" charset="0"/>
              </a:rPr>
              <a:t>LEASING:</a:t>
            </a:r>
            <a:r>
              <a:rPr lang="en-US">
                <a:solidFill>
                  <a:srgbClr val="000000"/>
                </a:solidFill>
                <a:cs typeface="Times New Roman" charset="0"/>
              </a:rPr>
              <a:t> Up-front costs may include the first month's payment, a security deposit, a capitalized cost reduction (like a down payment), taxes, registration and other fees, and other charges.</a:t>
            </a:r>
          </a:p>
          <a:p>
            <a:pPr fontAlgn="t"/>
            <a:r>
              <a:rPr lang="en-US" b="1">
                <a:solidFill>
                  <a:srgbClr val="FF0000"/>
                </a:solidFill>
                <a:latin typeface="Arial" charset="0"/>
                <a:cs typeface="Arial" charset="0"/>
              </a:rPr>
              <a:t>BUYING:</a:t>
            </a:r>
            <a:r>
              <a:rPr lang="en-US">
                <a:solidFill>
                  <a:srgbClr val="000000"/>
                </a:solidFill>
                <a:cs typeface="Times New Roman" charset="0"/>
              </a:rPr>
              <a:t> Up-front costs include the cash price or a down payment, taxes, registration and other fees, and other charges.</a:t>
            </a:r>
          </a:p>
          <a:p>
            <a:pPr fontAlgn="t"/>
            <a:endParaRPr lang="en-US" b="1">
              <a:solidFill>
                <a:srgbClr val="000000"/>
              </a:solidFill>
              <a:latin typeface="Arial" charset="0"/>
              <a:cs typeface="Arial" charset="0"/>
            </a:endParaRPr>
          </a:p>
          <a:p>
            <a:pPr fontAlgn="t"/>
            <a:r>
              <a:rPr lang="en-US" b="1">
                <a:solidFill>
                  <a:srgbClr val="000000"/>
                </a:solidFill>
                <a:latin typeface="Arial" charset="0"/>
                <a:cs typeface="Arial" charset="0"/>
              </a:rPr>
              <a:t>Monthly payments</a:t>
            </a:r>
          </a:p>
          <a:p>
            <a:pPr fontAlgn="t"/>
            <a:r>
              <a:rPr lang="en-US" b="1">
                <a:solidFill>
                  <a:srgbClr val="FF0000"/>
                </a:solidFill>
                <a:latin typeface="Arial" charset="0"/>
                <a:cs typeface="Arial" charset="0"/>
              </a:rPr>
              <a:t>LEASING:</a:t>
            </a:r>
            <a:r>
              <a:rPr lang="en-US">
                <a:solidFill>
                  <a:srgbClr val="000000"/>
                </a:solidFill>
                <a:cs typeface="Times New Roman" charset="0"/>
              </a:rPr>
              <a:t> Monthly lease payments are usually lower than monthly financing payments because you are paying only for the vehicle's depreciation during the lease term, plus rent charges (like interest), taxes, and fees.</a:t>
            </a:r>
          </a:p>
          <a:p>
            <a:pPr fontAlgn="t"/>
            <a:r>
              <a:rPr lang="en-US" b="1">
                <a:solidFill>
                  <a:srgbClr val="FF0000"/>
                </a:solidFill>
                <a:latin typeface="Arial" charset="0"/>
                <a:cs typeface="Arial" charset="0"/>
              </a:rPr>
              <a:t>BUYING:</a:t>
            </a:r>
            <a:r>
              <a:rPr lang="en-US">
                <a:solidFill>
                  <a:srgbClr val="000000"/>
                </a:solidFill>
                <a:cs typeface="Times New Roman" charset="0"/>
              </a:rPr>
              <a:t> Monthly financing payments are usually higher than monthly lease payments because you are paying for the entire purchase price of the vehicle, plus interest and other finance charges, taxes, and fees.</a:t>
            </a:r>
          </a:p>
          <a:p>
            <a:pPr fontAlgn="t"/>
            <a:endParaRPr lang="en-US" b="1">
              <a:solidFill>
                <a:srgbClr val="000000"/>
              </a:solidFill>
              <a:latin typeface="Arial" charset="0"/>
              <a:cs typeface="Arial" charset="0"/>
            </a:endParaRPr>
          </a:p>
          <a:p>
            <a:pPr fontAlgn="t"/>
            <a:r>
              <a:rPr lang="en-US" b="1">
                <a:solidFill>
                  <a:srgbClr val="000000"/>
                </a:solidFill>
                <a:latin typeface="Arial" charset="0"/>
                <a:cs typeface="Arial" charset="0"/>
              </a:rPr>
              <a:t>Early termination</a:t>
            </a:r>
          </a:p>
          <a:p>
            <a:pPr fontAlgn="t"/>
            <a:r>
              <a:rPr lang="en-US" b="1">
                <a:solidFill>
                  <a:srgbClr val="FF0000"/>
                </a:solidFill>
                <a:latin typeface="Arial" charset="0"/>
                <a:cs typeface="Arial" charset="0"/>
              </a:rPr>
              <a:t>LEASING:</a:t>
            </a:r>
            <a:r>
              <a:rPr lang="en-US">
                <a:solidFill>
                  <a:srgbClr val="000000"/>
                </a:solidFill>
                <a:cs typeface="Times New Roman" charset="0"/>
              </a:rPr>
              <a:t> You are responsible for any early termination charges if you end the lease early – which could be substantial.</a:t>
            </a:r>
          </a:p>
          <a:p>
            <a:pPr fontAlgn="t"/>
            <a:r>
              <a:rPr lang="en-US" b="1">
                <a:solidFill>
                  <a:srgbClr val="FF0000"/>
                </a:solidFill>
                <a:latin typeface="Arial" charset="0"/>
                <a:cs typeface="Arial" charset="0"/>
              </a:rPr>
              <a:t>BUYING:</a:t>
            </a:r>
            <a:r>
              <a:rPr lang="en-US">
                <a:solidFill>
                  <a:srgbClr val="000000"/>
                </a:solidFill>
                <a:cs typeface="Times New Roman" charset="0"/>
              </a:rPr>
              <a:t> You are responsible for any pay-off amount if you end the financing contract early.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933A0-0D87-470A-9978-FDF10A37A55E}" type="slidenum">
              <a:rPr lang="en-US"/>
              <a:pPr/>
              <a:t>12</a:t>
            </a:fld>
            <a:endParaRPr lang="en-US"/>
          </a:p>
        </p:txBody>
      </p:sp>
      <p:sp>
        <p:nvSpPr>
          <p:cNvPr id="3072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fontAlgn="t"/>
            <a:r>
              <a:rPr lang="en-US" b="1">
                <a:solidFill>
                  <a:srgbClr val="000000"/>
                </a:solidFill>
                <a:latin typeface="Arial" charset="0"/>
                <a:cs typeface="Arial" charset="0"/>
              </a:rPr>
              <a:t>Future value</a:t>
            </a:r>
          </a:p>
          <a:p>
            <a:pPr fontAlgn="t"/>
            <a:r>
              <a:rPr lang="en-US" b="1">
                <a:solidFill>
                  <a:srgbClr val="FF0000"/>
                </a:solidFill>
                <a:latin typeface="Arial" charset="0"/>
                <a:cs typeface="Arial" charset="0"/>
              </a:rPr>
              <a:t>LEASING:</a:t>
            </a:r>
            <a:r>
              <a:rPr lang="en-US">
                <a:solidFill>
                  <a:srgbClr val="000000"/>
                </a:solidFill>
                <a:cs typeface="Times New Roman" charset="0"/>
              </a:rPr>
              <a:t> </a:t>
            </a:r>
            <a:r>
              <a:rPr lang="en-US">
                <a:solidFill>
                  <a:srgbClr val="000000"/>
                </a:solidFill>
                <a:latin typeface="Arial" charset="0"/>
                <a:cs typeface="Times New Roman" charset="0"/>
              </a:rPr>
              <a:t>The lessor commonly takes on the risk of the future market value of the vehicle.  This means that at the end of your lease, you can turn the car back in and not have to worry about what it can be sold for.</a:t>
            </a:r>
            <a:r>
              <a:rPr lang="en-US">
                <a:solidFill>
                  <a:srgbClr val="000000"/>
                </a:solidFill>
                <a:cs typeface="Times New Roman" charset="0"/>
              </a:rPr>
              <a:t> </a:t>
            </a:r>
          </a:p>
          <a:p>
            <a:pPr fontAlgn="t"/>
            <a:r>
              <a:rPr lang="en-US" b="1">
                <a:solidFill>
                  <a:srgbClr val="FF0000"/>
                </a:solidFill>
                <a:latin typeface="Arial" charset="0"/>
                <a:cs typeface="Arial" charset="0"/>
              </a:rPr>
              <a:t>BUYING:</a:t>
            </a:r>
            <a:r>
              <a:rPr lang="en-US">
                <a:solidFill>
                  <a:srgbClr val="000000"/>
                </a:solidFill>
                <a:cs typeface="Times New Roman" charset="0"/>
              </a:rPr>
              <a:t> </a:t>
            </a:r>
            <a:r>
              <a:rPr lang="en-US">
                <a:solidFill>
                  <a:srgbClr val="000000"/>
                </a:solidFill>
                <a:latin typeface="Arial" charset="0"/>
                <a:cs typeface="Arial" charset="0"/>
              </a:rPr>
              <a:t>You have the risk of the vehicle's market value when you trade or sell it.  </a:t>
            </a:r>
            <a:r>
              <a:rPr lang="en-US">
                <a:solidFill>
                  <a:srgbClr val="0000FF"/>
                </a:solidFill>
                <a:latin typeface="Arial" charset="0"/>
                <a:cs typeface="Arial" charset="0"/>
              </a:rPr>
              <a:t>This means that if you decide to sell it, you may get more or less than you had in mind.</a:t>
            </a:r>
          </a:p>
          <a:p>
            <a:pPr fontAlgn="t"/>
            <a:endParaRPr lang="en-US">
              <a:solidFill>
                <a:srgbClr val="000000"/>
              </a:solidFill>
              <a:latin typeface="Arial" charset="0"/>
              <a:cs typeface="Times New Roman" charset="0"/>
            </a:endParaRPr>
          </a:p>
          <a:p>
            <a:pPr fontAlgn="t"/>
            <a:r>
              <a:rPr lang="en-US" b="1">
                <a:solidFill>
                  <a:srgbClr val="000000"/>
                </a:solidFill>
                <a:latin typeface="Arial" charset="0"/>
                <a:cs typeface="Arial" charset="0"/>
              </a:rPr>
              <a:t>Mileage</a:t>
            </a:r>
          </a:p>
          <a:p>
            <a:pPr fontAlgn="t"/>
            <a:r>
              <a:rPr lang="en-US" b="1">
                <a:solidFill>
                  <a:srgbClr val="FF0000"/>
                </a:solidFill>
                <a:latin typeface="Arial" charset="0"/>
                <a:cs typeface="Arial" charset="0"/>
              </a:rPr>
              <a:t>LEASING:</a:t>
            </a:r>
            <a:r>
              <a:rPr lang="en-US">
                <a:solidFill>
                  <a:srgbClr val="000000"/>
                </a:solidFill>
                <a:cs typeface="Times New Roman" charset="0"/>
              </a:rPr>
              <a:t> Most leases limit the number of miles you may drive (often 12,000-15,000 per year). You can negotiate a higher mileage limit and pay a higher monthly payment. You will have to pay charges if you exceed those limits when you return the vehicle.</a:t>
            </a:r>
          </a:p>
          <a:p>
            <a:pPr fontAlgn="t"/>
            <a:r>
              <a:rPr lang="en-US" b="1">
                <a:solidFill>
                  <a:srgbClr val="FF0000"/>
                </a:solidFill>
                <a:latin typeface="Arial" charset="0"/>
                <a:cs typeface="Arial" charset="0"/>
              </a:rPr>
              <a:t>BUYING:</a:t>
            </a:r>
            <a:r>
              <a:rPr lang="en-US">
                <a:solidFill>
                  <a:srgbClr val="000000"/>
                </a:solidFill>
                <a:cs typeface="Times New Roman" charset="0"/>
              </a:rPr>
              <a:t> You may drive as many miles as you want, but higher mileage will lower the vehicle's trade-in or resale value.</a:t>
            </a:r>
          </a:p>
          <a:p>
            <a:pPr fontAlgn="t"/>
            <a:endParaRPr lang="en-US" b="1">
              <a:solidFill>
                <a:srgbClr val="000000"/>
              </a:solidFill>
              <a:latin typeface="Arial" charset="0"/>
              <a:cs typeface="Arial" charset="0"/>
            </a:endParaRPr>
          </a:p>
          <a:p>
            <a:pPr fontAlgn="t"/>
            <a:r>
              <a:rPr lang="en-US" b="1">
                <a:solidFill>
                  <a:srgbClr val="000000"/>
                </a:solidFill>
                <a:latin typeface="Arial" charset="0"/>
                <a:cs typeface="Arial" charset="0"/>
              </a:rPr>
              <a:t>Excessive wear</a:t>
            </a:r>
          </a:p>
          <a:p>
            <a:pPr fontAlgn="t"/>
            <a:r>
              <a:rPr lang="en-US" b="1">
                <a:solidFill>
                  <a:srgbClr val="FF0000"/>
                </a:solidFill>
                <a:latin typeface="Arial" charset="0"/>
                <a:cs typeface="Arial" charset="0"/>
              </a:rPr>
              <a:t>LEASING:</a:t>
            </a:r>
            <a:r>
              <a:rPr lang="en-US">
                <a:solidFill>
                  <a:srgbClr val="000000"/>
                </a:solidFill>
                <a:cs typeface="Times New Roman" charset="0"/>
              </a:rPr>
              <a:t> Most leases limit wear to the vehicle during the lease term. You will have to pay extra charges if you exceed those limits when you return the vehicle.</a:t>
            </a:r>
          </a:p>
          <a:p>
            <a:pPr fontAlgn="t"/>
            <a:r>
              <a:rPr lang="en-US" b="1">
                <a:solidFill>
                  <a:srgbClr val="FF0000"/>
                </a:solidFill>
                <a:latin typeface="Arial" charset="0"/>
                <a:cs typeface="Arial" charset="0"/>
              </a:rPr>
              <a:t>BUYING:</a:t>
            </a:r>
            <a:r>
              <a:rPr lang="en-US">
                <a:solidFill>
                  <a:srgbClr val="000000"/>
                </a:solidFill>
                <a:cs typeface="Times New Roman" charset="0"/>
              </a:rPr>
              <a:t> There are no limits or charges for excessive wear to the vehicle, but excessive wear will lower the vehicle's trade-in or resale value.</a:t>
            </a:r>
          </a:p>
          <a:p>
            <a:pPr fontAlgn="t"/>
            <a:endParaRPr lang="en-US" b="1">
              <a:solidFill>
                <a:srgbClr val="000000"/>
              </a:solidFill>
              <a:latin typeface="Arial" charset="0"/>
              <a:cs typeface="Arial" charset="0"/>
            </a:endParaRPr>
          </a:p>
          <a:p>
            <a:pPr fontAlgn="t"/>
            <a:r>
              <a:rPr lang="en-US">
                <a:solidFill>
                  <a:srgbClr val="000000"/>
                </a:solidFill>
                <a:latin typeface="Arial" charset="0"/>
                <a:cs typeface="Arial" charset="0"/>
              </a:rPr>
              <a:t>You should also be aware that at the end of a lease term (typically 2-4 years), you may </a:t>
            </a:r>
            <a:r>
              <a:rPr lang="en-US">
                <a:solidFill>
                  <a:srgbClr val="000000"/>
                </a:solidFill>
                <a:cs typeface="Times New Roman" charset="0"/>
              </a:rPr>
              <a:t>have a new payment either to finance the purchase of the existing vehicle or to lease another vehicle.  With buying, however, you have no further financing payments after the lease is complete, and the vehicle is yours to own outright.</a:t>
            </a:r>
          </a:p>
          <a:p>
            <a:pPr fontAlgn="t"/>
            <a:endParaRPr lang="en-US">
              <a:solidFill>
                <a:srgbClr val="000000"/>
              </a:solidFill>
              <a:cs typeface="Times New Roman" charset="0"/>
            </a:endParaRP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EFF1B-CDE4-43BF-816A-D63D40674E7A}" type="slidenum">
              <a:rPr lang="en-US"/>
              <a:pPr/>
              <a:t>13</a:t>
            </a:fld>
            <a:endParaRPr lang="en-US"/>
          </a:p>
        </p:txBody>
      </p:sp>
      <p:sp>
        <p:nvSpPr>
          <p:cNvPr id="327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There are so many factors that will impact your ultimate vehicle financing decision.  For example, one of you may need to focus on getting the lowest monthly payment possible, knowing that having the car will get you to that new job, and kick start your financial future.  You might therefore be more willing to look into a longer-term financing agreement, or a lease, or save up for a larger down payment.  Others of you might be more focused on your longer-term financial picture and planning for your future.  For you, a shorter-term financing contract on a vehicle that has a higher resale value might be of greater interest to you.  Still others might make a financing decision based on the make and model of your car because of the manufacturer incentives being offered.  </a:t>
            </a:r>
          </a:p>
          <a:p>
            <a:endParaRPr lang="en-US">
              <a:cs typeface="Times New Roman" charset="0"/>
            </a:endParaRPr>
          </a:p>
          <a:p>
            <a:r>
              <a:rPr lang="en-US">
                <a:cs typeface="Times New Roman" charset="0"/>
              </a:rPr>
              <a:t>There’s no simple formula to share, for each of your situations are unique, each of your financial goals are your own.  Your responsibility in this process, therefore, is to educate yourself on all of the options – putting all of that through a prism will ultimately reveal what the best decision is for you.</a:t>
            </a:r>
          </a:p>
          <a:p>
            <a:endParaRPr lang="en-US">
              <a:cs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DF815-D7B0-4578-92E0-AD91346902BA}" type="slidenum">
              <a:rPr lang="en-US"/>
              <a:pPr/>
              <a:t>14</a:t>
            </a:fld>
            <a:endParaRPr lang="en-US"/>
          </a:p>
        </p:txBody>
      </p:sp>
      <p:sp>
        <p:nvSpPr>
          <p:cNvPr id="3481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Now we’re on to the final stages of your vehicle financing process.  You’ll take all of your newly-acquired skills, your research, your knowledge of other vehicle financing options available to you, and head to the dealership.  Once you’ve taken the test drives and negotiated a selling price for the vehicle of your choice, you will have an opportunity (in most dealerships) to sit down with a Financing &amp; Insurance professional to discuss vehicle financing or leasing alternatives.  </a:t>
            </a:r>
          </a:p>
          <a:p>
            <a:r>
              <a:rPr lang="en-US">
                <a:cs typeface="Times New Roman" charset="0"/>
              </a:rPr>
              <a:t>As part of this process, you will be asked to complete a credit application. Information on this application may include: name; Social Security number; date of birth; current and previous addresses and length of stay; current and previous employers and length of employment; occupation; sources of income; total gross monthly income; and financial information on existing credit accounts.  With your permission, the dealership usually will obtain a copy of your credit report.</a:t>
            </a:r>
          </a:p>
          <a:p>
            <a:r>
              <a:rPr lang="en-US">
                <a:cs typeface="Times New Roman" charset="0"/>
              </a:rPr>
              <a:t>To offer vehicle financing, dealers typically sell customers’ contracts to “assignees,” such as banks, finance companies, or credit unions. The dealership will submit your credit application to one or more of these potential assignees to determine their willingness to purchase your contract from the dealer. Each finance company or other potential assignee will evaluate your credit application, and then decide whether it is willing to buy the contract.  It notifies the dealership of its decision and, if applicable, offers the dealership a wholesale rate at which the assignee will buy your contract.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4BE63-88F9-4229-A175-6C157B437B4A}" type="slidenum">
              <a:rPr lang="en-US"/>
              <a:pPr/>
              <a:t>15</a:t>
            </a:fld>
            <a:endParaRPr lang="en-US"/>
          </a:p>
        </p:txBody>
      </p:sp>
      <p:sp>
        <p:nvSpPr>
          <p:cNvPr id="3686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You can often negotiate financing, just as you would negotiate the price of the car.</a:t>
            </a:r>
          </a:p>
          <a:p>
            <a:r>
              <a:rPr lang="en-US">
                <a:cs typeface="Times New Roman" charset="0"/>
              </a:rPr>
              <a:t> </a:t>
            </a:r>
          </a:p>
          <a:p>
            <a:r>
              <a:rPr lang="en-US">
                <a:cs typeface="Times New Roman" charset="0"/>
              </a:rPr>
              <a:t>And just as you would negotiate any other transaction, you need to be well-informed beforehand.  Before attempting to negotiate, you should first make sure you’ve done your homework and research other financing options available to you.  This will tell you what’s a fair offer, and a competitive offer – versus an offer you should walk away from.  </a:t>
            </a:r>
          </a:p>
          <a:p>
            <a:endParaRPr lang="en-US">
              <a:cs typeface="Times New Roman" charset="0"/>
            </a:endParaRPr>
          </a:p>
          <a:p>
            <a:r>
              <a:rPr lang="en-US">
                <a:cs typeface="Times New Roman" charset="0"/>
              </a:rPr>
              <a:t>Your homework on checking your credit will also be helpful in such a negotiation.  By knowing, for example, that you’re a good credit risk, chances are that you’ll have more options in this negotiation.  </a:t>
            </a:r>
          </a:p>
          <a:p>
            <a:endParaRPr lang="en-US">
              <a:cs typeface="Times New Roman" charset="0"/>
            </a:endParaRPr>
          </a:p>
          <a:p>
            <a:r>
              <a:rPr lang="en-US">
                <a:cs typeface="Times New Roman" charset="0"/>
              </a:rPr>
              <a:t>And along these same lines, you should always put your best credit foot forward if you are going to attempt to negotiate.  The better credit risk you are, the more financing sources will want to battle for your business and will be less willing to have you “walk away.”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CBD54-7AF1-4CDE-9CF4-23B7D7A57BBE}" type="slidenum">
              <a:rPr lang="en-US"/>
              <a:pPr/>
              <a:t>16</a:t>
            </a:fld>
            <a:endParaRPr lang="en-US"/>
          </a:p>
        </p:txBody>
      </p:sp>
      <p:sp>
        <p:nvSpPr>
          <p:cNvPr id="409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As you’re going through your calculations, your negotiations, and other decisions, be firm in your conviction to stay within your price range.  Discipline will pay off for you in the long run!  You’ve done a lot of work in preparing, educating yourself, researching, budgeting, to get to this point.  Ultimately, only you can decide how much you can afford to pay for a new car. The desire to own a new car cannot be allowed to overwhelm the practical considerations of your budget. </a:t>
            </a:r>
          </a:p>
          <a:p>
            <a:r>
              <a:rPr lang="en-US"/>
              <a:t>Some financial experts suggest writing down your bottom line number and taking that number with you when you go to the dealership. Having that number firmly in your mind will help you stay within your budget. </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4F73A-3F44-4F66-B80B-725C9A30993D}" type="slidenum">
              <a:rPr lang="en-US"/>
              <a:pPr/>
              <a:t>17</a:t>
            </a:fld>
            <a:endParaRPr lang="en-US"/>
          </a:p>
        </p:txBody>
      </p:sp>
      <p:sp>
        <p:nvSpPr>
          <p:cNvPr id="389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After determining how you will pay for the vehicle, you will likely be offered to consider a number of optional products to add into your contract.  Extended service contracts, credit insurance, guaranteed auto protection and antitheft products are all </a:t>
            </a:r>
            <a:r>
              <a:rPr lang="en-US" i="1">
                <a:cs typeface="Times New Roman" charset="0"/>
              </a:rPr>
              <a:t>optional </a:t>
            </a:r>
            <a:r>
              <a:rPr lang="en-US">
                <a:cs typeface="Times New Roman" charset="0"/>
              </a:rPr>
              <a:t>products. It is important to understand the meaning and value of these and other optional products. Ultimately, if you don’t want these products, don’t sign for them.</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2BB28-EA1B-4322-96D1-18995D7AA0C9}" type="slidenum">
              <a:rPr lang="en-US"/>
              <a:pPr/>
              <a:t>18</a:t>
            </a:fld>
            <a:endParaRPr lang="en-US"/>
          </a:p>
        </p:txBody>
      </p:sp>
      <p:sp>
        <p:nvSpPr>
          <p:cNvPr id="5222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Finally, it’s time to sign your contract.  It is very important to read your contract carefully before you sign it.  And, don’t be afraid to ask questions about anything you don’t understand.</a:t>
            </a:r>
          </a:p>
          <a:p>
            <a:endParaRPr lang="en-US">
              <a:cs typeface="Times New Roman" charset="0"/>
            </a:endParaRPr>
          </a:p>
          <a:p>
            <a:r>
              <a:rPr lang="en-US">
                <a:cs typeface="Times New Roman" charset="0"/>
              </a:rPr>
              <a:t>Interestingly, in a survey performed by AWARE, they found that most consumers say they will carefully read their financing contract before signing it (83%) and will clarify anything they do not understand (89%). </a:t>
            </a:r>
          </a:p>
          <a:p>
            <a:endParaRPr lang="en-US">
              <a:cs typeface="Times New Roman" charset="0"/>
            </a:endParaRPr>
          </a:p>
          <a:p>
            <a:r>
              <a:rPr lang="en-US">
                <a:cs typeface="Times New Roman" charset="0"/>
              </a:rPr>
              <a:t>Don’t come this far in the process and skip this important step.  And, dealers will want you to read this closely, and ask questions for clarity.  Like in many other businesses, the most successful dealerships have satisfied, informed customers, which results in repeat business and referrals.  </a:t>
            </a:r>
          </a:p>
          <a:p>
            <a:endParaRPr lang="en-US" b="1" u="sng">
              <a:latin typeface="Arial" charset="0"/>
              <a:cs typeface="Arial" charset="0"/>
            </a:endParaRPr>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CB1C3-32F1-4138-A18B-B53B89B76977}" type="slidenum">
              <a:rPr lang="en-US"/>
              <a:pPr/>
              <a:t>19</a:t>
            </a:fld>
            <a:endParaRPr 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cs typeface="Times New Roman" charset="0"/>
              </a:rPr>
              <a:t>Your job is not done on the financing front once you get your vehicle in their driveway.  In fact, the real work has just begun.</a:t>
            </a:r>
          </a:p>
          <a:p>
            <a:endParaRPr lang="en-US">
              <a:cs typeface="Times New Roman" charset="0"/>
            </a:endParaRPr>
          </a:p>
          <a:p>
            <a:r>
              <a:rPr lang="en-US">
                <a:cs typeface="Times New Roman" charset="0"/>
              </a:rPr>
              <a:t>Here are a number of tips to make sure you stay on course:  </a:t>
            </a:r>
          </a:p>
          <a:p>
            <a:r>
              <a:rPr lang="en-US">
                <a:latin typeface="Symbol" pitchFamily="18" charset="2"/>
                <a:cs typeface="Times New Roman" charset="0"/>
              </a:rPr>
              <a:t>·</a:t>
            </a:r>
            <a:r>
              <a:rPr lang="en-US">
                <a:cs typeface="Times New Roman" charset="0"/>
              </a:rPr>
              <a:t>        Make your payments on time. Late or missed payments incur late fees and appear on your credit report, which can impact your ability to get credit in the future. </a:t>
            </a:r>
          </a:p>
          <a:p>
            <a:r>
              <a:rPr lang="en-US">
                <a:latin typeface="Symbol" pitchFamily="18" charset="2"/>
                <a:cs typeface="Times New Roman" charset="0"/>
              </a:rPr>
              <a:t>·</a:t>
            </a:r>
            <a:r>
              <a:rPr lang="en-US">
                <a:cs typeface="Times New Roman" charset="0"/>
              </a:rPr>
              <a:t>        If you financed the vehicle, be aware that the bank, finance company or credit union that bought your financing contract from the dealership typically holds a lien on the vehicle (and in some cases will hold on to the actual title) until you have paid the contract in full. </a:t>
            </a:r>
          </a:p>
          <a:p>
            <a:r>
              <a:rPr lang="en-US">
                <a:latin typeface="Symbol" pitchFamily="18" charset="2"/>
                <a:cs typeface="Times New Roman" charset="0"/>
              </a:rPr>
              <a:t>·</a:t>
            </a:r>
            <a:r>
              <a:rPr lang="en-US">
                <a:cs typeface="Times New Roman" charset="0"/>
              </a:rPr>
              <a:t>        If you have difficulty making your monthly payments, talk to your creditors.  Work out a repayment schedule and, if necessary, seek the services of a non-profit credit counseling agency.</a:t>
            </a:r>
          </a:p>
          <a:p>
            <a:endParaRPr lang="en-US">
              <a:cs typeface="Times New Roman" charset="0"/>
            </a:endParaRPr>
          </a:p>
          <a:p>
            <a:r>
              <a:rPr lang="en-US">
                <a:cs typeface="Times New Roman" charset="0"/>
              </a:rPr>
              <a:t>One more noteworthy point.  Suppose that several months, several years down the road, your situation has changed.  Your credit has improved; financing rates in general are lower; you’ve simply changed your mind on one of the areas of your auto financing decision.  You should know that auto financing can be refinanced at any time – sometimes even with your current creditor – and typically there are no penalties to do so. You should check your original contract for any conditions surrounding refinancing.</a:t>
            </a:r>
          </a:p>
          <a:p>
            <a:r>
              <a:rPr lang="en-US">
                <a:cs typeface="Times New Roman" charset="0"/>
              </a:rPr>
              <a:t>If you choose to explore this option, follow the same rules as the first time around.  Get updated copies of your credit report before deciding to refinance. Shop around and check annual percentage rates and other refinancing terms from the many sources available. Once you understand the terms available to you, you will be able to determine whether or not refinancing makes sense.</a:t>
            </a:r>
          </a:p>
          <a:p>
            <a:endParaRPr lang="en-US">
              <a:cs typeface="Times New Roman" charset="0"/>
            </a:endParaRP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B9196-3A53-4013-A216-AE495C510BEA}" type="slidenum">
              <a:rPr lang="en-US"/>
              <a:pPr/>
              <a:t>2</a:t>
            </a:fld>
            <a:endParaRPr lang="en-US"/>
          </a:p>
        </p:txBody>
      </p:sp>
      <p:sp>
        <p:nvSpPr>
          <p:cNvPr id="20482" name="Rectangle 1026"/>
          <p:cNvSpPr>
            <a:spLocks noChangeArrowheads="1" noTextEdit="1"/>
          </p:cNvSpPr>
          <p:nvPr>
            <p:ph type="sldImg"/>
          </p:nvPr>
        </p:nvSpPr>
        <p:spPr>
          <a:ln/>
        </p:spPr>
      </p:sp>
      <p:sp>
        <p:nvSpPr>
          <p:cNvPr id="20483" name="Rectangle 1027"/>
          <p:cNvSpPr>
            <a:spLocks noGrp="1" noChangeArrowheads="1"/>
          </p:cNvSpPr>
          <p:nvPr>
            <p:ph type="body" idx="1"/>
          </p:nvPr>
        </p:nvSpPr>
        <p:spPr/>
        <p:txBody>
          <a:bodyPr/>
          <a:lstStyle/>
          <a:p>
            <a:r>
              <a:rPr lang="en-US">
                <a:cs typeface="Times New Roman" charset="0"/>
              </a:rPr>
              <a:t>Let’s start off by asking yourself – WHY do you want a vehicle?  Having the answer to this question will help guide you through some of the decisions you’ll need to make later in this process.</a:t>
            </a:r>
          </a:p>
          <a:p>
            <a:r>
              <a:rPr lang="en-US">
                <a:cs typeface="Times New Roman" charset="0"/>
              </a:rPr>
              <a:t>For those who currently do not have a vehicle, there’s no question as to the economic and personal benefits vehicle ownership would bring to your life. </a:t>
            </a:r>
          </a:p>
          <a:p>
            <a:r>
              <a:rPr lang="en-US">
                <a:cs typeface="Times New Roman" charset="0"/>
              </a:rPr>
              <a:t>A Washington, DC-based nonprofit group that helps provide vehicles to low-income families – Vehicles for Change – performed a study on the economic impact of vehicle ownership on an individual. The study found that car ownership translates into improved job opportunities and greater earning potential by expanding an individual’s ability to perform their job outside of a geographically-fixed area served by mass transit.  Additionally, their recipients felt a boost in the quality time spent with their family, through shorter commute times, ability to drive their kids to school and community events, doctor’s appointments, and other basic quality of life issues.  </a:t>
            </a:r>
          </a:p>
          <a:p>
            <a:r>
              <a:rPr lang="en-US">
                <a:cs typeface="Times New Roman" charset="0"/>
              </a:rPr>
              <a:t>Another factor in vehicle ownership is its potential impact on your credit score.  Securing financing for a vehicle, and following up by making timely payments, will give you a great opportunity to improve your credit score and your overall credit picture.  For those with credit history challenges, this could open future doors for you in other areas of your financial life in the form of lower cost of credit and access to financing for things like a home, a small business, or other opportunities.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F1D43-839D-47B7-AFFF-B0163B8C9E84}" type="slidenum">
              <a:rPr lang="en-US"/>
              <a:pPr/>
              <a:t>20</a:t>
            </a:fld>
            <a:endParaRPr lang="en-US"/>
          </a:p>
        </p:txBody>
      </p:sp>
      <p:sp>
        <p:nvSpPr>
          <p:cNvPr id="614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cs typeface="Times New Roman" charset="0"/>
            </a:endParaRP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B96ED-6256-4110-A976-655DEE8D1484}" type="slidenum">
              <a:rPr lang="en-US"/>
              <a:pPr/>
              <a:t>3</a:t>
            </a:fld>
            <a:endParaRPr 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Let’s get started…</a:t>
            </a:r>
          </a:p>
          <a:p>
            <a:r>
              <a:rPr lang="en-US"/>
              <a:t>Today we’re going to think of the vehicle financing process in terms of a traffic light:</a:t>
            </a:r>
          </a:p>
          <a:p>
            <a:r>
              <a:rPr lang="en-US" b="1" i="1"/>
              <a:t>Red</a:t>
            </a:r>
            <a:r>
              <a:rPr lang="en-US"/>
              <a:t> – “Are You Ready?” – This is your prep time - the time when you shouldn’t be making any actual movements, but rather taking the time to make sure you are prepared to make the best possible decision.  We’re going to talk here about budgeting, saving for a down payment, your credit history, and determining whether you’ll need a co-signer.</a:t>
            </a:r>
          </a:p>
          <a:p>
            <a:r>
              <a:rPr lang="en-US" b="1" i="1"/>
              <a:t>Yellow</a:t>
            </a:r>
            <a:r>
              <a:rPr lang="en-US"/>
              <a:t> – “Get Set to make your decision” – Now that you have decided that the time is right to purchase and finance or lease a vehicle, you’re still not ready to go to the dealership quite yet.  This is the research and learning phase, where we’ll talk about researching your vehicle and financing options, the differences between leasing and buying, and all of the different factors that are going to ultimately go into your final decision.  The better prepared you are during this phase, the happier you’ll be in the end with your vehicle and financing decision.</a:t>
            </a:r>
          </a:p>
          <a:p>
            <a:r>
              <a:rPr lang="en-US" b="1" i="1"/>
              <a:t>Green </a:t>
            </a:r>
            <a:r>
              <a:rPr lang="en-US"/>
              <a:t>– “Go to the dealership” – Now you’re ready to walk into the showroom, take the test drive, and talk about financing.  In this section, we’re going to talk about what you can expect in the financing office of the dealership, negotiating financing, deciding on optional products, reading your contract, and sticking to your price.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A471B-5C29-4F3E-B09D-770474F1DB14}" type="slidenum">
              <a:rPr lang="en-US"/>
              <a:pPr/>
              <a:t>4</a:t>
            </a:fld>
            <a:endParaRPr lang="en-US"/>
          </a:p>
        </p:txBody>
      </p:sp>
      <p:sp>
        <p:nvSpPr>
          <p:cNvPr id="491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Creating a personal or family budget is the only way to make an informed decision on whether or not this is the right time for you to make a major purchase, and how much you are able to afford.  </a:t>
            </a:r>
          </a:p>
          <a:p>
            <a:r>
              <a:rPr lang="en-US">
                <a:cs typeface="Times New Roman" charset="0"/>
              </a:rPr>
              <a:t>There are countless free programs online to help you with creating a budget.  For the purposes of buying a car or truck, there’s one that is particularly helpful, created by AWARE. (EDUCATOR: this is an Excel spreadsheet that can be found on this CD-ROM, or downloadable from AWARE’s Web site at www.AutoFinancing101.org/LearningSuite).  This particular tool walks you through the process of creating your family budget.  When you’re done, there’s an attached tool called the “Affordability Gauge” that will help you make your decision on what new car or truck will be affordable for you.  The tool wisely looks at more than just the monthly payment – a common mistake of many shoppers.  The tool helps you also compare other vehicle-related costs, such as maintenance, insurance and gasoline – all of which can vary vehicle by vehicle and should be a necessary part of your decision making process.  </a:t>
            </a:r>
          </a:p>
          <a:p>
            <a:endParaRPr lang="en-US">
              <a:cs typeface="Times New Roman" charset="0"/>
            </a:endParaRP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46810-7111-490A-87F9-C27542E9E24C}" type="slidenum">
              <a:rPr lang="en-US"/>
              <a:pPr/>
              <a:t>5</a:t>
            </a:fld>
            <a:endParaRPr 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After you’ve determined what you can afford on a monthly basis, you need to look at your savings to decide how much you can afford to pay up front, in the form of a down payment.  The more you’re able to put toward the car up front, the more you’ll be able to lower your monthly payments by reducing the total amount that will be financed.  If you already own a car and plan to trade it in, the trade-in value can be used toward the down payment.  If you still owe money on the car, be sure to check the value of the car that you’re turning in, and the amount you still owe.  If you trade in a car that is worth less than what you owe on it, you’ll be responsible for coming up with the difference to pay off your financing.  If the difference is added to your financing for the new vehicle, it will increase your monthly payment for that financing.</a:t>
            </a:r>
          </a:p>
          <a:p>
            <a:r>
              <a:rPr lang="en-US"/>
              <a:t>It’s also important to know that the amount of your down payment could affect the rate you’re offered.</a:t>
            </a:r>
          </a:p>
          <a:p>
            <a:r>
              <a:rPr lang="en-US"/>
              <a:t>All of these decisions will help you come up with your final number – the price range of the new car or truck you should be shopping for.  There’s a terrific online calculator that you can use to come up with this answer.  It allows you to plug in the monthly payment you want, your down payment amount, any trade-in amount, other financing terms (APR, length of contract, etc – more on that later), and it will calculate for you the price you should be shopping for.  The calculator was created by a group called YOUNG MONEY, a nonprofit personal finance education group that works primarily with young adults.  Access this at http://www.youngmoney.com/calculators/auto_buying/auto_loan.  The calculator is flexible in that you can also do the reverse – put in the price of the car and other terms, and it will calculate your monthly payment.</a:t>
            </a:r>
          </a:p>
          <a:p>
            <a:r>
              <a:rPr lang="en-US"/>
              <a:t>You should keep in mind, however, that there are additional fees, such as taxes, licensing fees, etc., that will be added on to the price of the car or truck, and you need to take that into account when budgeting.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33768-D050-48B5-871B-F548410D8464}" type="slidenum">
              <a:rPr lang="en-US"/>
              <a:pPr/>
              <a:t>6</a:t>
            </a:fld>
            <a:endParaRPr 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cs typeface="Times New Roman" charset="0"/>
              </a:rPr>
              <a:t>Now, let’s talk about your credit condition.  As in any other credit or lending activity, your credit history has a direct impact on the cost of credit, or the “APR,” or Annual Percentage Rate, you will be offered.  Focusing on establishing and maintaining a strong credit history will be important for the purchase of your vehicle – or any other purchase on credit for that matter – in order to receive the most competitive offer possible.  </a:t>
            </a:r>
          </a:p>
          <a:p>
            <a:r>
              <a:rPr lang="en-US">
                <a:cs typeface="Times New Roman" charset="0"/>
              </a:rPr>
              <a:t>If you haven’t done this at all, or not recently, you should order a copy of your credit report.  You are entitled to one free credit report each year, from each of the three national credit reporting companies (Experian, Trans Union and Equifax). The fastest and most secure way to do this is through the Web site </a:t>
            </a:r>
            <a:r>
              <a:rPr lang="en-US" u="sng">
                <a:solidFill>
                  <a:srgbClr val="0000FF"/>
                </a:solidFill>
                <a:cs typeface="Times New Roman" charset="0"/>
              </a:rPr>
              <a:t>www.AnnualCreditReport.com</a:t>
            </a:r>
            <a:r>
              <a:rPr lang="en-US">
                <a:cs typeface="Times New Roman" charset="0"/>
              </a:rPr>
              <a:t>, a site recommended by the Federal Trade Commission and sponsored by all three credit reporting companies.  These free reports will not include your credit score, but you will be given an opportunity to purchase that separately if you choose.  In most cases, you’ll be able to view your credit report instantly after answering a series of security questions.  Reports can also be obtained by calling 1-877-322-8228.</a:t>
            </a:r>
          </a:p>
          <a:p>
            <a:r>
              <a:rPr lang="en-US">
                <a:cs typeface="Times New Roman" charset="0"/>
              </a:rPr>
              <a:t>Getting an up to date credit report can help you in a number of ways when making auto financing decisions.  You will be able to better evaluate the competitive deals you’re offered.  You will also be in a better position to negotiate when shopping for vehicle financing (more on that later).</a:t>
            </a:r>
          </a:p>
          <a:p>
            <a:r>
              <a:rPr lang="en-US">
                <a:cs typeface="Times New Roman" charset="0"/>
              </a:rPr>
              <a:t>Tip:  Because you’re entitled to one report from each of the three credit reporting companies, you should consider spacing out your three requests over the span of a year, rather than all three at one time.  This way, you can observe ongoing changes to your credit record and look for persistent problems.</a:t>
            </a:r>
          </a:p>
          <a:p>
            <a:r>
              <a:rPr lang="en-US">
                <a:cs typeface="Times New Roman" charset="0"/>
              </a:rPr>
              <a:t> </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A28C1-65FE-43B6-8517-4B97B515671C}" type="slidenum">
              <a:rPr lang="en-US"/>
              <a:pPr/>
              <a:t>7</a:t>
            </a:fld>
            <a:endParaRPr lang="en-US"/>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a:xfrm>
            <a:off x="76200" y="4343400"/>
            <a:ext cx="6629400" cy="4114800"/>
          </a:xfrm>
        </p:spPr>
        <p:txBody>
          <a:bodyPr/>
          <a:lstStyle/>
          <a:p>
            <a:r>
              <a:rPr lang="en-US" sz="1000"/>
              <a:t>Now let’s talk about your credit score.  Credit score is a numerical score that sums up—at a point in time—what your past and current credit usage predicts about your future credit performance based on statistics. The better your history of credit, the higher your score.  In other words, a credit score is a number banks and finance companies use to help them decide: "If I give this person a loan or credit card, how likely is it I will get paid back, and will I get paid back on time?“</a:t>
            </a:r>
          </a:p>
          <a:p>
            <a:r>
              <a:rPr lang="en-US" sz="1000"/>
              <a:t>Credit scores can be generated by a scoring company like Fair Isaac.  Some creditors have their own in-house scoring software.  Let’s talk about ways to try to improve your credit score.  You should know that there is no quick fix, and that it takes time.  In that sense, some have equated this to trying to lose weight.  Can be slow going, and takes a good solid effort.  </a:t>
            </a:r>
          </a:p>
          <a:p>
            <a:r>
              <a:rPr lang="en-US" sz="1000"/>
              <a:t>The best advice, of course, is to manage credit responsibly over time. Here are some good suggestions from Fair Isaac Corporation, the creators of the FICO</a:t>
            </a:r>
            <a:r>
              <a:rPr lang="en-US" sz="1000" baseline="30000"/>
              <a:t>®</a:t>
            </a:r>
            <a:r>
              <a:rPr lang="en-US" sz="1000"/>
              <a:t> score.</a:t>
            </a:r>
          </a:p>
          <a:p>
            <a:endParaRPr lang="en-US" sz="1000" b="1" u="sng"/>
          </a:p>
          <a:p>
            <a:r>
              <a:rPr lang="en-US" sz="1000" b="1" u="sng"/>
              <a:t>Improve your payment history</a:t>
            </a:r>
            <a:r>
              <a:rPr lang="en-US" sz="1000"/>
              <a:t> </a:t>
            </a:r>
          </a:p>
          <a:p>
            <a:pPr>
              <a:buFontTx/>
              <a:buChar char="•"/>
            </a:pPr>
            <a:r>
              <a:rPr lang="en-US" sz="1000" b="1"/>
              <a:t>Pay your bills on time.</a:t>
            </a:r>
            <a:r>
              <a:rPr lang="en-US" sz="1000"/>
              <a:t> Delinquent payments and collections can have a major negative impact on your score. </a:t>
            </a:r>
          </a:p>
          <a:p>
            <a:pPr>
              <a:buFontTx/>
              <a:buChar char="•"/>
            </a:pPr>
            <a:r>
              <a:rPr lang="en-US" sz="1000" b="1"/>
              <a:t>If you have missed payments, get current and stay current</a:t>
            </a:r>
            <a:r>
              <a:rPr lang="en-US" sz="1000"/>
              <a:t>. The longer you pay your bills on time, the better your score. But also be aware even if you pay off a collection account, it will stay on your report for seven years. </a:t>
            </a:r>
          </a:p>
          <a:p>
            <a:pPr>
              <a:buFontTx/>
              <a:buChar char="•"/>
            </a:pPr>
            <a:r>
              <a:rPr lang="en-US" sz="1000" b="1"/>
              <a:t>Contact your creditors</a:t>
            </a:r>
            <a:r>
              <a:rPr lang="en-US" sz="1000"/>
              <a:t> or a legitimate credit counselor if you're having trouble making ends meet. This won't improve your score immediately, but if you can begin to manage your credit and pay on time, your score will improve gradually. </a:t>
            </a:r>
            <a:br>
              <a:rPr lang="en-US" sz="1000"/>
            </a:br>
            <a:endParaRPr lang="en-US" sz="1000"/>
          </a:p>
          <a:p>
            <a:r>
              <a:rPr lang="en-US" sz="1000" u="sng"/>
              <a:t>L</a:t>
            </a:r>
            <a:r>
              <a:rPr lang="en-US" sz="1000" b="1" u="sng"/>
              <a:t>ower your amounts owed</a:t>
            </a:r>
            <a:r>
              <a:rPr lang="en-US" sz="1000" u="sng"/>
              <a:t> </a:t>
            </a:r>
          </a:p>
          <a:p>
            <a:pPr>
              <a:buFontTx/>
              <a:buChar char="•"/>
            </a:pPr>
            <a:r>
              <a:rPr lang="en-US" sz="1000" b="1"/>
              <a:t>Keep your balances low</a:t>
            </a:r>
            <a:r>
              <a:rPr lang="en-US" sz="1000"/>
              <a:t> on credit cards and other "revolving credit." High outstanding debt can affect a score. </a:t>
            </a:r>
          </a:p>
          <a:p>
            <a:pPr>
              <a:buFontTx/>
              <a:buChar char="•"/>
            </a:pPr>
            <a:r>
              <a:rPr lang="en-US" sz="1000" b="1"/>
              <a:t>Pay off debt rather than moving it around</a:t>
            </a:r>
            <a:r>
              <a:rPr lang="en-US" sz="1000"/>
              <a:t>. The most effective way to improve your score is by paying down your revolving credit. </a:t>
            </a:r>
          </a:p>
          <a:p>
            <a:endParaRPr lang="en-US" sz="1000"/>
          </a:p>
          <a:p>
            <a:r>
              <a:rPr lang="en-US" sz="1000" b="1" u="sng"/>
              <a:t>Make the most of the length of your credit history</a:t>
            </a:r>
            <a:r>
              <a:rPr lang="en-US" sz="1000" u="sng"/>
              <a:t/>
            </a:r>
            <a:br>
              <a:rPr lang="en-US" sz="1000" u="sng"/>
            </a:br>
            <a:r>
              <a:rPr lang="en-US" sz="1000"/>
              <a:t>If you've been managing credit for a short time, don't open a lot of new accounts too rapidly.  This rapid buildup of credit can make you look risky to a prospective creditor.   </a:t>
            </a:r>
          </a:p>
          <a:p>
            <a:endParaRPr lang="en-US" sz="1000" b="1" u="sng"/>
          </a:p>
          <a:p>
            <a:r>
              <a:rPr lang="en-US" sz="1000" b="1" u="sng"/>
              <a:t>Shop wisely for new credit</a:t>
            </a:r>
            <a:r>
              <a:rPr lang="en-US" sz="1000" u="sng"/>
              <a:t> </a:t>
            </a:r>
          </a:p>
          <a:p>
            <a:pPr>
              <a:buFontTx/>
              <a:buChar char="•"/>
            </a:pPr>
            <a:r>
              <a:rPr lang="en-US" sz="1000" b="1"/>
              <a:t>Do your rate shopping within a focused period of time</a:t>
            </a:r>
            <a:r>
              <a:rPr lang="en-US" sz="1000"/>
              <a:t>. Credit scoring software can normally distinguish between a search for a single loan and a search for many new credit lines, so it’s typically a good idea to try to focus your “shopping around” period to a shorter period of time.   </a:t>
            </a:r>
          </a:p>
          <a:p>
            <a:pPr>
              <a:buFontTx/>
              <a:buChar char="•"/>
            </a:pPr>
            <a:r>
              <a:rPr lang="en-US" sz="1000" b="1"/>
              <a:t>Re-establish your credit history</a:t>
            </a:r>
            <a:r>
              <a:rPr lang="en-US" sz="1000"/>
              <a:t>. Even if you‘ve had problems in the past, opening new accounts responsibly and paying them off on time will raise your score in the long term. </a:t>
            </a:r>
          </a:p>
          <a:p>
            <a:pPr>
              <a:buFontTx/>
              <a:buChar char="•"/>
            </a:pPr>
            <a:endParaRPr lang="en-US" sz="1000"/>
          </a:p>
          <a:p>
            <a:r>
              <a:rPr lang="en-US" sz="1000" b="1" u="sng"/>
              <a:t>Manage the types of credit you have</a:t>
            </a:r>
            <a:r>
              <a:rPr lang="en-US" sz="1000"/>
              <a:t> </a:t>
            </a:r>
          </a:p>
          <a:p>
            <a:pPr>
              <a:buFontTx/>
              <a:buChar char="•"/>
            </a:pPr>
            <a:r>
              <a:rPr lang="en-US" sz="1000" b="1"/>
              <a:t>Apply for and open new credit accounts only as needed</a:t>
            </a:r>
            <a:r>
              <a:rPr lang="en-US" sz="1000"/>
              <a:t>. Don't open accounts just to have a better credit mix — it probably won't raise your score. </a:t>
            </a:r>
          </a:p>
          <a:p>
            <a:pPr>
              <a:buFontTx/>
              <a:buChar char="•"/>
            </a:pPr>
            <a:r>
              <a:rPr lang="en-US" sz="1000" b="1"/>
              <a:t>Have credit cards</a:t>
            </a:r>
            <a:r>
              <a:rPr lang="en-US" sz="1000"/>
              <a:t> — but manage them responsibly. In general, having credit cards (and paying them on time) will raise your score. </a:t>
            </a:r>
          </a:p>
          <a:p>
            <a:endParaRPr 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30766-51DE-4E6A-92DA-CA3850218BFE}" type="slidenum">
              <a:rPr lang="en-US"/>
              <a:pPr/>
              <a:t>8</a:t>
            </a:fld>
            <a:endParaRPr lang="en-US"/>
          </a:p>
        </p:txBody>
      </p:sp>
      <p:sp>
        <p:nvSpPr>
          <p:cNvPr id="194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If you have a poor credit history – or little or no credit history, such as with younger consumers – you may want to consider getting someone in a better credit position to co-sign your financing with you.  In some cases, you may find that the finance company will require this in order to make up for any deficiencies in your credit history. </a:t>
            </a:r>
          </a:p>
          <a:p>
            <a:r>
              <a:rPr lang="en-US">
                <a:cs typeface="Times New Roman" charset="0"/>
              </a:rPr>
              <a:t>If you have a lower credit score, co-signing is often quite beneficial.  It will most likely give you an opportunity to secure a lower financing rate.  But perhaps more importantly, with timely payments, you will be given an opportunity to improve your score over time, which will put you in a better position to secure more competitive financing on your own in the future.</a:t>
            </a:r>
          </a:p>
          <a:p>
            <a:r>
              <a:rPr lang="en-US">
                <a:cs typeface="Times New Roman" charset="0"/>
              </a:rPr>
              <a:t>Now let’s look at the other side – what if you’re asked to co-sign for someone else in a worse credit situation than you.  In this case, you will be responsible for the contract, and the account payment history will be reflected on your credit history, even if you’re not the one making the payments.  Be cautious if someone asks you to co-sign!  Many co-signers are eventually asked to repay the loan.  Be sure you can afford to make the payments – and are willing to make the payments – before agreeing to be someone’s co-signer.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0B4C0-25EE-4AEA-8F63-FA020C3D6DF3}" type="slidenum">
              <a:rPr lang="en-US"/>
              <a:pPr/>
              <a:t>9</a:t>
            </a:fld>
            <a:endParaRPr lang="en-US"/>
          </a:p>
        </p:txBody>
      </p:sp>
      <p:sp>
        <p:nvSpPr>
          <p:cNvPr id="174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charset="0"/>
              </a:rPr>
              <a:t>OK, we’re done with all of our initial preparation.  We’ve made our budget.  We’ve checked and enhanced our credit.  We’ve determined what we can afford.  Now it’s time to move on to the next phase of this process – GET SET TO MAKE YOUR DECISION!</a:t>
            </a:r>
          </a:p>
          <a:p>
            <a:r>
              <a:rPr lang="en-US">
                <a:cs typeface="Times New Roman" charset="0"/>
              </a:rPr>
              <a:t>This is what we’ll call the research phase, where you’re gathering information that will help you make the best decision possible.  As mentioned earlier, this is a highly competitive marketplace, meaning that informed, well-researched consumers will benefit the most in the end.</a:t>
            </a:r>
          </a:p>
          <a:p>
            <a:r>
              <a:rPr lang="en-US">
                <a:cs typeface="Times New Roman" charset="0"/>
              </a:rPr>
              <a:t>In the “Are you Ready” phase, you determined the price of a car or truck that you want to buy.  These days, you’re very fortunate in that there is a lot of information available on vehicles, including pricing, reliability, fuel economy, safety records, performance, resale values, insurance rates, and maintenance costs. There are many online auto buying guides to help you with this research – here are three that are good and easy to use – NADA Guides, JD Power &amp; Associates, and Edmunds.com.  </a:t>
            </a:r>
          </a:p>
          <a:p>
            <a:r>
              <a:rPr lang="en-US">
                <a:cs typeface="Times New Roman" charset="0"/>
              </a:rPr>
              <a:t>While most of you will conduct this research online on a home computer or at a library, you’ll also find information for researching at the newsstand, or in print form at your local library.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A7B2EF-DBC7-4C52-89E8-90B01E790B1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A02094-35A9-4125-BE45-F20CE0649C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95400"/>
            <a:ext cx="19431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954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0DECA0-8CD2-4609-9B7B-F1786235794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590800"/>
            <a:ext cx="3810000" cy="3505200"/>
          </a:xfrm>
        </p:spPr>
        <p:txBody>
          <a:bodyPr/>
          <a:lstStyle/>
          <a:p>
            <a:endParaRPr lang="en-US"/>
          </a:p>
        </p:txBody>
      </p:sp>
      <p:sp>
        <p:nvSpPr>
          <p:cNvPr id="4" name="Text Placeholder 3"/>
          <p:cNvSpPr>
            <a:spLocks noGrp="1"/>
          </p:cNvSpPr>
          <p:nvPr>
            <p:ph type="body" sz="half" idx="2"/>
          </p:nvPr>
        </p:nvSpPr>
        <p:spPr>
          <a:xfrm>
            <a:off x="4648200" y="25908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F4CD755-46AB-4969-8141-507A30015A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E7DBEF-E3D5-4550-99D2-AD40B1A96E0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950DF4-9563-4CD9-A76C-C77270DD09F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481CF4-B2F0-41F1-9671-1F408D411F1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68D8DDF-E85B-4AB1-B2F0-759406E9646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1B5B81-4650-482F-86FD-174B7B1EEAC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D7155C-C956-42A1-8D21-9D8EC3E574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AC0360-C4AE-45A1-B12F-71BB574CF0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F40C12-68EE-4512-9ACF-E4D7C21D35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590800"/>
            <a:ext cx="77724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941B66E-4070-47BE-B1B3-C44129269078}" type="slidenum">
              <a:rPr lang="en-US"/>
              <a:pPr/>
              <a:t>‹#›</a:t>
            </a:fld>
            <a:endParaRPr lang="en-US"/>
          </a:p>
        </p:txBody>
      </p:sp>
      <p:sp>
        <p:nvSpPr>
          <p:cNvPr id="1034" name="Rectangle 10"/>
          <p:cNvSpPr>
            <a:spLocks noChangeArrowheads="1"/>
          </p:cNvSpPr>
          <p:nvPr userDrawn="1"/>
        </p:nvSpPr>
        <p:spPr bwMode="auto">
          <a:xfrm>
            <a:off x="0" y="6553200"/>
            <a:ext cx="9144000" cy="304800"/>
          </a:xfrm>
          <a:prstGeom prst="rect">
            <a:avLst/>
          </a:prstGeom>
          <a:solidFill>
            <a:schemeClr val="accent1"/>
          </a:solidFill>
          <a:ln w="9525">
            <a:noFill/>
            <a:miter lim="800000"/>
            <a:headEnd/>
            <a:tailEnd/>
          </a:ln>
          <a:effectLst/>
        </p:spPr>
        <p:txBody>
          <a:bodyPr wrap="none" anchor="ctr"/>
          <a:lstStyle/>
          <a:p>
            <a:endParaRPr lang="en-US"/>
          </a:p>
        </p:txBody>
      </p:sp>
      <p:sp>
        <p:nvSpPr>
          <p:cNvPr id="1035" name="Rectangle 11"/>
          <p:cNvSpPr>
            <a:spLocks noChangeArrowheads="1"/>
          </p:cNvSpPr>
          <p:nvPr userDrawn="1"/>
        </p:nvSpPr>
        <p:spPr bwMode="auto">
          <a:xfrm>
            <a:off x="0" y="0"/>
            <a:ext cx="9144000" cy="304800"/>
          </a:xfrm>
          <a:prstGeom prst="rect">
            <a:avLst/>
          </a:prstGeom>
          <a:solidFill>
            <a:schemeClr val="accent1"/>
          </a:soli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office.microsoft.com/_services/ont/images/t_container.gi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990600"/>
          </a:xfrm>
          <a:prstGeom prst="rect">
            <a:avLst/>
          </a:prstGeom>
          <a:solidFill>
            <a:schemeClr val="bg1"/>
          </a:solidFill>
          <a:ln w="0">
            <a:noFill/>
            <a:miter lim="800000"/>
            <a:headEnd/>
            <a:tailEnd/>
          </a:ln>
          <a:effectLst/>
        </p:spPr>
        <p:txBody>
          <a:bodyPr wrap="none" anchor="ctr"/>
          <a:lstStyle/>
          <a:p>
            <a:endParaRPr lang="en-US"/>
          </a:p>
        </p:txBody>
      </p:sp>
      <p:pic>
        <p:nvPicPr>
          <p:cNvPr id="2072" name="Picture 24"/>
          <p:cNvPicPr>
            <a:picLocks noChangeAspect="1" noChangeArrowheads="1"/>
          </p:cNvPicPr>
          <p:nvPr/>
        </p:nvPicPr>
        <p:blipFill>
          <a:blip r:embed="rId3" cstate="print"/>
          <a:srcRect/>
          <a:stretch>
            <a:fillRect/>
          </a:stretch>
        </p:blipFill>
        <p:spPr bwMode="auto">
          <a:xfrm>
            <a:off x="-25400" y="-19050"/>
            <a:ext cx="9169400" cy="6877050"/>
          </a:xfrm>
          <a:prstGeom prst="rect">
            <a:avLst/>
          </a:prstGeom>
          <a:noFill/>
        </p:spPr>
      </p:pic>
      <p:sp>
        <p:nvSpPr>
          <p:cNvPr id="2075" name="Rectangle 27"/>
          <p:cNvSpPr>
            <a:spLocks noChangeArrowheads="1"/>
          </p:cNvSpPr>
          <p:nvPr/>
        </p:nvSpPr>
        <p:spPr bwMode="auto">
          <a:xfrm>
            <a:off x="2133600" y="1905000"/>
            <a:ext cx="6629400" cy="2209800"/>
          </a:xfrm>
          <a:prstGeom prst="rect">
            <a:avLst/>
          </a:prstGeom>
          <a:noFill/>
          <a:ln w="9525">
            <a:noFill/>
            <a:miter lim="800000"/>
            <a:headEnd/>
            <a:tailEnd/>
          </a:ln>
          <a:effectLst/>
        </p:spPr>
        <p:txBody>
          <a:bodyPr anchor="ctr"/>
          <a:lstStyle/>
          <a:p>
            <a:pPr algn="r"/>
            <a:r>
              <a:rPr lang="en-US" sz="4600" b="1">
                <a:solidFill>
                  <a:schemeClr val="tx2"/>
                </a:solidFill>
                <a:latin typeface="Arial" charset="0"/>
              </a:rPr>
              <a:t>Auto Financing 101</a:t>
            </a:r>
            <a:r>
              <a:rPr lang="en-US" sz="4400" b="1">
                <a:solidFill>
                  <a:schemeClr val="tx2"/>
                </a:solidFill>
                <a:latin typeface="Arial" charset="0"/>
              </a:rPr>
              <a:t>:</a:t>
            </a:r>
            <a:r>
              <a:rPr lang="en-US" sz="3600" b="1">
                <a:solidFill>
                  <a:srgbClr val="FF9900"/>
                </a:solidFill>
                <a:latin typeface="Arial" charset="0"/>
              </a:rPr>
              <a:t> </a:t>
            </a:r>
            <a:r>
              <a:rPr lang="en-US" sz="2800">
                <a:latin typeface="Arial" charset="0"/>
              </a:rPr>
              <a:t>Making Smart </a:t>
            </a:r>
            <a:br>
              <a:rPr lang="en-US" sz="2800">
                <a:latin typeface="Arial" charset="0"/>
              </a:rPr>
            </a:br>
            <a:r>
              <a:rPr lang="en-US" sz="2800">
                <a:latin typeface="Arial" charset="0"/>
              </a:rPr>
              <a:t>Vehicle Financing Decisions</a:t>
            </a:r>
            <a:endParaRPr lang="en-US" sz="2800" i="1"/>
          </a:p>
        </p:txBody>
      </p:sp>
      <p:pic>
        <p:nvPicPr>
          <p:cNvPr id="2076" name="Picture 28"/>
          <p:cNvPicPr>
            <a:picLocks noChangeAspect="1" noChangeArrowheads="1"/>
          </p:cNvPicPr>
          <p:nvPr/>
        </p:nvPicPr>
        <p:blipFill>
          <a:blip r:embed="rId4" cstate="print"/>
          <a:srcRect/>
          <a:stretch>
            <a:fillRect/>
          </a:stretch>
        </p:blipFill>
        <p:spPr bwMode="auto">
          <a:xfrm>
            <a:off x="2514600" y="5257800"/>
            <a:ext cx="4114800" cy="1365250"/>
          </a:xfrm>
          <a:prstGeom prst="rect">
            <a:avLst/>
          </a:prstGeom>
          <a:noFill/>
        </p:spPr>
      </p:pic>
      <p:sp>
        <p:nvSpPr>
          <p:cNvPr id="2077" name="Rectangle 29"/>
          <p:cNvSpPr>
            <a:spLocks noChangeArrowheads="1"/>
          </p:cNvSpPr>
          <p:nvPr/>
        </p:nvSpPr>
        <p:spPr bwMode="auto">
          <a:xfrm>
            <a:off x="5638800" y="4343400"/>
            <a:ext cx="3124200" cy="1066800"/>
          </a:xfrm>
          <a:prstGeom prst="rect">
            <a:avLst/>
          </a:prstGeom>
          <a:noFill/>
          <a:ln w="9525">
            <a:noFill/>
            <a:miter lim="800000"/>
            <a:headEnd/>
            <a:tailEnd/>
          </a:ln>
          <a:effectLst/>
        </p:spPr>
        <p:txBody>
          <a:bodyPr/>
          <a:lstStyle/>
          <a:p>
            <a:pPr algn="r">
              <a:spcBef>
                <a:spcPct val="20000"/>
              </a:spcBef>
            </a:pPr>
            <a:r>
              <a:rPr lang="en-US" sz="1600" i="1">
                <a:solidFill>
                  <a:schemeClr val="accent2"/>
                </a:solidFill>
                <a:latin typeface="Arial" charset="0"/>
              </a:rPr>
              <a:t>Brought to you by </a:t>
            </a:r>
            <a:r>
              <a:rPr lang="en-US" sz="2000" b="1">
                <a:solidFill>
                  <a:schemeClr val="accent2"/>
                </a:solidFill>
                <a:latin typeface="Arial" charset="0"/>
              </a:rPr>
              <a:t>AWARE</a:t>
            </a:r>
          </a:p>
          <a:p>
            <a:pPr algn="r">
              <a:spcBef>
                <a:spcPct val="20000"/>
              </a:spcBef>
            </a:pPr>
            <a:r>
              <a:rPr lang="en-US" sz="1400" b="1">
                <a:solidFill>
                  <a:schemeClr val="accent2"/>
                </a:solidFill>
                <a:latin typeface="Arial" charset="0"/>
              </a:rPr>
              <a:t>www.AutoFinancing101.org</a:t>
            </a:r>
          </a:p>
        </p:txBody>
      </p:sp>
      <p:sp>
        <p:nvSpPr>
          <p:cNvPr id="2078" name="Line 30"/>
          <p:cNvSpPr>
            <a:spLocks noChangeShapeType="1"/>
          </p:cNvSpPr>
          <p:nvPr/>
        </p:nvSpPr>
        <p:spPr bwMode="auto">
          <a:xfrm>
            <a:off x="6096000" y="4267200"/>
            <a:ext cx="3048000" cy="0"/>
          </a:xfrm>
          <a:prstGeom prst="line">
            <a:avLst/>
          </a:prstGeom>
          <a:noFill/>
          <a:ln w="38100">
            <a:solidFill>
              <a:srgbClr val="FEC34D"/>
            </a:solidFill>
            <a:round/>
            <a:headEnd/>
            <a:tailEnd/>
          </a:ln>
          <a:effectLst/>
        </p:spPr>
        <p:txBody>
          <a:bodyPr wrap="none" anchor="ctr"/>
          <a:lstStyle/>
          <a:p>
            <a:endParaRPr lang="en-US"/>
          </a:p>
        </p:txBody>
      </p:sp>
      <p:pic>
        <p:nvPicPr>
          <p:cNvPr id="2079" name="Picture 31"/>
          <p:cNvPicPr>
            <a:picLocks noChangeAspect="1" noChangeArrowheads="1"/>
          </p:cNvPicPr>
          <p:nvPr/>
        </p:nvPicPr>
        <p:blipFill>
          <a:blip r:embed="rId5" cstate="print"/>
          <a:srcRect l="27083" t="19957" r="62500" b="77184"/>
          <a:stretch>
            <a:fillRect/>
          </a:stretch>
        </p:blipFill>
        <p:spPr bwMode="auto">
          <a:xfrm>
            <a:off x="7886700" y="6581775"/>
            <a:ext cx="1257300" cy="2762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990600" y="3886200"/>
            <a:ext cx="5105400" cy="457200"/>
          </a:xfrm>
          <a:prstGeom prst="rect">
            <a:avLst/>
          </a:prstGeom>
          <a:noFill/>
          <a:ln w="9525">
            <a:noFill/>
            <a:miter lim="800000"/>
            <a:headEnd/>
            <a:tailEnd/>
          </a:ln>
          <a:effectLst/>
        </p:spPr>
        <p:txBody>
          <a:bodyPr>
            <a:spAutoFit/>
          </a:bodyPr>
          <a:lstStyle/>
          <a:p>
            <a:pPr marL="457200" indent="-457200">
              <a:spcBef>
                <a:spcPct val="50000"/>
              </a:spcBef>
            </a:pPr>
            <a:endParaRPr lang="en-US" sz="2400">
              <a:latin typeface="Arial" charset="0"/>
            </a:endParaRPr>
          </a:p>
        </p:txBody>
      </p:sp>
      <p:sp>
        <p:nvSpPr>
          <p:cNvPr id="23564" name="Rectangle 12"/>
          <p:cNvSpPr>
            <a:spLocks noChangeArrowheads="1"/>
          </p:cNvSpPr>
          <p:nvPr/>
        </p:nvSpPr>
        <p:spPr bwMode="auto">
          <a:xfrm rot="30000">
            <a:off x="74613" y="990600"/>
            <a:ext cx="838200" cy="2438400"/>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23566" name="Text Box 14"/>
          <p:cNvSpPr txBox="1">
            <a:spLocks noChangeArrowheads="1"/>
          </p:cNvSpPr>
          <p:nvPr/>
        </p:nvSpPr>
        <p:spPr bwMode="auto">
          <a:xfrm>
            <a:off x="3505200" y="1143000"/>
            <a:ext cx="5181600" cy="1590675"/>
          </a:xfrm>
          <a:prstGeom prst="rect">
            <a:avLst/>
          </a:prstGeom>
          <a:noFill/>
          <a:ln w="9525">
            <a:noFill/>
            <a:miter lim="800000"/>
            <a:headEnd/>
            <a:tailEnd/>
          </a:ln>
          <a:effectLst/>
        </p:spPr>
        <p:txBody>
          <a:bodyPr>
            <a:spAutoFit/>
          </a:bodyPr>
          <a:lstStyle/>
          <a:p>
            <a:pPr>
              <a:spcBef>
                <a:spcPct val="50000"/>
              </a:spcBef>
            </a:pPr>
            <a:r>
              <a:rPr lang="en-US" sz="3000">
                <a:solidFill>
                  <a:schemeClr val="accent2"/>
                </a:solidFill>
                <a:latin typeface="Arial" charset="0"/>
              </a:rPr>
              <a:t>Shop around </a:t>
            </a:r>
            <a:br>
              <a:rPr lang="en-US" sz="3000">
                <a:solidFill>
                  <a:schemeClr val="accent2"/>
                </a:solidFill>
                <a:latin typeface="Arial" charset="0"/>
              </a:rPr>
            </a:br>
            <a:r>
              <a:rPr lang="en-US" sz="3000">
                <a:solidFill>
                  <a:schemeClr val="accent2"/>
                </a:solidFill>
                <a:latin typeface="Arial" charset="0"/>
              </a:rPr>
              <a:t>for vehicle financing</a:t>
            </a:r>
          </a:p>
          <a:p>
            <a:pPr>
              <a:lnSpc>
                <a:spcPct val="140000"/>
              </a:lnSpc>
              <a:spcBef>
                <a:spcPct val="20000"/>
              </a:spcBef>
            </a:pPr>
            <a:endParaRPr lang="en-US" sz="2400" u="sng">
              <a:solidFill>
                <a:schemeClr val="accent2"/>
              </a:solidFill>
              <a:latin typeface="Arial" charset="0"/>
            </a:endParaRPr>
          </a:p>
        </p:txBody>
      </p:sp>
      <p:sp>
        <p:nvSpPr>
          <p:cNvPr id="23568" name="Text Box 16"/>
          <p:cNvSpPr txBox="1">
            <a:spLocks noChangeArrowheads="1"/>
          </p:cNvSpPr>
          <p:nvPr/>
        </p:nvSpPr>
        <p:spPr bwMode="auto">
          <a:xfrm>
            <a:off x="3644900" y="2362200"/>
            <a:ext cx="914400" cy="838200"/>
          </a:xfrm>
          <a:prstGeom prst="rect">
            <a:avLst/>
          </a:prstGeom>
          <a:solidFill>
            <a:schemeClr val="hlink"/>
          </a:solidFill>
          <a:ln w="9525">
            <a:noFill/>
            <a:miter lim="800000"/>
            <a:headEnd/>
            <a:tailEnd/>
          </a:ln>
          <a:effectLst/>
        </p:spPr>
        <p:txBody>
          <a:bodyPr anchor="ctr"/>
          <a:lstStyle/>
          <a:p>
            <a:pPr algn="ctr">
              <a:spcBef>
                <a:spcPct val="50000"/>
              </a:spcBef>
            </a:pPr>
            <a:r>
              <a:rPr lang="en-US" sz="1500" b="1">
                <a:latin typeface="Arial" charset="0"/>
              </a:rPr>
              <a:t>Banks</a:t>
            </a:r>
          </a:p>
        </p:txBody>
      </p:sp>
      <p:sp>
        <p:nvSpPr>
          <p:cNvPr id="23569" name="Text Box 17"/>
          <p:cNvSpPr txBox="1">
            <a:spLocks noChangeArrowheads="1"/>
          </p:cNvSpPr>
          <p:nvPr/>
        </p:nvSpPr>
        <p:spPr bwMode="auto">
          <a:xfrm>
            <a:off x="4711700" y="2362200"/>
            <a:ext cx="1219200" cy="838200"/>
          </a:xfrm>
          <a:prstGeom prst="rect">
            <a:avLst/>
          </a:prstGeom>
          <a:solidFill>
            <a:schemeClr val="accent1"/>
          </a:solidFill>
          <a:ln w="9525">
            <a:noFill/>
            <a:miter lim="800000"/>
            <a:headEnd/>
            <a:tailEnd/>
          </a:ln>
          <a:effectLst/>
        </p:spPr>
        <p:txBody>
          <a:bodyPr anchor="ctr"/>
          <a:lstStyle/>
          <a:p>
            <a:pPr algn="ctr">
              <a:lnSpc>
                <a:spcPct val="60000"/>
              </a:lnSpc>
              <a:spcBef>
                <a:spcPct val="50000"/>
              </a:spcBef>
            </a:pPr>
            <a:r>
              <a:rPr lang="en-US" sz="1500" b="1">
                <a:latin typeface="Arial" charset="0"/>
              </a:rPr>
              <a:t>Finance</a:t>
            </a:r>
          </a:p>
          <a:p>
            <a:pPr algn="ctr">
              <a:lnSpc>
                <a:spcPct val="60000"/>
              </a:lnSpc>
              <a:spcBef>
                <a:spcPct val="50000"/>
              </a:spcBef>
            </a:pPr>
            <a:r>
              <a:rPr lang="en-US" sz="1500" b="1">
                <a:latin typeface="Arial" charset="0"/>
              </a:rPr>
              <a:t>Companies</a:t>
            </a:r>
          </a:p>
        </p:txBody>
      </p:sp>
      <p:sp>
        <p:nvSpPr>
          <p:cNvPr id="23570" name="Text Box 18"/>
          <p:cNvSpPr txBox="1">
            <a:spLocks noChangeArrowheads="1"/>
          </p:cNvSpPr>
          <p:nvPr/>
        </p:nvSpPr>
        <p:spPr bwMode="auto">
          <a:xfrm>
            <a:off x="6096000" y="2362200"/>
            <a:ext cx="990600" cy="838200"/>
          </a:xfrm>
          <a:prstGeom prst="rect">
            <a:avLst/>
          </a:prstGeom>
          <a:solidFill>
            <a:schemeClr val="tx2"/>
          </a:solidFill>
          <a:ln w="9525">
            <a:noFill/>
            <a:miter lim="800000"/>
            <a:headEnd/>
            <a:tailEnd/>
          </a:ln>
          <a:effectLst/>
        </p:spPr>
        <p:txBody>
          <a:bodyPr anchor="ctr"/>
          <a:lstStyle/>
          <a:p>
            <a:pPr algn="ctr">
              <a:lnSpc>
                <a:spcPct val="60000"/>
              </a:lnSpc>
              <a:spcBef>
                <a:spcPct val="50000"/>
              </a:spcBef>
            </a:pPr>
            <a:r>
              <a:rPr lang="en-US" sz="1500" b="1">
                <a:latin typeface="Arial" charset="0"/>
              </a:rPr>
              <a:t>Credit</a:t>
            </a:r>
          </a:p>
          <a:p>
            <a:pPr algn="ctr">
              <a:lnSpc>
                <a:spcPct val="60000"/>
              </a:lnSpc>
              <a:spcBef>
                <a:spcPct val="50000"/>
              </a:spcBef>
            </a:pPr>
            <a:r>
              <a:rPr lang="en-US" sz="1500" b="1">
                <a:latin typeface="Arial" charset="0"/>
              </a:rPr>
              <a:t>Unions</a:t>
            </a:r>
          </a:p>
        </p:txBody>
      </p:sp>
      <p:sp>
        <p:nvSpPr>
          <p:cNvPr id="23571" name="Text Box 19"/>
          <p:cNvSpPr txBox="1">
            <a:spLocks noChangeArrowheads="1"/>
          </p:cNvSpPr>
          <p:nvPr/>
        </p:nvSpPr>
        <p:spPr bwMode="auto">
          <a:xfrm>
            <a:off x="7239000" y="2362200"/>
            <a:ext cx="1295400" cy="838200"/>
          </a:xfrm>
          <a:prstGeom prst="rect">
            <a:avLst/>
          </a:prstGeom>
          <a:solidFill>
            <a:schemeClr val="folHlink"/>
          </a:solidFill>
          <a:ln w="9525">
            <a:noFill/>
            <a:miter lim="800000"/>
            <a:headEnd/>
            <a:tailEnd/>
          </a:ln>
          <a:effectLst/>
        </p:spPr>
        <p:txBody>
          <a:bodyPr anchor="ctr"/>
          <a:lstStyle/>
          <a:p>
            <a:pPr algn="ctr">
              <a:lnSpc>
                <a:spcPct val="60000"/>
              </a:lnSpc>
              <a:spcBef>
                <a:spcPct val="50000"/>
              </a:spcBef>
            </a:pPr>
            <a:r>
              <a:rPr lang="en-US" sz="1500" b="1">
                <a:latin typeface="Arial" charset="0"/>
              </a:rPr>
              <a:t>Dealerships</a:t>
            </a:r>
          </a:p>
        </p:txBody>
      </p:sp>
      <p:sp>
        <p:nvSpPr>
          <p:cNvPr id="23574" name="AutoShape 22"/>
          <p:cNvSpPr>
            <a:spLocks noChangeArrowheads="1"/>
          </p:cNvSpPr>
          <p:nvPr/>
        </p:nvSpPr>
        <p:spPr bwMode="auto">
          <a:xfrm rot="5400000">
            <a:off x="4163218" y="-200818"/>
            <a:ext cx="4017963" cy="4419600"/>
          </a:xfrm>
          <a:prstGeom prst="bracePair">
            <a:avLst>
              <a:gd name="adj" fmla="val 8333"/>
            </a:avLst>
          </a:prstGeom>
          <a:noFill/>
          <a:ln w="31750">
            <a:solidFill>
              <a:schemeClr val="accent2"/>
            </a:solidFill>
            <a:round/>
            <a:headEnd/>
            <a:tailEnd/>
          </a:ln>
          <a:effectLst/>
        </p:spPr>
        <p:txBody>
          <a:bodyPr wrap="none" anchor="ctr"/>
          <a:lstStyle/>
          <a:p>
            <a:endParaRPr lang="en-US"/>
          </a:p>
        </p:txBody>
      </p:sp>
      <p:sp>
        <p:nvSpPr>
          <p:cNvPr id="23575" name="Rectangle 23"/>
          <p:cNvSpPr>
            <a:spLocks noChangeArrowheads="1"/>
          </p:cNvSpPr>
          <p:nvPr/>
        </p:nvSpPr>
        <p:spPr bwMode="auto">
          <a:xfrm>
            <a:off x="3810000" y="0"/>
            <a:ext cx="4648200" cy="685800"/>
          </a:xfrm>
          <a:prstGeom prst="rect">
            <a:avLst/>
          </a:prstGeom>
          <a:solidFill>
            <a:schemeClr val="bg1"/>
          </a:solidFill>
          <a:ln w="9525">
            <a:noFill/>
            <a:miter lim="800000"/>
            <a:headEnd/>
            <a:tailEnd/>
          </a:ln>
          <a:effectLst/>
        </p:spPr>
        <p:txBody>
          <a:bodyPr wrap="none" anchor="ctr"/>
          <a:lstStyle/>
          <a:p>
            <a:endParaRPr lang="en-US"/>
          </a:p>
        </p:txBody>
      </p:sp>
      <p:sp>
        <p:nvSpPr>
          <p:cNvPr id="23576" name="Text Box 24"/>
          <p:cNvSpPr txBox="1">
            <a:spLocks noChangeArrowheads="1"/>
          </p:cNvSpPr>
          <p:nvPr/>
        </p:nvSpPr>
        <p:spPr bwMode="auto">
          <a:xfrm>
            <a:off x="4800600" y="4081463"/>
            <a:ext cx="2743200" cy="871537"/>
          </a:xfrm>
          <a:prstGeom prst="rect">
            <a:avLst/>
          </a:prstGeom>
          <a:noFill/>
          <a:ln w="9525">
            <a:noFill/>
            <a:miter lim="800000"/>
            <a:headEnd/>
            <a:tailEnd/>
          </a:ln>
          <a:effectLst/>
        </p:spPr>
        <p:txBody>
          <a:bodyPr anchor="ctr"/>
          <a:lstStyle/>
          <a:p>
            <a:pPr algn="ctr">
              <a:lnSpc>
                <a:spcPct val="40000"/>
              </a:lnSpc>
              <a:spcBef>
                <a:spcPct val="50000"/>
              </a:spcBef>
            </a:pPr>
            <a:r>
              <a:rPr lang="en-US" sz="2400" b="1">
                <a:solidFill>
                  <a:schemeClr val="accent2"/>
                </a:solidFill>
                <a:latin typeface="Arial" charset="0"/>
              </a:rPr>
              <a:t>COMPETITION</a:t>
            </a:r>
          </a:p>
          <a:p>
            <a:pPr algn="ctr">
              <a:lnSpc>
                <a:spcPct val="20000"/>
              </a:lnSpc>
              <a:spcBef>
                <a:spcPct val="50000"/>
              </a:spcBef>
            </a:pPr>
            <a:endParaRPr lang="en-US" sz="2400" b="1">
              <a:latin typeface="Arial" charset="0"/>
            </a:endParaRPr>
          </a:p>
        </p:txBody>
      </p:sp>
      <p:sp>
        <p:nvSpPr>
          <p:cNvPr id="23577" name="Text Box 25"/>
          <p:cNvSpPr txBox="1">
            <a:spLocks noChangeArrowheads="1"/>
          </p:cNvSpPr>
          <p:nvPr/>
        </p:nvSpPr>
        <p:spPr bwMode="auto">
          <a:xfrm>
            <a:off x="6858000" y="4876800"/>
            <a:ext cx="2286000" cy="1006475"/>
          </a:xfrm>
          <a:prstGeom prst="rect">
            <a:avLst/>
          </a:prstGeom>
          <a:noFill/>
          <a:ln w="9525">
            <a:noFill/>
            <a:miter lim="800000"/>
            <a:headEnd/>
            <a:tailEnd/>
          </a:ln>
          <a:effectLst/>
        </p:spPr>
        <p:txBody>
          <a:bodyPr>
            <a:spAutoFit/>
          </a:bodyPr>
          <a:lstStyle/>
          <a:p>
            <a:pPr>
              <a:spcBef>
                <a:spcPct val="50000"/>
              </a:spcBef>
            </a:pPr>
            <a:r>
              <a:rPr lang="en-US" sz="2000" i="1">
                <a:latin typeface="Arial" charset="0"/>
              </a:rPr>
              <a:t>Economically benefits all consumers</a:t>
            </a:r>
          </a:p>
        </p:txBody>
      </p:sp>
      <p:sp>
        <p:nvSpPr>
          <p:cNvPr id="23578" name="Text Box 26"/>
          <p:cNvSpPr txBox="1">
            <a:spLocks noChangeArrowheads="1"/>
          </p:cNvSpPr>
          <p:nvPr/>
        </p:nvSpPr>
        <p:spPr bwMode="auto">
          <a:xfrm>
            <a:off x="3581400" y="4876800"/>
            <a:ext cx="1866900" cy="1311275"/>
          </a:xfrm>
          <a:prstGeom prst="rect">
            <a:avLst/>
          </a:prstGeom>
          <a:noFill/>
          <a:ln w="9525">
            <a:noFill/>
            <a:miter lim="800000"/>
            <a:headEnd/>
            <a:tailEnd/>
          </a:ln>
          <a:effectLst/>
        </p:spPr>
        <p:txBody>
          <a:bodyPr>
            <a:spAutoFit/>
          </a:bodyPr>
          <a:lstStyle/>
          <a:p>
            <a:pPr algn="r">
              <a:spcBef>
                <a:spcPct val="50000"/>
              </a:spcBef>
            </a:pPr>
            <a:r>
              <a:rPr lang="en-US" sz="2000" i="1">
                <a:latin typeface="Arial" charset="0"/>
              </a:rPr>
              <a:t>Provides access to credit for </a:t>
            </a:r>
            <a:br>
              <a:rPr lang="en-US" sz="2000" i="1">
                <a:latin typeface="Arial" charset="0"/>
              </a:rPr>
            </a:br>
            <a:r>
              <a:rPr lang="en-US" sz="2000" i="1">
                <a:latin typeface="Arial" charset="0"/>
              </a:rPr>
              <a:t>all credit risks</a:t>
            </a:r>
          </a:p>
        </p:txBody>
      </p:sp>
      <p:sp>
        <p:nvSpPr>
          <p:cNvPr id="23579" name="Freeform 27"/>
          <p:cNvSpPr>
            <a:spLocks/>
          </p:cNvSpPr>
          <p:nvPr/>
        </p:nvSpPr>
        <p:spPr bwMode="auto">
          <a:xfrm>
            <a:off x="5562600" y="4584700"/>
            <a:ext cx="1219200" cy="825500"/>
          </a:xfrm>
          <a:custGeom>
            <a:avLst/>
            <a:gdLst/>
            <a:ahLst/>
            <a:cxnLst>
              <a:cxn ang="0">
                <a:pos x="0" y="328"/>
              </a:cxn>
              <a:cxn ang="0">
                <a:pos x="712" y="328"/>
              </a:cxn>
              <a:cxn ang="0">
                <a:pos x="344" y="328"/>
              </a:cxn>
              <a:cxn ang="0">
                <a:pos x="344" y="0"/>
              </a:cxn>
            </a:cxnLst>
            <a:rect l="0" t="0" r="r" b="b"/>
            <a:pathLst>
              <a:path w="712" h="328">
                <a:moveTo>
                  <a:pt x="0" y="328"/>
                </a:moveTo>
                <a:cubicBezTo>
                  <a:pt x="237" y="328"/>
                  <a:pt x="474" y="328"/>
                  <a:pt x="712" y="328"/>
                </a:cubicBezTo>
                <a:lnTo>
                  <a:pt x="344" y="328"/>
                </a:lnTo>
                <a:lnTo>
                  <a:pt x="344" y="0"/>
                </a:lnTo>
              </a:path>
            </a:pathLst>
          </a:custGeom>
          <a:noFill/>
          <a:ln w="31750">
            <a:solidFill>
              <a:schemeClr val="accent2"/>
            </a:solidFill>
            <a:round/>
            <a:headEnd/>
            <a:tailEnd/>
          </a:ln>
          <a:effectLst/>
        </p:spPr>
        <p:txBody>
          <a:bodyPr wrap="none" anchor="ctr"/>
          <a:lstStyle/>
          <a:p>
            <a:endParaRPr lang="en-US"/>
          </a:p>
        </p:txBody>
      </p:sp>
      <p:sp>
        <p:nvSpPr>
          <p:cNvPr id="23580" name="Freeform 28"/>
          <p:cNvSpPr>
            <a:spLocks/>
          </p:cNvSpPr>
          <p:nvPr/>
        </p:nvSpPr>
        <p:spPr bwMode="auto">
          <a:xfrm>
            <a:off x="5562600" y="5257800"/>
            <a:ext cx="152400" cy="304800"/>
          </a:xfrm>
          <a:custGeom>
            <a:avLst/>
            <a:gdLst/>
            <a:ahLst/>
            <a:cxnLst>
              <a:cxn ang="0">
                <a:pos x="96" y="0"/>
              </a:cxn>
              <a:cxn ang="0">
                <a:pos x="0" y="96"/>
              </a:cxn>
              <a:cxn ang="0">
                <a:pos x="96" y="192"/>
              </a:cxn>
            </a:cxnLst>
            <a:rect l="0" t="0" r="r" b="b"/>
            <a:pathLst>
              <a:path w="96" h="192">
                <a:moveTo>
                  <a:pt x="96" y="0"/>
                </a:moveTo>
                <a:lnTo>
                  <a:pt x="0" y="96"/>
                </a:lnTo>
                <a:lnTo>
                  <a:pt x="96" y="192"/>
                </a:lnTo>
              </a:path>
            </a:pathLst>
          </a:custGeom>
          <a:noFill/>
          <a:ln w="38100">
            <a:solidFill>
              <a:schemeClr val="accent2"/>
            </a:solidFill>
            <a:round/>
            <a:headEnd/>
            <a:tailEnd/>
          </a:ln>
          <a:effectLst/>
        </p:spPr>
        <p:txBody>
          <a:bodyPr wrap="none" anchor="ctr"/>
          <a:lstStyle/>
          <a:p>
            <a:endParaRPr lang="en-US"/>
          </a:p>
        </p:txBody>
      </p:sp>
      <p:sp>
        <p:nvSpPr>
          <p:cNvPr id="23581" name="Freeform 29"/>
          <p:cNvSpPr>
            <a:spLocks/>
          </p:cNvSpPr>
          <p:nvPr/>
        </p:nvSpPr>
        <p:spPr bwMode="auto">
          <a:xfrm rot="10800000">
            <a:off x="6629400" y="5257800"/>
            <a:ext cx="152400" cy="304800"/>
          </a:xfrm>
          <a:custGeom>
            <a:avLst/>
            <a:gdLst/>
            <a:ahLst/>
            <a:cxnLst>
              <a:cxn ang="0">
                <a:pos x="96" y="0"/>
              </a:cxn>
              <a:cxn ang="0">
                <a:pos x="0" y="96"/>
              </a:cxn>
              <a:cxn ang="0">
                <a:pos x="96" y="192"/>
              </a:cxn>
            </a:cxnLst>
            <a:rect l="0" t="0" r="r" b="b"/>
            <a:pathLst>
              <a:path w="96" h="192">
                <a:moveTo>
                  <a:pt x="96" y="0"/>
                </a:moveTo>
                <a:lnTo>
                  <a:pt x="0" y="96"/>
                </a:lnTo>
                <a:lnTo>
                  <a:pt x="96" y="192"/>
                </a:lnTo>
              </a:path>
            </a:pathLst>
          </a:custGeom>
          <a:noFill/>
          <a:ln w="38100">
            <a:solidFill>
              <a:schemeClr val="accent2"/>
            </a:solidFill>
            <a:round/>
            <a:headEnd/>
            <a:tailEnd/>
          </a:ln>
          <a:effectLst/>
        </p:spPr>
        <p:txBody>
          <a:bodyPr wrap="none" anchor="ctr"/>
          <a:lstStyle/>
          <a:p>
            <a:endParaRPr lang="en-US"/>
          </a:p>
        </p:txBody>
      </p:sp>
      <p:sp>
        <p:nvSpPr>
          <p:cNvPr id="23589" name="Rectangle 37"/>
          <p:cNvSpPr>
            <a:spLocks noChangeArrowheads="1"/>
          </p:cNvSpPr>
          <p:nvPr/>
        </p:nvSpPr>
        <p:spPr bwMode="auto">
          <a:xfrm>
            <a:off x="3810000" y="0"/>
            <a:ext cx="4648200" cy="304800"/>
          </a:xfrm>
          <a:prstGeom prst="rect">
            <a:avLst/>
          </a:prstGeom>
          <a:solidFill>
            <a:schemeClr val="accent1"/>
          </a:solidFill>
          <a:ln w="9525">
            <a:noFill/>
            <a:miter lim="800000"/>
            <a:headEnd/>
            <a:tailEnd/>
          </a:ln>
          <a:effectLst/>
        </p:spPr>
        <p:txBody>
          <a:bodyPr wrap="none" anchor="ctr"/>
          <a:lstStyle/>
          <a:p>
            <a:endParaRPr lang="en-US"/>
          </a:p>
        </p:txBody>
      </p:sp>
      <p:grpSp>
        <p:nvGrpSpPr>
          <p:cNvPr id="23597" name="Group 45"/>
          <p:cNvGrpSpPr>
            <a:grpSpLocks/>
          </p:cNvGrpSpPr>
          <p:nvPr/>
        </p:nvGrpSpPr>
        <p:grpSpPr bwMode="auto">
          <a:xfrm>
            <a:off x="0" y="990600"/>
            <a:ext cx="3352800" cy="2438400"/>
            <a:chOff x="0" y="624"/>
            <a:chExt cx="2112" cy="1536"/>
          </a:xfrm>
        </p:grpSpPr>
        <p:pic>
          <p:nvPicPr>
            <p:cNvPr id="23598" name="Picture 46"/>
            <p:cNvPicPr>
              <a:picLocks noChangeArrowheads="1"/>
            </p:cNvPicPr>
            <p:nvPr/>
          </p:nvPicPr>
          <p:blipFill>
            <a:blip r:embed="rId3" cstate="print"/>
            <a:srcRect/>
            <a:stretch>
              <a:fillRect/>
            </a:stretch>
          </p:blipFill>
          <p:spPr bwMode="auto">
            <a:xfrm>
              <a:off x="227" y="624"/>
              <a:ext cx="989" cy="1440"/>
            </a:xfrm>
            <a:prstGeom prst="rect">
              <a:avLst/>
            </a:prstGeom>
            <a:noFill/>
          </p:spPr>
        </p:pic>
        <p:sp>
          <p:nvSpPr>
            <p:cNvPr id="23599" name="Rectangle 47"/>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23600" name="Text Box 48"/>
            <p:cNvSpPr txBox="1">
              <a:spLocks noChangeArrowheads="1"/>
            </p:cNvSpPr>
            <p:nvPr/>
          </p:nvSpPr>
          <p:spPr bwMode="auto">
            <a:xfrm>
              <a:off x="1056" y="1182"/>
              <a:ext cx="1056"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MAKE YOUR DECISION</a:t>
              </a:r>
            </a:p>
          </p:txBody>
        </p:sp>
        <p:sp>
          <p:nvSpPr>
            <p:cNvPr id="23601" name="Oval 49"/>
            <p:cNvSpPr>
              <a:spLocks noChangeArrowheads="1"/>
            </p:cNvSpPr>
            <p:nvPr/>
          </p:nvSpPr>
          <p:spPr bwMode="auto">
            <a:xfrm>
              <a:off x="672" y="1680"/>
              <a:ext cx="288" cy="288"/>
            </a:xfrm>
            <a:prstGeom prst="ellipse">
              <a:avLst/>
            </a:prstGeom>
            <a:solidFill>
              <a:srgbClr val="A0C346">
                <a:alpha val="88000"/>
              </a:srgbClr>
            </a:solidFill>
            <a:ln w="9525">
              <a:noFill/>
              <a:round/>
              <a:headEnd/>
              <a:tailEnd/>
            </a:ln>
            <a:effectLst/>
          </p:spPr>
          <p:txBody>
            <a:bodyPr wrap="none" anchor="ctr"/>
            <a:lstStyle/>
            <a:p>
              <a:pPr algn="ctr"/>
              <a:endParaRPr lang="en-US" sz="2400"/>
            </a:p>
          </p:txBody>
        </p:sp>
        <p:sp>
          <p:nvSpPr>
            <p:cNvPr id="23602" name="Oval 50"/>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sp>
          <p:nvSpPr>
            <p:cNvPr id="23603" name="Text Box 51"/>
            <p:cNvSpPr txBox="1">
              <a:spLocks noChangeArrowheads="1"/>
            </p:cNvSpPr>
            <p:nvPr/>
          </p:nvSpPr>
          <p:spPr bwMode="auto">
            <a:xfrm>
              <a:off x="144" y="1248"/>
              <a:ext cx="624" cy="240"/>
            </a:xfrm>
            <a:prstGeom prst="rect">
              <a:avLst/>
            </a:prstGeom>
            <a:noFill/>
            <a:ln w="9525">
              <a:noFill/>
              <a:miter lim="800000"/>
              <a:headEnd/>
              <a:tailEnd/>
            </a:ln>
            <a:effectLst/>
          </p:spPr>
          <p:txBody>
            <a:bodyPr>
              <a:spAutoFit/>
            </a:bodyPr>
            <a:lstStyle/>
            <a:p>
              <a:pPr>
                <a:lnSpc>
                  <a:spcPct val="90000"/>
                </a:lnSpc>
                <a:spcBef>
                  <a:spcPct val="50000"/>
                </a:spcBef>
              </a:pPr>
              <a:r>
                <a:rPr lang="en-US" sz="2100" b="1">
                  <a:latin typeface="Arial" charset="0"/>
                </a:rPr>
                <a:t>GET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03" name="Group 255"/>
          <p:cNvGraphicFramePr>
            <a:graphicFrameLocks noGrp="1"/>
          </p:cNvGraphicFramePr>
          <p:nvPr/>
        </p:nvGraphicFramePr>
        <p:xfrm>
          <a:off x="3276600" y="1295400"/>
          <a:ext cx="5486400" cy="4851400"/>
        </p:xfrm>
        <a:graphic>
          <a:graphicData uri="http://schemas.openxmlformats.org/drawingml/2006/table">
            <a:tbl>
              <a:tblPr/>
              <a:tblGrid>
                <a:gridCol w="1371600"/>
                <a:gridCol w="2387600"/>
                <a:gridCol w="17272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rPr>
                        <a:t>Leasing</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rPr>
                        <a:t>Buying</a:t>
                      </a:r>
                      <a:endParaRPr kumimoji="0" lang="en-US" sz="2000" b="1"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r>
              <a:tr h="533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bg1"/>
                          </a:solidFill>
                          <a:effectLst/>
                          <a:latin typeface="Arial" charset="0"/>
                        </a:rPr>
                        <a:t>Ownership</a:t>
                      </a:r>
                      <a:endParaRPr kumimoji="0" lang="en-US" sz="1400" b="1" i="1" u="none" strike="noStrike" cap="none" normalizeH="0" baseline="0" smtClean="0">
                        <a:ln>
                          <a:noFill/>
                        </a:ln>
                        <a:solidFill>
                          <a:schemeClr val="bg1"/>
                        </a:solidFill>
                        <a:effectLst/>
                        <a:latin typeface="Times New Roman"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You do not own the vehicle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You own the vehicle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6002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bg1"/>
                          </a:solidFill>
                          <a:effectLst/>
                          <a:latin typeface="Arial" charset="0"/>
                        </a:rPr>
                        <a:t>Up-front costs</a:t>
                      </a:r>
                      <a:endParaRPr kumimoji="0" lang="en-US" sz="1400" b="1" i="0" u="none" strike="noStrike" cap="none" normalizeH="0" baseline="0" smtClean="0">
                        <a:ln>
                          <a:noFill/>
                        </a:ln>
                        <a:solidFill>
                          <a:schemeClr val="bg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May include 1</a:t>
                      </a:r>
                      <a:r>
                        <a:rPr kumimoji="0" lang="en-US" sz="1400" b="0" i="0" u="none" strike="noStrike" cap="none" normalizeH="0" baseline="30000" smtClean="0">
                          <a:ln>
                            <a:noFill/>
                          </a:ln>
                          <a:solidFill>
                            <a:schemeClr val="tx1"/>
                          </a:solidFill>
                          <a:effectLst/>
                          <a:latin typeface="Arial" charset="0"/>
                        </a:rPr>
                        <a:t>st</a:t>
                      </a:r>
                      <a:r>
                        <a:rPr kumimoji="0" lang="en-US" sz="1400" b="0" i="0" u="none" strike="noStrike" cap="none" normalizeH="0" baseline="0" smtClean="0">
                          <a:ln>
                            <a:noFill/>
                          </a:ln>
                          <a:solidFill>
                            <a:schemeClr val="tx1"/>
                          </a:solidFill>
                          <a:effectLst/>
                          <a:latin typeface="Arial" charset="0"/>
                        </a:rPr>
                        <a:t> month’s payment, refundable security deposit, capitalized cost reduction (like down payment), taxes, registration, other fees </a:t>
                      </a:r>
                      <a:br>
                        <a:rPr kumimoji="0" lang="en-US" sz="1400" b="0" i="0" u="none" strike="noStrike" cap="none" normalizeH="0" baseline="0" smtClean="0">
                          <a:ln>
                            <a:noFill/>
                          </a:ln>
                          <a:solidFill>
                            <a:schemeClr val="tx1"/>
                          </a:solidFill>
                          <a:effectLst/>
                          <a:latin typeface="Arial" charset="0"/>
                        </a:rPr>
                      </a:br>
                      <a:r>
                        <a:rPr kumimoji="0" lang="en-US" sz="1400" b="0" i="0" u="none" strike="noStrike" cap="none" normalizeH="0" baseline="0" smtClean="0">
                          <a:ln>
                            <a:noFill/>
                          </a:ln>
                          <a:solidFill>
                            <a:schemeClr val="tx1"/>
                          </a:solidFill>
                          <a:effectLst/>
                          <a:latin typeface="Arial" charset="0"/>
                        </a:rPr>
                        <a:t>&amp; charges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Cash price or down payment, taxes, registration, other fees &amp; charges.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990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bg1"/>
                          </a:solidFill>
                          <a:effectLst/>
                          <a:latin typeface="Arial" charset="0"/>
                        </a:rPr>
                        <a:t>Monthly payments</a:t>
                      </a:r>
                      <a:endParaRPr kumimoji="0" lang="en-US" sz="1400" b="1" i="0" u="none" strike="noStrike" cap="none" normalizeH="0" baseline="0" smtClean="0">
                        <a:ln>
                          <a:noFill/>
                        </a:ln>
                        <a:solidFill>
                          <a:schemeClr val="bg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Typically lower than financing – only paying for depreciation.</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Typically higher than leasing – paying for entire purchase price.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041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bg1"/>
                          </a:solidFill>
                          <a:effectLst/>
                          <a:latin typeface="Arial" charset="0"/>
                        </a:rPr>
                        <a:t>Early termination</a:t>
                      </a:r>
                      <a:endParaRPr kumimoji="0" lang="en-US" sz="1400" b="1" i="0" u="none" strike="noStrike" cap="none" normalizeH="0" baseline="0" smtClean="0">
                        <a:ln>
                          <a:noFill/>
                        </a:ln>
                        <a:solidFill>
                          <a:schemeClr val="bg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You may have to pay a substantial early termination fee if you end the lease early.</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You must pay the pay-off amount if you end the financing early.</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pSp>
        <p:nvGrpSpPr>
          <p:cNvPr id="27911" name="Group 263"/>
          <p:cNvGrpSpPr>
            <a:grpSpLocks/>
          </p:cNvGrpSpPr>
          <p:nvPr/>
        </p:nvGrpSpPr>
        <p:grpSpPr bwMode="auto">
          <a:xfrm>
            <a:off x="0" y="990600"/>
            <a:ext cx="3352800" cy="2438400"/>
            <a:chOff x="0" y="624"/>
            <a:chExt cx="2112" cy="1536"/>
          </a:xfrm>
        </p:grpSpPr>
        <p:pic>
          <p:nvPicPr>
            <p:cNvPr id="27912" name="Picture 264"/>
            <p:cNvPicPr>
              <a:picLocks noChangeArrowheads="1"/>
            </p:cNvPicPr>
            <p:nvPr/>
          </p:nvPicPr>
          <p:blipFill>
            <a:blip r:embed="rId3" cstate="print"/>
            <a:srcRect/>
            <a:stretch>
              <a:fillRect/>
            </a:stretch>
          </p:blipFill>
          <p:spPr bwMode="auto">
            <a:xfrm>
              <a:off x="227" y="624"/>
              <a:ext cx="989" cy="1440"/>
            </a:xfrm>
            <a:prstGeom prst="rect">
              <a:avLst/>
            </a:prstGeom>
            <a:noFill/>
          </p:spPr>
        </p:pic>
        <p:sp>
          <p:nvSpPr>
            <p:cNvPr id="27913" name="Rectangle 265"/>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27914" name="Text Box 266"/>
            <p:cNvSpPr txBox="1">
              <a:spLocks noChangeArrowheads="1"/>
            </p:cNvSpPr>
            <p:nvPr/>
          </p:nvSpPr>
          <p:spPr bwMode="auto">
            <a:xfrm>
              <a:off x="1056" y="1182"/>
              <a:ext cx="1056"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MAKE YOUR DECISION</a:t>
              </a:r>
            </a:p>
          </p:txBody>
        </p:sp>
        <p:sp>
          <p:nvSpPr>
            <p:cNvPr id="27915" name="Oval 267"/>
            <p:cNvSpPr>
              <a:spLocks noChangeArrowheads="1"/>
            </p:cNvSpPr>
            <p:nvPr/>
          </p:nvSpPr>
          <p:spPr bwMode="auto">
            <a:xfrm>
              <a:off x="672" y="1680"/>
              <a:ext cx="288" cy="288"/>
            </a:xfrm>
            <a:prstGeom prst="ellipse">
              <a:avLst/>
            </a:prstGeom>
            <a:solidFill>
              <a:srgbClr val="A0C346">
                <a:alpha val="88000"/>
              </a:srgbClr>
            </a:solidFill>
            <a:ln w="9525">
              <a:noFill/>
              <a:round/>
              <a:headEnd/>
              <a:tailEnd/>
            </a:ln>
            <a:effectLst/>
          </p:spPr>
          <p:txBody>
            <a:bodyPr wrap="none" anchor="ctr"/>
            <a:lstStyle/>
            <a:p>
              <a:pPr algn="ctr"/>
              <a:endParaRPr lang="en-US" sz="2400"/>
            </a:p>
          </p:txBody>
        </p:sp>
        <p:sp>
          <p:nvSpPr>
            <p:cNvPr id="27916" name="Oval 268"/>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sp>
          <p:nvSpPr>
            <p:cNvPr id="27917" name="Text Box 269"/>
            <p:cNvSpPr txBox="1">
              <a:spLocks noChangeArrowheads="1"/>
            </p:cNvSpPr>
            <p:nvPr/>
          </p:nvSpPr>
          <p:spPr bwMode="auto">
            <a:xfrm>
              <a:off x="144" y="1248"/>
              <a:ext cx="624" cy="240"/>
            </a:xfrm>
            <a:prstGeom prst="rect">
              <a:avLst/>
            </a:prstGeom>
            <a:noFill/>
            <a:ln w="9525">
              <a:noFill/>
              <a:miter lim="800000"/>
              <a:headEnd/>
              <a:tailEnd/>
            </a:ln>
            <a:effectLst/>
          </p:spPr>
          <p:txBody>
            <a:bodyPr>
              <a:spAutoFit/>
            </a:bodyPr>
            <a:lstStyle/>
            <a:p>
              <a:pPr>
                <a:lnSpc>
                  <a:spcPct val="90000"/>
                </a:lnSpc>
                <a:spcBef>
                  <a:spcPct val="50000"/>
                </a:spcBef>
              </a:pPr>
              <a:r>
                <a:rPr lang="en-US" sz="2100" b="1">
                  <a:latin typeface="Arial" charset="0"/>
                </a:rPr>
                <a:t>GET</a:t>
              </a:r>
            </a:p>
          </p:txBody>
        </p:sp>
      </p:grpSp>
      <p:sp>
        <p:nvSpPr>
          <p:cNvPr id="27918" name="Text Box 270"/>
          <p:cNvSpPr txBox="1">
            <a:spLocks noChangeArrowheads="1"/>
          </p:cNvSpPr>
          <p:nvPr/>
        </p:nvSpPr>
        <p:spPr bwMode="auto">
          <a:xfrm>
            <a:off x="3276600" y="6172200"/>
            <a:ext cx="4953000" cy="304800"/>
          </a:xfrm>
          <a:prstGeom prst="rect">
            <a:avLst/>
          </a:prstGeom>
          <a:noFill/>
          <a:ln w="9525">
            <a:noFill/>
            <a:miter lim="800000"/>
            <a:headEnd/>
            <a:tailEnd/>
          </a:ln>
          <a:effectLst/>
        </p:spPr>
        <p:txBody>
          <a:bodyPr>
            <a:spAutoFit/>
          </a:bodyPr>
          <a:lstStyle/>
          <a:p>
            <a:pPr>
              <a:spcBef>
                <a:spcPct val="50000"/>
              </a:spcBef>
            </a:pPr>
            <a:r>
              <a:rPr lang="en-US" sz="1400" i="1" u="sng">
                <a:solidFill>
                  <a:schemeClr val="accent2"/>
                </a:solidFill>
                <a:latin typeface="Arial" charset="0"/>
              </a:rPr>
              <a:t>Source</a:t>
            </a:r>
            <a:r>
              <a:rPr lang="en-US" sz="1400" i="1">
                <a:solidFill>
                  <a:schemeClr val="accent2"/>
                </a:solidFill>
                <a:latin typeface="Arial" charset="0"/>
              </a:rPr>
              <a:t>: “Keys to Vehicle Leasing,” Federal Reserve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03" name="Group 107"/>
          <p:cNvGraphicFramePr>
            <a:graphicFrameLocks noGrp="1"/>
          </p:cNvGraphicFramePr>
          <p:nvPr/>
        </p:nvGraphicFramePr>
        <p:xfrm>
          <a:off x="3276600" y="1295400"/>
          <a:ext cx="5486400" cy="4815840"/>
        </p:xfrm>
        <a:graphic>
          <a:graphicData uri="http://schemas.openxmlformats.org/drawingml/2006/table">
            <a:tbl>
              <a:tblPr/>
              <a:tblGrid>
                <a:gridCol w="1371600"/>
                <a:gridCol w="2387600"/>
                <a:gridCol w="17272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rPr>
                        <a:t>Leasing</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rPr>
                        <a:t>Buying</a:t>
                      </a:r>
                      <a:endParaRPr kumimoji="0" lang="en-US" sz="2000" b="1"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r>
              <a:tr h="533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bg1"/>
                          </a:solidFill>
                          <a:effectLst/>
                          <a:latin typeface="Arial" charset="0"/>
                        </a:rPr>
                        <a:t>Future value</a:t>
                      </a:r>
                      <a:endParaRPr kumimoji="0" lang="en-US" sz="1400" b="1" i="1" u="none" strike="noStrike" cap="none" normalizeH="0" baseline="0" smtClean="0">
                        <a:ln>
                          <a:noFill/>
                        </a:ln>
                        <a:solidFill>
                          <a:schemeClr val="bg1"/>
                        </a:solidFill>
                        <a:effectLst/>
                        <a:latin typeface="Times New Roman"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If you return the vehicle at lease end (and don’t exercise any option to buy), the lessor takes on the risk of future market value.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Because you own the vehicle, you take on the risk of future market value.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6002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bg1"/>
                          </a:solidFill>
                          <a:effectLst/>
                          <a:latin typeface="Arial" charset="0"/>
                        </a:rPr>
                        <a:t>Mileage</a:t>
                      </a:r>
                      <a:endParaRPr kumimoji="0" lang="en-US" sz="1400" b="1" i="0" u="none" strike="noStrike" cap="none" normalizeH="0" baseline="0" smtClean="0">
                        <a:ln>
                          <a:noFill/>
                        </a:ln>
                        <a:solidFill>
                          <a:schemeClr val="bg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Most leases limit the annual miles (often 12,000 – 15,000 per year). You can negotiate a higher mileage for a fee. You must pay any excess mileage fees at end of lease.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You may drive as many miles as you want, and take on the risk of a lower resale or trade in value based on the mileage.</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990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bg1"/>
                          </a:solidFill>
                          <a:effectLst/>
                          <a:latin typeface="Arial" charset="0"/>
                        </a:rPr>
                        <a:t>Excessive wear</a:t>
                      </a:r>
                      <a:endParaRPr kumimoji="0" lang="en-US" sz="1400" b="1" i="0" u="none" strike="noStrike" cap="none" normalizeH="0" baseline="0" smtClean="0">
                        <a:ln>
                          <a:noFill/>
                        </a:ln>
                        <a:solidFill>
                          <a:schemeClr val="bg1"/>
                        </a:solidFill>
                        <a:effectLst/>
                        <a:latin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Most leases limit wear and charge extra at lease end for excess wear.</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There are no limits to wear, but you take on the risk of a lower resale or trade in value based on wear.</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pSp>
        <p:nvGrpSpPr>
          <p:cNvPr id="29795" name="Group 99"/>
          <p:cNvGrpSpPr>
            <a:grpSpLocks/>
          </p:cNvGrpSpPr>
          <p:nvPr/>
        </p:nvGrpSpPr>
        <p:grpSpPr bwMode="auto">
          <a:xfrm>
            <a:off x="0" y="990600"/>
            <a:ext cx="3352800" cy="2438400"/>
            <a:chOff x="0" y="624"/>
            <a:chExt cx="2112" cy="1536"/>
          </a:xfrm>
        </p:grpSpPr>
        <p:pic>
          <p:nvPicPr>
            <p:cNvPr id="29796" name="Picture 100"/>
            <p:cNvPicPr>
              <a:picLocks noChangeArrowheads="1"/>
            </p:cNvPicPr>
            <p:nvPr/>
          </p:nvPicPr>
          <p:blipFill>
            <a:blip r:embed="rId3" cstate="print"/>
            <a:srcRect/>
            <a:stretch>
              <a:fillRect/>
            </a:stretch>
          </p:blipFill>
          <p:spPr bwMode="auto">
            <a:xfrm>
              <a:off x="227" y="624"/>
              <a:ext cx="989" cy="1440"/>
            </a:xfrm>
            <a:prstGeom prst="rect">
              <a:avLst/>
            </a:prstGeom>
            <a:noFill/>
          </p:spPr>
        </p:pic>
        <p:sp>
          <p:nvSpPr>
            <p:cNvPr id="29797" name="Rectangle 101"/>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29798" name="Text Box 102"/>
            <p:cNvSpPr txBox="1">
              <a:spLocks noChangeArrowheads="1"/>
            </p:cNvSpPr>
            <p:nvPr/>
          </p:nvSpPr>
          <p:spPr bwMode="auto">
            <a:xfrm>
              <a:off x="1056" y="1182"/>
              <a:ext cx="1056"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MAKE YOUR DECISION</a:t>
              </a:r>
            </a:p>
          </p:txBody>
        </p:sp>
        <p:sp>
          <p:nvSpPr>
            <p:cNvPr id="29799" name="Oval 103"/>
            <p:cNvSpPr>
              <a:spLocks noChangeArrowheads="1"/>
            </p:cNvSpPr>
            <p:nvPr/>
          </p:nvSpPr>
          <p:spPr bwMode="auto">
            <a:xfrm>
              <a:off x="672" y="1680"/>
              <a:ext cx="288" cy="288"/>
            </a:xfrm>
            <a:prstGeom prst="ellipse">
              <a:avLst/>
            </a:prstGeom>
            <a:solidFill>
              <a:srgbClr val="A0C346">
                <a:alpha val="88000"/>
              </a:srgbClr>
            </a:solidFill>
            <a:ln w="9525">
              <a:noFill/>
              <a:round/>
              <a:headEnd/>
              <a:tailEnd/>
            </a:ln>
            <a:effectLst/>
          </p:spPr>
          <p:txBody>
            <a:bodyPr wrap="none" anchor="ctr"/>
            <a:lstStyle/>
            <a:p>
              <a:pPr algn="ctr"/>
              <a:endParaRPr lang="en-US" sz="2400"/>
            </a:p>
          </p:txBody>
        </p:sp>
        <p:sp>
          <p:nvSpPr>
            <p:cNvPr id="29800" name="Oval 104"/>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sp>
          <p:nvSpPr>
            <p:cNvPr id="29801" name="Text Box 105"/>
            <p:cNvSpPr txBox="1">
              <a:spLocks noChangeArrowheads="1"/>
            </p:cNvSpPr>
            <p:nvPr/>
          </p:nvSpPr>
          <p:spPr bwMode="auto">
            <a:xfrm>
              <a:off x="144" y="1248"/>
              <a:ext cx="624" cy="240"/>
            </a:xfrm>
            <a:prstGeom prst="rect">
              <a:avLst/>
            </a:prstGeom>
            <a:noFill/>
            <a:ln w="9525">
              <a:noFill/>
              <a:miter lim="800000"/>
              <a:headEnd/>
              <a:tailEnd/>
            </a:ln>
            <a:effectLst/>
          </p:spPr>
          <p:txBody>
            <a:bodyPr>
              <a:spAutoFit/>
            </a:bodyPr>
            <a:lstStyle/>
            <a:p>
              <a:pPr>
                <a:lnSpc>
                  <a:spcPct val="90000"/>
                </a:lnSpc>
                <a:spcBef>
                  <a:spcPct val="50000"/>
                </a:spcBef>
              </a:pPr>
              <a:r>
                <a:rPr lang="en-US" sz="2100" b="1">
                  <a:latin typeface="Arial" charset="0"/>
                </a:rPr>
                <a:t>GET</a:t>
              </a:r>
            </a:p>
          </p:txBody>
        </p:sp>
      </p:grpSp>
      <p:sp>
        <p:nvSpPr>
          <p:cNvPr id="29802" name="Text Box 106"/>
          <p:cNvSpPr txBox="1">
            <a:spLocks noChangeArrowheads="1"/>
          </p:cNvSpPr>
          <p:nvPr/>
        </p:nvSpPr>
        <p:spPr bwMode="auto">
          <a:xfrm>
            <a:off x="3276600" y="6324600"/>
            <a:ext cx="4953000" cy="304800"/>
          </a:xfrm>
          <a:prstGeom prst="rect">
            <a:avLst/>
          </a:prstGeom>
          <a:noFill/>
          <a:ln w="9525">
            <a:noFill/>
            <a:miter lim="800000"/>
            <a:headEnd/>
            <a:tailEnd/>
          </a:ln>
          <a:effectLst/>
        </p:spPr>
        <p:txBody>
          <a:bodyPr>
            <a:spAutoFit/>
          </a:bodyPr>
          <a:lstStyle/>
          <a:p>
            <a:pPr>
              <a:spcBef>
                <a:spcPct val="50000"/>
              </a:spcBef>
            </a:pPr>
            <a:r>
              <a:rPr lang="en-US" sz="1400" i="1" u="sng">
                <a:solidFill>
                  <a:schemeClr val="accent2"/>
                </a:solidFill>
                <a:latin typeface="Arial" charset="0"/>
              </a:rPr>
              <a:t>Source</a:t>
            </a:r>
            <a:r>
              <a:rPr lang="en-US" sz="1400" i="1">
                <a:solidFill>
                  <a:schemeClr val="accent2"/>
                </a:solidFill>
                <a:latin typeface="Arial" charset="0"/>
              </a:rPr>
              <a:t>: “Keys to Vehicle Leasing,” Federal Reserve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79" name="Picture 35"/>
          <p:cNvPicPr>
            <a:picLocks noChangeAspect="1" noChangeArrowheads="1"/>
          </p:cNvPicPr>
          <p:nvPr/>
        </p:nvPicPr>
        <p:blipFill>
          <a:blip r:embed="rId3" cstate="print"/>
          <a:srcRect/>
          <a:stretch>
            <a:fillRect/>
          </a:stretch>
        </p:blipFill>
        <p:spPr bwMode="auto">
          <a:xfrm>
            <a:off x="1905000" y="1362075"/>
            <a:ext cx="7239000" cy="4486275"/>
          </a:xfrm>
          <a:prstGeom prst="rect">
            <a:avLst/>
          </a:prstGeom>
          <a:noFill/>
        </p:spPr>
      </p:pic>
      <p:grpSp>
        <p:nvGrpSpPr>
          <p:cNvPr id="31787" name="Group 43"/>
          <p:cNvGrpSpPr>
            <a:grpSpLocks/>
          </p:cNvGrpSpPr>
          <p:nvPr/>
        </p:nvGrpSpPr>
        <p:grpSpPr bwMode="auto">
          <a:xfrm>
            <a:off x="0" y="990600"/>
            <a:ext cx="3352800" cy="2438400"/>
            <a:chOff x="0" y="624"/>
            <a:chExt cx="2112" cy="1536"/>
          </a:xfrm>
        </p:grpSpPr>
        <p:pic>
          <p:nvPicPr>
            <p:cNvPr id="31788" name="Picture 44"/>
            <p:cNvPicPr>
              <a:picLocks noChangeArrowheads="1"/>
            </p:cNvPicPr>
            <p:nvPr/>
          </p:nvPicPr>
          <p:blipFill>
            <a:blip r:embed="rId4" cstate="print"/>
            <a:srcRect/>
            <a:stretch>
              <a:fillRect/>
            </a:stretch>
          </p:blipFill>
          <p:spPr bwMode="auto">
            <a:xfrm>
              <a:off x="227" y="624"/>
              <a:ext cx="989" cy="1440"/>
            </a:xfrm>
            <a:prstGeom prst="rect">
              <a:avLst/>
            </a:prstGeom>
            <a:noFill/>
          </p:spPr>
        </p:pic>
        <p:sp>
          <p:nvSpPr>
            <p:cNvPr id="31789" name="Rectangle 45"/>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31790" name="Text Box 46"/>
            <p:cNvSpPr txBox="1">
              <a:spLocks noChangeArrowheads="1"/>
            </p:cNvSpPr>
            <p:nvPr/>
          </p:nvSpPr>
          <p:spPr bwMode="auto">
            <a:xfrm>
              <a:off x="1056" y="1182"/>
              <a:ext cx="1056"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MAKE YOUR DECISION</a:t>
              </a:r>
            </a:p>
          </p:txBody>
        </p:sp>
        <p:sp>
          <p:nvSpPr>
            <p:cNvPr id="31791" name="Oval 47"/>
            <p:cNvSpPr>
              <a:spLocks noChangeArrowheads="1"/>
            </p:cNvSpPr>
            <p:nvPr/>
          </p:nvSpPr>
          <p:spPr bwMode="auto">
            <a:xfrm>
              <a:off x="672" y="1680"/>
              <a:ext cx="288" cy="288"/>
            </a:xfrm>
            <a:prstGeom prst="ellipse">
              <a:avLst/>
            </a:prstGeom>
            <a:solidFill>
              <a:srgbClr val="A0C346">
                <a:alpha val="88000"/>
              </a:srgbClr>
            </a:solidFill>
            <a:ln w="9525">
              <a:noFill/>
              <a:round/>
              <a:headEnd/>
              <a:tailEnd/>
            </a:ln>
            <a:effectLst/>
          </p:spPr>
          <p:txBody>
            <a:bodyPr wrap="none" anchor="ctr"/>
            <a:lstStyle/>
            <a:p>
              <a:pPr algn="ctr"/>
              <a:endParaRPr lang="en-US" sz="2400"/>
            </a:p>
          </p:txBody>
        </p:sp>
        <p:sp>
          <p:nvSpPr>
            <p:cNvPr id="31792" name="Oval 48"/>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sp>
          <p:nvSpPr>
            <p:cNvPr id="31793" name="Text Box 49"/>
            <p:cNvSpPr txBox="1">
              <a:spLocks noChangeArrowheads="1"/>
            </p:cNvSpPr>
            <p:nvPr/>
          </p:nvSpPr>
          <p:spPr bwMode="auto">
            <a:xfrm>
              <a:off x="144" y="1248"/>
              <a:ext cx="624" cy="240"/>
            </a:xfrm>
            <a:prstGeom prst="rect">
              <a:avLst/>
            </a:prstGeom>
            <a:noFill/>
            <a:ln w="9525">
              <a:noFill/>
              <a:miter lim="800000"/>
              <a:headEnd/>
              <a:tailEnd/>
            </a:ln>
            <a:effectLst/>
          </p:spPr>
          <p:txBody>
            <a:bodyPr>
              <a:spAutoFit/>
            </a:bodyPr>
            <a:lstStyle/>
            <a:p>
              <a:pPr>
                <a:lnSpc>
                  <a:spcPct val="90000"/>
                </a:lnSpc>
                <a:spcBef>
                  <a:spcPct val="50000"/>
                </a:spcBef>
              </a:pPr>
              <a:r>
                <a:rPr lang="en-US" sz="2100" b="1">
                  <a:latin typeface="Arial" charset="0"/>
                </a:rPr>
                <a:t>GET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6" name="Text Box 14"/>
          <p:cNvSpPr txBox="1">
            <a:spLocks noChangeArrowheads="1"/>
          </p:cNvSpPr>
          <p:nvPr/>
        </p:nvSpPr>
        <p:spPr bwMode="auto">
          <a:xfrm>
            <a:off x="3505200" y="1143000"/>
            <a:ext cx="5181600" cy="4953000"/>
          </a:xfrm>
          <a:prstGeom prst="rect">
            <a:avLst/>
          </a:prstGeom>
          <a:noFill/>
          <a:ln w="9525">
            <a:noFill/>
            <a:miter lim="800000"/>
            <a:headEnd/>
            <a:tailEnd/>
          </a:ln>
          <a:effectLst/>
        </p:spPr>
        <p:txBody>
          <a:bodyPr/>
          <a:lstStyle/>
          <a:p>
            <a:pPr>
              <a:spcBef>
                <a:spcPct val="50000"/>
              </a:spcBef>
            </a:pPr>
            <a:r>
              <a:rPr lang="en-US" sz="3000">
                <a:solidFill>
                  <a:schemeClr val="accent2"/>
                </a:solidFill>
                <a:latin typeface="Arial" charset="0"/>
              </a:rPr>
              <a:t>Completing a </a:t>
            </a:r>
            <a:br>
              <a:rPr lang="en-US" sz="3000">
                <a:solidFill>
                  <a:schemeClr val="accent2"/>
                </a:solidFill>
                <a:latin typeface="Arial" charset="0"/>
              </a:rPr>
            </a:br>
            <a:r>
              <a:rPr lang="en-US" sz="3000">
                <a:solidFill>
                  <a:schemeClr val="accent2"/>
                </a:solidFill>
                <a:latin typeface="Arial" charset="0"/>
              </a:rPr>
              <a:t>Credit Application</a:t>
            </a:r>
          </a:p>
          <a:p>
            <a:pPr>
              <a:lnSpc>
                <a:spcPct val="130000"/>
              </a:lnSpc>
              <a:spcBef>
                <a:spcPct val="20000"/>
              </a:spcBef>
              <a:buClr>
                <a:schemeClr val="accent2"/>
              </a:buClr>
              <a:buSzPct val="100000"/>
              <a:buFontTx/>
              <a:buChar char="•"/>
            </a:pPr>
            <a:r>
              <a:rPr lang="en-US" sz="2000">
                <a:latin typeface="Arial" charset="0"/>
              </a:rPr>
              <a:t>  Name</a:t>
            </a:r>
          </a:p>
          <a:p>
            <a:pPr>
              <a:lnSpc>
                <a:spcPct val="130000"/>
              </a:lnSpc>
              <a:spcBef>
                <a:spcPct val="20000"/>
              </a:spcBef>
              <a:buClr>
                <a:schemeClr val="accent2"/>
              </a:buClr>
              <a:buSzPct val="100000"/>
              <a:buFontTx/>
              <a:buChar char="•"/>
            </a:pPr>
            <a:r>
              <a:rPr lang="en-US" sz="2000">
                <a:latin typeface="Arial" charset="0"/>
              </a:rPr>
              <a:t>  Social Security number</a:t>
            </a:r>
          </a:p>
          <a:p>
            <a:pPr>
              <a:lnSpc>
                <a:spcPct val="130000"/>
              </a:lnSpc>
              <a:spcBef>
                <a:spcPct val="20000"/>
              </a:spcBef>
              <a:buClr>
                <a:schemeClr val="accent2"/>
              </a:buClr>
              <a:buSzPct val="100000"/>
              <a:buFontTx/>
              <a:buChar char="•"/>
            </a:pPr>
            <a:r>
              <a:rPr lang="en-US" sz="2000">
                <a:latin typeface="Arial" charset="0"/>
              </a:rPr>
              <a:t>  Date of birth</a:t>
            </a:r>
          </a:p>
          <a:p>
            <a:pPr>
              <a:lnSpc>
                <a:spcPct val="130000"/>
              </a:lnSpc>
              <a:spcBef>
                <a:spcPct val="20000"/>
              </a:spcBef>
              <a:buClr>
                <a:schemeClr val="accent2"/>
              </a:buClr>
              <a:buSzPct val="100000"/>
              <a:buFontTx/>
              <a:buChar char="•"/>
            </a:pPr>
            <a:r>
              <a:rPr lang="en-US" sz="2000">
                <a:latin typeface="Arial" charset="0"/>
              </a:rPr>
              <a:t>  Current/previous addresses</a:t>
            </a:r>
          </a:p>
          <a:p>
            <a:pPr>
              <a:lnSpc>
                <a:spcPct val="130000"/>
              </a:lnSpc>
              <a:spcBef>
                <a:spcPct val="20000"/>
              </a:spcBef>
              <a:buClr>
                <a:schemeClr val="accent2"/>
              </a:buClr>
              <a:buSzPct val="100000"/>
              <a:buFontTx/>
              <a:buChar char="•"/>
            </a:pPr>
            <a:r>
              <a:rPr lang="en-US" sz="2000">
                <a:latin typeface="Arial" charset="0"/>
              </a:rPr>
              <a:t>  Current/previous employment</a:t>
            </a:r>
          </a:p>
          <a:p>
            <a:pPr>
              <a:lnSpc>
                <a:spcPct val="130000"/>
              </a:lnSpc>
              <a:spcBef>
                <a:spcPct val="20000"/>
              </a:spcBef>
              <a:buClr>
                <a:schemeClr val="accent2"/>
              </a:buClr>
              <a:buSzPct val="100000"/>
              <a:buFontTx/>
              <a:buChar char="•"/>
            </a:pPr>
            <a:r>
              <a:rPr lang="en-US" sz="2000">
                <a:latin typeface="Arial" charset="0"/>
              </a:rPr>
              <a:t>  Income sources</a:t>
            </a:r>
          </a:p>
          <a:p>
            <a:pPr>
              <a:lnSpc>
                <a:spcPct val="130000"/>
              </a:lnSpc>
              <a:spcBef>
                <a:spcPct val="20000"/>
              </a:spcBef>
              <a:buClr>
                <a:schemeClr val="accent2"/>
              </a:buClr>
              <a:buSzPct val="100000"/>
              <a:buFontTx/>
              <a:buChar char="•"/>
            </a:pPr>
            <a:r>
              <a:rPr lang="en-US" sz="2000">
                <a:latin typeface="Arial" charset="0"/>
              </a:rPr>
              <a:t>  Total gross income</a:t>
            </a:r>
          </a:p>
          <a:p>
            <a:pPr>
              <a:lnSpc>
                <a:spcPct val="130000"/>
              </a:lnSpc>
              <a:spcBef>
                <a:spcPct val="20000"/>
              </a:spcBef>
              <a:buClr>
                <a:schemeClr val="accent2"/>
              </a:buClr>
              <a:buSzPct val="100000"/>
              <a:buFontTx/>
              <a:buChar char="•"/>
            </a:pPr>
            <a:r>
              <a:rPr lang="en-US" sz="2000">
                <a:latin typeface="Arial" charset="0"/>
              </a:rPr>
              <a:t>  Information on existing credit accounts</a:t>
            </a:r>
          </a:p>
        </p:txBody>
      </p:sp>
      <p:grpSp>
        <p:nvGrpSpPr>
          <p:cNvPr id="33818" name="Group 26"/>
          <p:cNvGrpSpPr>
            <a:grpSpLocks/>
          </p:cNvGrpSpPr>
          <p:nvPr/>
        </p:nvGrpSpPr>
        <p:grpSpPr bwMode="auto">
          <a:xfrm>
            <a:off x="0" y="990600"/>
            <a:ext cx="3124200" cy="2438400"/>
            <a:chOff x="0" y="624"/>
            <a:chExt cx="1968" cy="1536"/>
          </a:xfrm>
        </p:grpSpPr>
        <p:pic>
          <p:nvPicPr>
            <p:cNvPr id="33809" name="Picture 17"/>
            <p:cNvPicPr>
              <a:picLocks noChangeArrowheads="1"/>
            </p:cNvPicPr>
            <p:nvPr/>
          </p:nvPicPr>
          <p:blipFill>
            <a:blip r:embed="rId3" cstate="print"/>
            <a:srcRect/>
            <a:stretch>
              <a:fillRect/>
            </a:stretch>
          </p:blipFill>
          <p:spPr bwMode="auto">
            <a:xfrm>
              <a:off x="227" y="624"/>
              <a:ext cx="989" cy="1440"/>
            </a:xfrm>
            <a:prstGeom prst="rect">
              <a:avLst/>
            </a:prstGeom>
            <a:noFill/>
          </p:spPr>
        </p:pic>
        <p:sp>
          <p:nvSpPr>
            <p:cNvPr id="33810" name="Rectangle 18"/>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33811" name="Text Box 19"/>
            <p:cNvSpPr txBox="1">
              <a:spLocks noChangeArrowheads="1"/>
            </p:cNvSpPr>
            <p:nvPr/>
          </p:nvSpPr>
          <p:spPr bwMode="auto">
            <a:xfrm>
              <a:off x="1056" y="1661"/>
              <a:ext cx="912"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THE DEALERSHIP</a:t>
              </a:r>
            </a:p>
          </p:txBody>
        </p:sp>
        <p:sp>
          <p:nvSpPr>
            <p:cNvPr id="33812" name="Oval 20"/>
            <p:cNvSpPr>
              <a:spLocks noChangeArrowheads="1"/>
            </p:cNvSpPr>
            <p:nvPr/>
          </p:nvSpPr>
          <p:spPr bwMode="auto">
            <a:xfrm>
              <a:off x="624" y="1200"/>
              <a:ext cx="288" cy="288"/>
            </a:xfrm>
            <a:prstGeom prst="ellipse">
              <a:avLst/>
            </a:prstGeom>
            <a:solidFill>
              <a:srgbClr val="E3C75E">
                <a:alpha val="88000"/>
              </a:srgbClr>
            </a:solidFill>
            <a:ln w="9525">
              <a:noFill/>
              <a:round/>
              <a:headEnd/>
              <a:tailEnd/>
            </a:ln>
            <a:effectLst/>
          </p:spPr>
          <p:txBody>
            <a:bodyPr wrap="none" anchor="ctr"/>
            <a:lstStyle/>
            <a:p>
              <a:endParaRPr lang="en-US"/>
            </a:p>
          </p:txBody>
        </p:sp>
        <p:sp>
          <p:nvSpPr>
            <p:cNvPr id="33813" name="Oval 21"/>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2" name="Text Box 12"/>
          <p:cNvSpPr txBox="1">
            <a:spLocks noChangeArrowheads="1"/>
          </p:cNvSpPr>
          <p:nvPr/>
        </p:nvSpPr>
        <p:spPr bwMode="auto">
          <a:xfrm>
            <a:off x="3505200" y="1143000"/>
            <a:ext cx="5181600" cy="4953000"/>
          </a:xfrm>
          <a:prstGeom prst="rect">
            <a:avLst/>
          </a:prstGeom>
          <a:noFill/>
          <a:ln w="9525">
            <a:noFill/>
            <a:miter lim="800000"/>
            <a:headEnd/>
            <a:tailEnd/>
          </a:ln>
          <a:effectLst/>
        </p:spPr>
        <p:txBody>
          <a:bodyPr/>
          <a:lstStyle/>
          <a:p>
            <a:pPr>
              <a:spcBef>
                <a:spcPct val="50000"/>
              </a:spcBef>
            </a:pPr>
            <a:r>
              <a:rPr lang="en-US" sz="3000">
                <a:solidFill>
                  <a:schemeClr val="accent2"/>
                </a:solidFill>
                <a:latin typeface="Arial" charset="0"/>
              </a:rPr>
              <a:t>You can often </a:t>
            </a:r>
            <a:r>
              <a:rPr lang="en-US" sz="3000" b="1" i="1">
                <a:solidFill>
                  <a:schemeClr val="accent2"/>
                </a:solidFill>
                <a:latin typeface="Arial" charset="0"/>
              </a:rPr>
              <a:t>negotiate</a:t>
            </a:r>
            <a:r>
              <a:rPr lang="en-US" sz="3000">
                <a:solidFill>
                  <a:schemeClr val="accent2"/>
                </a:solidFill>
                <a:latin typeface="Arial" charset="0"/>
              </a:rPr>
              <a:t> </a:t>
            </a:r>
            <a:br>
              <a:rPr lang="en-US" sz="3000">
                <a:solidFill>
                  <a:schemeClr val="accent2"/>
                </a:solidFill>
                <a:latin typeface="Arial" charset="0"/>
              </a:rPr>
            </a:br>
            <a:r>
              <a:rPr lang="en-US" sz="3000">
                <a:solidFill>
                  <a:schemeClr val="accent2"/>
                </a:solidFill>
                <a:latin typeface="Arial" charset="0"/>
              </a:rPr>
              <a:t>your APR just as you would the price of the car</a:t>
            </a:r>
            <a:endParaRPr lang="en-US"/>
          </a:p>
          <a:p>
            <a:pPr>
              <a:lnSpc>
                <a:spcPct val="90000"/>
              </a:lnSpc>
              <a:spcBef>
                <a:spcPct val="20000"/>
              </a:spcBef>
            </a:pPr>
            <a:endParaRPr lang="en-US" sz="1000"/>
          </a:p>
          <a:p>
            <a:pPr>
              <a:lnSpc>
                <a:spcPct val="110000"/>
              </a:lnSpc>
              <a:spcBef>
                <a:spcPct val="20000"/>
              </a:spcBef>
              <a:buClr>
                <a:schemeClr val="bg1"/>
              </a:buClr>
              <a:buSzPct val="95000"/>
              <a:buFont typeface="Times"/>
              <a:buChar char="•"/>
            </a:pPr>
            <a:r>
              <a:rPr lang="en-US" sz="2000">
                <a:latin typeface="Arial" charset="0"/>
              </a:rPr>
              <a:t>  Research other financing sources </a:t>
            </a:r>
            <a:br>
              <a:rPr lang="en-US" sz="2000">
                <a:latin typeface="Arial" charset="0"/>
              </a:rPr>
            </a:br>
            <a:r>
              <a:rPr lang="en-US" sz="2000">
                <a:latin typeface="Arial" charset="0"/>
              </a:rPr>
              <a:t>    in advance</a:t>
            </a:r>
          </a:p>
          <a:p>
            <a:pPr>
              <a:lnSpc>
                <a:spcPct val="110000"/>
              </a:lnSpc>
              <a:spcBef>
                <a:spcPct val="20000"/>
              </a:spcBef>
              <a:buClr>
                <a:schemeClr val="bg1"/>
              </a:buClr>
              <a:buSzPct val="95000"/>
              <a:buFont typeface="Times"/>
              <a:buChar char="•"/>
            </a:pPr>
            <a:r>
              <a:rPr lang="en-US" sz="2000">
                <a:latin typeface="Arial" charset="0"/>
              </a:rPr>
              <a:t>  Know what kind of a credit risk you are</a:t>
            </a:r>
          </a:p>
          <a:p>
            <a:pPr>
              <a:lnSpc>
                <a:spcPct val="110000"/>
              </a:lnSpc>
              <a:spcBef>
                <a:spcPct val="20000"/>
              </a:spcBef>
              <a:buClr>
                <a:schemeClr val="bg1"/>
              </a:buClr>
              <a:buSzPct val="95000"/>
              <a:buFont typeface="Times"/>
              <a:buChar char="•"/>
            </a:pPr>
            <a:r>
              <a:rPr lang="en-US" sz="2000">
                <a:latin typeface="Arial" charset="0"/>
              </a:rPr>
              <a:t>  Make yourself a strong applicant</a:t>
            </a:r>
            <a:endParaRPr lang="en-US" sz="2400"/>
          </a:p>
          <a:p>
            <a:pPr>
              <a:lnSpc>
                <a:spcPct val="90000"/>
              </a:lnSpc>
              <a:spcBef>
                <a:spcPct val="20000"/>
              </a:spcBef>
              <a:buFontTx/>
              <a:buChar char="•"/>
            </a:pPr>
            <a:endParaRPr lang="en-US" sz="2400"/>
          </a:p>
          <a:p>
            <a:pPr>
              <a:lnSpc>
                <a:spcPct val="140000"/>
              </a:lnSpc>
              <a:spcBef>
                <a:spcPct val="20000"/>
              </a:spcBef>
            </a:pPr>
            <a:endParaRPr lang="en-US" sz="2400" u="sng">
              <a:solidFill>
                <a:schemeClr val="accent2"/>
              </a:solidFill>
              <a:latin typeface="Arial" charset="0"/>
            </a:endParaRPr>
          </a:p>
        </p:txBody>
      </p:sp>
      <p:grpSp>
        <p:nvGrpSpPr>
          <p:cNvPr id="35860" name="Group 20"/>
          <p:cNvGrpSpPr>
            <a:grpSpLocks/>
          </p:cNvGrpSpPr>
          <p:nvPr/>
        </p:nvGrpSpPr>
        <p:grpSpPr bwMode="auto">
          <a:xfrm>
            <a:off x="3429000" y="2819400"/>
            <a:ext cx="292100" cy="266700"/>
            <a:chOff x="1945" y="1291"/>
            <a:chExt cx="366" cy="320"/>
          </a:xfrm>
        </p:grpSpPr>
        <p:sp>
          <p:nvSpPr>
            <p:cNvPr id="35861" name="AutoShape 21"/>
            <p:cNvSpPr>
              <a:spLocks noChangeArrowheads="1"/>
            </p:cNvSpPr>
            <p:nvPr/>
          </p:nvSpPr>
          <p:spPr bwMode="auto">
            <a:xfrm>
              <a:off x="1945" y="1454"/>
              <a:ext cx="270" cy="90"/>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35862" name="AutoShape 22"/>
            <p:cNvSpPr>
              <a:spLocks noChangeArrowheads="1"/>
            </p:cNvSpPr>
            <p:nvPr/>
          </p:nvSpPr>
          <p:spPr bwMode="auto">
            <a:xfrm rot="2700000">
              <a:off x="2047" y="1387"/>
              <a:ext cx="270" cy="77"/>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35863" name="AutoShape 23"/>
            <p:cNvSpPr>
              <a:spLocks noChangeArrowheads="1"/>
            </p:cNvSpPr>
            <p:nvPr/>
          </p:nvSpPr>
          <p:spPr bwMode="auto">
            <a:xfrm rot="-2700000">
              <a:off x="2043" y="1527"/>
              <a:ext cx="268" cy="84"/>
            </a:xfrm>
            <a:prstGeom prst="roundRect">
              <a:avLst>
                <a:gd name="adj" fmla="val 50000"/>
              </a:avLst>
            </a:prstGeom>
            <a:solidFill>
              <a:srgbClr val="35727E"/>
            </a:solidFill>
            <a:ln w="9525">
              <a:noFill/>
              <a:round/>
              <a:headEnd/>
              <a:tailEnd/>
            </a:ln>
            <a:effectLst/>
          </p:spPr>
          <p:txBody>
            <a:bodyPr wrap="none" anchor="ctr"/>
            <a:lstStyle/>
            <a:p>
              <a:endParaRPr lang="en-US"/>
            </a:p>
          </p:txBody>
        </p:sp>
      </p:grpSp>
      <p:grpSp>
        <p:nvGrpSpPr>
          <p:cNvPr id="35864" name="Group 24"/>
          <p:cNvGrpSpPr>
            <a:grpSpLocks/>
          </p:cNvGrpSpPr>
          <p:nvPr/>
        </p:nvGrpSpPr>
        <p:grpSpPr bwMode="auto">
          <a:xfrm>
            <a:off x="3429000" y="3505200"/>
            <a:ext cx="292100" cy="266700"/>
            <a:chOff x="1945" y="1291"/>
            <a:chExt cx="366" cy="320"/>
          </a:xfrm>
        </p:grpSpPr>
        <p:sp>
          <p:nvSpPr>
            <p:cNvPr id="35865" name="AutoShape 25"/>
            <p:cNvSpPr>
              <a:spLocks noChangeArrowheads="1"/>
            </p:cNvSpPr>
            <p:nvPr/>
          </p:nvSpPr>
          <p:spPr bwMode="auto">
            <a:xfrm>
              <a:off x="1945" y="1454"/>
              <a:ext cx="270" cy="90"/>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35866" name="AutoShape 26"/>
            <p:cNvSpPr>
              <a:spLocks noChangeArrowheads="1"/>
            </p:cNvSpPr>
            <p:nvPr/>
          </p:nvSpPr>
          <p:spPr bwMode="auto">
            <a:xfrm rot="2700000">
              <a:off x="2047" y="1387"/>
              <a:ext cx="270" cy="77"/>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35867" name="AutoShape 27"/>
            <p:cNvSpPr>
              <a:spLocks noChangeArrowheads="1"/>
            </p:cNvSpPr>
            <p:nvPr/>
          </p:nvSpPr>
          <p:spPr bwMode="auto">
            <a:xfrm rot="-2700000">
              <a:off x="2043" y="1527"/>
              <a:ext cx="268" cy="84"/>
            </a:xfrm>
            <a:prstGeom prst="roundRect">
              <a:avLst>
                <a:gd name="adj" fmla="val 50000"/>
              </a:avLst>
            </a:prstGeom>
            <a:solidFill>
              <a:srgbClr val="35727E"/>
            </a:solidFill>
            <a:ln w="9525">
              <a:noFill/>
              <a:round/>
              <a:headEnd/>
              <a:tailEnd/>
            </a:ln>
            <a:effectLst/>
          </p:spPr>
          <p:txBody>
            <a:bodyPr wrap="none" anchor="ctr"/>
            <a:lstStyle/>
            <a:p>
              <a:endParaRPr lang="en-US"/>
            </a:p>
          </p:txBody>
        </p:sp>
      </p:grpSp>
      <p:grpSp>
        <p:nvGrpSpPr>
          <p:cNvPr id="35868" name="Group 28"/>
          <p:cNvGrpSpPr>
            <a:grpSpLocks/>
          </p:cNvGrpSpPr>
          <p:nvPr/>
        </p:nvGrpSpPr>
        <p:grpSpPr bwMode="auto">
          <a:xfrm>
            <a:off x="3429000" y="3962400"/>
            <a:ext cx="292100" cy="266700"/>
            <a:chOff x="1945" y="1291"/>
            <a:chExt cx="366" cy="320"/>
          </a:xfrm>
        </p:grpSpPr>
        <p:sp>
          <p:nvSpPr>
            <p:cNvPr id="35869" name="AutoShape 29"/>
            <p:cNvSpPr>
              <a:spLocks noChangeArrowheads="1"/>
            </p:cNvSpPr>
            <p:nvPr/>
          </p:nvSpPr>
          <p:spPr bwMode="auto">
            <a:xfrm>
              <a:off x="1945" y="1454"/>
              <a:ext cx="270" cy="90"/>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35870" name="AutoShape 30"/>
            <p:cNvSpPr>
              <a:spLocks noChangeArrowheads="1"/>
            </p:cNvSpPr>
            <p:nvPr/>
          </p:nvSpPr>
          <p:spPr bwMode="auto">
            <a:xfrm rot="2700000">
              <a:off x="2047" y="1387"/>
              <a:ext cx="270" cy="77"/>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35871" name="AutoShape 31"/>
            <p:cNvSpPr>
              <a:spLocks noChangeArrowheads="1"/>
            </p:cNvSpPr>
            <p:nvPr/>
          </p:nvSpPr>
          <p:spPr bwMode="auto">
            <a:xfrm rot="-2700000">
              <a:off x="2043" y="1527"/>
              <a:ext cx="268" cy="84"/>
            </a:xfrm>
            <a:prstGeom prst="roundRect">
              <a:avLst>
                <a:gd name="adj" fmla="val 50000"/>
              </a:avLst>
            </a:prstGeom>
            <a:solidFill>
              <a:srgbClr val="35727E"/>
            </a:solidFill>
            <a:ln w="9525">
              <a:noFill/>
              <a:round/>
              <a:headEnd/>
              <a:tailEnd/>
            </a:ln>
            <a:effectLst/>
          </p:spPr>
          <p:txBody>
            <a:bodyPr wrap="none" anchor="ctr"/>
            <a:lstStyle/>
            <a:p>
              <a:endParaRPr lang="en-US"/>
            </a:p>
          </p:txBody>
        </p:sp>
      </p:grpSp>
      <p:grpSp>
        <p:nvGrpSpPr>
          <p:cNvPr id="35872" name="Group 32"/>
          <p:cNvGrpSpPr>
            <a:grpSpLocks/>
          </p:cNvGrpSpPr>
          <p:nvPr/>
        </p:nvGrpSpPr>
        <p:grpSpPr bwMode="auto">
          <a:xfrm>
            <a:off x="0" y="990600"/>
            <a:ext cx="3124200" cy="2438400"/>
            <a:chOff x="0" y="624"/>
            <a:chExt cx="1968" cy="1536"/>
          </a:xfrm>
        </p:grpSpPr>
        <p:pic>
          <p:nvPicPr>
            <p:cNvPr id="35873" name="Picture 33"/>
            <p:cNvPicPr>
              <a:picLocks noChangeArrowheads="1"/>
            </p:cNvPicPr>
            <p:nvPr/>
          </p:nvPicPr>
          <p:blipFill>
            <a:blip r:embed="rId3" cstate="print"/>
            <a:srcRect/>
            <a:stretch>
              <a:fillRect/>
            </a:stretch>
          </p:blipFill>
          <p:spPr bwMode="auto">
            <a:xfrm>
              <a:off x="227" y="624"/>
              <a:ext cx="989" cy="1440"/>
            </a:xfrm>
            <a:prstGeom prst="rect">
              <a:avLst/>
            </a:prstGeom>
            <a:noFill/>
          </p:spPr>
        </p:pic>
        <p:sp>
          <p:nvSpPr>
            <p:cNvPr id="35874" name="Rectangle 34"/>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35875" name="Text Box 35"/>
            <p:cNvSpPr txBox="1">
              <a:spLocks noChangeArrowheads="1"/>
            </p:cNvSpPr>
            <p:nvPr/>
          </p:nvSpPr>
          <p:spPr bwMode="auto">
            <a:xfrm>
              <a:off x="1056" y="1661"/>
              <a:ext cx="912"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THE DEALERSHIP</a:t>
              </a:r>
            </a:p>
          </p:txBody>
        </p:sp>
        <p:sp>
          <p:nvSpPr>
            <p:cNvPr id="35876" name="Oval 36"/>
            <p:cNvSpPr>
              <a:spLocks noChangeArrowheads="1"/>
            </p:cNvSpPr>
            <p:nvPr/>
          </p:nvSpPr>
          <p:spPr bwMode="auto">
            <a:xfrm>
              <a:off x="624" y="1200"/>
              <a:ext cx="288" cy="288"/>
            </a:xfrm>
            <a:prstGeom prst="ellipse">
              <a:avLst/>
            </a:prstGeom>
            <a:solidFill>
              <a:srgbClr val="E3C75E">
                <a:alpha val="88000"/>
              </a:srgbClr>
            </a:solidFill>
            <a:ln w="9525">
              <a:noFill/>
              <a:round/>
              <a:headEnd/>
              <a:tailEnd/>
            </a:ln>
            <a:effectLst/>
          </p:spPr>
          <p:txBody>
            <a:bodyPr wrap="none" anchor="ctr"/>
            <a:lstStyle/>
            <a:p>
              <a:endParaRPr lang="en-US"/>
            </a:p>
          </p:txBody>
        </p:sp>
        <p:sp>
          <p:nvSpPr>
            <p:cNvPr id="35877" name="Oval 37"/>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900"/>
                                  </p:stCondLst>
                                  <p:childTnLst>
                                    <p:set>
                                      <p:cBhvr>
                                        <p:cTn id="6" dur="1" fill="hold">
                                          <p:stCondLst>
                                            <p:cond delay="0"/>
                                          </p:stCondLst>
                                        </p:cTn>
                                        <p:tgtEl>
                                          <p:spTgt spid="35860"/>
                                        </p:tgtEl>
                                        <p:attrNameLst>
                                          <p:attrName>style.visibility</p:attrName>
                                        </p:attrNameLst>
                                      </p:cBhvr>
                                      <p:to>
                                        <p:strVal val="visible"/>
                                      </p:to>
                                    </p:set>
                                    <p:anim calcmode="lin" valueType="num">
                                      <p:cBhvr additive="base">
                                        <p:cTn id="7" dur="500" fill="hold"/>
                                        <p:tgtEl>
                                          <p:spTgt spid="35860"/>
                                        </p:tgtEl>
                                        <p:attrNameLst>
                                          <p:attrName>ppt_x</p:attrName>
                                        </p:attrNameLst>
                                      </p:cBhvr>
                                      <p:tavLst>
                                        <p:tav tm="0">
                                          <p:val>
                                            <p:strVal val="0-#ppt_w/2"/>
                                          </p:val>
                                        </p:tav>
                                        <p:tav tm="100000">
                                          <p:val>
                                            <p:strVal val="#ppt_x"/>
                                          </p:val>
                                        </p:tav>
                                      </p:tavLst>
                                    </p:anim>
                                    <p:anim calcmode="lin" valueType="num">
                                      <p:cBhvr additive="base">
                                        <p:cTn id="8" dur="500" fill="hold"/>
                                        <p:tgtEl>
                                          <p:spTgt spid="35860"/>
                                        </p:tgtEl>
                                        <p:attrNameLst>
                                          <p:attrName>ppt_y</p:attrName>
                                        </p:attrNameLst>
                                      </p:cBhvr>
                                      <p:tavLst>
                                        <p:tav tm="0">
                                          <p:val>
                                            <p:strVal val="#ppt_y"/>
                                          </p:val>
                                        </p:tav>
                                        <p:tav tm="100000">
                                          <p:val>
                                            <p:strVal val="#ppt_y"/>
                                          </p:val>
                                        </p:tav>
                                      </p:tavLst>
                                    </p:anim>
                                  </p:childTnLst>
                                </p:cTn>
                              </p:par>
                            </p:childTnLst>
                          </p:cTn>
                        </p:par>
                        <p:par>
                          <p:cTn id="9" fill="hold">
                            <p:stCondLst>
                              <p:cond delay="1400"/>
                            </p:stCondLst>
                            <p:childTnLst>
                              <p:par>
                                <p:cTn id="10" presetID="2" presetClass="entr" presetSubtype="8" fill="hold" nodeType="afterEffect">
                                  <p:stCondLst>
                                    <p:cond delay="900"/>
                                  </p:stCondLst>
                                  <p:childTnLst>
                                    <p:set>
                                      <p:cBhvr>
                                        <p:cTn id="11" dur="1" fill="hold">
                                          <p:stCondLst>
                                            <p:cond delay="0"/>
                                          </p:stCondLst>
                                        </p:cTn>
                                        <p:tgtEl>
                                          <p:spTgt spid="35864"/>
                                        </p:tgtEl>
                                        <p:attrNameLst>
                                          <p:attrName>style.visibility</p:attrName>
                                        </p:attrNameLst>
                                      </p:cBhvr>
                                      <p:to>
                                        <p:strVal val="visible"/>
                                      </p:to>
                                    </p:set>
                                    <p:anim calcmode="lin" valueType="num">
                                      <p:cBhvr additive="base">
                                        <p:cTn id="12" dur="500" fill="hold"/>
                                        <p:tgtEl>
                                          <p:spTgt spid="35864"/>
                                        </p:tgtEl>
                                        <p:attrNameLst>
                                          <p:attrName>ppt_x</p:attrName>
                                        </p:attrNameLst>
                                      </p:cBhvr>
                                      <p:tavLst>
                                        <p:tav tm="0">
                                          <p:val>
                                            <p:strVal val="0-#ppt_w/2"/>
                                          </p:val>
                                        </p:tav>
                                        <p:tav tm="100000">
                                          <p:val>
                                            <p:strVal val="#ppt_x"/>
                                          </p:val>
                                        </p:tav>
                                      </p:tavLst>
                                    </p:anim>
                                    <p:anim calcmode="lin" valueType="num">
                                      <p:cBhvr additive="base">
                                        <p:cTn id="13" dur="500" fill="hold"/>
                                        <p:tgtEl>
                                          <p:spTgt spid="35864"/>
                                        </p:tgtEl>
                                        <p:attrNameLst>
                                          <p:attrName>ppt_y</p:attrName>
                                        </p:attrNameLst>
                                      </p:cBhvr>
                                      <p:tavLst>
                                        <p:tav tm="0">
                                          <p:val>
                                            <p:strVal val="#ppt_y"/>
                                          </p:val>
                                        </p:tav>
                                        <p:tav tm="100000">
                                          <p:val>
                                            <p:strVal val="#ppt_y"/>
                                          </p:val>
                                        </p:tav>
                                      </p:tavLst>
                                    </p:anim>
                                  </p:childTnLst>
                                </p:cTn>
                              </p:par>
                            </p:childTnLst>
                          </p:cTn>
                        </p:par>
                        <p:par>
                          <p:cTn id="14" fill="hold">
                            <p:stCondLst>
                              <p:cond delay="2800"/>
                            </p:stCondLst>
                            <p:childTnLst>
                              <p:par>
                                <p:cTn id="15" presetID="2" presetClass="entr" presetSubtype="8" fill="hold" nodeType="afterEffect">
                                  <p:stCondLst>
                                    <p:cond delay="900"/>
                                  </p:stCondLst>
                                  <p:childTnLst>
                                    <p:set>
                                      <p:cBhvr>
                                        <p:cTn id="16" dur="1" fill="hold">
                                          <p:stCondLst>
                                            <p:cond delay="0"/>
                                          </p:stCondLst>
                                        </p:cTn>
                                        <p:tgtEl>
                                          <p:spTgt spid="35868"/>
                                        </p:tgtEl>
                                        <p:attrNameLst>
                                          <p:attrName>style.visibility</p:attrName>
                                        </p:attrNameLst>
                                      </p:cBhvr>
                                      <p:to>
                                        <p:strVal val="visible"/>
                                      </p:to>
                                    </p:set>
                                    <p:anim calcmode="lin" valueType="num">
                                      <p:cBhvr additive="base">
                                        <p:cTn id="17" dur="500" fill="hold"/>
                                        <p:tgtEl>
                                          <p:spTgt spid="35868"/>
                                        </p:tgtEl>
                                        <p:attrNameLst>
                                          <p:attrName>ppt_x</p:attrName>
                                        </p:attrNameLst>
                                      </p:cBhvr>
                                      <p:tavLst>
                                        <p:tav tm="0">
                                          <p:val>
                                            <p:strVal val="0-#ppt_w/2"/>
                                          </p:val>
                                        </p:tav>
                                        <p:tav tm="100000">
                                          <p:val>
                                            <p:strVal val="#ppt_x"/>
                                          </p:val>
                                        </p:tav>
                                      </p:tavLst>
                                    </p:anim>
                                    <p:anim calcmode="lin" valueType="num">
                                      <p:cBhvr additive="base">
                                        <p:cTn id="18" dur="500" fill="hold"/>
                                        <p:tgtEl>
                                          <p:spTgt spid="35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3" name="Text Box 17"/>
          <p:cNvSpPr txBox="1">
            <a:spLocks noChangeArrowheads="1"/>
          </p:cNvSpPr>
          <p:nvPr/>
        </p:nvSpPr>
        <p:spPr bwMode="auto">
          <a:xfrm>
            <a:off x="3505200" y="1143000"/>
            <a:ext cx="5181600" cy="4953000"/>
          </a:xfrm>
          <a:prstGeom prst="rect">
            <a:avLst/>
          </a:prstGeom>
          <a:noFill/>
          <a:ln w="9525">
            <a:noFill/>
            <a:miter lim="800000"/>
            <a:headEnd/>
            <a:tailEnd/>
          </a:ln>
          <a:effectLst/>
        </p:spPr>
        <p:txBody>
          <a:bodyPr/>
          <a:lstStyle/>
          <a:p>
            <a:pPr>
              <a:spcBef>
                <a:spcPct val="50000"/>
              </a:spcBef>
            </a:pPr>
            <a:r>
              <a:rPr lang="en-US" sz="3000">
                <a:solidFill>
                  <a:schemeClr val="accent2"/>
                </a:solidFill>
                <a:latin typeface="Arial" charset="0"/>
              </a:rPr>
              <a:t>Stay within your price range </a:t>
            </a:r>
          </a:p>
          <a:p>
            <a:pPr algn="r">
              <a:lnSpc>
                <a:spcPct val="70000"/>
              </a:lnSpc>
              <a:spcBef>
                <a:spcPct val="50000"/>
              </a:spcBef>
            </a:pPr>
            <a:r>
              <a:rPr lang="en-US" sz="3000" b="1" i="1">
                <a:latin typeface="Arial" charset="0"/>
              </a:rPr>
              <a:t>Discipline pays off!!</a:t>
            </a:r>
            <a:endParaRPr lang="en-US"/>
          </a:p>
          <a:p>
            <a:pPr>
              <a:lnSpc>
                <a:spcPct val="90000"/>
              </a:lnSpc>
              <a:spcBef>
                <a:spcPct val="20000"/>
              </a:spcBef>
            </a:pPr>
            <a:endParaRPr lang="en-US" sz="1000"/>
          </a:p>
          <a:p>
            <a:pPr lvl="1">
              <a:lnSpc>
                <a:spcPct val="110000"/>
              </a:lnSpc>
              <a:spcBef>
                <a:spcPct val="20000"/>
              </a:spcBef>
              <a:buClr>
                <a:schemeClr val="accent2"/>
              </a:buClr>
              <a:buFontTx/>
              <a:buChar char="–"/>
            </a:pPr>
            <a:endParaRPr lang="en-US" sz="2400"/>
          </a:p>
          <a:p>
            <a:pPr>
              <a:lnSpc>
                <a:spcPct val="90000"/>
              </a:lnSpc>
              <a:spcBef>
                <a:spcPct val="20000"/>
              </a:spcBef>
              <a:buFontTx/>
              <a:buChar char="•"/>
            </a:pPr>
            <a:endParaRPr lang="en-US" sz="2400"/>
          </a:p>
          <a:p>
            <a:pPr>
              <a:lnSpc>
                <a:spcPct val="140000"/>
              </a:lnSpc>
              <a:spcBef>
                <a:spcPct val="20000"/>
              </a:spcBef>
            </a:pPr>
            <a:endParaRPr lang="en-US" sz="2400" u="sng">
              <a:solidFill>
                <a:schemeClr val="accent2"/>
              </a:solidFill>
              <a:latin typeface="Arial" charset="0"/>
            </a:endParaRPr>
          </a:p>
        </p:txBody>
      </p:sp>
      <p:pic>
        <p:nvPicPr>
          <p:cNvPr id="39956" name="Picture 20"/>
          <p:cNvPicPr>
            <a:picLocks noChangeAspect="1" noChangeArrowheads="1"/>
          </p:cNvPicPr>
          <p:nvPr/>
        </p:nvPicPr>
        <p:blipFill>
          <a:blip r:embed="rId3" cstate="print"/>
          <a:srcRect t="32835" b="21463"/>
          <a:stretch>
            <a:fillRect/>
          </a:stretch>
        </p:blipFill>
        <p:spPr bwMode="auto">
          <a:xfrm>
            <a:off x="3581400" y="2514600"/>
            <a:ext cx="5562600" cy="3810000"/>
          </a:xfrm>
          <a:prstGeom prst="rect">
            <a:avLst/>
          </a:prstGeom>
          <a:noFill/>
        </p:spPr>
      </p:pic>
      <p:grpSp>
        <p:nvGrpSpPr>
          <p:cNvPr id="39957" name="Group 21"/>
          <p:cNvGrpSpPr>
            <a:grpSpLocks/>
          </p:cNvGrpSpPr>
          <p:nvPr/>
        </p:nvGrpSpPr>
        <p:grpSpPr bwMode="auto">
          <a:xfrm>
            <a:off x="0" y="990600"/>
            <a:ext cx="3124200" cy="2438400"/>
            <a:chOff x="0" y="624"/>
            <a:chExt cx="1968" cy="1536"/>
          </a:xfrm>
        </p:grpSpPr>
        <p:pic>
          <p:nvPicPr>
            <p:cNvPr id="39958" name="Picture 22"/>
            <p:cNvPicPr>
              <a:picLocks noChangeArrowheads="1"/>
            </p:cNvPicPr>
            <p:nvPr/>
          </p:nvPicPr>
          <p:blipFill>
            <a:blip r:embed="rId4" cstate="print"/>
            <a:srcRect/>
            <a:stretch>
              <a:fillRect/>
            </a:stretch>
          </p:blipFill>
          <p:spPr bwMode="auto">
            <a:xfrm>
              <a:off x="227" y="624"/>
              <a:ext cx="989" cy="1440"/>
            </a:xfrm>
            <a:prstGeom prst="rect">
              <a:avLst/>
            </a:prstGeom>
            <a:noFill/>
          </p:spPr>
        </p:pic>
        <p:sp>
          <p:nvSpPr>
            <p:cNvPr id="39959" name="Rectangle 23"/>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39960" name="Text Box 24"/>
            <p:cNvSpPr txBox="1">
              <a:spLocks noChangeArrowheads="1"/>
            </p:cNvSpPr>
            <p:nvPr/>
          </p:nvSpPr>
          <p:spPr bwMode="auto">
            <a:xfrm>
              <a:off x="1056" y="1661"/>
              <a:ext cx="912"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THE DEALERSHIP</a:t>
              </a:r>
            </a:p>
          </p:txBody>
        </p:sp>
        <p:sp>
          <p:nvSpPr>
            <p:cNvPr id="39961" name="Oval 25"/>
            <p:cNvSpPr>
              <a:spLocks noChangeArrowheads="1"/>
            </p:cNvSpPr>
            <p:nvPr/>
          </p:nvSpPr>
          <p:spPr bwMode="auto">
            <a:xfrm>
              <a:off x="624" y="1200"/>
              <a:ext cx="288" cy="288"/>
            </a:xfrm>
            <a:prstGeom prst="ellipse">
              <a:avLst/>
            </a:prstGeom>
            <a:solidFill>
              <a:srgbClr val="E3C75E">
                <a:alpha val="88000"/>
              </a:srgbClr>
            </a:solidFill>
            <a:ln w="9525">
              <a:noFill/>
              <a:round/>
              <a:headEnd/>
              <a:tailEnd/>
            </a:ln>
            <a:effectLst/>
          </p:spPr>
          <p:txBody>
            <a:bodyPr wrap="none" anchor="ctr"/>
            <a:lstStyle/>
            <a:p>
              <a:endParaRPr lang="en-US"/>
            </a:p>
          </p:txBody>
        </p:sp>
        <p:sp>
          <p:nvSpPr>
            <p:cNvPr id="39962" name="Oval 26"/>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Text Box 13"/>
          <p:cNvSpPr txBox="1">
            <a:spLocks noChangeArrowheads="1"/>
          </p:cNvSpPr>
          <p:nvPr/>
        </p:nvSpPr>
        <p:spPr bwMode="auto">
          <a:xfrm>
            <a:off x="3505200" y="1143000"/>
            <a:ext cx="5181600" cy="4953000"/>
          </a:xfrm>
          <a:prstGeom prst="rect">
            <a:avLst/>
          </a:prstGeom>
          <a:noFill/>
          <a:ln w="9525">
            <a:noFill/>
            <a:miter lim="800000"/>
            <a:headEnd/>
            <a:tailEnd/>
          </a:ln>
          <a:effectLst/>
        </p:spPr>
        <p:txBody>
          <a:bodyPr/>
          <a:lstStyle/>
          <a:p>
            <a:pPr>
              <a:spcBef>
                <a:spcPct val="50000"/>
              </a:spcBef>
            </a:pPr>
            <a:r>
              <a:rPr lang="en-US" sz="3000">
                <a:solidFill>
                  <a:schemeClr val="accent2"/>
                </a:solidFill>
                <a:latin typeface="Arial" charset="0"/>
              </a:rPr>
              <a:t>Optional Products </a:t>
            </a:r>
            <a:endParaRPr lang="en-US"/>
          </a:p>
          <a:p>
            <a:pPr>
              <a:lnSpc>
                <a:spcPct val="90000"/>
              </a:lnSpc>
              <a:spcBef>
                <a:spcPct val="20000"/>
              </a:spcBef>
            </a:pPr>
            <a:endParaRPr lang="en-US" sz="1000"/>
          </a:p>
          <a:p>
            <a:pPr lvl="1">
              <a:lnSpc>
                <a:spcPct val="110000"/>
              </a:lnSpc>
              <a:spcBef>
                <a:spcPct val="20000"/>
              </a:spcBef>
              <a:buClr>
                <a:schemeClr val="accent2"/>
              </a:buClr>
              <a:buFontTx/>
              <a:buChar char="–"/>
            </a:pPr>
            <a:endParaRPr lang="en-US" sz="2400"/>
          </a:p>
          <a:p>
            <a:pPr>
              <a:lnSpc>
                <a:spcPct val="90000"/>
              </a:lnSpc>
              <a:spcBef>
                <a:spcPct val="20000"/>
              </a:spcBef>
              <a:buFontTx/>
              <a:buChar char="•"/>
            </a:pPr>
            <a:endParaRPr lang="en-US" sz="2400"/>
          </a:p>
          <a:p>
            <a:pPr>
              <a:lnSpc>
                <a:spcPct val="140000"/>
              </a:lnSpc>
              <a:spcBef>
                <a:spcPct val="20000"/>
              </a:spcBef>
            </a:pPr>
            <a:endParaRPr lang="en-US" sz="2400" u="sng">
              <a:solidFill>
                <a:schemeClr val="accent2"/>
              </a:solidFill>
              <a:latin typeface="Arial" charset="0"/>
            </a:endParaRPr>
          </a:p>
        </p:txBody>
      </p:sp>
      <p:grpSp>
        <p:nvGrpSpPr>
          <p:cNvPr id="37910" name="Group 22"/>
          <p:cNvGrpSpPr>
            <a:grpSpLocks/>
          </p:cNvGrpSpPr>
          <p:nvPr/>
        </p:nvGrpSpPr>
        <p:grpSpPr bwMode="auto">
          <a:xfrm>
            <a:off x="0" y="990600"/>
            <a:ext cx="3124200" cy="2438400"/>
            <a:chOff x="0" y="624"/>
            <a:chExt cx="1968" cy="1536"/>
          </a:xfrm>
        </p:grpSpPr>
        <p:pic>
          <p:nvPicPr>
            <p:cNvPr id="37911" name="Picture 23"/>
            <p:cNvPicPr>
              <a:picLocks noChangeArrowheads="1"/>
            </p:cNvPicPr>
            <p:nvPr/>
          </p:nvPicPr>
          <p:blipFill>
            <a:blip r:embed="rId3" cstate="print"/>
            <a:srcRect/>
            <a:stretch>
              <a:fillRect/>
            </a:stretch>
          </p:blipFill>
          <p:spPr bwMode="auto">
            <a:xfrm>
              <a:off x="227" y="624"/>
              <a:ext cx="989" cy="1440"/>
            </a:xfrm>
            <a:prstGeom prst="rect">
              <a:avLst/>
            </a:prstGeom>
            <a:noFill/>
          </p:spPr>
        </p:pic>
        <p:sp>
          <p:nvSpPr>
            <p:cNvPr id="37912" name="Rectangle 24"/>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37913" name="Text Box 25"/>
            <p:cNvSpPr txBox="1">
              <a:spLocks noChangeArrowheads="1"/>
            </p:cNvSpPr>
            <p:nvPr/>
          </p:nvSpPr>
          <p:spPr bwMode="auto">
            <a:xfrm>
              <a:off x="1056" y="1661"/>
              <a:ext cx="912"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THE DEALERSHIP</a:t>
              </a:r>
            </a:p>
          </p:txBody>
        </p:sp>
        <p:sp>
          <p:nvSpPr>
            <p:cNvPr id="37914" name="Oval 26"/>
            <p:cNvSpPr>
              <a:spLocks noChangeArrowheads="1"/>
            </p:cNvSpPr>
            <p:nvPr/>
          </p:nvSpPr>
          <p:spPr bwMode="auto">
            <a:xfrm>
              <a:off x="624" y="1200"/>
              <a:ext cx="288" cy="288"/>
            </a:xfrm>
            <a:prstGeom prst="ellipse">
              <a:avLst/>
            </a:prstGeom>
            <a:solidFill>
              <a:srgbClr val="E3C75E">
                <a:alpha val="88000"/>
              </a:srgbClr>
            </a:solidFill>
            <a:ln w="9525">
              <a:noFill/>
              <a:round/>
              <a:headEnd/>
              <a:tailEnd/>
            </a:ln>
            <a:effectLst/>
          </p:spPr>
          <p:txBody>
            <a:bodyPr wrap="none" anchor="ctr"/>
            <a:lstStyle/>
            <a:p>
              <a:endParaRPr lang="en-US"/>
            </a:p>
          </p:txBody>
        </p:sp>
        <p:sp>
          <p:nvSpPr>
            <p:cNvPr id="37915" name="Oval 27"/>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grpSp>
      <p:pic>
        <p:nvPicPr>
          <p:cNvPr id="37916" name="Picture 28"/>
          <p:cNvPicPr>
            <a:picLocks noChangeAspect="1" noChangeArrowheads="1"/>
          </p:cNvPicPr>
          <p:nvPr/>
        </p:nvPicPr>
        <p:blipFill>
          <a:blip r:embed="rId4" cstate="print"/>
          <a:srcRect/>
          <a:stretch>
            <a:fillRect/>
          </a:stretch>
        </p:blipFill>
        <p:spPr bwMode="auto">
          <a:xfrm>
            <a:off x="3941763" y="1828800"/>
            <a:ext cx="3983037" cy="4419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Text Box 8"/>
          <p:cNvSpPr txBox="1">
            <a:spLocks noChangeArrowheads="1"/>
          </p:cNvSpPr>
          <p:nvPr/>
        </p:nvSpPr>
        <p:spPr bwMode="auto">
          <a:xfrm>
            <a:off x="3505200" y="1143000"/>
            <a:ext cx="5181600" cy="4953000"/>
          </a:xfrm>
          <a:prstGeom prst="rect">
            <a:avLst/>
          </a:prstGeom>
          <a:noFill/>
          <a:ln w="9525">
            <a:noFill/>
            <a:miter lim="800000"/>
            <a:headEnd/>
            <a:tailEnd/>
          </a:ln>
          <a:effectLst/>
        </p:spPr>
        <p:txBody>
          <a:bodyPr/>
          <a:lstStyle/>
          <a:p>
            <a:pPr>
              <a:spcBef>
                <a:spcPct val="50000"/>
              </a:spcBef>
            </a:pPr>
            <a:r>
              <a:rPr lang="en-US" sz="3000">
                <a:solidFill>
                  <a:schemeClr val="accent2"/>
                </a:solidFill>
                <a:latin typeface="Arial" charset="0"/>
              </a:rPr>
              <a:t>Read Your Contract </a:t>
            </a:r>
          </a:p>
          <a:p>
            <a:pPr>
              <a:spcBef>
                <a:spcPct val="50000"/>
              </a:spcBef>
            </a:pPr>
            <a:endParaRPr lang="en-US"/>
          </a:p>
          <a:p>
            <a:pPr>
              <a:lnSpc>
                <a:spcPct val="90000"/>
              </a:lnSpc>
              <a:spcBef>
                <a:spcPct val="20000"/>
              </a:spcBef>
            </a:pPr>
            <a:endParaRPr lang="en-US" sz="1000"/>
          </a:p>
          <a:p>
            <a:pPr lvl="1">
              <a:lnSpc>
                <a:spcPct val="110000"/>
              </a:lnSpc>
              <a:spcBef>
                <a:spcPct val="20000"/>
              </a:spcBef>
              <a:buClr>
                <a:schemeClr val="accent2"/>
              </a:buClr>
              <a:buFontTx/>
              <a:buChar char="–"/>
            </a:pPr>
            <a:endParaRPr lang="en-US" sz="2400"/>
          </a:p>
          <a:p>
            <a:pPr>
              <a:lnSpc>
                <a:spcPct val="90000"/>
              </a:lnSpc>
              <a:spcBef>
                <a:spcPct val="20000"/>
              </a:spcBef>
              <a:buFontTx/>
              <a:buChar char="•"/>
            </a:pPr>
            <a:endParaRPr lang="en-US" sz="2400"/>
          </a:p>
          <a:p>
            <a:pPr>
              <a:lnSpc>
                <a:spcPct val="140000"/>
              </a:lnSpc>
              <a:spcBef>
                <a:spcPct val="20000"/>
              </a:spcBef>
            </a:pPr>
            <a:endParaRPr lang="en-US" sz="2400" u="sng">
              <a:solidFill>
                <a:schemeClr val="accent2"/>
              </a:solidFill>
              <a:latin typeface="Arial" charset="0"/>
            </a:endParaRPr>
          </a:p>
        </p:txBody>
      </p:sp>
      <p:pic>
        <p:nvPicPr>
          <p:cNvPr id="51212" name="Picture 12" descr="pkg_page_5"/>
          <p:cNvPicPr>
            <a:picLocks noChangeAspect="1" noChangeArrowheads="1"/>
          </p:cNvPicPr>
          <p:nvPr/>
        </p:nvPicPr>
        <p:blipFill>
          <a:blip r:embed="rId3" cstate="print"/>
          <a:srcRect/>
          <a:stretch>
            <a:fillRect/>
          </a:stretch>
        </p:blipFill>
        <p:spPr bwMode="auto">
          <a:xfrm>
            <a:off x="4419600" y="2209800"/>
            <a:ext cx="3651250" cy="4324350"/>
          </a:xfrm>
          <a:prstGeom prst="rect">
            <a:avLst/>
          </a:prstGeom>
          <a:noFill/>
        </p:spPr>
      </p:pic>
      <p:sp>
        <p:nvSpPr>
          <p:cNvPr id="51213" name="Text Box 13"/>
          <p:cNvSpPr txBox="1">
            <a:spLocks noChangeArrowheads="1"/>
          </p:cNvSpPr>
          <p:nvPr/>
        </p:nvSpPr>
        <p:spPr bwMode="auto">
          <a:xfrm>
            <a:off x="4705350" y="2424113"/>
            <a:ext cx="2233613" cy="501650"/>
          </a:xfrm>
          <a:prstGeom prst="rect">
            <a:avLst/>
          </a:prstGeom>
          <a:solidFill>
            <a:schemeClr val="bg1"/>
          </a:solidFill>
          <a:ln w="9525">
            <a:noFill/>
            <a:miter lim="800000"/>
            <a:headEnd/>
            <a:tailEnd/>
          </a:ln>
          <a:effectLst/>
        </p:spPr>
        <p:txBody>
          <a:bodyPr>
            <a:spAutoFit/>
          </a:bodyPr>
          <a:lstStyle/>
          <a:p>
            <a:r>
              <a:rPr lang="en-US" sz="900" b="1">
                <a:solidFill>
                  <a:srgbClr val="003366"/>
                </a:solidFill>
                <a:latin typeface="Tahoma" charset="0"/>
              </a:rPr>
              <a:t>Quality Auto Credit, Inc.</a:t>
            </a:r>
          </a:p>
          <a:p>
            <a:r>
              <a:rPr lang="en-US" sz="900" b="1">
                <a:solidFill>
                  <a:srgbClr val="003366"/>
                </a:solidFill>
                <a:latin typeface="Tahoma" charset="0"/>
              </a:rPr>
              <a:t>12345 Smith Hwy, Springfield, TX 76021</a:t>
            </a:r>
          </a:p>
        </p:txBody>
      </p:sp>
      <p:sp>
        <p:nvSpPr>
          <p:cNvPr id="51214" name="Line 14"/>
          <p:cNvSpPr>
            <a:spLocks noChangeShapeType="1"/>
          </p:cNvSpPr>
          <p:nvPr/>
        </p:nvSpPr>
        <p:spPr bwMode="auto">
          <a:xfrm flipV="1">
            <a:off x="4419600" y="2381250"/>
            <a:ext cx="0" cy="4171950"/>
          </a:xfrm>
          <a:prstGeom prst="line">
            <a:avLst/>
          </a:prstGeom>
          <a:noFill/>
          <a:ln w="9525">
            <a:solidFill>
              <a:schemeClr val="bg2"/>
            </a:solidFill>
            <a:round/>
            <a:headEnd/>
            <a:tailEnd/>
          </a:ln>
          <a:effectLst/>
        </p:spPr>
        <p:txBody>
          <a:bodyPr/>
          <a:lstStyle/>
          <a:p>
            <a:endParaRPr lang="en-US"/>
          </a:p>
        </p:txBody>
      </p:sp>
      <p:sp>
        <p:nvSpPr>
          <p:cNvPr id="51215" name="Line 15"/>
          <p:cNvSpPr>
            <a:spLocks noChangeShapeType="1"/>
          </p:cNvSpPr>
          <p:nvPr/>
        </p:nvSpPr>
        <p:spPr bwMode="auto">
          <a:xfrm>
            <a:off x="4419600" y="2381250"/>
            <a:ext cx="3665538" cy="0"/>
          </a:xfrm>
          <a:prstGeom prst="line">
            <a:avLst/>
          </a:prstGeom>
          <a:noFill/>
          <a:ln w="9525">
            <a:solidFill>
              <a:schemeClr val="bg2"/>
            </a:solidFill>
            <a:round/>
            <a:headEnd/>
            <a:tailEnd/>
          </a:ln>
          <a:effectLst/>
        </p:spPr>
        <p:txBody>
          <a:bodyPr/>
          <a:lstStyle/>
          <a:p>
            <a:endParaRPr lang="en-US"/>
          </a:p>
        </p:txBody>
      </p:sp>
      <p:sp>
        <p:nvSpPr>
          <p:cNvPr id="51223" name="Line 23"/>
          <p:cNvSpPr>
            <a:spLocks noChangeShapeType="1"/>
          </p:cNvSpPr>
          <p:nvPr/>
        </p:nvSpPr>
        <p:spPr bwMode="auto">
          <a:xfrm flipV="1">
            <a:off x="8077200" y="2362200"/>
            <a:ext cx="0" cy="4171950"/>
          </a:xfrm>
          <a:prstGeom prst="line">
            <a:avLst/>
          </a:prstGeom>
          <a:noFill/>
          <a:ln w="9525">
            <a:solidFill>
              <a:schemeClr val="bg2"/>
            </a:solidFill>
            <a:round/>
            <a:headEnd/>
            <a:tailEnd/>
          </a:ln>
          <a:effectLst/>
        </p:spPr>
        <p:txBody>
          <a:bodyPr/>
          <a:lstStyle/>
          <a:p>
            <a:endParaRPr lang="en-US"/>
          </a:p>
        </p:txBody>
      </p:sp>
      <p:grpSp>
        <p:nvGrpSpPr>
          <p:cNvPr id="51224" name="Group 24"/>
          <p:cNvGrpSpPr>
            <a:grpSpLocks/>
          </p:cNvGrpSpPr>
          <p:nvPr/>
        </p:nvGrpSpPr>
        <p:grpSpPr bwMode="auto">
          <a:xfrm>
            <a:off x="0" y="990600"/>
            <a:ext cx="3124200" cy="2438400"/>
            <a:chOff x="0" y="624"/>
            <a:chExt cx="1968" cy="1536"/>
          </a:xfrm>
        </p:grpSpPr>
        <p:pic>
          <p:nvPicPr>
            <p:cNvPr id="51225" name="Picture 25"/>
            <p:cNvPicPr>
              <a:picLocks noChangeArrowheads="1"/>
            </p:cNvPicPr>
            <p:nvPr/>
          </p:nvPicPr>
          <p:blipFill>
            <a:blip r:embed="rId4" cstate="print"/>
            <a:srcRect/>
            <a:stretch>
              <a:fillRect/>
            </a:stretch>
          </p:blipFill>
          <p:spPr bwMode="auto">
            <a:xfrm>
              <a:off x="227" y="624"/>
              <a:ext cx="989" cy="1440"/>
            </a:xfrm>
            <a:prstGeom prst="rect">
              <a:avLst/>
            </a:prstGeom>
            <a:noFill/>
          </p:spPr>
        </p:pic>
        <p:sp>
          <p:nvSpPr>
            <p:cNvPr id="51226" name="Rectangle 26"/>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51227" name="Text Box 27"/>
            <p:cNvSpPr txBox="1">
              <a:spLocks noChangeArrowheads="1"/>
            </p:cNvSpPr>
            <p:nvPr/>
          </p:nvSpPr>
          <p:spPr bwMode="auto">
            <a:xfrm>
              <a:off x="1056" y="1661"/>
              <a:ext cx="912"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THE DEALERSHIP</a:t>
              </a:r>
            </a:p>
          </p:txBody>
        </p:sp>
        <p:sp>
          <p:nvSpPr>
            <p:cNvPr id="51228" name="Oval 28"/>
            <p:cNvSpPr>
              <a:spLocks noChangeArrowheads="1"/>
            </p:cNvSpPr>
            <p:nvPr/>
          </p:nvSpPr>
          <p:spPr bwMode="auto">
            <a:xfrm>
              <a:off x="624" y="1200"/>
              <a:ext cx="288" cy="288"/>
            </a:xfrm>
            <a:prstGeom prst="ellipse">
              <a:avLst/>
            </a:prstGeom>
            <a:solidFill>
              <a:srgbClr val="E3C75E">
                <a:alpha val="88000"/>
              </a:srgbClr>
            </a:solidFill>
            <a:ln w="9525">
              <a:noFill/>
              <a:round/>
              <a:headEnd/>
              <a:tailEnd/>
            </a:ln>
            <a:effectLst/>
          </p:spPr>
          <p:txBody>
            <a:bodyPr wrap="none" anchor="ctr"/>
            <a:lstStyle/>
            <a:p>
              <a:endParaRPr lang="en-US"/>
            </a:p>
          </p:txBody>
        </p:sp>
        <p:sp>
          <p:nvSpPr>
            <p:cNvPr id="51229" name="Oval 29"/>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6" name="Picture 10"/>
          <p:cNvPicPr>
            <a:picLocks noChangeAspect="1" noChangeArrowheads="1"/>
          </p:cNvPicPr>
          <p:nvPr/>
        </p:nvPicPr>
        <p:blipFill>
          <a:blip r:embed="rId3" cstate="print"/>
          <a:srcRect t="1068" b="19839"/>
          <a:stretch>
            <a:fillRect/>
          </a:stretch>
        </p:blipFill>
        <p:spPr bwMode="auto">
          <a:xfrm>
            <a:off x="0" y="914400"/>
            <a:ext cx="9144000" cy="5638800"/>
          </a:xfrm>
          <a:prstGeom prst="rect">
            <a:avLst/>
          </a:prstGeom>
          <a:noFill/>
        </p:spPr>
      </p:pic>
      <p:sp>
        <p:nvSpPr>
          <p:cNvPr id="45067" name="Rectangle 11"/>
          <p:cNvSpPr>
            <a:spLocks noGrp="1" noChangeArrowheads="1"/>
          </p:cNvSpPr>
          <p:nvPr>
            <p:ph type="body" sz="half" idx="2"/>
          </p:nvPr>
        </p:nvSpPr>
        <p:spPr>
          <a:xfrm>
            <a:off x="304800" y="3581400"/>
            <a:ext cx="4191000" cy="2667000"/>
          </a:xfrm>
          <a:solidFill>
            <a:schemeClr val="bg1"/>
          </a:solidFill>
          <a:ln w="38100" cmpd="dbl">
            <a:solidFill>
              <a:schemeClr val="tx1"/>
            </a:solidFill>
          </a:ln>
        </p:spPr>
        <p:txBody>
          <a:bodyPr anchor="ctr"/>
          <a:lstStyle/>
          <a:p>
            <a:pPr>
              <a:buFontTx/>
              <a:buNone/>
            </a:pPr>
            <a:r>
              <a:rPr lang="en-US" sz="2200" b="1" i="1">
                <a:solidFill>
                  <a:schemeClr val="accent2"/>
                </a:solidFill>
                <a:latin typeface="Arial" charset="0"/>
              </a:rPr>
              <a:t>Make your payments on time!</a:t>
            </a:r>
            <a:endParaRPr lang="en-US" sz="2800" b="1">
              <a:latin typeface="Arial" charset="0"/>
            </a:endParaRPr>
          </a:p>
          <a:p>
            <a:pPr>
              <a:buClr>
                <a:schemeClr val="accent2"/>
              </a:buClr>
            </a:pPr>
            <a:r>
              <a:rPr lang="en-US" sz="1800">
                <a:latin typeface="Arial" charset="0"/>
              </a:rPr>
              <a:t>Opportunity to build good credit – </a:t>
            </a:r>
            <a:br>
              <a:rPr lang="en-US" sz="1800">
                <a:latin typeface="Arial" charset="0"/>
              </a:rPr>
            </a:br>
            <a:r>
              <a:rPr lang="en-US" sz="1800">
                <a:latin typeface="Arial" charset="0"/>
              </a:rPr>
              <a:t>or damage your credit</a:t>
            </a:r>
          </a:p>
          <a:p>
            <a:pPr>
              <a:buClr>
                <a:schemeClr val="accent2"/>
              </a:buClr>
            </a:pPr>
            <a:r>
              <a:rPr lang="en-US" sz="1800">
                <a:latin typeface="Arial" charset="0"/>
              </a:rPr>
              <a:t>Finance company holds </a:t>
            </a:r>
            <a:br>
              <a:rPr lang="en-US" sz="1800">
                <a:latin typeface="Arial" charset="0"/>
              </a:rPr>
            </a:br>
            <a:r>
              <a:rPr lang="en-US" sz="1800">
                <a:latin typeface="Arial" charset="0"/>
              </a:rPr>
              <a:t>a lien on the vehicle</a:t>
            </a:r>
          </a:p>
          <a:p>
            <a:pPr>
              <a:buClr>
                <a:schemeClr val="accent2"/>
              </a:buClr>
            </a:pPr>
            <a:r>
              <a:rPr lang="en-US" sz="1800">
                <a:latin typeface="Arial" charset="0"/>
              </a:rPr>
              <a:t>Talk to your creditors if having difficulty paying</a:t>
            </a:r>
            <a:endParaRPr lang="en-US" sz="2000">
              <a:latin typeface="Arial" charset="0"/>
            </a:endParaRPr>
          </a:p>
        </p:txBody>
      </p:sp>
      <p:pic>
        <p:nvPicPr>
          <p:cNvPr id="45070" name="Picture 14"/>
          <p:cNvPicPr>
            <a:picLocks noChangeArrowheads="1"/>
          </p:cNvPicPr>
          <p:nvPr/>
        </p:nvPicPr>
        <p:blipFill>
          <a:blip r:embed="rId4" cstate="print"/>
          <a:srcRect/>
          <a:stretch>
            <a:fillRect/>
          </a:stretch>
        </p:blipFill>
        <p:spPr bwMode="auto">
          <a:xfrm>
            <a:off x="360363" y="990600"/>
            <a:ext cx="1570037" cy="228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28600" y="1219200"/>
            <a:ext cx="7772400" cy="1143000"/>
          </a:xfrm>
          <a:prstGeom prst="rect">
            <a:avLst/>
          </a:prstGeom>
          <a:noFill/>
          <a:ln w="9525">
            <a:noFill/>
            <a:miter lim="800000"/>
            <a:headEnd/>
            <a:tailEnd/>
          </a:ln>
          <a:effectLst/>
        </p:spPr>
        <p:txBody>
          <a:bodyPr anchor="ctr"/>
          <a:lstStyle/>
          <a:p>
            <a:r>
              <a:rPr lang="en-US" sz="3400">
                <a:solidFill>
                  <a:schemeClr val="accent2"/>
                </a:solidFill>
                <a:latin typeface="Arial" charset="0"/>
              </a:rPr>
              <a:t>Vehicle Ownership </a:t>
            </a:r>
            <a:br>
              <a:rPr lang="en-US" sz="3400">
                <a:solidFill>
                  <a:schemeClr val="accent2"/>
                </a:solidFill>
                <a:latin typeface="Arial" charset="0"/>
              </a:rPr>
            </a:br>
            <a:r>
              <a:rPr lang="en-US" sz="3400">
                <a:solidFill>
                  <a:schemeClr val="accent2"/>
                </a:solidFill>
                <a:latin typeface="Arial" charset="0"/>
              </a:rPr>
              <a:t>and Your Financial Future</a:t>
            </a:r>
            <a:endParaRPr lang="en-US" sz="4800">
              <a:solidFill>
                <a:schemeClr val="tx2"/>
              </a:solidFill>
            </a:endParaRPr>
          </a:p>
        </p:txBody>
      </p:sp>
      <p:sp>
        <p:nvSpPr>
          <p:cNvPr id="3080" name="Rectangle 8"/>
          <p:cNvSpPr>
            <a:spLocks noChangeArrowheads="1"/>
          </p:cNvSpPr>
          <p:nvPr/>
        </p:nvSpPr>
        <p:spPr bwMode="auto">
          <a:xfrm>
            <a:off x="533400" y="2667000"/>
            <a:ext cx="7010400" cy="3375025"/>
          </a:xfrm>
          <a:prstGeom prst="rect">
            <a:avLst/>
          </a:prstGeom>
          <a:noFill/>
          <a:ln w="9525">
            <a:noFill/>
            <a:miter lim="800000"/>
            <a:headEnd/>
            <a:tailEnd/>
          </a:ln>
          <a:effectLst/>
        </p:spPr>
        <p:txBody>
          <a:bodyPr/>
          <a:lstStyle/>
          <a:p>
            <a:pPr marL="342900" indent="-342900">
              <a:spcBef>
                <a:spcPct val="20000"/>
              </a:spcBef>
              <a:buFontTx/>
              <a:buChar char="•"/>
            </a:pPr>
            <a:r>
              <a:rPr lang="en-US" sz="2800">
                <a:latin typeface="Arial" charset="0"/>
              </a:rPr>
              <a:t>Economic empowerment</a:t>
            </a:r>
          </a:p>
          <a:p>
            <a:pPr marL="742950" lvl="1" indent="-285750">
              <a:spcBef>
                <a:spcPct val="20000"/>
              </a:spcBef>
              <a:buClr>
                <a:schemeClr val="accent2"/>
              </a:buClr>
              <a:buFontTx/>
              <a:buChar char="–"/>
            </a:pPr>
            <a:r>
              <a:rPr lang="en-US" sz="2000">
                <a:latin typeface="Arial" charset="0"/>
              </a:rPr>
              <a:t>Increased job opportunities</a:t>
            </a:r>
          </a:p>
          <a:p>
            <a:pPr marL="742950" lvl="1" indent="-285750">
              <a:spcBef>
                <a:spcPct val="20000"/>
              </a:spcBef>
              <a:buClr>
                <a:schemeClr val="accent2"/>
              </a:buClr>
              <a:buFontTx/>
              <a:buChar char="–"/>
            </a:pPr>
            <a:r>
              <a:rPr lang="en-US" sz="2000">
                <a:latin typeface="Arial" charset="0"/>
              </a:rPr>
              <a:t>Increased earning potential</a:t>
            </a:r>
            <a:endParaRPr lang="en-US" sz="2400">
              <a:latin typeface="Arial" charset="0"/>
            </a:endParaRPr>
          </a:p>
          <a:p>
            <a:pPr marL="342900" indent="-342900">
              <a:lnSpc>
                <a:spcPct val="130000"/>
              </a:lnSpc>
              <a:spcBef>
                <a:spcPct val="20000"/>
              </a:spcBef>
              <a:buFontTx/>
              <a:buChar char="•"/>
            </a:pPr>
            <a:r>
              <a:rPr lang="en-US" sz="2800">
                <a:latin typeface="Arial" charset="0"/>
              </a:rPr>
              <a:t>Improved quality of life, time with family</a:t>
            </a:r>
          </a:p>
          <a:p>
            <a:pPr marL="342900" indent="-342900">
              <a:lnSpc>
                <a:spcPct val="140000"/>
              </a:lnSpc>
              <a:spcBef>
                <a:spcPct val="20000"/>
              </a:spcBef>
              <a:buFontTx/>
              <a:buChar char="•"/>
            </a:pPr>
            <a:r>
              <a:rPr lang="en-US" sz="2800">
                <a:latin typeface="Arial" charset="0"/>
              </a:rPr>
              <a:t>Opportunity to improve overall credit picture</a:t>
            </a:r>
          </a:p>
        </p:txBody>
      </p:sp>
      <p:pic>
        <p:nvPicPr>
          <p:cNvPr id="3081" name="Picture 9"/>
          <p:cNvPicPr>
            <a:picLocks noChangeAspect="1" noChangeArrowheads="1"/>
          </p:cNvPicPr>
          <p:nvPr/>
        </p:nvPicPr>
        <p:blipFill>
          <a:blip r:embed="rId3" cstate="print"/>
          <a:srcRect r="12070"/>
          <a:stretch>
            <a:fillRect/>
          </a:stretch>
        </p:blipFill>
        <p:spPr bwMode="auto">
          <a:xfrm>
            <a:off x="5562600" y="838200"/>
            <a:ext cx="3581400" cy="27098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990600"/>
          </a:xfrm>
          <a:prstGeom prst="rect">
            <a:avLst/>
          </a:prstGeom>
          <a:solidFill>
            <a:schemeClr val="bg1"/>
          </a:solidFill>
          <a:ln w="0">
            <a:noFill/>
            <a:miter lim="800000"/>
            <a:headEnd/>
            <a:tailEnd/>
          </a:ln>
          <a:effectLst/>
        </p:spPr>
        <p:txBody>
          <a:bodyPr wrap="none" anchor="ctr"/>
          <a:lstStyle/>
          <a:p>
            <a:endParaRPr lang="en-US"/>
          </a:p>
        </p:txBody>
      </p:sp>
      <p:pic>
        <p:nvPicPr>
          <p:cNvPr id="60419" name="Picture 3"/>
          <p:cNvPicPr>
            <a:picLocks noChangeAspect="1" noChangeArrowheads="1"/>
          </p:cNvPicPr>
          <p:nvPr/>
        </p:nvPicPr>
        <p:blipFill>
          <a:blip r:embed="rId3" cstate="print"/>
          <a:srcRect/>
          <a:stretch>
            <a:fillRect/>
          </a:stretch>
        </p:blipFill>
        <p:spPr bwMode="auto">
          <a:xfrm>
            <a:off x="-25400" y="-19050"/>
            <a:ext cx="9169400" cy="6877050"/>
          </a:xfrm>
          <a:prstGeom prst="rect">
            <a:avLst/>
          </a:prstGeom>
          <a:noFill/>
        </p:spPr>
      </p:pic>
      <p:sp>
        <p:nvSpPr>
          <p:cNvPr id="60420" name="Rectangle 4"/>
          <p:cNvSpPr>
            <a:spLocks noChangeArrowheads="1"/>
          </p:cNvSpPr>
          <p:nvPr/>
        </p:nvSpPr>
        <p:spPr bwMode="auto">
          <a:xfrm>
            <a:off x="2133600" y="1905000"/>
            <a:ext cx="6629400" cy="2209800"/>
          </a:xfrm>
          <a:prstGeom prst="rect">
            <a:avLst/>
          </a:prstGeom>
          <a:noFill/>
          <a:ln w="9525">
            <a:noFill/>
            <a:miter lim="800000"/>
            <a:headEnd/>
            <a:tailEnd/>
          </a:ln>
          <a:effectLst/>
        </p:spPr>
        <p:txBody>
          <a:bodyPr anchor="ctr"/>
          <a:lstStyle/>
          <a:p>
            <a:pPr algn="ctr"/>
            <a:r>
              <a:rPr lang="en-US" sz="4600" b="1">
                <a:solidFill>
                  <a:schemeClr val="tx2"/>
                </a:solidFill>
                <a:latin typeface="Arial" charset="0"/>
              </a:rPr>
              <a:t>Discussion</a:t>
            </a:r>
            <a:endParaRPr lang="en-US" sz="2800" i="1"/>
          </a:p>
        </p:txBody>
      </p:sp>
      <p:pic>
        <p:nvPicPr>
          <p:cNvPr id="60421" name="Picture 5"/>
          <p:cNvPicPr>
            <a:picLocks noChangeAspect="1" noChangeArrowheads="1"/>
          </p:cNvPicPr>
          <p:nvPr/>
        </p:nvPicPr>
        <p:blipFill>
          <a:blip r:embed="rId4" cstate="print"/>
          <a:srcRect/>
          <a:stretch>
            <a:fillRect/>
          </a:stretch>
        </p:blipFill>
        <p:spPr bwMode="auto">
          <a:xfrm>
            <a:off x="2514600" y="5257800"/>
            <a:ext cx="4114800" cy="1365250"/>
          </a:xfrm>
          <a:prstGeom prst="rect">
            <a:avLst/>
          </a:prstGeom>
          <a:noFill/>
        </p:spPr>
      </p:pic>
      <p:sp>
        <p:nvSpPr>
          <p:cNvPr id="60422" name="Rectangle 6"/>
          <p:cNvSpPr>
            <a:spLocks noChangeArrowheads="1"/>
          </p:cNvSpPr>
          <p:nvPr/>
        </p:nvSpPr>
        <p:spPr bwMode="auto">
          <a:xfrm>
            <a:off x="5638800" y="4343400"/>
            <a:ext cx="3124200" cy="1066800"/>
          </a:xfrm>
          <a:prstGeom prst="rect">
            <a:avLst/>
          </a:prstGeom>
          <a:noFill/>
          <a:ln w="9525">
            <a:noFill/>
            <a:miter lim="800000"/>
            <a:headEnd/>
            <a:tailEnd/>
          </a:ln>
          <a:effectLst/>
        </p:spPr>
        <p:txBody>
          <a:bodyPr/>
          <a:lstStyle/>
          <a:p>
            <a:pPr algn="r">
              <a:spcBef>
                <a:spcPct val="20000"/>
              </a:spcBef>
            </a:pPr>
            <a:r>
              <a:rPr lang="en-US" sz="1600" i="1">
                <a:solidFill>
                  <a:schemeClr val="accent2"/>
                </a:solidFill>
                <a:latin typeface="Arial" charset="0"/>
              </a:rPr>
              <a:t>Brought to you by </a:t>
            </a:r>
            <a:r>
              <a:rPr lang="en-US" sz="2000" b="1">
                <a:solidFill>
                  <a:schemeClr val="accent2"/>
                </a:solidFill>
                <a:latin typeface="Arial" charset="0"/>
              </a:rPr>
              <a:t>AWARE</a:t>
            </a:r>
          </a:p>
          <a:p>
            <a:pPr algn="r">
              <a:spcBef>
                <a:spcPct val="20000"/>
              </a:spcBef>
            </a:pPr>
            <a:r>
              <a:rPr lang="en-US" sz="1400" b="1">
                <a:solidFill>
                  <a:schemeClr val="accent2"/>
                </a:solidFill>
                <a:latin typeface="Arial" charset="0"/>
              </a:rPr>
              <a:t>www.AutoFinancing101.org</a:t>
            </a:r>
          </a:p>
        </p:txBody>
      </p:sp>
      <p:sp>
        <p:nvSpPr>
          <p:cNvPr id="60423" name="Line 7"/>
          <p:cNvSpPr>
            <a:spLocks noChangeShapeType="1"/>
          </p:cNvSpPr>
          <p:nvPr/>
        </p:nvSpPr>
        <p:spPr bwMode="auto">
          <a:xfrm>
            <a:off x="6096000" y="4267200"/>
            <a:ext cx="3048000" cy="0"/>
          </a:xfrm>
          <a:prstGeom prst="line">
            <a:avLst/>
          </a:prstGeom>
          <a:noFill/>
          <a:ln w="38100">
            <a:solidFill>
              <a:srgbClr val="FEC34D"/>
            </a:solidFill>
            <a:round/>
            <a:headEnd/>
            <a:tailEnd/>
          </a:ln>
          <a:effec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3" cstate="print"/>
          <a:srcRect/>
          <a:stretch>
            <a:fillRect/>
          </a:stretch>
        </p:blipFill>
        <p:spPr bwMode="auto">
          <a:xfrm>
            <a:off x="1449388" y="1066800"/>
            <a:ext cx="3454400" cy="5029200"/>
          </a:xfrm>
          <a:prstGeom prst="rect">
            <a:avLst/>
          </a:prstGeom>
          <a:noFill/>
        </p:spPr>
      </p:pic>
      <p:sp>
        <p:nvSpPr>
          <p:cNvPr id="4111" name="Text Box 15"/>
          <p:cNvSpPr txBox="1">
            <a:spLocks noChangeArrowheads="1"/>
          </p:cNvSpPr>
          <p:nvPr/>
        </p:nvSpPr>
        <p:spPr bwMode="auto">
          <a:xfrm>
            <a:off x="3963988" y="4953000"/>
            <a:ext cx="4570412" cy="519113"/>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TO THE DEALERSHIP</a:t>
            </a:r>
          </a:p>
        </p:txBody>
      </p:sp>
      <p:sp>
        <p:nvSpPr>
          <p:cNvPr id="4112" name="Rectangle 16"/>
          <p:cNvSpPr>
            <a:spLocks noChangeArrowheads="1"/>
          </p:cNvSpPr>
          <p:nvPr/>
        </p:nvSpPr>
        <p:spPr bwMode="auto">
          <a:xfrm rot="30000">
            <a:off x="838200" y="1141413"/>
            <a:ext cx="1736725" cy="5029200"/>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4113" name="Text Box 17"/>
          <p:cNvSpPr txBox="1">
            <a:spLocks noChangeArrowheads="1"/>
          </p:cNvSpPr>
          <p:nvPr/>
        </p:nvSpPr>
        <p:spPr bwMode="auto">
          <a:xfrm>
            <a:off x="990600" y="1828800"/>
            <a:ext cx="1906588" cy="519113"/>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ARE YOU</a:t>
            </a:r>
          </a:p>
        </p:txBody>
      </p:sp>
      <p:sp>
        <p:nvSpPr>
          <p:cNvPr id="4114" name="Text Box 18"/>
          <p:cNvSpPr txBox="1">
            <a:spLocks noChangeArrowheads="1"/>
          </p:cNvSpPr>
          <p:nvPr/>
        </p:nvSpPr>
        <p:spPr bwMode="auto">
          <a:xfrm>
            <a:off x="1905000" y="3276600"/>
            <a:ext cx="6858000" cy="519113"/>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GET             TO MAKE YOUR DECISION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grpSp>
        <p:nvGrpSpPr>
          <p:cNvPr id="48377" name="Group 249"/>
          <p:cNvGrpSpPr>
            <a:grpSpLocks/>
          </p:cNvGrpSpPr>
          <p:nvPr/>
        </p:nvGrpSpPr>
        <p:grpSpPr bwMode="auto">
          <a:xfrm>
            <a:off x="2819400" y="1752600"/>
            <a:ext cx="6324600" cy="4191000"/>
            <a:chOff x="1680" y="1392"/>
            <a:chExt cx="3984" cy="2640"/>
          </a:xfrm>
        </p:grpSpPr>
        <p:pic>
          <p:nvPicPr>
            <p:cNvPr id="48329" name="Picture 201" descr="This is a preview only. Click Download Now to download the template."/>
            <p:cNvPicPr>
              <a:picLocks noChangeAspect="1" noChangeArrowheads="1"/>
            </p:cNvPicPr>
            <p:nvPr/>
          </p:nvPicPr>
          <p:blipFill>
            <a:blip r:embed="rId4" cstate="print"/>
            <a:srcRect/>
            <a:stretch>
              <a:fillRect/>
            </a:stretch>
          </p:blipFill>
          <p:spPr bwMode="auto">
            <a:xfrm>
              <a:off x="1776" y="1485"/>
              <a:ext cx="3816" cy="2470"/>
            </a:xfrm>
            <a:prstGeom prst="rect">
              <a:avLst/>
            </a:prstGeom>
            <a:noFill/>
          </p:spPr>
        </p:pic>
        <p:sp>
          <p:nvSpPr>
            <p:cNvPr id="48374" name="Rectangle 246"/>
            <p:cNvSpPr>
              <a:spLocks noChangeArrowheads="1"/>
            </p:cNvSpPr>
            <p:nvPr/>
          </p:nvSpPr>
          <p:spPr bwMode="auto">
            <a:xfrm>
              <a:off x="1680" y="1392"/>
              <a:ext cx="3984" cy="480"/>
            </a:xfrm>
            <a:prstGeom prst="rect">
              <a:avLst/>
            </a:prstGeom>
            <a:solidFill>
              <a:schemeClr val="bg1"/>
            </a:solidFill>
            <a:ln w="9525">
              <a:noFill/>
              <a:miter lim="800000"/>
              <a:headEnd/>
              <a:tailEnd/>
            </a:ln>
            <a:effectLst/>
          </p:spPr>
          <p:txBody>
            <a:bodyPr wrap="none" anchor="ctr"/>
            <a:lstStyle/>
            <a:p>
              <a:endParaRPr lang="en-US"/>
            </a:p>
          </p:txBody>
        </p:sp>
        <p:sp>
          <p:nvSpPr>
            <p:cNvPr id="48375" name="Rectangle 247"/>
            <p:cNvSpPr>
              <a:spLocks noChangeArrowheads="1"/>
            </p:cNvSpPr>
            <p:nvPr/>
          </p:nvSpPr>
          <p:spPr bwMode="auto">
            <a:xfrm>
              <a:off x="5280" y="1872"/>
              <a:ext cx="336" cy="2112"/>
            </a:xfrm>
            <a:prstGeom prst="rect">
              <a:avLst/>
            </a:prstGeom>
            <a:solidFill>
              <a:schemeClr val="bg1"/>
            </a:solidFill>
            <a:ln w="9525">
              <a:noFill/>
              <a:miter lim="800000"/>
              <a:headEnd/>
              <a:tailEnd/>
            </a:ln>
            <a:effectLst/>
          </p:spPr>
          <p:txBody>
            <a:bodyPr wrap="none" anchor="ctr"/>
            <a:lstStyle/>
            <a:p>
              <a:endParaRPr lang="en-US"/>
            </a:p>
          </p:txBody>
        </p:sp>
        <p:sp>
          <p:nvSpPr>
            <p:cNvPr id="48376" name="Rectangle 248"/>
            <p:cNvSpPr>
              <a:spLocks noChangeArrowheads="1"/>
            </p:cNvSpPr>
            <p:nvPr/>
          </p:nvSpPr>
          <p:spPr bwMode="auto">
            <a:xfrm>
              <a:off x="1776" y="3888"/>
              <a:ext cx="3504" cy="144"/>
            </a:xfrm>
            <a:prstGeom prst="rect">
              <a:avLst/>
            </a:prstGeom>
            <a:solidFill>
              <a:schemeClr val="bg1"/>
            </a:solidFill>
            <a:ln w="9525">
              <a:noFill/>
              <a:miter lim="800000"/>
              <a:headEnd/>
              <a:tailEnd/>
            </a:ln>
            <a:effectLst/>
          </p:spPr>
          <p:txBody>
            <a:bodyPr wrap="none" anchor="ctr"/>
            <a:lstStyle/>
            <a:p>
              <a:endParaRPr lang="en-US"/>
            </a:p>
          </p:txBody>
        </p:sp>
      </p:grpSp>
      <p:sp>
        <p:nvSpPr>
          <p:cNvPr id="48130" name="Rectangle 2"/>
          <p:cNvSpPr>
            <a:spLocks noGrp="1" noChangeArrowheads="1"/>
          </p:cNvSpPr>
          <p:nvPr>
            <p:ph type="body" idx="1"/>
          </p:nvPr>
        </p:nvSpPr>
        <p:spPr>
          <a:xfrm>
            <a:off x="3124200" y="1219200"/>
            <a:ext cx="5486400" cy="2209800"/>
          </a:xfrm>
        </p:spPr>
        <p:txBody>
          <a:bodyPr/>
          <a:lstStyle/>
          <a:p>
            <a:pPr>
              <a:lnSpc>
                <a:spcPct val="110000"/>
              </a:lnSpc>
              <a:buFontTx/>
              <a:buNone/>
            </a:pPr>
            <a:r>
              <a:rPr lang="en-US" sz="2000" u="sng">
                <a:solidFill>
                  <a:schemeClr val="accent2"/>
                </a:solidFill>
                <a:latin typeface="Arial" charset="0"/>
              </a:rPr>
              <a:t>STEP 1:</a:t>
            </a:r>
            <a:r>
              <a:rPr lang="en-US" sz="3000">
                <a:solidFill>
                  <a:schemeClr val="tx2"/>
                </a:solidFill>
                <a:latin typeface="Arial" charset="0"/>
              </a:rPr>
              <a:t> </a:t>
            </a:r>
          </a:p>
          <a:p>
            <a:pPr>
              <a:lnSpc>
                <a:spcPct val="80000"/>
              </a:lnSpc>
              <a:buFontTx/>
              <a:buNone/>
            </a:pPr>
            <a:r>
              <a:rPr lang="en-US" sz="3000">
                <a:solidFill>
                  <a:schemeClr val="accent2"/>
                </a:solidFill>
                <a:latin typeface="Arial" charset="0"/>
              </a:rPr>
              <a:t>Prepare your budget</a:t>
            </a:r>
            <a:endParaRPr lang="en-US" sz="3000">
              <a:solidFill>
                <a:schemeClr val="tx2"/>
              </a:solidFill>
              <a:latin typeface="Arial" charset="0"/>
            </a:endParaRPr>
          </a:p>
          <a:p>
            <a:pPr>
              <a:buFontTx/>
              <a:buNone/>
            </a:pPr>
            <a:r>
              <a:rPr lang="en-US" sz="3000" i="1">
                <a:latin typeface="Arial" charset="0"/>
              </a:rPr>
              <a:t>             </a:t>
            </a:r>
            <a:endParaRPr lang="en-US" sz="3000" i="1">
              <a:solidFill>
                <a:schemeClr val="tx2"/>
              </a:solidFill>
              <a:latin typeface="Arial" charset="0"/>
            </a:endParaRPr>
          </a:p>
        </p:txBody>
      </p:sp>
      <p:grpSp>
        <p:nvGrpSpPr>
          <p:cNvPr id="48132" name="Group 4"/>
          <p:cNvGrpSpPr>
            <a:grpSpLocks/>
          </p:cNvGrpSpPr>
          <p:nvPr/>
        </p:nvGrpSpPr>
        <p:grpSpPr bwMode="auto">
          <a:xfrm>
            <a:off x="228600" y="914400"/>
            <a:ext cx="2386013" cy="2438400"/>
            <a:chOff x="144" y="576"/>
            <a:chExt cx="1503" cy="1536"/>
          </a:xfrm>
        </p:grpSpPr>
        <p:pic>
          <p:nvPicPr>
            <p:cNvPr id="48133" name="Picture 5"/>
            <p:cNvPicPr>
              <a:picLocks noChangeArrowheads="1"/>
            </p:cNvPicPr>
            <p:nvPr/>
          </p:nvPicPr>
          <p:blipFill>
            <a:blip r:embed="rId5" cstate="print"/>
            <a:srcRect/>
            <a:stretch>
              <a:fillRect/>
            </a:stretch>
          </p:blipFill>
          <p:spPr bwMode="auto">
            <a:xfrm>
              <a:off x="658" y="624"/>
              <a:ext cx="989" cy="1440"/>
            </a:xfrm>
            <a:prstGeom prst="rect">
              <a:avLst/>
            </a:prstGeom>
            <a:noFill/>
          </p:spPr>
        </p:pic>
        <p:sp>
          <p:nvSpPr>
            <p:cNvPr id="48134" name="Rectangle 6"/>
            <p:cNvSpPr>
              <a:spLocks noChangeArrowheads="1"/>
            </p:cNvSpPr>
            <p:nvPr/>
          </p:nvSpPr>
          <p:spPr bwMode="auto">
            <a:xfrm rot="30000">
              <a:off x="262" y="576"/>
              <a:ext cx="721"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48135" name="Text Box 7"/>
            <p:cNvSpPr txBox="1">
              <a:spLocks noChangeArrowheads="1"/>
            </p:cNvSpPr>
            <p:nvPr/>
          </p:nvSpPr>
          <p:spPr bwMode="auto">
            <a:xfrm>
              <a:off x="144" y="796"/>
              <a:ext cx="960" cy="260"/>
            </a:xfrm>
            <a:prstGeom prst="rect">
              <a:avLst/>
            </a:prstGeom>
            <a:noFill/>
            <a:ln w="9525">
              <a:noFill/>
              <a:miter lim="800000"/>
              <a:headEnd/>
              <a:tailEnd/>
            </a:ln>
            <a:effectLst/>
          </p:spPr>
          <p:txBody>
            <a:bodyPr>
              <a:spAutoFit/>
            </a:bodyPr>
            <a:lstStyle/>
            <a:p>
              <a:pPr>
                <a:spcBef>
                  <a:spcPct val="50000"/>
                </a:spcBef>
              </a:pPr>
              <a:r>
                <a:rPr lang="en-US" sz="2100" b="1">
                  <a:latin typeface="Arial" charset="0"/>
                </a:rPr>
                <a:t>ARE YOU</a:t>
              </a:r>
            </a:p>
          </p:txBody>
        </p:sp>
        <p:sp>
          <p:nvSpPr>
            <p:cNvPr id="48136" name="Oval 8"/>
            <p:cNvSpPr>
              <a:spLocks noChangeArrowheads="1"/>
            </p:cNvSpPr>
            <p:nvPr/>
          </p:nvSpPr>
          <p:spPr bwMode="auto">
            <a:xfrm rot="14630302">
              <a:off x="1090" y="1680"/>
              <a:ext cx="288" cy="288"/>
            </a:xfrm>
            <a:prstGeom prst="ellipse">
              <a:avLst/>
            </a:prstGeom>
            <a:solidFill>
              <a:srgbClr val="ADCA57">
                <a:alpha val="85001"/>
              </a:srgbClr>
            </a:solidFill>
            <a:ln w="9525">
              <a:noFill/>
              <a:round/>
              <a:headEnd/>
              <a:tailEnd/>
            </a:ln>
            <a:effectLst/>
          </p:spPr>
          <p:txBody>
            <a:bodyPr vert="eaVert" wrap="none" anchor="ctr"/>
            <a:lstStyle/>
            <a:p>
              <a:pPr algn="ctr"/>
              <a:endParaRPr lang="en-US" sz="2400"/>
            </a:p>
          </p:txBody>
        </p:sp>
        <p:sp>
          <p:nvSpPr>
            <p:cNvPr id="48137" name="Oval 9"/>
            <p:cNvSpPr>
              <a:spLocks noChangeArrowheads="1"/>
            </p:cNvSpPr>
            <p:nvPr/>
          </p:nvSpPr>
          <p:spPr bwMode="auto">
            <a:xfrm>
              <a:off x="1104" y="1200"/>
              <a:ext cx="240" cy="288"/>
            </a:xfrm>
            <a:prstGeom prst="ellipse">
              <a:avLst/>
            </a:prstGeom>
            <a:solidFill>
              <a:srgbClr val="E3C75E">
                <a:alpha val="88000"/>
              </a:srgbClr>
            </a:solidFill>
            <a:ln w="9525">
              <a:noFill/>
              <a:round/>
              <a:headEnd/>
              <a:tailEnd/>
            </a:ln>
            <a:effectLst/>
          </p:spPr>
          <p:txBody>
            <a:bodyPr wrap="none" anchor="ctr"/>
            <a:lstStyle/>
            <a:p>
              <a:endParaRPr lang="en-US"/>
            </a:p>
          </p:txBody>
        </p:sp>
      </p:grpSp>
      <p:sp>
        <p:nvSpPr>
          <p:cNvPr id="48140" name="Text Box 12"/>
          <p:cNvSpPr txBox="1">
            <a:spLocks noChangeArrowheads="1"/>
          </p:cNvSpPr>
          <p:nvPr/>
        </p:nvSpPr>
        <p:spPr bwMode="auto">
          <a:xfrm>
            <a:off x="3886200" y="3505200"/>
            <a:ext cx="4114800" cy="457200"/>
          </a:xfrm>
          <a:prstGeom prst="rect">
            <a:avLst/>
          </a:prstGeom>
          <a:noFill/>
          <a:ln w="9525">
            <a:noFill/>
            <a:miter lim="800000"/>
            <a:headEnd/>
            <a:tailEnd/>
          </a:ln>
          <a:effectLst/>
        </p:spPr>
        <p:txBody>
          <a:bodyPr>
            <a:spAutoFit/>
          </a:bodyPr>
          <a:lstStyle/>
          <a:p>
            <a:pPr>
              <a:spcBef>
                <a:spcPct val="50000"/>
              </a:spcBef>
            </a:pPr>
            <a:endParaRPr lang="en-US" sz="2400"/>
          </a:p>
        </p:txBody>
      </p:sp>
      <p:graphicFrame>
        <p:nvGraphicFramePr>
          <p:cNvPr id="48385" name="Group 257"/>
          <p:cNvGraphicFramePr>
            <a:graphicFrameLocks noGrp="1"/>
          </p:cNvGraphicFramePr>
          <p:nvPr/>
        </p:nvGraphicFramePr>
        <p:xfrm>
          <a:off x="3352800" y="2590800"/>
          <a:ext cx="3505200" cy="3204528"/>
        </p:xfrm>
        <a:graphic>
          <a:graphicData uri="http://schemas.openxmlformats.org/drawingml/2006/table">
            <a:tbl>
              <a:tblPr/>
              <a:tblGrid>
                <a:gridCol w="2262188"/>
                <a:gridCol w="1243012"/>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sng" strike="noStrike" cap="none" normalizeH="0" baseline="0" smtClean="0">
                          <a:ln>
                            <a:noFill/>
                          </a:ln>
                          <a:solidFill>
                            <a:schemeClr val="tx1"/>
                          </a:solidFill>
                          <a:effectLst/>
                          <a:latin typeface="Freestyle Script" pitchFamily="66" charset="0"/>
                        </a:rPr>
                        <a:t>Item</a:t>
                      </a: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500" b="0" i="0" u="sng" strike="noStrike" cap="none" normalizeH="0" baseline="0" smtClean="0">
                          <a:ln>
                            <a:noFill/>
                          </a:ln>
                          <a:solidFill>
                            <a:schemeClr val="tx1"/>
                          </a:solidFill>
                          <a:effectLst/>
                          <a:latin typeface="Freestyle Script" pitchFamily="66" charset="0"/>
                        </a:rPr>
                        <a:t>Amount</a:t>
                      </a:r>
                    </a:p>
                  </a:txBody>
                  <a:tcPr horzOverflow="overflow">
                    <a:lnL>
                      <a:noFill/>
                    </a:lnL>
                    <a:lnR cap="flat">
                      <a:noFill/>
                    </a:lnR>
                    <a:lnT cap="flat">
                      <a:noFill/>
                    </a:lnT>
                    <a:lnB>
                      <a:noFill/>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INCOME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EXPENSES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Rent</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$1,500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Freestyle Script" pitchFamily="66"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$600</a:t>
                      </a:r>
                    </a:p>
                  </a:txBody>
                  <a:tcPr marT="0" marB="0" horzOverflow="overflow">
                    <a:lnL>
                      <a:noFill/>
                    </a:lnL>
                    <a:lnR cap="flat">
                      <a:noFill/>
                    </a:lnR>
                    <a:lnT>
                      <a:noFill/>
                    </a:lnT>
                    <a:lnB>
                      <a:noFill/>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Utilities</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$75</a:t>
                      </a:r>
                    </a:p>
                  </a:txBody>
                  <a:tcPr marT="0" marB="0" horzOverflow="overflow">
                    <a:lnL>
                      <a:noFill/>
                    </a:lnL>
                    <a:lnR cap="flat">
                      <a:noFill/>
                    </a:lnR>
                    <a:lnT>
                      <a:noFill/>
                    </a:lnT>
                    <a:lnB>
                      <a:noFill/>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Transportation</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$260</a:t>
                      </a:r>
                    </a:p>
                  </a:txBody>
                  <a:tcPr marT="0" marB="0"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Food</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$275</a:t>
                      </a:r>
                    </a:p>
                  </a:txBody>
                  <a:tcPr marT="0" marB="0"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Medical expenses</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$35</a:t>
                      </a:r>
                    </a:p>
                  </a:txBody>
                  <a:tcPr marT="0" marB="0"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Clothing</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$75</a:t>
                      </a:r>
                    </a:p>
                  </a:txBody>
                  <a:tcPr marT="0" marB="0"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Leisure activities</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$80</a:t>
                      </a:r>
                    </a:p>
                  </a:txBody>
                  <a:tcPr marT="0" marB="0" horzOverflow="overflow">
                    <a:lnL>
                      <a:noFill/>
                    </a:lnL>
                    <a:lnR cap="flat">
                      <a:noFill/>
                    </a:lnR>
                    <a:lnT>
                      <a:noFill/>
                    </a:lnT>
                    <a:lnB>
                      <a:noFill/>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Freestyle Script" pitchFamily="66" charset="0"/>
                        </a:rPr>
                        <a:t>   Miscellaneous</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$50</a:t>
                      </a:r>
                    </a:p>
                  </a:txBody>
                  <a:tcPr marT="0" marB="0" horzOverflow="overflow">
                    <a:lnL>
                      <a:noFill/>
                    </a:lnL>
                    <a:lnR cap="flat">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TOTAL</a:t>
                      </a:r>
                    </a:p>
                  </a:txBody>
                  <a:tcPr marT="0" marB="0"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$1,450</a:t>
                      </a:r>
                    </a:p>
                  </a:txBody>
                  <a:tcPr marT="0" marB="0" horzOverflow="overflow">
                    <a:lnL>
                      <a:noFill/>
                    </a:lnL>
                    <a:lnR cap="flat">
                      <a:noFill/>
                    </a:lnR>
                    <a:lnT>
                      <a:noFill/>
                    </a:lnT>
                    <a:lnB>
                      <a:noFill/>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SAVINGS</a:t>
                      </a:r>
                    </a:p>
                  </a:txBody>
                  <a:tcPr marT="0" marB="0"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Freestyle Script" pitchFamily="66" charset="0"/>
                        </a:rPr>
                        <a:t>$50</a:t>
                      </a:r>
                    </a:p>
                  </a:txBody>
                  <a:tcPr marT="0" marB="0" horzOverflow="overflow">
                    <a:lnL>
                      <a:noFill/>
                    </a:lnL>
                    <a:lnR cap="flat">
                      <a:noFill/>
                    </a:lnR>
                    <a:lnT>
                      <a:noFill/>
                    </a:lnT>
                    <a:lnB cap="flat">
                      <a:noFill/>
                    </a:lnB>
                    <a:lnTlToBr>
                      <a:noFill/>
                    </a:lnTlToBr>
                    <a:lnBlToTr>
                      <a:noFill/>
                    </a:lnBlToTr>
                    <a:noFill/>
                  </a:tcPr>
                </a:tc>
              </a:tr>
            </a:tbl>
          </a:graphicData>
        </a:graphic>
      </p:graphicFrame>
      <p:sp>
        <p:nvSpPr>
          <p:cNvPr id="48325" name="Text Box 197"/>
          <p:cNvSpPr txBox="1">
            <a:spLocks noChangeArrowheads="1"/>
          </p:cNvSpPr>
          <p:nvPr/>
        </p:nvSpPr>
        <p:spPr bwMode="auto">
          <a:xfrm>
            <a:off x="685800" y="3810000"/>
            <a:ext cx="3429000" cy="457200"/>
          </a:xfrm>
          <a:prstGeom prst="rect">
            <a:avLst/>
          </a:prstGeom>
          <a:noFill/>
          <a:ln w="9525">
            <a:noFill/>
            <a:miter lim="800000"/>
            <a:headEnd/>
            <a:tailEnd/>
          </a:ln>
          <a:effectLst/>
        </p:spPr>
        <p:txBody>
          <a:bodyPr>
            <a:spAutoFit/>
          </a:bodyPr>
          <a:lstStyle/>
          <a:p>
            <a:pPr>
              <a:spcBef>
                <a:spcPct val="50000"/>
              </a:spcBef>
            </a:pPr>
            <a:r>
              <a:rPr lang="en-US" sz="2400">
                <a:solidFill>
                  <a:srgbClr val="000000"/>
                </a:solidFill>
                <a:latin typeface="Tahoma" charset="0"/>
                <a:cs typeface="Tahoma" charset="0"/>
              </a:rPr>
              <a:t> </a:t>
            </a:r>
          </a:p>
        </p:txBody>
      </p:sp>
      <p:sp>
        <p:nvSpPr>
          <p:cNvPr id="48331" name="Rectangle 203"/>
          <p:cNvSpPr>
            <a:spLocks noChangeArrowheads="1"/>
          </p:cNvSpPr>
          <p:nvPr/>
        </p:nvSpPr>
        <p:spPr bwMode="auto">
          <a:xfrm>
            <a:off x="0" y="1395413"/>
            <a:ext cx="9144000" cy="0"/>
          </a:xfrm>
          <a:prstGeom prst="rect">
            <a:avLst/>
          </a:prstGeom>
          <a:solidFill>
            <a:srgbClr val="F7F7FF"/>
          </a:solidFill>
          <a:ln w="9525">
            <a:noFill/>
            <a:miter lim="800000"/>
            <a:headEnd/>
            <a:tailEnd/>
          </a:ln>
          <a:effectLst/>
        </p:spPr>
        <p:txBody>
          <a:bodyPr lIns="0" tIns="0" rIns="0" bIns="0">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17"/>
          <p:cNvSpPr>
            <a:spLocks noChangeArrowheads="1"/>
          </p:cNvSpPr>
          <p:nvPr/>
        </p:nvSpPr>
        <p:spPr bwMode="auto">
          <a:xfrm>
            <a:off x="3124200" y="1219200"/>
            <a:ext cx="5486400" cy="2209800"/>
          </a:xfrm>
          <a:prstGeom prst="rect">
            <a:avLst/>
          </a:prstGeom>
          <a:noFill/>
          <a:ln w="9525">
            <a:noFill/>
            <a:miter lim="800000"/>
            <a:headEnd/>
            <a:tailEnd/>
          </a:ln>
          <a:effectLst/>
        </p:spPr>
        <p:txBody>
          <a:bodyPr/>
          <a:lstStyle/>
          <a:p>
            <a:pPr marL="342900" indent="-342900">
              <a:lnSpc>
                <a:spcPct val="110000"/>
              </a:lnSpc>
              <a:spcBef>
                <a:spcPct val="20000"/>
              </a:spcBef>
            </a:pPr>
            <a:r>
              <a:rPr lang="en-US" sz="2000" u="sng">
                <a:solidFill>
                  <a:schemeClr val="accent2"/>
                </a:solidFill>
                <a:latin typeface="Arial" charset="0"/>
              </a:rPr>
              <a:t>STEP 2:</a:t>
            </a:r>
            <a:r>
              <a:rPr lang="en-US" sz="3000">
                <a:solidFill>
                  <a:schemeClr val="tx2"/>
                </a:solidFill>
                <a:latin typeface="Arial" charset="0"/>
              </a:rPr>
              <a:t> </a:t>
            </a:r>
          </a:p>
          <a:p>
            <a:pPr marL="342900" indent="-342900">
              <a:lnSpc>
                <a:spcPct val="80000"/>
              </a:lnSpc>
              <a:spcBef>
                <a:spcPct val="20000"/>
              </a:spcBef>
            </a:pPr>
            <a:r>
              <a:rPr lang="en-US" sz="3000">
                <a:solidFill>
                  <a:schemeClr val="accent2"/>
                </a:solidFill>
                <a:latin typeface="Arial" charset="0"/>
              </a:rPr>
              <a:t>Save for a down payment</a:t>
            </a:r>
            <a:endParaRPr lang="en-US" sz="3000">
              <a:solidFill>
                <a:schemeClr val="tx2"/>
              </a:solidFill>
              <a:latin typeface="Arial" charset="0"/>
            </a:endParaRPr>
          </a:p>
          <a:p>
            <a:pPr marL="342900" indent="-342900">
              <a:spcBef>
                <a:spcPct val="20000"/>
              </a:spcBef>
            </a:pPr>
            <a:r>
              <a:rPr lang="en-US" sz="3000" i="1">
                <a:latin typeface="Arial" charset="0"/>
              </a:rPr>
              <a:t>           </a:t>
            </a:r>
            <a:endParaRPr lang="en-US" sz="3000" i="1">
              <a:solidFill>
                <a:schemeClr val="tx2"/>
              </a:solidFill>
              <a:latin typeface="Arial" charset="0"/>
            </a:endParaRPr>
          </a:p>
        </p:txBody>
      </p:sp>
      <p:grpSp>
        <p:nvGrpSpPr>
          <p:cNvPr id="6173" name="Group 29"/>
          <p:cNvGrpSpPr>
            <a:grpSpLocks/>
          </p:cNvGrpSpPr>
          <p:nvPr/>
        </p:nvGrpSpPr>
        <p:grpSpPr bwMode="auto">
          <a:xfrm>
            <a:off x="3505200" y="2525713"/>
            <a:ext cx="5029200" cy="3613150"/>
            <a:chOff x="2208" y="1910"/>
            <a:chExt cx="2592" cy="1862"/>
          </a:xfrm>
        </p:grpSpPr>
        <p:sp>
          <p:nvSpPr>
            <p:cNvPr id="6155" name="AutoShape 11"/>
            <p:cNvSpPr>
              <a:spLocks noChangeArrowheads="1"/>
            </p:cNvSpPr>
            <p:nvPr/>
          </p:nvSpPr>
          <p:spPr bwMode="auto">
            <a:xfrm>
              <a:off x="2544" y="2208"/>
              <a:ext cx="672" cy="1056"/>
            </a:xfrm>
            <a:prstGeom prst="upArrow">
              <a:avLst>
                <a:gd name="adj1" fmla="val 50000"/>
                <a:gd name="adj2" fmla="val 39286"/>
              </a:avLst>
            </a:prstGeom>
            <a:gradFill rotWithShape="0">
              <a:gsLst>
                <a:gs pos="0">
                  <a:srgbClr val="FF9900"/>
                </a:gs>
                <a:gs pos="100000">
                  <a:schemeClr val="accent1"/>
                </a:gs>
              </a:gsLst>
              <a:lin ang="5400000" scaled="1"/>
            </a:gradFill>
            <a:ln w="9525">
              <a:solidFill>
                <a:schemeClr val="tx1"/>
              </a:solidFill>
              <a:miter lim="800000"/>
              <a:headEnd/>
              <a:tailEnd/>
            </a:ln>
            <a:effectLst/>
          </p:spPr>
          <p:txBody>
            <a:bodyPr wrap="none" anchor="ctr"/>
            <a:lstStyle/>
            <a:p>
              <a:pPr algn="ctr"/>
              <a:endParaRPr lang="en-US" sz="2400">
                <a:solidFill>
                  <a:schemeClr val="tx2"/>
                </a:solidFill>
              </a:endParaRPr>
            </a:p>
          </p:txBody>
        </p:sp>
        <p:sp>
          <p:nvSpPr>
            <p:cNvPr id="6162" name="Text Box 18"/>
            <p:cNvSpPr txBox="1">
              <a:spLocks noChangeArrowheads="1"/>
            </p:cNvSpPr>
            <p:nvPr/>
          </p:nvSpPr>
          <p:spPr bwMode="auto">
            <a:xfrm>
              <a:off x="2208" y="1910"/>
              <a:ext cx="1296" cy="220"/>
            </a:xfrm>
            <a:prstGeom prst="rect">
              <a:avLst/>
            </a:prstGeom>
            <a:noFill/>
            <a:ln w="9525">
              <a:noFill/>
              <a:miter lim="800000"/>
              <a:headEnd/>
              <a:tailEnd/>
            </a:ln>
            <a:effectLst/>
          </p:spPr>
          <p:txBody>
            <a:bodyPr>
              <a:spAutoFit/>
            </a:bodyPr>
            <a:lstStyle/>
            <a:p>
              <a:pPr algn="ctr">
                <a:spcBef>
                  <a:spcPct val="50000"/>
                </a:spcBef>
              </a:pPr>
              <a:r>
                <a:rPr lang="en-US" sz="2200" i="1"/>
                <a:t>Down Payment</a:t>
              </a:r>
            </a:p>
          </p:txBody>
        </p:sp>
        <p:sp>
          <p:nvSpPr>
            <p:cNvPr id="6163" name="Text Box 19"/>
            <p:cNvSpPr txBox="1">
              <a:spLocks noChangeArrowheads="1"/>
            </p:cNvSpPr>
            <p:nvPr/>
          </p:nvSpPr>
          <p:spPr bwMode="auto">
            <a:xfrm>
              <a:off x="3264" y="2592"/>
              <a:ext cx="576" cy="409"/>
            </a:xfrm>
            <a:prstGeom prst="rect">
              <a:avLst/>
            </a:prstGeom>
            <a:noFill/>
            <a:ln w="9525">
              <a:noFill/>
              <a:miter lim="800000"/>
              <a:headEnd/>
              <a:tailEnd/>
            </a:ln>
            <a:effectLst/>
          </p:spPr>
          <p:txBody>
            <a:bodyPr>
              <a:spAutoFit/>
            </a:bodyPr>
            <a:lstStyle/>
            <a:p>
              <a:pPr>
                <a:spcBef>
                  <a:spcPct val="50000"/>
                </a:spcBef>
              </a:pPr>
              <a:r>
                <a:rPr lang="en-US" sz="4600">
                  <a:latin typeface="Arial" charset="0"/>
                </a:rPr>
                <a:t>=</a:t>
              </a:r>
            </a:p>
          </p:txBody>
        </p:sp>
        <p:sp>
          <p:nvSpPr>
            <p:cNvPr id="6164" name="AutoShape 20"/>
            <p:cNvSpPr>
              <a:spLocks noChangeArrowheads="1"/>
            </p:cNvSpPr>
            <p:nvPr/>
          </p:nvSpPr>
          <p:spPr bwMode="auto">
            <a:xfrm rot="10800000">
              <a:off x="3648" y="2448"/>
              <a:ext cx="672" cy="1056"/>
            </a:xfrm>
            <a:prstGeom prst="upArrow">
              <a:avLst>
                <a:gd name="adj1" fmla="val 50000"/>
                <a:gd name="adj2" fmla="val 39286"/>
              </a:avLst>
            </a:prstGeom>
            <a:gradFill rotWithShape="0">
              <a:gsLst>
                <a:gs pos="0">
                  <a:schemeClr val="accent1"/>
                </a:gs>
                <a:gs pos="100000">
                  <a:schemeClr val="tx2"/>
                </a:gs>
              </a:gsLst>
              <a:lin ang="5400000" scaled="1"/>
            </a:gradFill>
            <a:ln w="9525">
              <a:solidFill>
                <a:schemeClr val="tx1"/>
              </a:solidFill>
              <a:miter lim="800000"/>
              <a:headEnd/>
              <a:tailEnd/>
            </a:ln>
            <a:effectLst/>
          </p:spPr>
          <p:txBody>
            <a:bodyPr rot="10800000" wrap="none" anchor="ctr"/>
            <a:lstStyle/>
            <a:p>
              <a:pPr algn="ctr"/>
              <a:endParaRPr lang="en-US" sz="2400"/>
            </a:p>
          </p:txBody>
        </p:sp>
        <p:sp>
          <p:nvSpPr>
            <p:cNvPr id="6166" name="Text Box 22"/>
            <p:cNvSpPr txBox="1">
              <a:spLocks noChangeArrowheads="1"/>
            </p:cNvSpPr>
            <p:nvPr/>
          </p:nvSpPr>
          <p:spPr bwMode="auto">
            <a:xfrm>
              <a:off x="3168" y="3552"/>
              <a:ext cx="1632" cy="220"/>
            </a:xfrm>
            <a:prstGeom prst="rect">
              <a:avLst/>
            </a:prstGeom>
            <a:noFill/>
            <a:ln w="9525">
              <a:noFill/>
              <a:miter lim="800000"/>
              <a:headEnd/>
              <a:tailEnd/>
            </a:ln>
            <a:effectLst/>
          </p:spPr>
          <p:txBody>
            <a:bodyPr>
              <a:spAutoFit/>
            </a:bodyPr>
            <a:lstStyle/>
            <a:p>
              <a:pPr algn="ctr">
                <a:spcBef>
                  <a:spcPct val="50000"/>
                </a:spcBef>
              </a:pPr>
              <a:r>
                <a:rPr lang="en-US" sz="2200" i="1"/>
                <a:t>Monthly Payments</a:t>
              </a:r>
            </a:p>
          </p:txBody>
        </p:sp>
      </p:grpSp>
      <p:grpSp>
        <p:nvGrpSpPr>
          <p:cNvPr id="6167" name="Group 23"/>
          <p:cNvGrpSpPr>
            <a:grpSpLocks/>
          </p:cNvGrpSpPr>
          <p:nvPr/>
        </p:nvGrpSpPr>
        <p:grpSpPr bwMode="auto">
          <a:xfrm>
            <a:off x="228600" y="914400"/>
            <a:ext cx="2386013" cy="2438400"/>
            <a:chOff x="144" y="576"/>
            <a:chExt cx="1503" cy="1536"/>
          </a:xfrm>
        </p:grpSpPr>
        <p:pic>
          <p:nvPicPr>
            <p:cNvPr id="6168" name="Picture 24"/>
            <p:cNvPicPr>
              <a:picLocks noChangeArrowheads="1"/>
            </p:cNvPicPr>
            <p:nvPr/>
          </p:nvPicPr>
          <p:blipFill>
            <a:blip r:embed="rId3" cstate="print"/>
            <a:srcRect/>
            <a:stretch>
              <a:fillRect/>
            </a:stretch>
          </p:blipFill>
          <p:spPr bwMode="auto">
            <a:xfrm>
              <a:off x="658" y="624"/>
              <a:ext cx="989" cy="1440"/>
            </a:xfrm>
            <a:prstGeom prst="rect">
              <a:avLst/>
            </a:prstGeom>
            <a:noFill/>
          </p:spPr>
        </p:pic>
        <p:sp>
          <p:nvSpPr>
            <p:cNvPr id="6169" name="Rectangle 25"/>
            <p:cNvSpPr>
              <a:spLocks noChangeArrowheads="1"/>
            </p:cNvSpPr>
            <p:nvPr/>
          </p:nvSpPr>
          <p:spPr bwMode="auto">
            <a:xfrm rot="30000">
              <a:off x="262" y="576"/>
              <a:ext cx="721"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6170" name="Text Box 26"/>
            <p:cNvSpPr txBox="1">
              <a:spLocks noChangeArrowheads="1"/>
            </p:cNvSpPr>
            <p:nvPr/>
          </p:nvSpPr>
          <p:spPr bwMode="auto">
            <a:xfrm>
              <a:off x="144" y="796"/>
              <a:ext cx="960" cy="260"/>
            </a:xfrm>
            <a:prstGeom prst="rect">
              <a:avLst/>
            </a:prstGeom>
            <a:noFill/>
            <a:ln w="9525">
              <a:noFill/>
              <a:miter lim="800000"/>
              <a:headEnd/>
              <a:tailEnd/>
            </a:ln>
            <a:effectLst/>
          </p:spPr>
          <p:txBody>
            <a:bodyPr>
              <a:spAutoFit/>
            </a:bodyPr>
            <a:lstStyle/>
            <a:p>
              <a:pPr>
                <a:spcBef>
                  <a:spcPct val="50000"/>
                </a:spcBef>
              </a:pPr>
              <a:r>
                <a:rPr lang="en-US" sz="2100" b="1">
                  <a:latin typeface="Arial" charset="0"/>
                </a:rPr>
                <a:t>ARE YOU</a:t>
              </a:r>
            </a:p>
          </p:txBody>
        </p:sp>
        <p:sp>
          <p:nvSpPr>
            <p:cNvPr id="6171" name="Oval 27"/>
            <p:cNvSpPr>
              <a:spLocks noChangeArrowheads="1"/>
            </p:cNvSpPr>
            <p:nvPr/>
          </p:nvSpPr>
          <p:spPr bwMode="auto">
            <a:xfrm rot="14630302">
              <a:off x="1090" y="1680"/>
              <a:ext cx="288" cy="288"/>
            </a:xfrm>
            <a:prstGeom prst="ellipse">
              <a:avLst/>
            </a:prstGeom>
            <a:solidFill>
              <a:srgbClr val="ADCA57">
                <a:alpha val="85001"/>
              </a:srgbClr>
            </a:solidFill>
            <a:ln w="9525">
              <a:noFill/>
              <a:round/>
              <a:headEnd/>
              <a:tailEnd/>
            </a:ln>
            <a:effectLst/>
          </p:spPr>
          <p:txBody>
            <a:bodyPr vert="eaVert" wrap="none" anchor="ctr"/>
            <a:lstStyle/>
            <a:p>
              <a:pPr algn="ctr"/>
              <a:endParaRPr lang="en-US" sz="2400"/>
            </a:p>
          </p:txBody>
        </p:sp>
        <p:sp>
          <p:nvSpPr>
            <p:cNvPr id="6172" name="Oval 28"/>
            <p:cNvSpPr>
              <a:spLocks noChangeArrowheads="1"/>
            </p:cNvSpPr>
            <p:nvPr/>
          </p:nvSpPr>
          <p:spPr bwMode="auto">
            <a:xfrm>
              <a:off x="1104" y="1200"/>
              <a:ext cx="240" cy="288"/>
            </a:xfrm>
            <a:prstGeom prst="ellipse">
              <a:avLst/>
            </a:prstGeom>
            <a:solidFill>
              <a:srgbClr val="E3C75E">
                <a:alpha val="88000"/>
              </a:srgbClr>
            </a:solidFill>
            <a:ln w="9525">
              <a:no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 name="Rectangle 14"/>
          <p:cNvSpPr>
            <a:spLocks noChangeArrowheads="1"/>
          </p:cNvSpPr>
          <p:nvPr/>
        </p:nvSpPr>
        <p:spPr bwMode="auto">
          <a:xfrm>
            <a:off x="3124200" y="1219200"/>
            <a:ext cx="5486400" cy="2895600"/>
          </a:xfrm>
          <a:prstGeom prst="rect">
            <a:avLst/>
          </a:prstGeom>
          <a:noFill/>
          <a:ln w="9525">
            <a:noFill/>
            <a:miter lim="800000"/>
            <a:headEnd/>
            <a:tailEnd/>
          </a:ln>
          <a:effectLst/>
        </p:spPr>
        <p:txBody>
          <a:bodyPr/>
          <a:lstStyle/>
          <a:p>
            <a:pPr marL="342900" indent="-342900">
              <a:lnSpc>
                <a:spcPct val="110000"/>
              </a:lnSpc>
              <a:spcBef>
                <a:spcPct val="20000"/>
              </a:spcBef>
            </a:pPr>
            <a:r>
              <a:rPr lang="en-US" sz="2000" u="sng">
                <a:solidFill>
                  <a:schemeClr val="accent2"/>
                </a:solidFill>
                <a:latin typeface="Arial" charset="0"/>
              </a:rPr>
              <a:t>STEP 3:</a:t>
            </a:r>
            <a:r>
              <a:rPr lang="en-US" sz="3000">
                <a:solidFill>
                  <a:schemeClr val="tx2"/>
                </a:solidFill>
                <a:latin typeface="Arial" charset="0"/>
              </a:rPr>
              <a:t> </a:t>
            </a:r>
          </a:p>
          <a:p>
            <a:pPr marL="342900" indent="-342900">
              <a:lnSpc>
                <a:spcPct val="80000"/>
              </a:lnSpc>
              <a:spcBef>
                <a:spcPct val="20000"/>
              </a:spcBef>
            </a:pPr>
            <a:r>
              <a:rPr lang="en-US" sz="3000">
                <a:solidFill>
                  <a:schemeClr val="accent2"/>
                </a:solidFill>
                <a:latin typeface="Arial" charset="0"/>
              </a:rPr>
              <a:t>Know your Credit Condition</a:t>
            </a:r>
            <a:endParaRPr lang="en-US" sz="3000">
              <a:solidFill>
                <a:schemeClr val="tx2"/>
              </a:solidFill>
              <a:latin typeface="Arial" charset="0"/>
            </a:endParaRPr>
          </a:p>
          <a:p>
            <a:pPr marL="342900" indent="-342900">
              <a:lnSpc>
                <a:spcPct val="120000"/>
              </a:lnSpc>
              <a:spcBef>
                <a:spcPct val="20000"/>
              </a:spcBef>
            </a:pPr>
            <a:endParaRPr lang="en-US" sz="1000" i="1" u="sng">
              <a:latin typeface="Arial" charset="0"/>
            </a:endParaRPr>
          </a:p>
          <a:p>
            <a:pPr marL="342900" indent="-342900">
              <a:lnSpc>
                <a:spcPct val="120000"/>
              </a:lnSpc>
              <a:spcBef>
                <a:spcPct val="20000"/>
              </a:spcBef>
            </a:pPr>
            <a:r>
              <a:rPr lang="en-US" sz="2400" i="1" u="sng">
                <a:latin typeface="Arial" charset="0"/>
              </a:rPr>
              <a:t>www.AnnualCreditReport.com </a:t>
            </a:r>
            <a:endParaRPr lang="en-US" sz="2400" i="1" u="sng">
              <a:solidFill>
                <a:schemeClr val="accent2"/>
              </a:solidFill>
              <a:latin typeface="Arial" charset="0"/>
            </a:endParaRPr>
          </a:p>
          <a:p>
            <a:pPr marL="342900" indent="-342900">
              <a:spcBef>
                <a:spcPct val="20000"/>
              </a:spcBef>
            </a:pPr>
            <a:r>
              <a:rPr lang="en-US" sz="2400" i="1">
                <a:latin typeface="Arial" charset="0"/>
              </a:rPr>
              <a:t>or (877) 322-8228</a:t>
            </a:r>
          </a:p>
          <a:p>
            <a:pPr marL="342900" indent="-342900">
              <a:spcBef>
                <a:spcPct val="20000"/>
              </a:spcBef>
              <a:buFontTx/>
              <a:buChar char="•"/>
            </a:pPr>
            <a:endParaRPr lang="en-US" sz="3800" i="1">
              <a:solidFill>
                <a:schemeClr val="tx2"/>
              </a:solidFill>
              <a:latin typeface="Arial" charset="0"/>
            </a:endParaRPr>
          </a:p>
        </p:txBody>
      </p:sp>
      <p:grpSp>
        <p:nvGrpSpPr>
          <p:cNvPr id="8220" name="Group 28"/>
          <p:cNvGrpSpPr>
            <a:grpSpLocks/>
          </p:cNvGrpSpPr>
          <p:nvPr/>
        </p:nvGrpSpPr>
        <p:grpSpPr bwMode="auto">
          <a:xfrm>
            <a:off x="4038600" y="3733800"/>
            <a:ext cx="3886200" cy="2667000"/>
            <a:chOff x="2928" y="2448"/>
            <a:chExt cx="2448" cy="1680"/>
          </a:xfrm>
        </p:grpSpPr>
        <p:pic>
          <p:nvPicPr>
            <p:cNvPr id="8201" name="Picture 9"/>
            <p:cNvPicPr>
              <a:picLocks noChangeAspect="1" noChangeArrowheads="1"/>
            </p:cNvPicPr>
            <p:nvPr/>
          </p:nvPicPr>
          <p:blipFill>
            <a:blip r:embed="rId3" cstate="print"/>
            <a:srcRect b="11261"/>
            <a:stretch>
              <a:fillRect/>
            </a:stretch>
          </p:blipFill>
          <p:spPr bwMode="auto">
            <a:xfrm>
              <a:off x="2976" y="2544"/>
              <a:ext cx="2304" cy="1577"/>
            </a:xfrm>
            <a:prstGeom prst="rect">
              <a:avLst/>
            </a:prstGeom>
            <a:noFill/>
            <a:ln w="9525">
              <a:noFill/>
              <a:miter lim="800000"/>
              <a:headEnd/>
              <a:tailEnd/>
            </a:ln>
            <a:effectLst/>
          </p:spPr>
        </p:pic>
        <p:sp>
          <p:nvSpPr>
            <p:cNvPr id="8211" name="Freeform 19"/>
            <p:cNvSpPr>
              <a:spLocks/>
            </p:cNvSpPr>
            <p:nvPr/>
          </p:nvSpPr>
          <p:spPr bwMode="auto">
            <a:xfrm>
              <a:off x="2928" y="2448"/>
              <a:ext cx="2448" cy="1680"/>
            </a:xfrm>
            <a:custGeom>
              <a:avLst/>
              <a:gdLst/>
              <a:ahLst/>
              <a:cxnLst>
                <a:cxn ang="0">
                  <a:pos x="0" y="1584"/>
                </a:cxn>
                <a:cxn ang="0">
                  <a:pos x="0" y="0"/>
                </a:cxn>
                <a:cxn ang="0">
                  <a:pos x="2208" y="0"/>
                </a:cxn>
                <a:cxn ang="0">
                  <a:pos x="2208" y="1584"/>
                </a:cxn>
              </a:cxnLst>
              <a:rect l="0" t="0" r="r" b="b"/>
              <a:pathLst>
                <a:path w="2208" h="1584">
                  <a:moveTo>
                    <a:pt x="0" y="1584"/>
                  </a:moveTo>
                  <a:lnTo>
                    <a:pt x="0" y="0"/>
                  </a:lnTo>
                  <a:lnTo>
                    <a:pt x="2208" y="0"/>
                  </a:lnTo>
                  <a:lnTo>
                    <a:pt x="2208" y="1584"/>
                  </a:lnTo>
                </a:path>
              </a:pathLst>
            </a:custGeom>
            <a:noFill/>
            <a:ln w="9525">
              <a:solidFill>
                <a:schemeClr val="tx1"/>
              </a:solidFill>
              <a:round/>
              <a:headEnd/>
              <a:tailEnd/>
            </a:ln>
            <a:effectLst/>
          </p:spPr>
          <p:txBody>
            <a:bodyPr wrap="none" anchor="ctr"/>
            <a:lstStyle/>
            <a:p>
              <a:endParaRPr lang="en-US"/>
            </a:p>
          </p:txBody>
        </p:sp>
      </p:grpSp>
      <p:grpSp>
        <p:nvGrpSpPr>
          <p:cNvPr id="8212" name="Group 20"/>
          <p:cNvGrpSpPr>
            <a:grpSpLocks/>
          </p:cNvGrpSpPr>
          <p:nvPr/>
        </p:nvGrpSpPr>
        <p:grpSpPr bwMode="auto">
          <a:xfrm>
            <a:off x="228600" y="914400"/>
            <a:ext cx="2386013" cy="2438400"/>
            <a:chOff x="144" y="576"/>
            <a:chExt cx="1503" cy="1536"/>
          </a:xfrm>
        </p:grpSpPr>
        <p:pic>
          <p:nvPicPr>
            <p:cNvPr id="8213" name="Picture 21"/>
            <p:cNvPicPr>
              <a:picLocks noChangeArrowheads="1"/>
            </p:cNvPicPr>
            <p:nvPr/>
          </p:nvPicPr>
          <p:blipFill>
            <a:blip r:embed="rId4" cstate="print"/>
            <a:srcRect/>
            <a:stretch>
              <a:fillRect/>
            </a:stretch>
          </p:blipFill>
          <p:spPr bwMode="auto">
            <a:xfrm>
              <a:off x="658" y="624"/>
              <a:ext cx="989" cy="1440"/>
            </a:xfrm>
            <a:prstGeom prst="rect">
              <a:avLst/>
            </a:prstGeom>
            <a:noFill/>
          </p:spPr>
        </p:pic>
        <p:sp>
          <p:nvSpPr>
            <p:cNvPr id="8214" name="Rectangle 22"/>
            <p:cNvSpPr>
              <a:spLocks noChangeArrowheads="1"/>
            </p:cNvSpPr>
            <p:nvPr/>
          </p:nvSpPr>
          <p:spPr bwMode="auto">
            <a:xfrm rot="30000">
              <a:off x="262" y="576"/>
              <a:ext cx="721"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8215" name="Text Box 23"/>
            <p:cNvSpPr txBox="1">
              <a:spLocks noChangeArrowheads="1"/>
            </p:cNvSpPr>
            <p:nvPr/>
          </p:nvSpPr>
          <p:spPr bwMode="auto">
            <a:xfrm>
              <a:off x="144" y="796"/>
              <a:ext cx="960" cy="260"/>
            </a:xfrm>
            <a:prstGeom prst="rect">
              <a:avLst/>
            </a:prstGeom>
            <a:noFill/>
            <a:ln w="9525">
              <a:noFill/>
              <a:miter lim="800000"/>
              <a:headEnd/>
              <a:tailEnd/>
            </a:ln>
            <a:effectLst/>
          </p:spPr>
          <p:txBody>
            <a:bodyPr>
              <a:spAutoFit/>
            </a:bodyPr>
            <a:lstStyle/>
            <a:p>
              <a:pPr>
                <a:spcBef>
                  <a:spcPct val="50000"/>
                </a:spcBef>
              </a:pPr>
              <a:r>
                <a:rPr lang="en-US" sz="2100" b="1">
                  <a:latin typeface="Arial" charset="0"/>
                </a:rPr>
                <a:t>ARE YOU</a:t>
              </a:r>
            </a:p>
          </p:txBody>
        </p:sp>
        <p:sp>
          <p:nvSpPr>
            <p:cNvPr id="8216" name="Oval 24"/>
            <p:cNvSpPr>
              <a:spLocks noChangeArrowheads="1"/>
            </p:cNvSpPr>
            <p:nvPr/>
          </p:nvSpPr>
          <p:spPr bwMode="auto">
            <a:xfrm rot="14630302">
              <a:off x="1090" y="1680"/>
              <a:ext cx="288" cy="288"/>
            </a:xfrm>
            <a:prstGeom prst="ellipse">
              <a:avLst/>
            </a:prstGeom>
            <a:solidFill>
              <a:srgbClr val="ADCA57">
                <a:alpha val="85001"/>
              </a:srgbClr>
            </a:solidFill>
            <a:ln w="9525">
              <a:noFill/>
              <a:round/>
              <a:headEnd/>
              <a:tailEnd/>
            </a:ln>
            <a:effectLst/>
          </p:spPr>
          <p:txBody>
            <a:bodyPr vert="eaVert" wrap="none" anchor="ctr"/>
            <a:lstStyle/>
            <a:p>
              <a:pPr algn="ctr"/>
              <a:endParaRPr lang="en-US" sz="2400"/>
            </a:p>
          </p:txBody>
        </p:sp>
        <p:sp>
          <p:nvSpPr>
            <p:cNvPr id="8217" name="Oval 25"/>
            <p:cNvSpPr>
              <a:spLocks noChangeArrowheads="1"/>
            </p:cNvSpPr>
            <p:nvPr/>
          </p:nvSpPr>
          <p:spPr bwMode="auto">
            <a:xfrm>
              <a:off x="1104" y="1200"/>
              <a:ext cx="240" cy="288"/>
            </a:xfrm>
            <a:prstGeom prst="ellipse">
              <a:avLst/>
            </a:prstGeom>
            <a:solidFill>
              <a:srgbClr val="E3C75E">
                <a:alpha val="88000"/>
              </a:srgbClr>
            </a:solidFill>
            <a:ln w="9525">
              <a:noFill/>
              <a:round/>
              <a:headEnd/>
              <a:tailEnd/>
            </a:ln>
            <a:effectLst/>
          </p:spPr>
          <p:txBody>
            <a:bodyPr wrap="none" anchor="ctr"/>
            <a:lstStyle/>
            <a:p>
              <a:endParaRPr lang="en-US"/>
            </a:p>
          </p:txBody>
        </p:sp>
      </p:grpSp>
      <p:sp>
        <p:nvSpPr>
          <p:cNvPr id="8219" name="Text Box 27"/>
          <p:cNvSpPr txBox="1">
            <a:spLocks noChangeArrowheads="1"/>
          </p:cNvSpPr>
          <p:nvPr/>
        </p:nvSpPr>
        <p:spPr bwMode="auto">
          <a:xfrm>
            <a:off x="838200" y="3886200"/>
            <a:ext cx="3962400" cy="2406650"/>
          </a:xfrm>
          <a:prstGeom prst="rect">
            <a:avLst/>
          </a:prstGeom>
          <a:noFill/>
          <a:ln w="9525">
            <a:noFill/>
            <a:miter lim="800000"/>
            <a:headEnd/>
            <a:tailEnd/>
          </a:ln>
          <a:effectLst/>
        </p:spPr>
        <p:txBody>
          <a:bodyPr>
            <a:spAutoFit/>
          </a:bodyPr>
          <a:lstStyle/>
          <a:p>
            <a:pPr>
              <a:spcBef>
                <a:spcPct val="20000"/>
              </a:spcBef>
              <a:buFontTx/>
              <a:buChar char="•"/>
            </a:pPr>
            <a:r>
              <a:rPr lang="en-US" sz="2000">
                <a:latin typeface="Arial" charset="0"/>
              </a:rPr>
              <a:t>Credit information</a:t>
            </a:r>
          </a:p>
          <a:p>
            <a:pPr>
              <a:spcBef>
                <a:spcPct val="20000"/>
              </a:spcBef>
              <a:buFontTx/>
              <a:buChar char="•"/>
            </a:pPr>
            <a:r>
              <a:rPr lang="en-US" sz="2000">
                <a:latin typeface="Arial" charset="0"/>
              </a:rPr>
              <a:t>Public Record information</a:t>
            </a:r>
          </a:p>
          <a:p>
            <a:pPr>
              <a:spcBef>
                <a:spcPct val="20000"/>
              </a:spcBef>
              <a:buFontTx/>
              <a:buChar char="•"/>
            </a:pPr>
            <a:r>
              <a:rPr lang="en-US" sz="2000">
                <a:latin typeface="Arial" charset="0"/>
              </a:rPr>
              <a:t>Credit Inquiries</a:t>
            </a:r>
          </a:p>
          <a:p>
            <a:pPr>
              <a:spcBef>
                <a:spcPct val="20000"/>
              </a:spcBef>
              <a:buFontTx/>
              <a:buChar char="•"/>
            </a:pPr>
            <a:r>
              <a:rPr lang="en-US" sz="2000">
                <a:latin typeface="Arial" charset="0"/>
              </a:rPr>
              <a:t>Personal Information</a:t>
            </a:r>
            <a:endParaRPr lang="en-US" sz="2400" i="1">
              <a:solidFill>
                <a:schemeClr val="accent2"/>
              </a:solidFill>
            </a:endParaRPr>
          </a:p>
          <a:p>
            <a:pPr>
              <a:spcBef>
                <a:spcPct val="50000"/>
              </a:spcBef>
            </a:pPr>
            <a:endParaRPr lang="en-US"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13"/>
          <p:cNvSpPr>
            <a:spLocks noChangeArrowheads="1"/>
          </p:cNvSpPr>
          <p:nvPr/>
        </p:nvSpPr>
        <p:spPr bwMode="auto">
          <a:xfrm>
            <a:off x="3124200" y="1219200"/>
            <a:ext cx="5486400" cy="4800600"/>
          </a:xfrm>
          <a:prstGeom prst="rect">
            <a:avLst/>
          </a:prstGeom>
          <a:noFill/>
          <a:ln w="9525">
            <a:noFill/>
            <a:miter lim="800000"/>
            <a:headEnd/>
            <a:tailEnd/>
          </a:ln>
          <a:effectLst/>
        </p:spPr>
        <p:txBody>
          <a:bodyPr/>
          <a:lstStyle/>
          <a:p>
            <a:pPr marL="342900" indent="-342900">
              <a:lnSpc>
                <a:spcPct val="110000"/>
              </a:lnSpc>
              <a:spcBef>
                <a:spcPct val="20000"/>
              </a:spcBef>
            </a:pPr>
            <a:r>
              <a:rPr lang="en-US" sz="2000" u="sng">
                <a:solidFill>
                  <a:schemeClr val="accent2"/>
                </a:solidFill>
                <a:latin typeface="Arial" charset="0"/>
              </a:rPr>
              <a:t>STEP 4:</a:t>
            </a:r>
            <a:r>
              <a:rPr lang="en-US" sz="3000">
                <a:solidFill>
                  <a:schemeClr val="tx2"/>
                </a:solidFill>
                <a:latin typeface="Arial" charset="0"/>
              </a:rPr>
              <a:t> </a:t>
            </a:r>
          </a:p>
          <a:p>
            <a:pPr marL="342900" indent="-342900">
              <a:lnSpc>
                <a:spcPct val="80000"/>
              </a:lnSpc>
              <a:spcBef>
                <a:spcPct val="20000"/>
              </a:spcBef>
            </a:pPr>
            <a:r>
              <a:rPr lang="en-US" sz="3000">
                <a:solidFill>
                  <a:schemeClr val="accent2"/>
                </a:solidFill>
                <a:latin typeface="Arial" charset="0"/>
              </a:rPr>
              <a:t>Maximize your credit score</a:t>
            </a:r>
          </a:p>
          <a:p>
            <a:pPr marL="342900" indent="-342900">
              <a:lnSpc>
                <a:spcPct val="140000"/>
              </a:lnSpc>
              <a:spcBef>
                <a:spcPct val="20000"/>
              </a:spcBef>
              <a:buClr>
                <a:schemeClr val="accent2"/>
              </a:buClr>
              <a:buFontTx/>
              <a:buChar char="•"/>
            </a:pPr>
            <a:r>
              <a:rPr lang="en-US" sz="2400">
                <a:latin typeface="Arial" charset="0"/>
              </a:rPr>
              <a:t>Improve your payment history</a:t>
            </a:r>
          </a:p>
          <a:p>
            <a:pPr marL="342900" indent="-342900">
              <a:spcBef>
                <a:spcPct val="20000"/>
              </a:spcBef>
              <a:buClr>
                <a:schemeClr val="accent2"/>
              </a:buClr>
              <a:buFontTx/>
              <a:buChar char="•"/>
            </a:pPr>
            <a:r>
              <a:rPr lang="en-US" sz="2400">
                <a:latin typeface="Arial" charset="0"/>
              </a:rPr>
              <a:t>Lower your amounts owed</a:t>
            </a:r>
          </a:p>
          <a:p>
            <a:pPr marL="342900" indent="-342900">
              <a:spcBef>
                <a:spcPct val="20000"/>
              </a:spcBef>
              <a:buClr>
                <a:schemeClr val="accent2"/>
              </a:buClr>
              <a:buFontTx/>
              <a:buChar char="•"/>
            </a:pPr>
            <a:r>
              <a:rPr lang="en-US" sz="2400">
                <a:latin typeface="Arial" charset="0"/>
              </a:rPr>
              <a:t>Make the most of the length of your credit history</a:t>
            </a:r>
          </a:p>
          <a:p>
            <a:pPr marL="342900" indent="-342900">
              <a:spcBef>
                <a:spcPct val="20000"/>
              </a:spcBef>
              <a:buClr>
                <a:schemeClr val="accent2"/>
              </a:buClr>
              <a:buFontTx/>
              <a:buChar char="•"/>
            </a:pPr>
            <a:r>
              <a:rPr lang="en-US" sz="2400">
                <a:latin typeface="Arial" charset="0"/>
              </a:rPr>
              <a:t>Shop wisely for new credit</a:t>
            </a:r>
          </a:p>
          <a:p>
            <a:pPr marL="342900" indent="-342900">
              <a:spcBef>
                <a:spcPct val="20000"/>
              </a:spcBef>
              <a:buClr>
                <a:schemeClr val="accent2"/>
              </a:buClr>
              <a:buFontTx/>
              <a:buChar char="•"/>
            </a:pPr>
            <a:r>
              <a:rPr lang="en-US" sz="2400">
                <a:latin typeface="Arial" charset="0"/>
              </a:rPr>
              <a:t>Manage the types of credit you have</a:t>
            </a:r>
          </a:p>
          <a:p>
            <a:pPr marL="342900" indent="-342900">
              <a:spcBef>
                <a:spcPct val="20000"/>
              </a:spcBef>
            </a:pPr>
            <a:endParaRPr lang="en-US" sz="3000" i="1">
              <a:solidFill>
                <a:schemeClr val="tx2"/>
              </a:solidFill>
              <a:latin typeface="Arial" charset="0"/>
            </a:endParaRPr>
          </a:p>
        </p:txBody>
      </p:sp>
      <p:grpSp>
        <p:nvGrpSpPr>
          <p:cNvPr id="13327" name="Group 15"/>
          <p:cNvGrpSpPr>
            <a:grpSpLocks/>
          </p:cNvGrpSpPr>
          <p:nvPr/>
        </p:nvGrpSpPr>
        <p:grpSpPr bwMode="auto">
          <a:xfrm>
            <a:off x="228600" y="914400"/>
            <a:ext cx="2386013" cy="2438400"/>
            <a:chOff x="144" y="576"/>
            <a:chExt cx="1503" cy="1536"/>
          </a:xfrm>
        </p:grpSpPr>
        <p:pic>
          <p:nvPicPr>
            <p:cNvPr id="13328" name="Picture 16"/>
            <p:cNvPicPr>
              <a:picLocks noChangeArrowheads="1"/>
            </p:cNvPicPr>
            <p:nvPr/>
          </p:nvPicPr>
          <p:blipFill>
            <a:blip r:embed="rId3" cstate="print"/>
            <a:srcRect/>
            <a:stretch>
              <a:fillRect/>
            </a:stretch>
          </p:blipFill>
          <p:spPr bwMode="auto">
            <a:xfrm>
              <a:off x="658" y="624"/>
              <a:ext cx="989" cy="1440"/>
            </a:xfrm>
            <a:prstGeom prst="rect">
              <a:avLst/>
            </a:prstGeom>
            <a:noFill/>
          </p:spPr>
        </p:pic>
        <p:sp>
          <p:nvSpPr>
            <p:cNvPr id="13329" name="Rectangle 17"/>
            <p:cNvSpPr>
              <a:spLocks noChangeArrowheads="1"/>
            </p:cNvSpPr>
            <p:nvPr/>
          </p:nvSpPr>
          <p:spPr bwMode="auto">
            <a:xfrm rot="30000">
              <a:off x="262" y="576"/>
              <a:ext cx="721"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13330" name="Text Box 18"/>
            <p:cNvSpPr txBox="1">
              <a:spLocks noChangeArrowheads="1"/>
            </p:cNvSpPr>
            <p:nvPr/>
          </p:nvSpPr>
          <p:spPr bwMode="auto">
            <a:xfrm>
              <a:off x="144" y="796"/>
              <a:ext cx="960" cy="260"/>
            </a:xfrm>
            <a:prstGeom prst="rect">
              <a:avLst/>
            </a:prstGeom>
            <a:noFill/>
            <a:ln w="9525">
              <a:noFill/>
              <a:miter lim="800000"/>
              <a:headEnd/>
              <a:tailEnd/>
            </a:ln>
            <a:effectLst/>
          </p:spPr>
          <p:txBody>
            <a:bodyPr>
              <a:spAutoFit/>
            </a:bodyPr>
            <a:lstStyle/>
            <a:p>
              <a:pPr>
                <a:spcBef>
                  <a:spcPct val="50000"/>
                </a:spcBef>
              </a:pPr>
              <a:r>
                <a:rPr lang="en-US" sz="2100" b="1">
                  <a:latin typeface="Arial" charset="0"/>
                </a:rPr>
                <a:t>ARE YOU</a:t>
              </a:r>
            </a:p>
          </p:txBody>
        </p:sp>
        <p:sp>
          <p:nvSpPr>
            <p:cNvPr id="13331" name="Oval 19"/>
            <p:cNvSpPr>
              <a:spLocks noChangeArrowheads="1"/>
            </p:cNvSpPr>
            <p:nvPr/>
          </p:nvSpPr>
          <p:spPr bwMode="auto">
            <a:xfrm rot="14630302">
              <a:off x="1090" y="1680"/>
              <a:ext cx="288" cy="288"/>
            </a:xfrm>
            <a:prstGeom prst="ellipse">
              <a:avLst/>
            </a:prstGeom>
            <a:solidFill>
              <a:srgbClr val="ADCA57">
                <a:alpha val="85001"/>
              </a:srgbClr>
            </a:solidFill>
            <a:ln w="9525">
              <a:noFill/>
              <a:round/>
              <a:headEnd/>
              <a:tailEnd/>
            </a:ln>
            <a:effectLst/>
          </p:spPr>
          <p:txBody>
            <a:bodyPr vert="eaVert" wrap="none" anchor="ctr"/>
            <a:lstStyle/>
            <a:p>
              <a:pPr algn="ctr"/>
              <a:endParaRPr lang="en-US" sz="2400"/>
            </a:p>
          </p:txBody>
        </p:sp>
        <p:sp>
          <p:nvSpPr>
            <p:cNvPr id="13332" name="Oval 20"/>
            <p:cNvSpPr>
              <a:spLocks noChangeArrowheads="1"/>
            </p:cNvSpPr>
            <p:nvPr/>
          </p:nvSpPr>
          <p:spPr bwMode="auto">
            <a:xfrm>
              <a:off x="1104" y="1200"/>
              <a:ext cx="240" cy="288"/>
            </a:xfrm>
            <a:prstGeom prst="ellipse">
              <a:avLst/>
            </a:prstGeom>
            <a:solidFill>
              <a:srgbClr val="E3C75E">
                <a:alpha val="88000"/>
              </a:srgbClr>
            </a:solidFill>
            <a:ln w="9525">
              <a:noFill/>
              <a:round/>
              <a:headEnd/>
              <a:tailEnd/>
            </a:ln>
            <a:effectLst/>
          </p:spPr>
          <p:txBody>
            <a:bodyPr wrap="none" anchor="ctr"/>
            <a:lstStyle/>
            <a:p>
              <a:endParaRPr lang="en-US"/>
            </a:p>
          </p:txBody>
        </p:sp>
      </p:grpSp>
      <p:sp>
        <p:nvSpPr>
          <p:cNvPr id="13333" name="Text Box 21"/>
          <p:cNvSpPr txBox="1">
            <a:spLocks noChangeArrowheads="1"/>
          </p:cNvSpPr>
          <p:nvPr/>
        </p:nvSpPr>
        <p:spPr bwMode="auto">
          <a:xfrm>
            <a:off x="457200" y="6172200"/>
            <a:ext cx="4953000" cy="304800"/>
          </a:xfrm>
          <a:prstGeom prst="rect">
            <a:avLst/>
          </a:prstGeom>
          <a:noFill/>
          <a:ln w="9525">
            <a:noFill/>
            <a:miter lim="800000"/>
            <a:headEnd/>
            <a:tailEnd/>
          </a:ln>
          <a:effectLst/>
        </p:spPr>
        <p:txBody>
          <a:bodyPr>
            <a:spAutoFit/>
          </a:bodyPr>
          <a:lstStyle/>
          <a:p>
            <a:pPr>
              <a:spcBef>
                <a:spcPct val="50000"/>
              </a:spcBef>
            </a:pPr>
            <a:r>
              <a:rPr lang="en-US" sz="1400" i="1" u="sng">
                <a:solidFill>
                  <a:schemeClr val="accent2"/>
                </a:solidFill>
                <a:latin typeface="Arial" charset="0"/>
              </a:rPr>
              <a:t>Source</a:t>
            </a:r>
            <a:r>
              <a:rPr lang="en-US" sz="1400" i="1">
                <a:solidFill>
                  <a:schemeClr val="accent2"/>
                </a:solidFill>
                <a:latin typeface="Arial" charset="0"/>
              </a:rPr>
              <a:t>:  Fair Isaac Corporation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Rectangle 12"/>
          <p:cNvSpPr>
            <a:spLocks noChangeArrowheads="1"/>
          </p:cNvSpPr>
          <p:nvPr/>
        </p:nvSpPr>
        <p:spPr bwMode="auto">
          <a:xfrm>
            <a:off x="3124200" y="1066800"/>
            <a:ext cx="5486400" cy="4800600"/>
          </a:xfrm>
          <a:prstGeom prst="rect">
            <a:avLst/>
          </a:prstGeom>
          <a:noFill/>
          <a:ln w="9525">
            <a:noFill/>
            <a:miter lim="800000"/>
            <a:headEnd/>
            <a:tailEnd/>
          </a:ln>
          <a:effectLst/>
        </p:spPr>
        <p:txBody>
          <a:bodyPr/>
          <a:lstStyle/>
          <a:p>
            <a:pPr marL="342900" indent="-342900">
              <a:lnSpc>
                <a:spcPct val="110000"/>
              </a:lnSpc>
              <a:spcBef>
                <a:spcPct val="20000"/>
              </a:spcBef>
            </a:pPr>
            <a:r>
              <a:rPr lang="en-US" sz="2000" u="sng">
                <a:solidFill>
                  <a:schemeClr val="accent2"/>
                </a:solidFill>
                <a:latin typeface="Arial" charset="0"/>
              </a:rPr>
              <a:t>STEP 5:</a:t>
            </a:r>
            <a:r>
              <a:rPr lang="en-US" sz="3000">
                <a:solidFill>
                  <a:schemeClr val="tx2"/>
                </a:solidFill>
                <a:latin typeface="Arial" charset="0"/>
              </a:rPr>
              <a:t> </a:t>
            </a:r>
          </a:p>
          <a:p>
            <a:pPr marL="342900" indent="-342900">
              <a:lnSpc>
                <a:spcPct val="80000"/>
              </a:lnSpc>
              <a:spcBef>
                <a:spcPct val="20000"/>
              </a:spcBef>
            </a:pPr>
            <a:r>
              <a:rPr lang="en-US" sz="3000">
                <a:solidFill>
                  <a:schemeClr val="accent2"/>
                </a:solidFill>
                <a:latin typeface="Arial" charset="0"/>
              </a:rPr>
              <a:t>Do you need a Co-Signer?</a:t>
            </a:r>
          </a:p>
          <a:p>
            <a:pPr marL="342900" indent="-342900">
              <a:lnSpc>
                <a:spcPct val="110000"/>
              </a:lnSpc>
              <a:spcBef>
                <a:spcPct val="20000"/>
              </a:spcBef>
            </a:pPr>
            <a:r>
              <a:rPr lang="en-US" sz="2400">
                <a:latin typeface="Arial" charset="0"/>
              </a:rPr>
              <a:t>	Creditor may require if you have little or poor credit history</a:t>
            </a:r>
          </a:p>
          <a:p>
            <a:pPr marL="742950" lvl="1" indent="-285750">
              <a:lnSpc>
                <a:spcPct val="110000"/>
              </a:lnSpc>
              <a:spcBef>
                <a:spcPct val="20000"/>
              </a:spcBef>
              <a:buFontTx/>
              <a:buChar char="–"/>
            </a:pPr>
            <a:r>
              <a:rPr lang="en-US" sz="1600">
                <a:latin typeface="Arial" charset="0"/>
              </a:rPr>
              <a:t>Young or first-time buyers often need a co-signer</a:t>
            </a:r>
          </a:p>
          <a:p>
            <a:pPr marL="342900" indent="-342900">
              <a:spcBef>
                <a:spcPct val="20000"/>
              </a:spcBef>
            </a:pPr>
            <a:r>
              <a:rPr lang="en-US" sz="2400">
                <a:latin typeface="Arial" charset="0"/>
              </a:rPr>
              <a:t>	Co-signer is often beneficial to high credit risk customers:</a:t>
            </a:r>
          </a:p>
          <a:p>
            <a:pPr marL="742950" lvl="1" indent="-285750">
              <a:spcBef>
                <a:spcPct val="20000"/>
              </a:spcBef>
              <a:buClr>
                <a:schemeClr val="accent2"/>
              </a:buClr>
              <a:buFontTx/>
              <a:buChar char="–"/>
            </a:pPr>
            <a:r>
              <a:rPr lang="en-US" sz="1800">
                <a:latin typeface="Arial" charset="0"/>
              </a:rPr>
              <a:t>Can typically help to secure lower </a:t>
            </a:r>
            <a:br>
              <a:rPr lang="en-US" sz="1800">
                <a:latin typeface="Arial" charset="0"/>
              </a:rPr>
            </a:br>
            <a:r>
              <a:rPr lang="en-US" sz="1800">
                <a:latin typeface="Arial" charset="0"/>
              </a:rPr>
              <a:t>finance rates</a:t>
            </a:r>
          </a:p>
          <a:p>
            <a:pPr marL="742950" lvl="1" indent="-285750">
              <a:spcBef>
                <a:spcPct val="20000"/>
              </a:spcBef>
              <a:buClr>
                <a:schemeClr val="accent2"/>
              </a:buClr>
              <a:buFontTx/>
              <a:buChar char="–"/>
            </a:pPr>
            <a:r>
              <a:rPr lang="en-US" sz="1800">
                <a:latin typeface="Arial" charset="0"/>
              </a:rPr>
              <a:t>Gives an opportunity to improve credit history with demonstration of timely payments</a:t>
            </a:r>
            <a:endParaRPr lang="en-US" sz="1600" i="1">
              <a:solidFill>
                <a:schemeClr val="accent2"/>
              </a:solidFill>
            </a:endParaRPr>
          </a:p>
          <a:p>
            <a:pPr marL="342900" indent="-342900">
              <a:spcBef>
                <a:spcPct val="20000"/>
              </a:spcBef>
              <a:buFontTx/>
              <a:buChar char="•"/>
            </a:pPr>
            <a:endParaRPr lang="en-US" sz="3000" i="1">
              <a:solidFill>
                <a:schemeClr val="tx2"/>
              </a:solidFill>
              <a:latin typeface="Arial" charset="0"/>
            </a:endParaRPr>
          </a:p>
        </p:txBody>
      </p:sp>
      <p:grpSp>
        <p:nvGrpSpPr>
          <p:cNvPr id="18460" name="Group 28"/>
          <p:cNvGrpSpPr>
            <a:grpSpLocks/>
          </p:cNvGrpSpPr>
          <p:nvPr/>
        </p:nvGrpSpPr>
        <p:grpSpPr bwMode="auto">
          <a:xfrm>
            <a:off x="228600" y="914400"/>
            <a:ext cx="2386013" cy="2438400"/>
            <a:chOff x="144" y="576"/>
            <a:chExt cx="1503" cy="1536"/>
          </a:xfrm>
        </p:grpSpPr>
        <p:pic>
          <p:nvPicPr>
            <p:cNvPr id="18441" name="Picture 9"/>
            <p:cNvPicPr>
              <a:picLocks noChangeArrowheads="1"/>
            </p:cNvPicPr>
            <p:nvPr/>
          </p:nvPicPr>
          <p:blipFill>
            <a:blip r:embed="rId3" cstate="print"/>
            <a:srcRect/>
            <a:stretch>
              <a:fillRect/>
            </a:stretch>
          </p:blipFill>
          <p:spPr bwMode="auto">
            <a:xfrm>
              <a:off x="658" y="624"/>
              <a:ext cx="989" cy="1440"/>
            </a:xfrm>
            <a:prstGeom prst="rect">
              <a:avLst/>
            </a:prstGeom>
            <a:noFill/>
          </p:spPr>
        </p:pic>
        <p:sp>
          <p:nvSpPr>
            <p:cNvPr id="18442" name="Rectangle 10"/>
            <p:cNvSpPr>
              <a:spLocks noChangeArrowheads="1"/>
            </p:cNvSpPr>
            <p:nvPr/>
          </p:nvSpPr>
          <p:spPr bwMode="auto">
            <a:xfrm rot="30000">
              <a:off x="262" y="576"/>
              <a:ext cx="721"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18443" name="Text Box 11"/>
            <p:cNvSpPr txBox="1">
              <a:spLocks noChangeArrowheads="1"/>
            </p:cNvSpPr>
            <p:nvPr/>
          </p:nvSpPr>
          <p:spPr bwMode="auto">
            <a:xfrm>
              <a:off x="144" y="796"/>
              <a:ext cx="960" cy="260"/>
            </a:xfrm>
            <a:prstGeom prst="rect">
              <a:avLst/>
            </a:prstGeom>
            <a:noFill/>
            <a:ln w="9525">
              <a:noFill/>
              <a:miter lim="800000"/>
              <a:headEnd/>
              <a:tailEnd/>
            </a:ln>
            <a:effectLst/>
          </p:spPr>
          <p:txBody>
            <a:bodyPr>
              <a:spAutoFit/>
            </a:bodyPr>
            <a:lstStyle/>
            <a:p>
              <a:pPr>
                <a:spcBef>
                  <a:spcPct val="50000"/>
                </a:spcBef>
              </a:pPr>
              <a:r>
                <a:rPr lang="en-US" sz="2100" b="1">
                  <a:latin typeface="Arial" charset="0"/>
                </a:rPr>
                <a:t>ARE YOU</a:t>
              </a:r>
            </a:p>
          </p:txBody>
        </p:sp>
        <p:sp>
          <p:nvSpPr>
            <p:cNvPr id="18450" name="Oval 18"/>
            <p:cNvSpPr>
              <a:spLocks noChangeArrowheads="1"/>
            </p:cNvSpPr>
            <p:nvPr/>
          </p:nvSpPr>
          <p:spPr bwMode="auto">
            <a:xfrm rot="14630302">
              <a:off x="1090" y="1680"/>
              <a:ext cx="288" cy="288"/>
            </a:xfrm>
            <a:prstGeom prst="ellipse">
              <a:avLst/>
            </a:prstGeom>
            <a:solidFill>
              <a:srgbClr val="ADCA57">
                <a:alpha val="85001"/>
              </a:srgbClr>
            </a:solidFill>
            <a:ln w="9525">
              <a:noFill/>
              <a:round/>
              <a:headEnd/>
              <a:tailEnd/>
            </a:ln>
            <a:effectLst/>
          </p:spPr>
          <p:txBody>
            <a:bodyPr vert="eaVert" wrap="none" anchor="ctr"/>
            <a:lstStyle/>
            <a:p>
              <a:pPr algn="ctr"/>
              <a:endParaRPr lang="en-US" sz="2400"/>
            </a:p>
          </p:txBody>
        </p:sp>
        <p:sp>
          <p:nvSpPr>
            <p:cNvPr id="18457" name="Oval 25"/>
            <p:cNvSpPr>
              <a:spLocks noChangeArrowheads="1"/>
            </p:cNvSpPr>
            <p:nvPr/>
          </p:nvSpPr>
          <p:spPr bwMode="auto">
            <a:xfrm>
              <a:off x="1104" y="1200"/>
              <a:ext cx="240" cy="288"/>
            </a:xfrm>
            <a:prstGeom prst="ellipse">
              <a:avLst/>
            </a:prstGeom>
            <a:solidFill>
              <a:srgbClr val="E3C75E">
                <a:alpha val="88000"/>
              </a:srgbClr>
            </a:solidFill>
            <a:ln w="9525">
              <a:noFill/>
              <a:round/>
              <a:headEnd/>
              <a:tailEnd/>
            </a:ln>
            <a:effectLst/>
          </p:spPr>
          <p:txBody>
            <a:bodyPr wrap="none" anchor="ctr"/>
            <a:lstStyle/>
            <a:p>
              <a:endParaRPr lang="en-US"/>
            </a:p>
          </p:txBody>
        </p:sp>
      </p:grpSp>
      <p:grpSp>
        <p:nvGrpSpPr>
          <p:cNvPr id="18461" name="Group 29"/>
          <p:cNvGrpSpPr>
            <a:grpSpLocks/>
          </p:cNvGrpSpPr>
          <p:nvPr/>
        </p:nvGrpSpPr>
        <p:grpSpPr bwMode="auto">
          <a:xfrm>
            <a:off x="3136900" y="2171700"/>
            <a:ext cx="292100" cy="266700"/>
            <a:chOff x="1945" y="1291"/>
            <a:chExt cx="366" cy="320"/>
          </a:xfrm>
        </p:grpSpPr>
        <p:sp>
          <p:nvSpPr>
            <p:cNvPr id="18462" name="AutoShape 30"/>
            <p:cNvSpPr>
              <a:spLocks noChangeArrowheads="1"/>
            </p:cNvSpPr>
            <p:nvPr/>
          </p:nvSpPr>
          <p:spPr bwMode="auto">
            <a:xfrm>
              <a:off x="1945" y="1454"/>
              <a:ext cx="270" cy="90"/>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18463" name="AutoShape 31"/>
            <p:cNvSpPr>
              <a:spLocks noChangeArrowheads="1"/>
            </p:cNvSpPr>
            <p:nvPr/>
          </p:nvSpPr>
          <p:spPr bwMode="auto">
            <a:xfrm rot="2700000">
              <a:off x="2047" y="1387"/>
              <a:ext cx="270" cy="77"/>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18464" name="AutoShape 32"/>
            <p:cNvSpPr>
              <a:spLocks noChangeArrowheads="1"/>
            </p:cNvSpPr>
            <p:nvPr/>
          </p:nvSpPr>
          <p:spPr bwMode="auto">
            <a:xfrm rot="-2700000">
              <a:off x="2043" y="1527"/>
              <a:ext cx="268" cy="84"/>
            </a:xfrm>
            <a:prstGeom prst="roundRect">
              <a:avLst>
                <a:gd name="adj" fmla="val 50000"/>
              </a:avLst>
            </a:prstGeom>
            <a:solidFill>
              <a:srgbClr val="35727E"/>
            </a:solidFill>
            <a:ln w="9525">
              <a:noFill/>
              <a:round/>
              <a:headEnd/>
              <a:tailEnd/>
            </a:ln>
            <a:effectLst/>
          </p:spPr>
          <p:txBody>
            <a:bodyPr wrap="none" anchor="ctr"/>
            <a:lstStyle/>
            <a:p>
              <a:endParaRPr lang="en-US"/>
            </a:p>
          </p:txBody>
        </p:sp>
      </p:grpSp>
      <p:grpSp>
        <p:nvGrpSpPr>
          <p:cNvPr id="18465" name="Group 33"/>
          <p:cNvGrpSpPr>
            <a:grpSpLocks/>
          </p:cNvGrpSpPr>
          <p:nvPr/>
        </p:nvGrpSpPr>
        <p:grpSpPr bwMode="auto">
          <a:xfrm>
            <a:off x="3124200" y="3352800"/>
            <a:ext cx="292100" cy="266700"/>
            <a:chOff x="1945" y="1291"/>
            <a:chExt cx="366" cy="320"/>
          </a:xfrm>
        </p:grpSpPr>
        <p:sp>
          <p:nvSpPr>
            <p:cNvPr id="18466" name="AutoShape 34"/>
            <p:cNvSpPr>
              <a:spLocks noChangeArrowheads="1"/>
            </p:cNvSpPr>
            <p:nvPr/>
          </p:nvSpPr>
          <p:spPr bwMode="auto">
            <a:xfrm>
              <a:off x="1945" y="1454"/>
              <a:ext cx="270" cy="90"/>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18467" name="AutoShape 35"/>
            <p:cNvSpPr>
              <a:spLocks noChangeArrowheads="1"/>
            </p:cNvSpPr>
            <p:nvPr/>
          </p:nvSpPr>
          <p:spPr bwMode="auto">
            <a:xfrm rot="2700000">
              <a:off x="2047" y="1387"/>
              <a:ext cx="270" cy="77"/>
            </a:xfrm>
            <a:prstGeom prst="roundRect">
              <a:avLst>
                <a:gd name="adj" fmla="val 50000"/>
              </a:avLst>
            </a:prstGeom>
            <a:solidFill>
              <a:srgbClr val="35727E"/>
            </a:solidFill>
            <a:ln w="9525">
              <a:noFill/>
              <a:round/>
              <a:headEnd/>
              <a:tailEnd/>
            </a:ln>
            <a:effectLst/>
          </p:spPr>
          <p:txBody>
            <a:bodyPr wrap="none" anchor="ctr"/>
            <a:lstStyle/>
            <a:p>
              <a:endParaRPr lang="en-US"/>
            </a:p>
          </p:txBody>
        </p:sp>
        <p:sp>
          <p:nvSpPr>
            <p:cNvPr id="18468" name="AutoShape 36"/>
            <p:cNvSpPr>
              <a:spLocks noChangeArrowheads="1"/>
            </p:cNvSpPr>
            <p:nvPr/>
          </p:nvSpPr>
          <p:spPr bwMode="auto">
            <a:xfrm rot="-2700000">
              <a:off x="2043" y="1527"/>
              <a:ext cx="268" cy="84"/>
            </a:xfrm>
            <a:prstGeom prst="roundRect">
              <a:avLst>
                <a:gd name="adj" fmla="val 50000"/>
              </a:avLst>
            </a:prstGeom>
            <a:solidFill>
              <a:srgbClr val="35727E"/>
            </a:solidFill>
            <a:ln w="9525">
              <a:no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900"/>
                                  </p:stCondLst>
                                  <p:childTnLst>
                                    <p:set>
                                      <p:cBhvr>
                                        <p:cTn id="6" dur="1" fill="hold">
                                          <p:stCondLst>
                                            <p:cond delay="0"/>
                                          </p:stCondLst>
                                        </p:cTn>
                                        <p:tgtEl>
                                          <p:spTgt spid="18461"/>
                                        </p:tgtEl>
                                        <p:attrNameLst>
                                          <p:attrName>style.visibility</p:attrName>
                                        </p:attrNameLst>
                                      </p:cBhvr>
                                      <p:to>
                                        <p:strVal val="visible"/>
                                      </p:to>
                                    </p:set>
                                    <p:anim calcmode="lin" valueType="num">
                                      <p:cBhvr additive="base">
                                        <p:cTn id="7" dur="500" fill="hold"/>
                                        <p:tgtEl>
                                          <p:spTgt spid="18461"/>
                                        </p:tgtEl>
                                        <p:attrNameLst>
                                          <p:attrName>ppt_x</p:attrName>
                                        </p:attrNameLst>
                                      </p:cBhvr>
                                      <p:tavLst>
                                        <p:tav tm="0">
                                          <p:val>
                                            <p:strVal val="0-#ppt_w/2"/>
                                          </p:val>
                                        </p:tav>
                                        <p:tav tm="100000">
                                          <p:val>
                                            <p:strVal val="#ppt_x"/>
                                          </p:val>
                                        </p:tav>
                                      </p:tavLst>
                                    </p:anim>
                                    <p:anim calcmode="lin" valueType="num">
                                      <p:cBhvr additive="base">
                                        <p:cTn id="8" dur="500" fill="hold"/>
                                        <p:tgtEl>
                                          <p:spTgt spid="18461"/>
                                        </p:tgtEl>
                                        <p:attrNameLst>
                                          <p:attrName>ppt_y</p:attrName>
                                        </p:attrNameLst>
                                      </p:cBhvr>
                                      <p:tavLst>
                                        <p:tav tm="0">
                                          <p:val>
                                            <p:strVal val="#ppt_y"/>
                                          </p:val>
                                        </p:tav>
                                        <p:tav tm="100000">
                                          <p:val>
                                            <p:strVal val="#ppt_y"/>
                                          </p:val>
                                        </p:tav>
                                      </p:tavLst>
                                    </p:anim>
                                  </p:childTnLst>
                                </p:cTn>
                              </p:par>
                            </p:childTnLst>
                          </p:cTn>
                        </p:par>
                        <p:par>
                          <p:cTn id="9" fill="hold">
                            <p:stCondLst>
                              <p:cond delay="1400"/>
                            </p:stCondLst>
                            <p:childTnLst>
                              <p:par>
                                <p:cTn id="10" presetID="2" presetClass="entr" presetSubtype="8" fill="hold" nodeType="afterEffect">
                                  <p:stCondLst>
                                    <p:cond delay="900"/>
                                  </p:stCondLst>
                                  <p:childTnLst>
                                    <p:set>
                                      <p:cBhvr>
                                        <p:cTn id="11" dur="1" fill="hold">
                                          <p:stCondLst>
                                            <p:cond delay="0"/>
                                          </p:stCondLst>
                                        </p:cTn>
                                        <p:tgtEl>
                                          <p:spTgt spid="18465"/>
                                        </p:tgtEl>
                                        <p:attrNameLst>
                                          <p:attrName>style.visibility</p:attrName>
                                        </p:attrNameLst>
                                      </p:cBhvr>
                                      <p:to>
                                        <p:strVal val="visible"/>
                                      </p:to>
                                    </p:set>
                                    <p:anim calcmode="lin" valueType="num">
                                      <p:cBhvr additive="base">
                                        <p:cTn id="12" dur="500" fill="hold"/>
                                        <p:tgtEl>
                                          <p:spTgt spid="18465"/>
                                        </p:tgtEl>
                                        <p:attrNameLst>
                                          <p:attrName>ppt_x</p:attrName>
                                        </p:attrNameLst>
                                      </p:cBhvr>
                                      <p:tavLst>
                                        <p:tav tm="0">
                                          <p:val>
                                            <p:strVal val="0-#ppt_w/2"/>
                                          </p:val>
                                        </p:tav>
                                        <p:tav tm="100000">
                                          <p:val>
                                            <p:strVal val="#ppt_x"/>
                                          </p:val>
                                        </p:tav>
                                      </p:tavLst>
                                    </p:anim>
                                    <p:anim calcmode="lin" valueType="num">
                                      <p:cBhvr additive="base">
                                        <p:cTn id="13" dur="500" fill="hold"/>
                                        <p:tgtEl>
                                          <p:spTgt spid="184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Rectangle 11"/>
          <p:cNvSpPr>
            <a:spLocks noChangeArrowheads="1"/>
          </p:cNvSpPr>
          <p:nvPr/>
        </p:nvSpPr>
        <p:spPr bwMode="auto">
          <a:xfrm rot="30000">
            <a:off x="74613" y="990600"/>
            <a:ext cx="838200" cy="2438400"/>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16401" name="Text Box 17"/>
          <p:cNvSpPr txBox="1">
            <a:spLocks noChangeArrowheads="1"/>
          </p:cNvSpPr>
          <p:nvPr/>
        </p:nvSpPr>
        <p:spPr bwMode="auto">
          <a:xfrm>
            <a:off x="3505200" y="1143000"/>
            <a:ext cx="5181600" cy="2408238"/>
          </a:xfrm>
          <a:prstGeom prst="rect">
            <a:avLst/>
          </a:prstGeom>
          <a:noFill/>
          <a:ln w="9525">
            <a:noFill/>
            <a:miter lim="800000"/>
            <a:headEnd/>
            <a:tailEnd/>
          </a:ln>
          <a:effectLst/>
        </p:spPr>
        <p:txBody>
          <a:bodyPr>
            <a:spAutoFit/>
          </a:bodyPr>
          <a:lstStyle/>
          <a:p>
            <a:pPr>
              <a:spcBef>
                <a:spcPct val="50000"/>
              </a:spcBef>
            </a:pPr>
            <a:r>
              <a:rPr lang="en-US" sz="3000">
                <a:solidFill>
                  <a:schemeClr val="accent2"/>
                </a:solidFill>
                <a:latin typeface="Arial" charset="0"/>
              </a:rPr>
              <a:t>Research vehicles </a:t>
            </a:r>
            <a:br>
              <a:rPr lang="en-US" sz="3000">
                <a:solidFill>
                  <a:schemeClr val="accent2"/>
                </a:solidFill>
                <a:latin typeface="Arial" charset="0"/>
              </a:rPr>
            </a:br>
            <a:r>
              <a:rPr lang="en-US" sz="3000">
                <a:solidFill>
                  <a:schemeClr val="accent2"/>
                </a:solidFill>
                <a:latin typeface="Arial" charset="0"/>
              </a:rPr>
              <a:t>within your price range</a:t>
            </a:r>
          </a:p>
          <a:p>
            <a:pPr>
              <a:lnSpc>
                <a:spcPct val="140000"/>
              </a:lnSpc>
              <a:spcBef>
                <a:spcPct val="20000"/>
              </a:spcBef>
            </a:pPr>
            <a:r>
              <a:rPr lang="en-US" sz="2000" i="1" u="sng">
                <a:latin typeface="Arial" charset="0"/>
              </a:rPr>
              <a:t>www.nadaguides.com</a:t>
            </a:r>
          </a:p>
          <a:p>
            <a:pPr>
              <a:lnSpc>
                <a:spcPct val="130000"/>
              </a:lnSpc>
              <a:spcBef>
                <a:spcPct val="20000"/>
              </a:spcBef>
            </a:pPr>
            <a:r>
              <a:rPr lang="en-US" sz="2000" i="1" u="sng">
                <a:latin typeface="Arial" charset="0"/>
              </a:rPr>
              <a:t>www.jdpower.com</a:t>
            </a:r>
          </a:p>
          <a:p>
            <a:pPr>
              <a:lnSpc>
                <a:spcPct val="130000"/>
              </a:lnSpc>
              <a:spcBef>
                <a:spcPct val="20000"/>
              </a:spcBef>
            </a:pPr>
            <a:r>
              <a:rPr lang="en-US" sz="2000" i="1" u="sng">
                <a:latin typeface="Arial" charset="0"/>
              </a:rPr>
              <a:t>www.edmunds.com</a:t>
            </a:r>
            <a:endParaRPr lang="en-US" sz="2400" u="sng">
              <a:solidFill>
                <a:schemeClr val="accent2"/>
              </a:solidFill>
              <a:latin typeface="Arial" charset="0"/>
            </a:endParaRPr>
          </a:p>
        </p:txBody>
      </p:sp>
      <p:grpSp>
        <p:nvGrpSpPr>
          <p:cNvPr id="16411" name="Group 27"/>
          <p:cNvGrpSpPr>
            <a:grpSpLocks/>
          </p:cNvGrpSpPr>
          <p:nvPr/>
        </p:nvGrpSpPr>
        <p:grpSpPr bwMode="auto">
          <a:xfrm>
            <a:off x="0" y="990600"/>
            <a:ext cx="3352800" cy="2438400"/>
            <a:chOff x="0" y="624"/>
            <a:chExt cx="2112" cy="1536"/>
          </a:xfrm>
        </p:grpSpPr>
        <p:pic>
          <p:nvPicPr>
            <p:cNvPr id="16404" name="Picture 20"/>
            <p:cNvPicPr>
              <a:picLocks noChangeArrowheads="1"/>
            </p:cNvPicPr>
            <p:nvPr/>
          </p:nvPicPr>
          <p:blipFill>
            <a:blip r:embed="rId3" cstate="print"/>
            <a:srcRect/>
            <a:stretch>
              <a:fillRect/>
            </a:stretch>
          </p:blipFill>
          <p:spPr bwMode="auto">
            <a:xfrm>
              <a:off x="227" y="624"/>
              <a:ext cx="989" cy="1440"/>
            </a:xfrm>
            <a:prstGeom prst="rect">
              <a:avLst/>
            </a:prstGeom>
            <a:noFill/>
          </p:spPr>
        </p:pic>
        <p:sp>
          <p:nvSpPr>
            <p:cNvPr id="16405" name="Rectangle 21"/>
            <p:cNvSpPr>
              <a:spLocks noChangeArrowheads="1"/>
            </p:cNvSpPr>
            <p:nvPr/>
          </p:nvSpPr>
          <p:spPr bwMode="auto">
            <a:xfrm rot="30000">
              <a:off x="0" y="624"/>
              <a:ext cx="528" cy="1536"/>
            </a:xfrm>
            <a:prstGeom prst="rect">
              <a:avLst/>
            </a:prstGeom>
            <a:solidFill>
              <a:schemeClr val="bg1">
                <a:alpha val="53999"/>
              </a:schemeClr>
            </a:solidFill>
            <a:ln w="9525">
              <a:noFill/>
              <a:miter lim="800000"/>
              <a:headEnd/>
              <a:tailEnd/>
            </a:ln>
            <a:effectLst/>
          </p:spPr>
          <p:txBody>
            <a:bodyPr wrap="none" anchor="ctr"/>
            <a:lstStyle/>
            <a:p>
              <a:endParaRPr lang="en-US"/>
            </a:p>
          </p:txBody>
        </p:sp>
        <p:sp>
          <p:nvSpPr>
            <p:cNvPr id="16406" name="Text Box 22"/>
            <p:cNvSpPr txBox="1">
              <a:spLocks noChangeArrowheads="1"/>
            </p:cNvSpPr>
            <p:nvPr/>
          </p:nvSpPr>
          <p:spPr bwMode="auto">
            <a:xfrm>
              <a:off x="1056" y="1182"/>
              <a:ext cx="1056" cy="346"/>
            </a:xfrm>
            <a:prstGeom prst="rect">
              <a:avLst/>
            </a:prstGeom>
            <a:noFill/>
            <a:ln w="9525">
              <a:noFill/>
              <a:miter lim="800000"/>
              <a:headEnd/>
              <a:tailEnd/>
            </a:ln>
            <a:effectLst/>
          </p:spPr>
          <p:txBody>
            <a:bodyPr anchor="ctr">
              <a:spAutoFit/>
            </a:bodyPr>
            <a:lstStyle/>
            <a:p>
              <a:pPr>
                <a:spcBef>
                  <a:spcPct val="50000"/>
                </a:spcBef>
              </a:pPr>
              <a:r>
                <a:rPr lang="en-US" sz="1500" b="1">
                  <a:latin typeface="Arial" charset="0"/>
                </a:rPr>
                <a:t>TO MAKE YOUR DECISION</a:t>
              </a:r>
            </a:p>
          </p:txBody>
        </p:sp>
        <p:sp>
          <p:nvSpPr>
            <p:cNvPr id="16407" name="Oval 23"/>
            <p:cNvSpPr>
              <a:spLocks noChangeArrowheads="1"/>
            </p:cNvSpPr>
            <p:nvPr/>
          </p:nvSpPr>
          <p:spPr bwMode="auto">
            <a:xfrm>
              <a:off x="672" y="1680"/>
              <a:ext cx="288" cy="288"/>
            </a:xfrm>
            <a:prstGeom prst="ellipse">
              <a:avLst/>
            </a:prstGeom>
            <a:solidFill>
              <a:srgbClr val="A0C346">
                <a:alpha val="88000"/>
              </a:srgbClr>
            </a:solidFill>
            <a:ln w="9525">
              <a:noFill/>
              <a:round/>
              <a:headEnd/>
              <a:tailEnd/>
            </a:ln>
            <a:effectLst/>
          </p:spPr>
          <p:txBody>
            <a:bodyPr wrap="none" anchor="ctr"/>
            <a:lstStyle/>
            <a:p>
              <a:pPr algn="ctr"/>
              <a:endParaRPr lang="en-US" sz="2400"/>
            </a:p>
          </p:txBody>
        </p:sp>
        <p:sp>
          <p:nvSpPr>
            <p:cNvPr id="16408" name="Oval 24"/>
            <p:cNvSpPr>
              <a:spLocks noChangeArrowheads="1"/>
            </p:cNvSpPr>
            <p:nvPr/>
          </p:nvSpPr>
          <p:spPr bwMode="auto">
            <a:xfrm>
              <a:off x="624" y="768"/>
              <a:ext cx="288" cy="288"/>
            </a:xfrm>
            <a:prstGeom prst="ellipse">
              <a:avLst/>
            </a:prstGeom>
            <a:solidFill>
              <a:srgbClr val="982E2F">
                <a:alpha val="89999"/>
              </a:srgbClr>
            </a:solidFill>
            <a:ln w="9525">
              <a:noFill/>
              <a:round/>
              <a:headEnd/>
              <a:tailEnd/>
            </a:ln>
            <a:effectLst/>
          </p:spPr>
          <p:txBody>
            <a:bodyPr wrap="none" anchor="ctr"/>
            <a:lstStyle/>
            <a:p>
              <a:endParaRPr lang="en-US"/>
            </a:p>
          </p:txBody>
        </p:sp>
        <p:sp>
          <p:nvSpPr>
            <p:cNvPr id="16409" name="Text Box 25"/>
            <p:cNvSpPr txBox="1">
              <a:spLocks noChangeArrowheads="1"/>
            </p:cNvSpPr>
            <p:nvPr/>
          </p:nvSpPr>
          <p:spPr bwMode="auto">
            <a:xfrm>
              <a:off x="144" y="1248"/>
              <a:ext cx="624" cy="240"/>
            </a:xfrm>
            <a:prstGeom prst="rect">
              <a:avLst/>
            </a:prstGeom>
            <a:noFill/>
            <a:ln w="9525">
              <a:noFill/>
              <a:miter lim="800000"/>
              <a:headEnd/>
              <a:tailEnd/>
            </a:ln>
            <a:effectLst/>
          </p:spPr>
          <p:txBody>
            <a:bodyPr>
              <a:spAutoFit/>
            </a:bodyPr>
            <a:lstStyle/>
            <a:p>
              <a:pPr>
                <a:lnSpc>
                  <a:spcPct val="90000"/>
                </a:lnSpc>
                <a:spcBef>
                  <a:spcPct val="50000"/>
                </a:spcBef>
              </a:pPr>
              <a:r>
                <a:rPr lang="en-US" sz="2100" b="1">
                  <a:latin typeface="Arial" charset="0"/>
                </a:rPr>
                <a:t>GET</a:t>
              </a:r>
            </a:p>
          </p:txBody>
        </p:sp>
      </p:grpSp>
      <p:pic>
        <p:nvPicPr>
          <p:cNvPr id="16410" name="Picture 26"/>
          <p:cNvPicPr>
            <a:picLocks noChangeAspect="1" noChangeArrowheads="1"/>
          </p:cNvPicPr>
          <p:nvPr/>
        </p:nvPicPr>
        <p:blipFill>
          <a:blip r:embed="rId4" cstate="print"/>
          <a:srcRect/>
          <a:stretch>
            <a:fillRect/>
          </a:stretch>
        </p:blipFill>
        <p:spPr bwMode="auto">
          <a:xfrm>
            <a:off x="4343400" y="3716338"/>
            <a:ext cx="4116388" cy="2684462"/>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9">
      <a:dk1>
        <a:srgbClr val="000000"/>
      </a:dk1>
      <a:lt1>
        <a:srgbClr val="FFFFFF"/>
      </a:lt1>
      <a:dk2>
        <a:srgbClr val="8BBE42"/>
      </a:dk2>
      <a:lt2>
        <a:srgbClr val="808080"/>
      </a:lt2>
      <a:accent1>
        <a:srgbClr val="FBDF61"/>
      </a:accent1>
      <a:accent2>
        <a:srgbClr val="005C81"/>
      </a:accent2>
      <a:accent3>
        <a:srgbClr val="FFFFFF"/>
      </a:accent3>
      <a:accent4>
        <a:srgbClr val="000000"/>
      </a:accent4>
      <a:accent5>
        <a:srgbClr val="FDECB7"/>
      </a:accent5>
      <a:accent6>
        <a:srgbClr val="005374"/>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AD55F"/>
        </a:accent1>
        <a:accent2>
          <a:srgbClr val="155D74"/>
        </a:accent2>
        <a:accent3>
          <a:srgbClr val="FFFFFF"/>
        </a:accent3>
        <a:accent4>
          <a:srgbClr val="000000"/>
        </a:accent4>
        <a:accent5>
          <a:srgbClr val="FCE7B6"/>
        </a:accent5>
        <a:accent6>
          <a:srgbClr val="125368"/>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8BBE42"/>
        </a:dk2>
        <a:lt2>
          <a:srgbClr val="808080"/>
        </a:lt2>
        <a:accent1>
          <a:srgbClr val="FBDF61"/>
        </a:accent1>
        <a:accent2>
          <a:srgbClr val="005C81"/>
        </a:accent2>
        <a:accent3>
          <a:srgbClr val="FFFFFF"/>
        </a:accent3>
        <a:accent4>
          <a:srgbClr val="000000"/>
        </a:accent4>
        <a:accent5>
          <a:srgbClr val="FDECB7"/>
        </a:accent5>
        <a:accent6>
          <a:srgbClr val="005374"/>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7223</TotalTime>
  <Words>4646</Words>
  <Application>Microsoft Office PowerPoint</Application>
  <PresentationFormat>On-screen Show (4:3)</PresentationFormat>
  <Paragraphs>304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Times New Roman</vt:lpstr>
      <vt:lpstr>Arial</vt:lpstr>
      <vt:lpstr>Freestyle Script</vt:lpstr>
      <vt:lpstr>Tahoma</vt:lpstr>
      <vt:lpstr>Times</vt:lpstr>
      <vt:lpstr>Symbol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Financing 101: Understanding How to Make Good Vehicle Financing Decisions</dc:title>
  <dc:creator>Trish Wexler</dc:creator>
  <cp:lastModifiedBy>bkholt</cp:lastModifiedBy>
  <cp:revision>96</cp:revision>
  <dcterms:created xsi:type="dcterms:W3CDTF">2006-12-07T19:35:56Z</dcterms:created>
  <dcterms:modified xsi:type="dcterms:W3CDTF">2011-04-25T19:25:52Z</dcterms:modified>
</cp:coreProperties>
</file>