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8" r:id="rId3"/>
    <p:sldId id="289" r:id="rId4"/>
    <p:sldId id="329" r:id="rId5"/>
    <p:sldId id="328" r:id="rId6"/>
    <p:sldId id="330" r:id="rId7"/>
    <p:sldId id="275" r:id="rId8"/>
    <p:sldId id="276" r:id="rId9"/>
    <p:sldId id="259" r:id="rId10"/>
    <p:sldId id="262" r:id="rId11"/>
    <p:sldId id="277" r:id="rId12"/>
    <p:sldId id="292" r:id="rId13"/>
    <p:sldId id="331" r:id="rId14"/>
    <p:sldId id="333" r:id="rId15"/>
    <p:sldId id="332" r:id="rId16"/>
    <p:sldId id="301" r:id="rId17"/>
    <p:sldId id="263" r:id="rId18"/>
    <p:sldId id="334" r:id="rId19"/>
    <p:sldId id="269" r:id="rId20"/>
    <p:sldId id="335" r:id="rId21"/>
    <p:sldId id="278" r:id="rId22"/>
    <p:sldId id="279" r:id="rId23"/>
    <p:sldId id="280" r:id="rId24"/>
    <p:sldId id="281" r:id="rId25"/>
    <p:sldId id="270" r:id="rId26"/>
    <p:sldId id="340" r:id="rId27"/>
    <p:sldId id="338" r:id="rId28"/>
    <p:sldId id="322" r:id="rId29"/>
    <p:sldId id="339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2" r:id="rId62"/>
    <p:sldId id="373" r:id="rId6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8F0DC"/>
    <a:srgbClr val="33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780" autoAdjust="0"/>
  </p:normalViewPr>
  <p:slideViewPr>
    <p:cSldViewPr>
      <p:cViewPr varScale="1">
        <p:scale>
          <a:sx n="96" d="100"/>
          <a:sy n="96" d="100"/>
        </p:scale>
        <p:origin x="-3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3FAE6-6518-451A-ACDB-4108A7969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84820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A22E0-21E8-43E6-A9DD-3AD527C73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0045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65074-1206-4116-AAE4-98130D1F3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6706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847CB-B3F5-484B-AD3E-28EEC0DEE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637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CA2DF-E020-431D-96B7-2D2CEA926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0320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C7F73-4AD0-49C6-9136-CFAC99B94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99213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2BEE8-4789-400F-A62F-A58805E4D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40563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0E2E-45F7-4B66-A9AC-446D4E185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571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2F1D4-053F-447E-9782-8EAEAFA62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2869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C5D88-62C4-4FF4-A0B4-8916AD4B0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5643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63CC8-0610-419C-9BA6-C24237A0E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26211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fld id="{5A66E5C7-7688-4E4A-92F3-69CF398F01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christy_wash"/>
          <p:cNvPicPr>
            <a:picLocks noChangeAspect="1" noChangeArrowheads="1"/>
          </p:cNvPicPr>
          <p:nvPr/>
        </p:nvPicPr>
        <p:blipFill>
          <a:blip r:embed="rId2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 r="3101"/>
          <a:stretch>
            <a:fillRect/>
          </a:stretch>
        </p:blipFill>
        <p:spPr bwMode="auto">
          <a:xfrm>
            <a:off x="-4763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8153400" cy="1470025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Lesson </a:t>
            </a:r>
            <a:r>
              <a:rPr lang="en-US" altLang="en-US" sz="4000" b="1" i="1" dirty="0" smtClean="0">
                <a:solidFill>
                  <a:srgbClr val="FFFF00"/>
                </a:solidFill>
              </a:rPr>
              <a:t>8.2: </a:t>
            </a:r>
            <a:r>
              <a:rPr lang="en-US" altLang="en-US" sz="4000" b="1" i="1" dirty="0">
                <a:solidFill>
                  <a:srgbClr val="FFFF00"/>
                </a:solidFill>
              </a:rPr>
              <a:t>The Constitutional Convention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105400"/>
            <a:ext cx="8001000" cy="106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i="1" u="sng" dirty="0" smtClean="0">
                <a:solidFill>
                  <a:schemeClr val="bg1"/>
                </a:solidFill>
              </a:rPr>
              <a:t>The Essential Question</a:t>
            </a:r>
            <a:r>
              <a:rPr lang="en-US" altLang="en-US" b="1" dirty="0" smtClean="0">
                <a:solidFill>
                  <a:schemeClr val="bg1"/>
                </a:solidFill>
              </a:rPr>
              <a:t>: What important events and compromises led to the creation of the Constitution?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onstitutional-convention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  <a:effectLst>
            <a:outerShdw dist="99190" dir="2388334" algn="ctr" rotWithShape="0">
              <a:schemeClr val="tx1"/>
            </a:outerShdw>
          </a:effectLst>
        </p:spPr>
        <p:txBody>
          <a:bodyPr/>
          <a:lstStyle/>
          <a:p>
            <a:pPr marL="347663" indent="-347663"/>
            <a:r>
              <a:rPr lang="en-US" altLang="en-US" sz="2800" b="1" i="1" dirty="0" smtClean="0">
                <a:solidFill>
                  <a:srgbClr val="FFFF00"/>
                </a:solidFill>
              </a:rPr>
              <a:t>Fearing a strong government would threaten their rights, many Americans didn’t trust any efforts to give Congress new powers.</a:t>
            </a:r>
            <a:endParaRPr lang="en-US" altLang="en-US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illustration of protestors closing the courthouse in Northampton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i="1" dirty="0" smtClean="0">
                <a:solidFill>
                  <a:srgbClr val="FFFF00"/>
                </a:solidFill>
              </a:rPr>
              <a:t>But as word of Shays’ Rebellion spread, they changed their minds.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9600" y="5303838"/>
            <a:ext cx="7467600" cy="1020762"/>
          </a:xfrm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altLang="en-US" sz="2800" b="1" dirty="0" smtClean="0">
                <a:solidFill>
                  <a:schemeClr val="bg1"/>
                </a:solidFill>
              </a:rPr>
              <a:t>Twelve of the thirteen states </a:t>
            </a:r>
            <a:r>
              <a:rPr lang="en-US" altLang="en-US" sz="2800" b="1" dirty="0">
                <a:solidFill>
                  <a:schemeClr val="bg1"/>
                </a:solidFill>
              </a:rPr>
              <a:t>sent delegates to Philadelphia in 1787.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Shays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133600"/>
            <a:ext cx="354806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altLang="en-US" b="1" i="1">
                <a:solidFill>
                  <a:srgbClr val="FFFF00"/>
                </a:solidFill>
              </a:rPr>
              <a:t>Check for Understanding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27432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dist="63500" dir="3000000" algn="tl" rotWithShape="0">
                    <a:schemeClr val="tx1"/>
                  </a:outerShdw>
                </a:effectLst>
              </a:rPr>
              <a:t>What event made many Americans realize that the Articles of Confederation needed to be changed?</a:t>
            </a:r>
          </a:p>
          <a:p>
            <a:r>
              <a:rPr lang="en-US" altLang="en-US" b="1" dirty="0">
                <a:solidFill>
                  <a:schemeClr val="bg1"/>
                </a:solidFill>
                <a:effectLst>
                  <a:outerShdw dist="63500" dir="3000000" algn="tl" rotWithShape="0">
                    <a:schemeClr val="tx1"/>
                  </a:outerShdw>
                </a:effectLst>
              </a:rPr>
              <a:t>What was wrong with the Articles of Confederation?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47673" r="44374" b="25999"/>
          <a:stretch>
            <a:fillRect/>
          </a:stretch>
        </p:blipFill>
        <p:spPr bwMode="auto">
          <a:xfrm>
            <a:off x="0" y="3617913"/>
            <a:ext cx="54102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6324600" cy="2819400"/>
          </a:xfrm>
        </p:spPr>
        <p:txBody>
          <a:bodyPr/>
          <a:lstStyle/>
          <a:p>
            <a:r>
              <a:rPr lang="en-US" altLang="en-US" sz="4000" b="1" i="1">
                <a:solidFill>
                  <a:schemeClr val="tx1"/>
                </a:solidFill>
              </a:rPr>
              <a:t>Get your whiteboards and markers ready!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i="1">
                <a:solidFill>
                  <a:srgbClr val="FFFF00"/>
                </a:solidFill>
              </a:rPr>
              <a:t>Why did five states send delegates to the Annapolis Convention?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543800" cy="3733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To amend the Articles of Confederation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To discuss the impact from Shays' Rebellion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To discuss ways to promote interstate trade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To create a plan of action for the Constitutional Convention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Independence_Hall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9144000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i="1">
                <a:solidFill>
                  <a:srgbClr val="FFFF00"/>
                </a:solidFill>
              </a:rPr>
              <a:t>Why did twelve states sent delegates to Philadelphia in 1787?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543800" cy="38100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b="1">
                <a:solidFill>
                  <a:schemeClr val="bg1"/>
                </a:solidFill>
              </a:rPr>
              <a:t>To participate in the Annapolis Convention</a:t>
            </a:r>
          </a:p>
          <a:p>
            <a:pPr marL="609600" indent="-609600">
              <a:buFontTx/>
              <a:buAutoNum type="alphaUcPeriod"/>
            </a:pPr>
            <a:r>
              <a:rPr lang="en-US" altLang="en-US" b="1">
                <a:solidFill>
                  <a:schemeClr val="bg1"/>
                </a:solidFill>
              </a:rPr>
              <a:t>To discuss ways to deal with Shays' Rebellion</a:t>
            </a:r>
          </a:p>
          <a:p>
            <a:pPr marL="609600" indent="-609600">
              <a:buFontTx/>
              <a:buAutoNum type="alphaUcPeriod"/>
            </a:pPr>
            <a:r>
              <a:rPr lang="en-US" altLang="en-US" b="1">
                <a:solidFill>
                  <a:schemeClr val="bg1"/>
                </a:solidFill>
              </a:rPr>
              <a:t>To discuss amending the Articles of Confederation</a:t>
            </a:r>
          </a:p>
          <a:p>
            <a:pPr marL="609600" indent="-609600">
              <a:buFontTx/>
              <a:buAutoNum type="alphaUcPeriod"/>
            </a:pPr>
            <a:r>
              <a:rPr lang="en-US" altLang="en-US" b="1">
                <a:solidFill>
                  <a:schemeClr val="bg1"/>
                </a:solidFill>
              </a:rPr>
              <a:t>To discuss ways to improve trade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i="1">
                <a:solidFill>
                  <a:srgbClr val="FFFF00"/>
                </a:solidFill>
              </a:rPr>
              <a:t>10. What was the relationship between the Annapolis Convention and the Constitutional Convention?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144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The Annapolis Convention delegates agreed to meet again to amend the Articles of Confederation.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The Annapolis delegates created the new Constitution to replace the Articles.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The Bill of Rights was written at the Annapolis Convention to be added to the Constitution.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Federalists and Antifederalists argued about how strong the new government should be.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franklin_cane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87" y="762000"/>
            <a:ext cx="5761213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3200400" cy="6172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 i="1" dirty="0" smtClean="0">
                <a:solidFill>
                  <a:srgbClr val="FFFF00"/>
                </a:solidFill>
              </a:rPr>
              <a:t>About three-fourths of the fifty-five delegates also had been delegates to the Continental Congress.</a:t>
            </a:r>
            <a:endParaRPr lang="en-US" altLang="en-US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8" name="Picture 10" descr="001"/>
          <p:cNvPicPr>
            <a:picLocks noChangeAspect="1" noChangeArrowheads="1"/>
          </p:cNvPicPr>
          <p:nvPr/>
        </p:nvPicPr>
        <p:blipFill>
          <a:blip r:embed="rId2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r="3441" b="2560"/>
          <a:stretch>
            <a:fillRect/>
          </a:stretch>
        </p:blipFill>
        <p:spPr bwMode="auto">
          <a:xfrm>
            <a:off x="0" y="59635"/>
            <a:ext cx="4343400" cy="679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343400" y="19878"/>
            <a:ext cx="4800600" cy="363772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 i="1" dirty="0" smtClean="0">
                <a:solidFill>
                  <a:srgbClr val="FFFF00"/>
                </a:solidFill>
              </a:rPr>
              <a:t>Many had been members of their state legislatures and had helped write their state constitutions.</a:t>
            </a:r>
            <a:endParaRPr lang="en-US" altLang="en-US" sz="3200" b="1" i="1" dirty="0">
              <a:solidFill>
                <a:srgbClr val="FFFF00"/>
              </a:solidFill>
            </a:endParaRP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48200" y="3581400"/>
            <a:ext cx="4191000" cy="2133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altLang="en-US" sz="2800" b="1" dirty="0" smtClean="0">
                <a:solidFill>
                  <a:schemeClr val="bg1"/>
                </a:solidFill>
              </a:rPr>
              <a:t>Delegates to the Constitutional Convention are </a:t>
            </a:r>
            <a:r>
              <a:rPr lang="en-US" altLang="en-US" sz="2800" b="1" dirty="0">
                <a:solidFill>
                  <a:schemeClr val="bg1"/>
                </a:solidFill>
              </a:rPr>
              <a:t>called the </a:t>
            </a:r>
            <a:r>
              <a:rPr lang="en-US" altLang="en-US" sz="2800" b="1" i="1" u="sng" dirty="0">
                <a:solidFill>
                  <a:schemeClr val="bg1"/>
                </a:solidFill>
              </a:rPr>
              <a:t>Founding </a:t>
            </a:r>
            <a:r>
              <a:rPr lang="en-US" altLang="en-US" sz="2800" b="1" i="1" u="sng" dirty="0" smtClean="0">
                <a:solidFill>
                  <a:schemeClr val="bg1"/>
                </a:solidFill>
              </a:rPr>
              <a:t>Fathers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.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Washington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40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ranklin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>
            <a:fillRect/>
          </a:stretch>
        </p:blipFill>
        <p:spPr bwMode="auto">
          <a:xfrm>
            <a:off x="2819400" y="1905000"/>
            <a:ext cx="37655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Madison"/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24050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800" b="1" i="1" dirty="0">
                <a:solidFill>
                  <a:srgbClr val="FFFF00"/>
                </a:solidFill>
              </a:rPr>
              <a:t>Three of the most famous men at the Constitutional Convention were </a:t>
            </a:r>
            <a:r>
              <a:rPr lang="en-US" altLang="en-US" sz="2800" b="1" i="1" dirty="0">
                <a:solidFill>
                  <a:schemeClr val="bg1"/>
                </a:solidFill>
              </a:rPr>
              <a:t>George Washington, Benjamin Franklin, and James Madison</a:t>
            </a:r>
            <a:r>
              <a:rPr lang="en-US" altLang="en-US" sz="2800" b="1" i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>
                <a:solidFill>
                  <a:srgbClr val="FFFF00"/>
                </a:solidFill>
              </a:rPr>
              <a:t>Vocabulary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event </a:t>
            </a:r>
            <a:r>
              <a:rPr lang="en-US" altLang="en-US" b="1" dirty="0">
                <a:solidFill>
                  <a:schemeClr val="bg1"/>
                </a:solidFill>
              </a:rPr>
              <a:t>– something that </a:t>
            </a:r>
            <a:r>
              <a:rPr lang="en-US" altLang="en-US" b="1" dirty="0" smtClean="0">
                <a:solidFill>
                  <a:schemeClr val="bg1"/>
                </a:solidFill>
              </a:rPr>
              <a:t>happens</a:t>
            </a:r>
          </a:p>
          <a:p>
            <a:r>
              <a:rPr lang="en-US" altLang="en-US" b="1" dirty="0" smtClean="0">
                <a:solidFill>
                  <a:schemeClr val="bg1"/>
                </a:solidFill>
              </a:rPr>
              <a:t>compromise – an agreement in which both sides get some of their goals</a:t>
            </a:r>
            <a:endParaRPr lang="en-US" altLang="en-US" b="1" dirty="0">
              <a:solidFill>
                <a:schemeClr val="bg1"/>
              </a:solidFill>
            </a:endParaRPr>
          </a:p>
          <a:p>
            <a:r>
              <a:rPr lang="en-US" altLang="en-US" b="1" dirty="0">
                <a:solidFill>
                  <a:schemeClr val="bg1"/>
                </a:solidFill>
              </a:rPr>
              <a:t>convention – a large group of people who come together for a common purpose</a:t>
            </a:r>
          </a:p>
          <a:p>
            <a:r>
              <a:rPr lang="en-US" altLang="en-US" b="1" dirty="0">
                <a:solidFill>
                  <a:schemeClr val="bg1"/>
                </a:solidFill>
              </a:rPr>
              <a:t>amend – to make a change to something, especially a written document</a:t>
            </a:r>
          </a:p>
          <a:p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4" name="Picture 8" descr="Madison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990600"/>
            <a:ext cx="36401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/>
          <a:lstStyle/>
          <a:p>
            <a:r>
              <a:rPr lang="en-US" altLang="en-US" sz="4000" b="1" i="1" dirty="0" smtClean="0">
                <a:solidFill>
                  <a:srgbClr val="FFFF00"/>
                </a:solidFill>
              </a:rPr>
              <a:t>One of the ablest delegates was James Madison.</a:t>
            </a:r>
            <a:endParaRPr lang="en-US" altLang="en-US" sz="4000" b="1" i="1" dirty="0">
              <a:solidFill>
                <a:srgbClr val="FFFF00"/>
              </a:solidFill>
            </a:endParaRPr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257800" cy="4572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bg1"/>
                </a:solidFill>
              </a:rPr>
              <a:t>Took detailed notes throughout the Convention</a:t>
            </a:r>
          </a:p>
          <a:p>
            <a:r>
              <a:rPr lang="en-US" altLang="en-US" sz="2800" b="1" dirty="0" smtClean="0">
                <a:solidFill>
                  <a:schemeClr val="bg1"/>
                </a:solidFill>
              </a:rPr>
              <a:t>Worked behind the scenes to create the Virginia Plan</a:t>
            </a:r>
          </a:p>
          <a:p>
            <a:r>
              <a:rPr lang="en-US" altLang="en-US" sz="2800" b="1" dirty="0" smtClean="0">
                <a:solidFill>
                  <a:schemeClr val="bg1"/>
                </a:solidFill>
              </a:rPr>
              <a:t>Author of the </a:t>
            </a:r>
            <a:r>
              <a:rPr lang="en-US" altLang="en-US" sz="2800" b="1" i="1" dirty="0" smtClean="0">
                <a:solidFill>
                  <a:schemeClr val="bg1"/>
                </a:solidFill>
              </a:rPr>
              <a:t>Federalist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papers and the Bill of Rights</a:t>
            </a:r>
          </a:p>
          <a:p>
            <a:r>
              <a:rPr lang="en-US" altLang="en-US" sz="2800" b="1" dirty="0" smtClean="0">
                <a:solidFill>
                  <a:schemeClr val="bg1"/>
                </a:solidFill>
              </a:rPr>
              <a:t>Called the Father of the Constitution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Founding-Fathers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"/>
          <a:stretch>
            <a:fillRect/>
          </a:stretch>
        </p:blipFill>
        <p:spPr bwMode="auto">
          <a:xfrm>
            <a:off x="0" y="1036638"/>
            <a:ext cx="91440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0" y="4922838"/>
            <a:ext cx="7620000" cy="14017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But some of the most famous men in the young nation did </a:t>
            </a:r>
            <a:r>
              <a:rPr lang="en-US" altLang="en-US" b="1" i="1" u="sng" dirty="0">
                <a:solidFill>
                  <a:srgbClr val="FFFF00"/>
                </a:solidFill>
              </a:rPr>
              <a:t>not</a:t>
            </a:r>
            <a:r>
              <a:rPr lang="en-US" altLang="en-US" b="1" dirty="0">
                <a:solidFill>
                  <a:srgbClr val="FFFF00"/>
                </a:solidFill>
              </a:rPr>
              <a:t> attend the Constitutional Convention.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i="1" dirty="0">
                <a:solidFill>
                  <a:srgbClr val="FFFF00"/>
                </a:solidFill>
              </a:rPr>
              <a:t>Significant absentees from the Convention included </a:t>
            </a:r>
            <a:r>
              <a:rPr lang="en-US" altLang="en-US" sz="3600" b="1" i="1" dirty="0">
                <a:solidFill>
                  <a:schemeClr val="bg1"/>
                </a:solidFill>
              </a:rPr>
              <a:t>Thomas Jefferson, John Adams, and Patrick Henry</a:t>
            </a:r>
            <a:r>
              <a:rPr lang="en-US" altLang="en-US" sz="3600" b="1" i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7109" name="Picture 5" descr="Hen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1981200"/>
            <a:ext cx="2827337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Jeffers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532063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Adams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4" t="12943" r="18690" b="57474"/>
          <a:stretch>
            <a:fillRect/>
          </a:stretch>
        </p:blipFill>
        <p:spPr bwMode="auto">
          <a:xfrm>
            <a:off x="3429000" y="29718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colonial-woman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724150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Indian_allies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9" t="7549" r="9389" b="63507"/>
          <a:stretch>
            <a:fillRect/>
          </a:stretch>
        </p:blipFill>
        <p:spPr bwMode="auto">
          <a:xfrm>
            <a:off x="3425825" y="1828800"/>
            <a:ext cx="2289175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Nat-Turner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36031" r="28751" b="14879"/>
          <a:stretch>
            <a:fillRect/>
          </a:stretch>
        </p:blipFill>
        <p:spPr bwMode="auto">
          <a:xfrm>
            <a:off x="6394450" y="1828800"/>
            <a:ext cx="2444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i="1" dirty="0">
                <a:solidFill>
                  <a:schemeClr val="bg1"/>
                </a:solidFill>
              </a:rPr>
              <a:t>Women, American Indians and blacks were not represented among the delegates.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constitutional-convention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7"/>
            <a:ext cx="9144000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417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 i="1" dirty="0">
                <a:solidFill>
                  <a:schemeClr val="bg1"/>
                </a:solidFill>
              </a:rPr>
              <a:t>The big question: should the Articles of Confederation be amended, or replaced with a new form of government?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19600"/>
            <a:ext cx="9144000" cy="2209800"/>
          </a:xfrm>
        </p:spPr>
        <p:txBody>
          <a:bodyPr/>
          <a:lstStyle/>
          <a:p>
            <a:r>
              <a:rPr lang="en-US" altLang="en-US" sz="2800" b="1" dirty="0">
                <a:solidFill>
                  <a:schemeClr val="bg1"/>
                </a:solidFill>
              </a:rPr>
              <a:t>There were many disagreements among the delegates. 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Some wanted only to make changes that would strengthen the Articles, while others wanted to design an entirely new plan of government.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6390" name="Picture 6" descr="declaration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90600" y="46482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i="1">
                <a:solidFill>
                  <a:srgbClr val="FFFF00"/>
                </a:solidFill>
              </a:rPr>
              <a:t>Read aloud with me.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declaration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19600"/>
            <a:ext cx="8229600" cy="762000"/>
          </a:xfrm>
        </p:spPr>
        <p:txBody>
          <a:bodyPr/>
          <a:lstStyle/>
          <a:p>
            <a:r>
              <a:rPr lang="en-US" altLang="en-US" sz="3600" b="1" i="1">
                <a:solidFill>
                  <a:srgbClr val="FFFF00"/>
                </a:solidFill>
              </a:rPr>
              <a:t>What did all the delegates agree on?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04800" y="5257800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They all agreed that they needed a government that was strong enough to protect people’s rights, but not too strong to be controlled by the people.</a:t>
            </a:r>
          </a:p>
        </p:txBody>
      </p:sp>
    </p:spTree>
    <p:extLst>
      <p:ext uri="{BB962C8B-B14F-4D97-AF65-F5344CB8AC3E}">
        <p14:creationId xmlns:p14="http://schemas.microsoft.com/office/powerpoint/2010/main" val="2211540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6324600" cy="2819400"/>
          </a:xfrm>
        </p:spPr>
        <p:txBody>
          <a:bodyPr/>
          <a:lstStyle/>
          <a:p>
            <a:r>
              <a:rPr lang="en-US" altLang="en-US" sz="4000" b="1" i="1">
                <a:solidFill>
                  <a:schemeClr val="tx1"/>
                </a:solidFill>
              </a:rPr>
              <a:t>Get your whiteboards and markers ready!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4" name="Picture 6" descr="6a00e550bec296883400e554df46758833-800wi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 b="21388"/>
          <a:stretch>
            <a:fillRect/>
          </a:stretch>
        </p:blipFill>
        <p:spPr bwMode="auto">
          <a:xfrm>
            <a:off x="5110163" y="762000"/>
            <a:ext cx="4033837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192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i="1">
                <a:solidFill>
                  <a:srgbClr val="FFFF00"/>
                </a:solidFill>
              </a:rPr>
              <a:t>11. Why was James Madison considered the Father of the Constitution?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6096000" cy="4419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He helped write the Virginia Plan.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He was the man who organized the Constitutional Convention.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He contributed to The Federalist papers.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He wrote the Bill of Rights.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altLang="en-US" sz="2800" b="1">
                <a:solidFill>
                  <a:schemeClr val="bg1"/>
                </a:solidFill>
              </a:rPr>
              <a:t>He sent copies of his notes on the convention to people in all thirteen states.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1981200" y="5897563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i="1">
                <a:solidFill>
                  <a:srgbClr val="FFFF00"/>
                </a:solidFill>
              </a:rPr>
              <a:t>Choose all that are true!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b="1" i="1">
                <a:solidFill>
                  <a:srgbClr val="FFFF00"/>
                </a:solidFill>
              </a:rPr>
              <a:t>Which of the following famous men did not attend the Constitutional Convention?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05000"/>
            <a:ext cx="4724400" cy="3352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b="1">
                <a:solidFill>
                  <a:schemeClr val="bg1"/>
                </a:solidFill>
              </a:rPr>
              <a:t>Patrick Henry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b="1">
                <a:solidFill>
                  <a:schemeClr val="bg1"/>
                </a:solidFill>
              </a:rPr>
              <a:t>George Washington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b="1">
                <a:solidFill>
                  <a:schemeClr val="bg1"/>
                </a:solidFill>
              </a:rPr>
              <a:t>Benjamin Franklin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b="1">
                <a:solidFill>
                  <a:schemeClr val="bg1"/>
                </a:solidFill>
              </a:rPr>
              <a:t>James Madison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b="1">
                <a:solidFill>
                  <a:schemeClr val="bg1"/>
                </a:solidFill>
              </a:rPr>
              <a:t>Thomas Jefferson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b="1">
                <a:solidFill>
                  <a:schemeClr val="bg1"/>
                </a:solidFill>
              </a:rPr>
              <a:t>John Adams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981200" y="57150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i="1">
                <a:solidFill>
                  <a:srgbClr val="FFFF00"/>
                </a:solidFill>
              </a:rPr>
              <a:t>Choose all that are true!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4000" b="1" i="1">
                <a:solidFill>
                  <a:srgbClr val="FFFF00"/>
                </a:solidFill>
              </a:rPr>
              <a:t>Check for Understanding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What </a:t>
            </a:r>
            <a:r>
              <a:rPr lang="en-US" altLang="en-US" b="1" dirty="0" smtClean="0">
                <a:solidFill>
                  <a:schemeClr val="bg1"/>
                </a:solidFill>
              </a:rPr>
              <a:t>is today’s Essential Question?</a:t>
            </a:r>
            <a:endParaRPr lang="en-US" altLang="en-US" b="1" dirty="0">
              <a:solidFill>
                <a:schemeClr val="bg1"/>
              </a:solidFill>
            </a:endParaRPr>
          </a:p>
          <a:p>
            <a:r>
              <a:rPr lang="en-US" altLang="en-US" b="1" dirty="0" smtClean="0">
                <a:solidFill>
                  <a:schemeClr val="bg1"/>
                </a:solidFill>
              </a:rPr>
              <a:t>What </a:t>
            </a:r>
            <a:r>
              <a:rPr lang="en-US" altLang="en-US" b="1" dirty="0">
                <a:solidFill>
                  <a:schemeClr val="bg1"/>
                </a:solidFill>
              </a:rPr>
              <a:t>is a </a:t>
            </a:r>
            <a:r>
              <a:rPr lang="en-US" altLang="en-US" b="1" dirty="0" smtClean="0">
                <a:solidFill>
                  <a:schemeClr val="bg1"/>
                </a:solidFill>
              </a:rPr>
              <a:t>compromise that you have made?</a:t>
            </a:r>
            <a:endParaRPr lang="en-US" altLang="en-US" b="1" dirty="0">
              <a:solidFill>
                <a:schemeClr val="bg1"/>
              </a:solidFill>
            </a:endParaRPr>
          </a:p>
          <a:p>
            <a:r>
              <a:rPr lang="en-US" altLang="en-US" b="1" dirty="0" smtClean="0">
                <a:solidFill>
                  <a:schemeClr val="bg1"/>
                </a:solidFill>
              </a:rPr>
              <a:t>What does the ‘con’ in Comic-Con stand for?</a:t>
            </a:r>
            <a:endParaRPr lang="en-US" altLang="en-US" b="1" dirty="0">
              <a:solidFill>
                <a:schemeClr val="bg1"/>
              </a:solidFill>
            </a:endParaRPr>
          </a:p>
          <a:p>
            <a:r>
              <a:rPr lang="en-US" altLang="en-US" b="1" dirty="0" smtClean="0">
                <a:solidFill>
                  <a:schemeClr val="bg1"/>
                </a:solidFill>
              </a:rPr>
              <a:t>Have we ever amended our Assignment Schedule?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Constsgn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2928" b="8368"/>
          <a:stretch>
            <a:fillRect/>
          </a:stretch>
        </p:blipFill>
        <p:spPr bwMode="auto">
          <a:xfrm>
            <a:off x="11113" y="65088"/>
            <a:ext cx="9132887" cy="670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838200"/>
          </a:xfrm>
          <a:effectLst>
            <a:outerShdw dist="63500" dir="2212194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3200" b="1" i="1" dirty="0">
                <a:solidFill>
                  <a:srgbClr val="FFFF00"/>
                </a:solidFill>
              </a:rPr>
              <a:t>The </a:t>
            </a:r>
            <a:r>
              <a:rPr lang="en-US" altLang="en-US" sz="3200" b="1" i="1" dirty="0" smtClean="0">
                <a:solidFill>
                  <a:srgbClr val="FFFF00"/>
                </a:solidFill>
              </a:rPr>
              <a:t>first order of business was the election of a president for the convention.</a:t>
            </a:r>
            <a:endParaRPr lang="en-US" altLang="en-US" sz="3200" b="1" i="1" dirty="0">
              <a:solidFill>
                <a:srgbClr val="FFFF00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257800"/>
            <a:ext cx="8763000" cy="914400"/>
          </a:xfrm>
          <a:effectLst/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George Washington chosen unanimously as president of the convention.</a:t>
            </a:r>
            <a:endParaRPr lang="en-US" altLang="en-US" sz="2800" b="1" dirty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747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/>
          <a:lstStyle/>
          <a:p>
            <a:r>
              <a:rPr lang="en-US" altLang="en-US" sz="3200" b="1" i="1" dirty="0" smtClean="0">
                <a:solidFill>
                  <a:srgbClr val="FFFF00"/>
                </a:solidFill>
              </a:rPr>
              <a:t>The delegates knew that many Americans were fearful of a strong government.</a:t>
            </a:r>
            <a:endParaRPr lang="en-US" altLang="en-US" sz="3200" b="1" i="1" dirty="0">
              <a:solidFill>
                <a:srgbClr val="FFFF00"/>
              </a:solidFill>
            </a:endParaRPr>
          </a:p>
        </p:txBody>
      </p:sp>
      <p:pic>
        <p:nvPicPr>
          <p:cNvPr id="141326" name="Picture 14" descr="95334000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33" r="22139"/>
          <a:stretch>
            <a:fillRect/>
          </a:stretch>
        </p:blipFill>
        <p:spPr bwMode="auto">
          <a:xfrm>
            <a:off x="1600200" y="1219200"/>
            <a:ext cx="57793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244405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dist="63500" dir="3000000" algn="tl" rotWithShape="0">
                    <a:schemeClr val="tx1"/>
                  </a:outerShdw>
                </a:effectLst>
              </a:rPr>
              <a:t>If the public knew they were trying to create a new, stronger government, there might be protests or even violence.</a:t>
            </a:r>
            <a:endParaRPr lang="en-US" dirty="0">
              <a:solidFill>
                <a:srgbClr val="FFFF00"/>
              </a:solidFill>
              <a:effectLst>
                <a:outerShdw dist="63500" dir="3000000" algn="tl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476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6" t="23143" r="16022" b="12904"/>
          <a:stretch>
            <a:fillRect/>
          </a:stretch>
        </p:blipFill>
        <p:spPr bwMode="auto">
          <a:xfrm>
            <a:off x="4957348" y="762000"/>
            <a:ext cx="4110382" cy="463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2" name="Picture 6" descr=" Officers of the French Contingent"/>
          <p:cNvPicPr>
            <a:picLocks noChangeAspect="1" noChangeArrowheads="1"/>
          </p:cNvPicPr>
          <p:nvPr/>
        </p:nvPicPr>
        <p:blipFill>
          <a:blip r:embed="rId3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17966" r="16765" b="17966"/>
          <a:stretch>
            <a:fillRect/>
          </a:stretch>
        </p:blipFill>
        <p:spPr bwMode="auto">
          <a:xfrm>
            <a:off x="4953000" y="762000"/>
            <a:ext cx="4117975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4800600" cy="57912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Convention delegates decided to keep what they were doing a secret </a:t>
            </a:r>
            <a:r>
              <a:rPr lang="en-US" sz="2800" b="1" dirty="0" smtClean="0">
                <a:solidFill>
                  <a:schemeClr val="bg1"/>
                </a:solidFill>
                <a:effectLst/>
              </a:rPr>
              <a:t>so they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could discuss and debate freely.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</a:rPr>
              <a:t>Windows </a:t>
            </a:r>
            <a:r>
              <a:rPr lang="en-US" altLang="en-US" sz="2800" b="1" dirty="0">
                <a:solidFill>
                  <a:srgbClr val="FFFF00"/>
                </a:solidFill>
              </a:rPr>
              <a:t>in their meeting room were kept shut even though it was summer.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FF00"/>
                </a:solidFill>
              </a:rPr>
              <a:t>Guards were posted outside the door to keep away the curious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4">
            <a:lum bright="-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10666" r="49506" b="12051"/>
          <a:stretch>
            <a:fillRect/>
          </a:stretch>
        </p:blipFill>
        <p:spPr bwMode="auto">
          <a:xfrm>
            <a:off x="4953000" y="-59773"/>
            <a:ext cx="41767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818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altLang="en-US" sz="4000" b="1" i="1" dirty="0" smtClean="0">
                <a:solidFill>
                  <a:srgbClr val="FFFF00"/>
                </a:solidFill>
              </a:rPr>
              <a:t>Madison’s </a:t>
            </a:r>
            <a:r>
              <a:rPr lang="en-US" altLang="en-US" sz="4000" b="1" i="1" u="sng" dirty="0">
                <a:solidFill>
                  <a:schemeClr val="bg1"/>
                </a:solidFill>
              </a:rPr>
              <a:t>Virginia Plan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371600"/>
            <a:ext cx="46482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Government would </a:t>
            </a:r>
            <a:r>
              <a:rPr lang="en-US" altLang="en-US" sz="2800" b="1" dirty="0">
                <a:solidFill>
                  <a:schemeClr val="bg1"/>
                </a:solidFill>
              </a:rPr>
              <a:t>have three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branches: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Legislative branch to make </a:t>
            </a:r>
            <a:r>
              <a:rPr lang="en-US" altLang="en-US" sz="2800" b="1" dirty="0">
                <a:solidFill>
                  <a:schemeClr val="bg1"/>
                </a:solidFill>
              </a:rPr>
              <a:t>the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laws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Executive branch to enforce </a:t>
            </a:r>
            <a:r>
              <a:rPr lang="en-US" altLang="en-US" sz="2800" b="1" dirty="0">
                <a:solidFill>
                  <a:schemeClr val="bg1"/>
                </a:solidFill>
              </a:rPr>
              <a:t>the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laws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Judicial branch to interpret </a:t>
            </a:r>
            <a:r>
              <a:rPr lang="en-US" altLang="en-US" sz="2800" b="1" dirty="0">
                <a:solidFill>
                  <a:schemeClr val="bg1"/>
                </a:solidFill>
              </a:rPr>
              <a:t>the laws.</a:t>
            </a:r>
          </a:p>
        </p:txBody>
      </p:sp>
      <p:pic>
        <p:nvPicPr>
          <p:cNvPr id="144391" name="Picture 7" descr="Edmund Randol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5433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6200" y="54864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Edmund Randolph</a:t>
            </a:r>
          </a:p>
        </p:txBody>
      </p:sp>
    </p:spTree>
    <p:extLst>
      <p:ext uri="{BB962C8B-B14F-4D97-AF65-F5344CB8AC3E}">
        <p14:creationId xmlns:p14="http://schemas.microsoft.com/office/powerpoint/2010/main" val="3720085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7" name="Picture 7" descr="Signingconstitu"/>
          <p:cNvPicPr>
            <a:picLocks noChangeAspect="1" noChangeArrowheads="1"/>
          </p:cNvPicPr>
          <p:nvPr/>
        </p:nvPicPr>
        <p:blipFill>
          <a:blip r:embed="rId2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Read aloud with me: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458200" cy="2971800"/>
          </a:xfrm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The Virginia Plan proposed a </a:t>
            </a:r>
            <a:r>
              <a:rPr lang="en-US" altLang="en-US" sz="2800" b="1" dirty="0" smtClean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bicameral legislature with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two </a:t>
            </a:r>
            <a:r>
              <a:rPr lang="en-US" altLang="en-US" sz="2800" b="1" dirty="0" smtClean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houses.</a:t>
            </a:r>
            <a:endParaRPr lang="en-US" altLang="en-US" sz="2800" b="1" dirty="0">
              <a:solidFill>
                <a:srgbClr val="FFFF00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In both houses, the number of representatives from each state would be based on the state’s population or its </a:t>
            </a:r>
            <a:r>
              <a:rPr lang="en-US" altLang="en-US" sz="2800" b="1" dirty="0" smtClean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wealth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.</a:t>
            </a:r>
            <a:endParaRPr lang="en-US" altLang="en-US" sz="2800" b="1" dirty="0" smtClean="0">
              <a:solidFill>
                <a:srgbClr val="FFFF00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012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5" descr="File:Independence Hall Assembly Room.jpg"/>
          <p:cNvPicPr>
            <a:picLocks noChangeAspect="1" noChangeArrowheads="1"/>
          </p:cNvPicPr>
          <p:nvPr/>
        </p:nvPicPr>
        <p:blipFill>
          <a:blip r:embed="rId2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8"/>
            <a:ext cx="9144000" cy="598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altLang="en-US" sz="3600" b="1" i="1" dirty="0" smtClean="0">
                <a:solidFill>
                  <a:srgbClr val="FFFF00"/>
                </a:solidFill>
              </a:rPr>
              <a:t>Under the </a:t>
            </a:r>
            <a:r>
              <a:rPr lang="en-US" altLang="en-US" sz="3600" b="1" i="1" dirty="0">
                <a:solidFill>
                  <a:srgbClr val="FFFF00"/>
                </a:solidFill>
              </a:rPr>
              <a:t>Virginia </a:t>
            </a:r>
            <a:r>
              <a:rPr lang="en-US" altLang="en-US" sz="3600" b="1" i="1" dirty="0" smtClean="0">
                <a:solidFill>
                  <a:srgbClr val="FFFF00"/>
                </a:solidFill>
              </a:rPr>
              <a:t>Plan, Congress . . .</a:t>
            </a:r>
            <a:endParaRPr lang="en-US" altLang="en-US" sz="3600" b="1" i="1" dirty="0">
              <a:solidFill>
                <a:srgbClr val="FFFF00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2590800"/>
          </a:xfrm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dist="63500" dir="3600000" algn="ctr" rotWithShape="0">
                    <a:schemeClr val="tx1"/>
                  </a:outerShdw>
                </a:effectLst>
              </a:rPr>
              <a:t>would be bicameral (i.e., be made up of two houses).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dist="63500" dir="3600000" algn="ctr" rotWithShape="0">
                    <a:schemeClr val="tx1"/>
                  </a:outerShdw>
                </a:effectLst>
              </a:rPr>
              <a:t>have </a:t>
            </a:r>
            <a:r>
              <a:rPr lang="en-US" altLang="en-US" b="1" dirty="0">
                <a:solidFill>
                  <a:schemeClr val="bg1"/>
                </a:solidFill>
                <a:effectLst>
                  <a:outerShdw dist="63500" dir="3600000" algn="ctr" rotWithShape="0">
                    <a:schemeClr val="tx1"/>
                  </a:outerShdw>
                </a:effectLst>
              </a:rPr>
              <a:t>the power to levy taxes, regulate 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dist="63500" dir="3600000" algn="ctr" rotWithShape="0">
                    <a:schemeClr val="tx1"/>
                  </a:outerShdw>
                </a:effectLst>
              </a:rPr>
              <a:t>commerce (i.e., trade), </a:t>
            </a:r>
            <a:r>
              <a:rPr lang="en-US" altLang="en-US" b="1" dirty="0">
                <a:solidFill>
                  <a:schemeClr val="bg1"/>
                </a:solidFill>
                <a:effectLst>
                  <a:outerShdw dist="63500" dir="3600000" algn="ctr" rotWithShape="0">
                    <a:schemeClr val="tx1"/>
                  </a:outerShdw>
                </a:effectLst>
              </a:rPr>
              <a:t>and make laws.</a:t>
            </a:r>
          </a:p>
        </p:txBody>
      </p:sp>
    </p:spTree>
    <p:extLst>
      <p:ext uri="{BB962C8B-B14F-4D97-AF65-F5344CB8AC3E}">
        <p14:creationId xmlns:p14="http://schemas.microsoft.com/office/powerpoint/2010/main" val="29208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1" name="Picture 9" descr="OPVBF00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7658" r="5319" b="14894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altLang="en-US" sz="3200" b="1" i="1" dirty="0">
                <a:solidFill>
                  <a:srgbClr val="FFFF00"/>
                </a:solidFill>
              </a:rPr>
              <a:t>The Virginia </a:t>
            </a:r>
            <a:r>
              <a:rPr lang="en-US" altLang="en-US" sz="3200" b="1" i="1" dirty="0" smtClean="0">
                <a:solidFill>
                  <a:srgbClr val="FFFF00"/>
                </a:solidFill>
              </a:rPr>
              <a:t>Plan led to weeks of debate.</a:t>
            </a:r>
            <a:endParaRPr lang="en-US" altLang="en-US" sz="3200" b="1" i="1" dirty="0">
              <a:solidFill>
                <a:srgbClr val="FFFF00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953000"/>
            <a:ext cx="7086600" cy="1447800"/>
          </a:xfrm>
          <a:effectLst/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dist="63500" dir="3000000" algn="tl" rotWithShape="0">
                    <a:schemeClr val="tx1"/>
                  </a:outerShdw>
                </a:effectLst>
              </a:rPr>
              <a:t>Larger states would have more votes in Congress and could end up ruling the other states.</a:t>
            </a:r>
            <a:endParaRPr lang="en-US" altLang="en-US" b="1" dirty="0">
              <a:solidFill>
                <a:schemeClr val="bg1"/>
              </a:solidFill>
              <a:effectLst>
                <a:outerShdw dist="63500" dir="3000000" algn="tl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263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william_paterson_portrait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6410" r="4724"/>
          <a:stretch>
            <a:fillRect/>
          </a:stretch>
        </p:blipFill>
        <p:spPr bwMode="auto">
          <a:xfrm>
            <a:off x="0" y="1295400"/>
            <a:ext cx="422751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657600" y="1676400"/>
            <a:ext cx="5486400" cy="33528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bg1"/>
                </a:solidFill>
              </a:rPr>
              <a:t>One-house </a:t>
            </a:r>
            <a:r>
              <a:rPr lang="en-US" altLang="en-US" sz="2800" b="1" dirty="0">
                <a:solidFill>
                  <a:schemeClr val="bg1"/>
                </a:solidFill>
              </a:rPr>
              <a:t>legislature, with each state having one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vote</a:t>
            </a:r>
          </a:p>
          <a:p>
            <a:r>
              <a:rPr lang="en-US" altLang="en-US" sz="2800" b="1" dirty="0" smtClean="0">
                <a:solidFill>
                  <a:schemeClr val="bg1"/>
                </a:solidFill>
              </a:rPr>
              <a:t>Congress could regulate trade and tax foreign goods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r>
              <a:rPr lang="en-US" altLang="en-US" sz="2800" b="1" dirty="0" smtClean="0">
                <a:solidFill>
                  <a:schemeClr val="bg1"/>
                </a:solidFill>
              </a:rPr>
              <a:t>This plan </a:t>
            </a:r>
            <a:r>
              <a:rPr lang="en-US" altLang="en-US" sz="2800" b="1" dirty="0">
                <a:solidFill>
                  <a:schemeClr val="bg1"/>
                </a:solidFill>
              </a:rPr>
              <a:t>left Congress almost as weak as it was under the Articles.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52400" y="5715000"/>
            <a:ext cx="38862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i="1">
                <a:solidFill>
                  <a:srgbClr val="FFFF00"/>
                </a:solidFill>
                <a:latin typeface="Garrison Sans" pitchFamily="34" charset="0"/>
              </a:rPr>
              <a:t>William Paterson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2192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3600" b="1" i="1" dirty="0">
                <a:solidFill>
                  <a:srgbClr val="FFFF00"/>
                </a:solidFill>
              </a:rPr>
              <a:t>The small states supported William Paterson’s </a:t>
            </a:r>
            <a:r>
              <a:rPr lang="en-US" altLang="en-US" sz="3600" b="1" i="1" u="sng" dirty="0">
                <a:solidFill>
                  <a:schemeClr val="bg1"/>
                </a:solidFill>
              </a:rPr>
              <a:t>New Jersey Plan</a:t>
            </a:r>
            <a:r>
              <a:rPr lang="en-US" altLang="en-US" sz="3600" b="1" i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006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6324600" cy="2819400"/>
          </a:xfrm>
        </p:spPr>
        <p:txBody>
          <a:bodyPr/>
          <a:lstStyle/>
          <a:p>
            <a:r>
              <a:rPr lang="en-US" altLang="en-US" sz="4000" b="1" i="1" dirty="0">
                <a:solidFill>
                  <a:schemeClr val="tx1"/>
                </a:solidFill>
              </a:rPr>
              <a:t>Get your whiteboards and markers ready!</a:t>
            </a:r>
          </a:p>
        </p:txBody>
      </p:sp>
    </p:spTree>
    <p:extLst>
      <p:ext uri="{BB962C8B-B14F-4D97-AF65-F5344CB8AC3E}">
        <p14:creationId xmlns:p14="http://schemas.microsoft.com/office/powerpoint/2010/main" val="1163350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Edmund_Randolph,_head-and-shoulders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t="12962" r="11600" b="7408"/>
          <a:stretch>
            <a:fillRect/>
          </a:stretch>
        </p:blipFill>
        <p:spPr bwMode="auto">
          <a:xfrm>
            <a:off x="5049838" y="1371600"/>
            <a:ext cx="409416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william_paterson_portrait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6410" r="4724"/>
          <a:stretch>
            <a:fillRect/>
          </a:stretch>
        </p:blipFill>
        <p:spPr bwMode="auto">
          <a:xfrm>
            <a:off x="0" y="1371600"/>
            <a:ext cx="39941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467600" cy="4724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lphaUcPeriod"/>
            </a:pPr>
            <a:r>
              <a:rPr lang="en-US" altLang="en-US" sz="2400" b="1" dirty="0">
                <a:solidFill>
                  <a:schemeClr val="bg1"/>
                </a:solidFill>
              </a:rPr>
              <a:t>The Virginia Plan was supported by most of the smaller states.</a:t>
            </a:r>
          </a:p>
          <a:p>
            <a:pPr marL="533400" indent="-533400">
              <a:lnSpc>
                <a:spcPct val="80000"/>
              </a:lnSpc>
              <a:buFontTx/>
              <a:buAutoNum type="alphaUcPeriod"/>
            </a:pPr>
            <a:r>
              <a:rPr lang="en-US" altLang="en-US" sz="2400" b="1" dirty="0">
                <a:solidFill>
                  <a:schemeClr val="bg1"/>
                </a:solidFill>
              </a:rPr>
              <a:t>The New Jersey Plan would set up a one-house legislature. </a:t>
            </a:r>
          </a:p>
          <a:p>
            <a:pPr marL="533400" indent="-533400">
              <a:lnSpc>
                <a:spcPct val="80000"/>
              </a:lnSpc>
              <a:buFontTx/>
              <a:buAutoNum type="alphaUcPeriod"/>
            </a:pPr>
            <a:r>
              <a:rPr lang="en-US" altLang="en-US" sz="2400" b="1" dirty="0">
                <a:solidFill>
                  <a:schemeClr val="bg1"/>
                </a:solidFill>
              </a:rPr>
              <a:t>The Virginia Plan would create a government with three branches.</a:t>
            </a:r>
          </a:p>
          <a:p>
            <a:pPr marL="533400" indent="-533400">
              <a:lnSpc>
                <a:spcPct val="80000"/>
              </a:lnSpc>
              <a:buFontTx/>
              <a:buAutoNum type="alphaUcPeriod"/>
            </a:pPr>
            <a:r>
              <a:rPr lang="en-US" altLang="en-US" sz="2400" b="1" dirty="0">
                <a:solidFill>
                  <a:schemeClr val="bg1"/>
                </a:solidFill>
              </a:rPr>
              <a:t>The New Jersey Plan wanted representation in Congress to be based on population.</a:t>
            </a:r>
          </a:p>
          <a:p>
            <a:pPr marL="533400" indent="-533400">
              <a:lnSpc>
                <a:spcPct val="80000"/>
              </a:lnSpc>
              <a:buFontTx/>
              <a:buAutoNum type="alphaUcPeriod"/>
            </a:pPr>
            <a:r>
              <a:rPr lang="en-US" altLang="en-US" sz="2400" b="1" dirty="0">
                <a:solidFill>
                  <a:schemeClr val="bg1"/>
                </a:solidFill>
              </a:rPr>
              <a:t>The Virginia Plan called for a strong central government.</a:t>
            </a:r>
          </a:p>
          <a:p>
            <a:pPr marL="533400" indent="-533400">
              <a:lnSpc>
                <a:spcPct val="80000"/>
              </a:lnSpc>
              <a:buFontTx/>
              <a:buAutoNum type="alphaUcPeriod"/>
            </a:pPr>
            <a:r>
              <a:rPr lang="en-US" altLang="en-US" sz="2400" b="1" dirty="0">
                <a:solidFill>
                  <a:schemeClr val="bg1"/>
                </a:solidFill>
              </a:rPr>
              <a:t>The New Jersey Plan became the model for the government created by the Constitution.</a:t>
            </a:r>
          </a:p>
          <a:p>
            <a:pPr marL="533400" indent="-533400">
              <a:lnSpc>
                <a:spcPct val="80000"/>
              </a:lnSpc>
              <a:buFontTx/>
              <a:buAutoNum type="alphaUcPeriod"/>
            </a:pPr>
            <a:r>
              <a:rPr lang="en-US" altLang="en-US" sz="2400" b="1" dirty="0">
                <a:solidFill>
                  <a:schemeClr val="bg1"/>
                </a:solidFill>
              </a:rPr>
              <a:t>The New Jersey Plan gave each state an equal vote in Congress.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i="1" dirty="0">
                <a:solidFill>
                  <a:srgbClr val="FFFF00"/>
                </a:solidFill>
              </a:rPr>
              <a:t>12. How did the New Jersey Plan differ from the Virginia Plan?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905000" y="6049963"/>
            <a:ext cx="5334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i="1">
                <a:solidFill>
                  <a:srgbClr val="FFFF00"/>
                </a:solidFill>
              </a:rPr>
              <a:t>Choose all that are true!</a:t>
            </a:r>
          </a:p>
        </p:txBody>
      </p:sp>
    </p:spTree>
    <p:extLst>
      <p:ext uri="{BB962C8B-B14F-4D97-AF65-F5344CB8AC3E}">
        <p14:creationId xmlns:p14="http://schemas.microsoft.com/office/powerpoint/2010/main" val="3581829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battleguilfordcourthouse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44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altLang="en-US" b="1" i="1">
                <a:solidFill>
                  <a:srgbClr val="FFFF00"/>
                </a:solidFill>
              </a:rPr>
              <a:t>What We Already Know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219200"/>
            <a:ext cx="3581400" cy="51054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The Articles of Confederation intentionally created a government that was weak, because Americans had just fought a war against a government that was so strong that it threatened their rights.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b="1" i="1" dirty="0">
                <a:solidFill>
                  <a:srgbClr val="FFFF00"/>
                </a:solidFill>
              </a:rPr>
              <a:t>During the rest of June, the delegates argued </a:t>
            </a:r>
            <a:r>
              <a:rPr lang="en-US" altLang="en-US" sz="3600" b="1" i="1" dirty="0" smtClean="0">
                <a:solidFill>
                  <a:srgbClr val="FFFF00"/>
                </a:solidFill>
              </a:rPr>
              <a:t>hotly over </a:t>
            </a:r>
            <a:r>
              <a:rPr lang="en-US" altLang="en-US" sz="3600" b="1" i="1" dirty="0">
                <a:solidFill>
                  <a:srgbClr val="FFFF00"/>
                </a:solidFill>
              </a:rPr>
              <a:t>representation in the legislature.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3962400" cy="2590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b="1" dirty="0" smtClean="0">
                <a:solidFill>
                  <a:schemeClr val="bg1"/>
                </a:solidFill>
              </a:rPr>
              <a:t>A committee was formed to </a:t>
            </a:r>
            <a:r>
              <a:rPr lang="en-US" altLang="en-US" sz="2800" b="1" dirty="0">
                <a:solidFill>
                  <a:schemeClr val="bg1"/>
                </a:solidFill>
              </a:rPr>
              <a:t>work out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a solution that became known as the </a:t>
            </a:r>
            <a:r>
              <a:rPr lang="en-US" altLang="en-US" sz="2800" b="1" i="1" u="sng" dirty="0">
                <a:solidFill>
                  <a:schemeClr val="bg1"/>
                </a:solidFill>
              </a:rPr>
              <a:t>Great Compromise</a:t>
            </a:r>
            <a:r>
              <a:rPr lang="en-US" alt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8725" name="Picture 5" descr="hancock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75" y="1827213"/>
            <a:ext cx="505222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6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143000" y="12192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What is a compromise?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FF00"/>
                </a:solidFill>
              </a:rPr>
              <a:t>The </a:t>
            </a:r>
            <a:r>
              <a:rPr lang="en-US" altLang="en-US" sz="3600" b="1" i="1" u="sng" dirty="0">
                <a:solidFill>
                  <a:schemeClr val="bg1"/>
                </a:solidFill>
              </a:rPr>
              <a:t>Great Compromise</a:t>
            </a:r>
            <a:r>
              <a:rPr lang="en-US" altLang="en-US" sz="3600" b="1" i="1" dirty="0">
                <a:solidFill>
                  <a:srgbClr val="FFFF00"/>
                </a:solidFill>
              </a:rPr>
              <a:t> settled the issue.</a:t>
            </a:r>
          </a:p>
        </p:txBody>
      </p:sp>
      <p:pic>
        <p:nvPicPr>
          <p:cNvPr id="80900" name="Picture 4" descr="Great-Compro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343400"/>
            <a:ext cx="66294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dirty="0"/>
              <a:t>To satisfy the smaller states, each state would have an equal number of votes in the Senate. 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To satisfy the larger states, the committee set representation in the House of Representatives according to state populations.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33400" y="762000"/>
            <a:ext cx="7086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tx1"/>
                </a:solidFill>
              </a:rPr>
              <a:t>(The Great Compromise is also called the Connecticut Compromise.)</a:t>
            </a:r>
          </a:p>
        </p:txBody>
      </p:sp>
    </p:spTree>
    <p:extLst>
      <p:ext uri="{BB962C8B-B14F-4D97-AF65-F5344CB8AC3E}">
        <p14:creationId xmlns:p14="http://schemas.microsoft.com/office/powerpoint/2010/main" val="2190482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80901" grpId="0"/>
      <p:bldP spid="80899" grpId="0" build="p"/>
      <p:bldP spid="8090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6324600" cy="2819400"/>
          </a:xfrm>
        </p:spPr>
        <p:txBody>
          <a:bodyPr/>
          <a:lstStyle/>
          <a:p>
            <a:r>
              <a:rPr lang="en-US" altLang="en-US" sz="4000" b="1" i="1" dirty="0">
                <a:solidFill>
                  <a:schemeClr val="tx1"/>
                </a:solidFill>
              </a:rPr>
              <a:t>Get your whiteboards and markers ready!</a:t>
            </a:r>
          </a:p>
        </p:txBody>
      </p:sp>
    </p:spTree>
    <p:extLst>
      <p:ext uri="{BB962C8B-B14F-4D97-AF65-F5344CB8AC3E}">
        <p14:creationId xmlns:p14="http://schemas.microsoft.com/office/powerpoint/2010/main" val="2293888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0" y="0"/>
            <a:ext cx="8991600" cy="1447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5913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i="1" dirty="0">
                <a:solidFill>
                  <a:srgbClr val="FFFF00"/>
                </a:solidFill>
              </a:rPr>
              <a:t>13. By what name is the Connecticut Compromise better known?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altLang="en-US" b="1" dirty="0"/>
              <a:t>The Connecticut Compromise is better known as the Great Compromise.</a:t>
            </a:r>
          </a:p>
        </p:txBody>
      </p:sp>
      <p:sp>
        <p:nvSpPr>
          <p:cNvPr id="12289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916113"/>
            <a:ext cx="5257800" cy="3048000"/>
          </a:xfrm>
        </p:spPr>
        <p:txBody>
          <a:bodyPr/>
          <a:lstStyle/>
          <a:p>
            <a:pPr marL="533400" indent="-533400">
              <a:buFontTx/>
              <a:buAutoNum type="alphaUcPeriod"/>
            </a:pPr>
            <a:r>
              <a:rPr lang="en-US" altLang="en-US" sz="3200" b="1" dirty="0">
                <a:solidFill>
                  <a:schemeClr val="bg1"/>
                </a:solidFill>
              </a:rPr>
              <a:t>The Three-fifths Compromise</a:t>
            </a:r>
          </a:p>
          <a:p>
            <a:pPr marL="533400" indent="-533400">
              <a:buFontTx/>
              <a:buAutoNum type="alphaUcPeriod"/>
            </a:pPr>
            <a:r>
              <a:rPr lang="en-US" altLang="en-US" sz="3200" b="1" dirty="0">
                <a:solidFill>
                  <a:schemeClr val="bg1"/>
                </a:solidFill>
              </a:rPr>
              <a:t>The Virginia Plan</a:t>
            </a:r>
          </a:p>
          <a:p>
            <a:pPr marL="533400" indent="-533400">
              <a:buFontTx/>
              <a:buAutoNum type="alphaUcPeriod"/>
            </a:pPr>
            <a:r>
              <a:rPr lang="en-US" altLang="en-US" sz="3200" b="1" dirty="0">
                <a:solidFill>
                  <a:schemeClr val="bg1"/>
                </a:solidFill>
              </a:rPr>
              <a:t>The New Jersey Plan</a:t>
            </a:r>
          </a:p>
          <a:p>
            <a:pPr marL="533400" indent="-533400">
              <a:buFontTx/>
              <a:buAutoNum type="alphaUcPeriod"/>
            </a:pPr>
            <a:r>
              <a:rPr lang="en-US" altLang="en-US" sz="3200" b="1" dirty="0">
                <a:solidFill>
                  <a:schemeClr val="bg1"/>
                </a:solidFill>
              </a:rPr>
              <a:t>The Great Compromise</a:t>
            </a:r>
          </a:p>
        </p:txBody>
      </p:sp>
      <p:pic>
        <p:nvPicPr>
          <p:cNvPr id="122888" name="Picture 8" descr="Image%20-%20Connecticut%20Compromise"/>
          <p:cNvPicPr>
            <a:picLocks noChangeAspect="1" noChangeArrowheads="1"/>
          </p:cNvPicPr>
          <p:nvPr/>
        </p:nvPicPr>
        <p:blipFill>
          <a:blip r:embed="rId2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513"/>
            <a:ext cx="350520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656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State_of_the_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  <a:effectLst>
            <a:outerShdw dist="63500" dir="2212194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i="1" dirty="0">
                <a:solidFill>
                  <a:srgbClr val="FFFF00"/>
                </a:solidFill>
              </a:rPr>
              <a:t>14. How did the Great Compromise settle the issue of representation in the legislature?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534400" cy="39624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b="1" dirty="0">
                <a:solidFill>
                  <a:schemeClr val="bg1"/>
                </a:solidFill>
              </a:rPr>
              <a:t>It created a House of Representatives that would be based on state populations.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b="1" dirty="0">
                <a:solidFill>
                  <a:schemeClr val="bg1"/>
                </a:solidFill>
              </a:rPr>
              <a:t>It created a Senate in which each state would have an equal number of votes.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b="1" dirty="0">
                <a:solidFill>
                  <a:schemeClr val="bg1"/>
                </a:solidFill>
              </a:rPr>
              <a:t>It ended the controversy of how slaves should be counted for representation.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 b="1" dirty="0">
                <a:solidFill>
                  <a:schemeClr val="bg1"/>
                </a:solidFill>
              </a:rPr>
              <a:t>It created a third house of Congress to create a balance between large and small states.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905000" y="6049963"/>
            <a:ext cx="5334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i="1">
                <a:solidFill>
                  <a:srgbClr val="FFFF00"/>
                </a:solidFill>
              </a:rPr>
              <a:t>Choose all that are true!</a:t>
            </a:r>
          </a:p>
        </p:txBody>
      </p:sp>
    </p:spTree>
    <p:extLst>
      <p:ext uri="{BB962C8B-B14F-4D97-AF65-F5344CB8AC3E}">
        <p14:creationId xmlns:p14="http://schemas.microsoft.com/office/powerpoint/2010/main" val="2081788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78235-050-5CAF2008"/>
          <p:cNvPicPr>
            <a:picLocks noChangeAspect="1" noChangeArrowheads="1"/>
          </p:cNvPicPr>
          <p:nvPr/>
        </p:nvPicPr>
        <p:blipFill>
          <a:blip r:embed="rId2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Slavery was at the center of the second major issue of debate.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029200"/>
            <a:ext cx="8686800" cy="1752600"/>
          </a:xfrm>
          <a:effectLst/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Because representation in the House of Representatives would be based on the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state population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of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each, how would slaves be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counted in that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population?</a:t>
            </a:r>
            <a:endParaRPr lang="en-US" altLang="en-US" sz="2800" b="1" dirty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359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The question: How should slaves be counted?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4876801" cy="4495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Southerners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– “Slaves should be </a:t>
            </a:r>
            <a:r>
              <a:rPr lang="en-US" altLang="en-US" sz="2800" b="1" dirty="0">
                <a:solidFill>
                  <a:schemeClr val="bg1"/>
                </a:solidFill>
              </a:rPr>
              <a:t>counted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for </a:t>
            </a:r>
            <a:r>
              <a:rPr lang="en-US" altLang="en-US" sz="2800" b="1" dirty="0">
                <a:solidFill>
                  <a:schemeClr val="bg1"/>
                </a:solidFill>
              </a:rPr>
              <a:t>representation but not for taxation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.”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Northerners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– “Slaves are </a:t>
            </a:r>
            <a:r>
              <a:rPr lang="en-US" altLang="en-US" sz="2800" b="1" dirty="0">
                <a:solidFill>
                  <a:schemeClr val="bg1"/>
                </a:solidFill>
              </a:rPr>
              <a:t>property, not citizens, and should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be </a:t>
            </a:r>
            <a:r>
              <a:rPr lang="en-US" altLang="en-US" sz="2800" b="1" dirty="0">
                <a:solidFill>
                  <a:schemeClr val="bg1"/>
                </a:solidFill>
              </a:rPr>
              <a:t>counted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only for </a:t>
            </a:r>
            <a:r>
              <a:rPr lang="en-US" altLang="en-US" sz="2800" b="1" dirty="0">
                <a:solidFill>
                  <a:schemeClr val="bg1"/>
                </a:solidFill>
              </a:rPr>
              <a:t>taxation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.”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pic>
        <p:nvPicPr>
          <p:cNvPr id="90118" name="Picture 6" descr="happy-s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4"/>
          <a:stretch>
            <a:fillRect/>
          </a:stretch>
        </p:blipFill>
        <p:spPr bwMode="auto">
          <a:xfrm>
            <a:off x="4876801" y="1600200"/>
            <a:ext cx="4267200" cy="51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58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Image, Source: color film copy transpar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4277" r="3751" b="11240"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b="1" i="1" dirty="0">
                <a:solidFill>
                  <a:srgbClr val="FFFF00"/>
                </a:solidFill>
              </a:rPr>
              <a:t>The </a:t>
            </a:r>
            <a:r>
              <a:rPr lang="en-US" altLang="en-US" sz="3600" b="1" i="1" u="sng" dirty="0">
                <a:solidFill>
                  <a:schemeClr val="bg1"/>
                </a:solidFill>
              </a:rPr>
              <a:t>Three-Fifths Compromise </a:t>
            </a:r>
            <a:r>
              <a:rPr lang="en-US" altLang="en-US" sz="3600" b="1" i="1" dirty="0">
                <a:solidFill>
                  <a:srgbClr val="FFFF00"/>
                </a:solidFill>
              </a:rPr>
              <a:t>settled the question of how slaves would be counted.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62000" y="4114800"/>
            <a:ext cx="7772400" cy="2590800"/>
          </a:xfrm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Three-fifths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of the slave population would be counted when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taxing the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states.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This three-fifths ratio also would be used to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calculate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representation in the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House.</a:t>
            </a:r>
            <a:endParaRPr lang="en-US" altLang="en-US" sz="2800" b="1" dirty="0">
              <a:solidFill>
                <a:schemeClr val="bg1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670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story.slavery.jpg"/>
          <p:cNvPicPr>
            <a:picLocks noChangeAspect="1" noChangeArrowheads="1"/>
          </p:cNvPicPr>
          <p:nvPr/>
        </p:nvPicPr>
        <p:blipFill>
          <a:blip r:embed="rId2">
            <a:lum bright="-4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533400" y="1149350"/>
            <a:ext cx="8074025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0668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b="1" i="1" dirty="0">
                <a:solidFill>
                  <a:srgbClr val="FFFF00"/>
                </a:solidFill>
              </a:rPr>
              <a:t>The </a:t>
            </a:r>
            <a:r>
              <a:rPr lang="en-US" altLang="en-US" sz="3600" b="1" i="1" dirty="0" smtClean="0">
                <a:solidFill>
                  <a:srgbClr val="FFFF00"/>
                </a:solidFill>
              </a:rPr>
              <a:t>Three-fifths </a:t>
            </a:r>
            <a:r>
              <a:rPr lang="en-US" altLang="en-US" sz="3600" b="1" i="1" dirty="0">
                <a:solidFill>
                  <a:srgbClr val="FFFF00"/>
                </a:solidFill>
              </a:rPr>
              <a:t>Compromise did not outlaw slavery.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9350"/>
            <a:ext cx="8534401" cy="5334000"/>
          </a:xfrm>
          <a:effectLst/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Many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Northerners wanted </a:t>
            </a:r>
            <a:r>
              <a:rPr lang="en-US" altLang="en-US" sz="2800" b="1" dirty="0" smtClean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Congress to ban bringing new slaves from Africa. </a:t>
            </a:r>
            <a:endParaRPr lang="en-US" altLang="en-US" sz="2800" b="1" dirty="0">
              <a:solidFill>
                <a:srgbClr val="FFFF00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  <a:p>
            <a:pPr marL="228600" indent="-228600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Southerners objected, and South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Carolina and Georgia </a:t>
            </a:r>
            <a:r>
              <a:rPr lang="en-US" altLang="en-US" sz="2800" b="1" dirty="0" smtClean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refused to ratify any constitutional plan that limited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their right to import </a:t>
            </a:r>
            <a:r>
              <a:rPr lang="en-US" altLang="en-US" sz="2800" b="1" dirty="0" smtClean="0">
                <a:solidFill>
                  <a:srgbClr val="FFFF00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slaves.</a:t>
            </a:r>
            <a:endParaRPr lang="en-US" altLang="en-US" sz="2800" b="1" dirty="0">
              <a:solidFill>
                <a:srgbClr val="FFFF00"/>
              </a:solidFill>
              <a:effectLst>
                <a:outerShdw dist="63500" dir="3000000" algn="ctr" rotWithShape="0">
                  <a:schemeClr val="tx1"/>
                </a:outerShdw>
              </a:effectLst>
            </a:endParaRPr>
          </a:p>
          <a:p>
            <a:pPr marL="228600" indent="-228600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Under another compromise,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dist="63500" dir="3000000" algn="ctr" rotWithShape="0">
                    <a:schemeClr val="tx1"/>
                  </a:outerShdw>
                </a:effectLst>
              </a:rPr>
              <a:t>they agreed that Congress could not ban the slave trade until 1808.</a:t>
            </a:r>
          </a:p>
        </p:txBody>
      </p:sp>
    </p:spTree>
    <p:extLst>
      <p:ext uri="{BB962C8B-B14F-4D97-AF65-F5344CB8AC3E}">
        <p14:creationId xmlns:p14="http://schemas.microsoft.com/office/powerpoint/2010/main" val="3339462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boston%20harbor%20sunset%20sj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9348" r="3809" b="7524"/>
          <a:stretch>
            <a:fillRect/>
          </a:stretch>
        </p:blipFill>
        <p:spPr bwMode="auto">
          <a:xfrm>
            <a:off x="0" y="0"/>
            <a:ext cx="91535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i="1" dirty="0">
                <a:solidFill>
                  <a:srgbClr val="FFFF00"/>
                </a:solidFill>
                <a:effectLst>
                  <a:outerShdw dist="76200" dir="3000000" algn="ctr" rotWithShape="0">
                    <a:schemeClr val="tx1"/>
                  </a:outerShdw>
                </a:effectLst>
              </a:rPr>
              <a:t>This ban on laws limiting the slave trade was the only limit placed on Congress’ power to regulate trade.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4102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dist="63500" dir="3000000" algn="ctr" rotWithShape="0">
                    <a:schemeClr val="tx1"/>
                  </a:outerShdw>
                </a:effectLst>
              </a:rPr>
              <a:t>Congress was given all power to make laws on how goods could be shipped between states and be exported to foreign countries.</a:t>
            </a:r>
            <a:endParaRPr lang="en-US" dirty="0">
              <a:effectLst>
                <a:outerShdw dist="63500" dir="30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812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Shays-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  <a:effectLst>
            <a:outerShdw dist="63500" dir="2212194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b="1" i="1">
                <a:solidFill>
                  <a:srgbClr val="FFFF00"/>
                </a:solidFill>
              </a:rPr>
              <a:t>What We Already Know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22098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In 1787, Shays’ Rebellion showed just how weak and ineffective the Articles of Confederation were in dealing with major problems, such as the economy.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6324600" cy="2819400"/>
          </a:xfrm>
        </p:spPr>
        <p:txBody>
          <a:bodyPr/>
          <a:lstStyle/>
          <a:p>
            <a:r>
              <a:rPr lang="en-US" altLang="en-US" sz="4000" b="1" i="1" dirty="0">
                <a:solidFill>
                  <a:schemeClr val="tx1"/>
                </a:solidFill>
              </a:rPr>
              <a:t>Get your whiteboards and markers ready!</a:t>
            </a:r>
          </a:p>
        </p:txBody>
      </p:sp>
    </p:spTree>
    <p:extLst>
      <p:ext uri="{BB962C8B-B14F-4D97-AF65-F5344CB8AC3E}">
        <p14:creationId xmlns:p14="http://schemas.microsoft.com/office/powerpoint/2010/main" val="3432504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Image: Slavery was practiced in every colony in 177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340" r="3334" b="3340"/>
          <a:stretch>
            <a:fillRect/>
          </a:stretch>
        </p:blipFill>
        <p:spPr bwMode="auto">
          <a:xfrm>
            <a:off x="1143000" y="161925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b="1" i="1" dirty="0">
                <a:solidFill>
                  <a:srgbClr val="FFFF00"/>
                </a:solidFill>
              </a:rPr>
              <a:t>15. How did the Constitutional Convention reach a compromise on the issue of slavery?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3434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b="1" dirty="0">
                <a:solidFill>
                  <a:schemeClr val="bg1"/>
                </a:solidFill>
              </a:rPr>
              <a:t>Slaves would be freed when they reached the age of 30.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b="1" dirty="0">
                <a:solidFill>
                  <a:schemeClr val="bg1"/>
                </a:solidFill>
              </a:rPr>
              <a:t>Slaves would be counted as three-fifths of a person for representation in Congress.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b="1" dirty="0">
                <a:solidFill>
                  <a:schemeClr val="bg1"/>
                </a:solidFill>
              </a:rPr>
              <a:t>Slaves would be counted as three-fifths of a person for taxation.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b="1" dirty="0">
                <a:solidFill>
                  <a:schemeClr val="bg1"/>
                </a:solidFill>
              </a:rPr>
              <a:t>The importation of slaves could not be restricted until 1808.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b="1" dirty="0">
                <a:solidFill>
                  <a:schemeClr val="bg1"/>
                </a:solidFill>
              </a:rPr>
              <a:t>Slavery could not be banned by Congress before 1808.</a:t>
            </a:r>
            <a:endParaRPr lang="en-US" altLang="en-US" sz="2800" dirty="0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286000" y="5943600"/>
            <a:ext cx="47244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i="1">
                <a:solidFill>
                  <a:srgbClr val="FFFF00"/>
                </a:solidFill>
              </a:rPr>
              <a:t>Choose all that true!</a:t>
            </a:r>
          </a:p>
        </p:txBody>
      </p:sp>
    </p:spTree>
    <p:extLst>
      <p:ext uri="{BB962C8B-B14F-4D97-AF65-F5344CB8AC3E}">
        <p14:creationId xmlns:p14="http://schemas.microsoft.com/office/powerpoint/2010/main" val="2164660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USS_Chesape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9" name="Picture 5" descr="Continental Congress"/>
          <p:cNvPicPr>
            <a:picLocks noChangeAspect="1" noChangeArrowheads="1"/>
          </p:cNvPicPr>
          <p:nvPr/>
        </p:nvPicPr>
        <p:blipFill>
          <a:blip r:embed="rId3">
            <a:lum bright="-8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 b="8411"/>
          <a:stretch>
            <a:fillRect/>
          </a:stretch>
        </p:blipFill>
        <p:spPr bwMode="auto">
          <a:xfrm>
            <a:off x="0" y="1298575"/>
            <a:ext cx="914400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FF00"/>
                </a:solidFill>
              </a:rPr>
              <a:t>16. According to the new Constitution, who had the power to regulate  trade?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514600"/>
            <a:ext cx="5029200" cy="2667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altLang="en-US" b="1" dirty="0">
                <a:solidFill>
                  <a:schemeClr val="bg1"/>
                </a:solidFill>
              </a:rPr>
              <a:t>The Federal Trade Commission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altLang="en-US" b="1" dirty="0">
                <a:solidFill>
                  <a:schemeClr val="bg1"/>
                </a:solidFill>
              </a:rPr>
              <a:t>Congress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altLang="en-US" b="1" dirty="0">
                <a:solidFill>
                  <a:schemeClr val="bg1"/>
                </a:solidFill>
              </a:rPr>
              <a:t>The president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altLang="en-US" b="1" dirty="0">
                <a:solidFill>
                  <a:schemeClr val="bg1"/>
                </a:solidFill>
              </a:rPr>
              <a:t>The Secretary of State</a:t>
            </a:r>
          </a:p>
        </p:txBody>
      </p:sp>
    </p:spTree>
    <p:extLst>
      <p:ext uri="{BB962C8B-B14F-4D97-AF65-F5344CB8AC3E}">
        <p14:creationId xmlns:p14="http://schemas.microsoft.com/office/powerpoint/2010/main" val="3996006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Use whiteboards to indicate where it belongs!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8382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52578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8382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52578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066800" y="2590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Virginia Plan                     New Jersey Plan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9906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Great Compromise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4864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Three-fifths Compromise</a:t>
            </a:r>
          </a:p>
        </p:txBody>
      </p:sp>
      <p:sp>
        <p:nvSpPr>
          <p:cNvPr id="97292" name="Oval 12"/>
          <p:cNvSpPr>
            <a:spLocks noChangeArrowheads="1"/>
          </p:cNvSpPr>
          <p:nvPr/>
        </p:nvSpPr>
        <p:spPr bwMode="auto">
          <a:xfrm>
            <a:off x="18288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293" name="Oval 13"/>
          <p:cNvSpPr>
            <a:spLocks noChangeArrowheads="1"/>
          </p:cNvSpPr>
          <p:nvPr/>
        </p:nvSpPr>
        <p:spPr bwMode="auto">
          <a:xfrm>
            <a:off x="63246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294" name="Oval 14"/>
          <p:cNvSpPr>
            <a:spLocks noChangeArrowheads="1"/>
          </p:cNvSpPr>
          <p:nvPr/>
        </p:nvSpPr>
        <p:spPr bwMode="auto">
          <a:xfrm>
            <a:off x="18288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295" name="Oval 15"/>
          <p:cNvSpPr>
            <a:spLocks noChangeArrowheads="1"/>
          </p:cNvSpPr>
          <p:nvPr/>
        </p:nvSpPr>
        <p:spPr bwMode="auto">
          <a:xfrm>
            <a:off x="63246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19812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A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64770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B</a:t>
            </a: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19812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C</a:t>
            </a: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64770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D</a:t>
            </a: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457200" y="13716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Two-house legislature with both houses based on state population</a:t>
            </a:r>
          </a:p>
        </p:txBody>
      </p:sp>
    </p:spTree>
    <p:extLst>
      <p:ext uri="{BB962C8B-B14F-4D97-AF65-F5344CB8AC3E}">
        <p14:creationId xmlns:p14="http://schemas.microsoft.com/office/powerpoint/2010/main" val="3508307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Use whiteboards to indicate where it belongs!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8382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52578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8382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52578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066800" y="2590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Virginia Plan                     New Jersey Plan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9906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Great Compromise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54864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Three-fifths Compromise</a:t>
            </a:r>
          </a:p>
        </p:txBody>
      </p:sp>
      <p:sp>
        <p:nvSpPr>
          <p:cNvPr id="107530" name="Oval 10"/>
          <p:cNvSpPr>
            <a:spLocks noChangeArrowheads="1"/>
          </p:cNvSpPr>
          <p:nvPr/>
        </p:nvSpPr>
        <p:spPr bwMode="auto">
          <a:xfrm>
            <a:off x="18288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31" name="Oval 11"/>
          <p:cNvSpPr>
            <a:spLocks noChangeArrowheads="1"/>
          </p:cNvSpPr>
          <p:nvPr/>
        </p:nvSpPr>
        <p:spPr bwMode="auto">
          <a:xfrm>
            <a:off x="63246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32" name="Oval 12"/>
          <p:cNvSpPr>
            <a:spLocks noChangeArrowheads="1"/>
          </p:cNvSpPr>
          <p:nvPr/>
        </p:nvSpPr>
        <p:spPr bwMode="auto">
          <a:xfrm>
            <a:off x="18288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33" name="Oval 13"/>
          <p:cNvSpPr>
            <a:spLocks noChangeArrowheads="1"/>
          </p:cNvSpPr>
          <p:nvPr/>
        </p:nvSpPr>
        <p:spPr bwMode="auto">
          <a:xfrm>
            <a:off x="63246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19812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A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64770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B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19812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C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64770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D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762000" y="1447800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Representation in the House of Representatives based on population</a:t>
            </a:r>
          </a:p>
        </p:txBody>
      </p:sp>
    </p:spTree>
    <p:extLst>
      <p:ext uri="{BB962C8B-B14F-4D97-AF65-F5344CB8AC3E}">
        <p14:creationId xmlns:p14="http://schemas.microsoft.com/office/powerpoint/2010/main" val="1443160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Use whiteboards to indicate where it belongs!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8382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52578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8382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52578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066800" y="2590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Virginia Plan                     New Jersey Plan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9906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Great Compromise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54864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Three-fifths Compromise</a:t>
            </a:r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auto">
          <a:xfrm>
            <a:off x="18288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5" name="Oval 11"/>
          <p:cNvSpPr>
            <a:spLocks noChangeArrowheads="1"/>
          </p:cNvSpPr>
          <p:nvPr/>
        </p:nvSpPr>
        <p:spPr bwMode="auto">
          <a:xfrm>
            <a:off x="63246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18288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auto">
          <a:xfrm>
            <a:off x="63246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19812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A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64770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B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19812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C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64770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D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762000" y="14478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Favored most by small states</a:t>
            </a:r>
          </a:p>
        </p:txBody>
      </p:sp>
    </p:spTree>
    <p:extLst>
      <p:ext uri="{BB962C8B-B14F-4D97-AF65-F5344CB8AC3E}">
        <p14:creationId xmlns:p14="http://schemas.microsoft.com/office/powerpoint/2010/main" val="1017539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Use whiteboards to indicate where it belongs!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8382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52578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8382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52578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066800" y="2590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Virginia Plan                     New Jersey Plan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9906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Great Compromise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54864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Three-fifths Compromise</a:t>
            </a:r>
          </a:p>
        </p:txBody>
      </p:sp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18288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79" name="Oval 11"/>
          <p:cNvSpPr>
            <a:spLocks noChangeArrowheads="1"/>
          </p:cNvSpPr>
          <p:nvPr/>
        </p:nvSpPr>
        <p:spPr bwMode="auto">
          <a:xfrm>
            <a:off x="63246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80" name="Oval 12"/>
          <p:cNvSpPr>
            <a:spLocks noChangeArrowheads="1"/>
          </p:cNvSpPr>
          <p:nvPr/>
        </p:nvSpPr>
        <p:spPr bwMode="auto">
          <a:xfrm>
            <a:off x="18288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81" name="Oval 13"/>
          <p:cNvSpPr>
            <a:spLocks noChangeArrowheads="1"/>
          </p:cNvSpPr>
          <p:nvPr/>
        </p:nvSpPr>
        <p:spPr bwMode="auto">
          <a:xfrm>
            <a:off x="63246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19812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A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64770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B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19812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C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64770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D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762000" y="14478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Equal representation in the Senate</a:t>
            </a:r>
          </a:p>
        </p:txBody>
      </p:sp>
    </p:spTree>
    <p:extLst>
      <p:ext uri="{BB962C8B-B14F-4D97-AF65-F5344CB8AC3E}">
        <p14:creationId xmlns:p14="http://schemas.microsoft.com/office/powerpoint/2010/main" val="1138316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Use whiteboards to indicate where it belongs!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8382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52578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8382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52578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1066800" y="2590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Virginia Plan                     New Jersey Plan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9906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Great Compromise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4864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Three-fifths Compromise</a:t>
            </a:r>
          </a:p>
        </p:txBody>
      </p:sp>
      <p:sp>
        <p:nvSpPr>
          <p:cNvPr id="111626" name="Oval 10"/>
          <p:cNvSpPr>
            <a:spLocks noChangeArrowheads="1"/>
          </p:cNvSpPr>
          <p:nvPr/>
        </p:nvSpPr>
        <p:spPr bwMode="auto">
          <a:xfrm>
            <a:off x="18288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63246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18288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63246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19812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A</a:t>
            </a: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64770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B</a:t>
            </a: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19812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C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64770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D</a:t>
            </a:r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762000" y="14478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Favored most by large states</a:t>
            </a:r>
          </a:p>
        </p:txBody>
      </p:sp>
    </p:spTree>
    <p:extLst>
      <p:ext uri="{BB962C8B-B14F-4D97-AF65-F5344CB8AC3E}">
        <p14:creationId xmlns:p14="http://schemas.microsoft.com/office/powerpoint/2010/main" val="572460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Use whiteboards to indicate where it belongs!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8382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52578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8382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52578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066800" y="2590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Virginia Plan                     New Jersey Plan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9906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Great Compromise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54864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Three-fifths Compromise</a:t>
            </a:r>
          </a:p>
        </p:txBody>
      </p:sp>
      <p:sp>
        <p:nvSpPr>
          <p:cNvPr id="112650" name="Oval 10"/>
          <p:cNvSpPr>
            <a:spLocks noChangeArrowheads="1"/>
          </p:cNvSpPr>
          <p:nvPr/>
        </p:nvSpPr>
        <p:spPr bwMode="auto">
          <a:xfrm>
            <a:off x="18288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51" name="Oval 11"/>
          <p:cNvSpPr>
            <a:spLocks noChangeArrowheads="1"/>
          </p:cNvSpPr>
          <p:nvPr/>
        </p:nvSpPr>
        <p:spPr bwMode="auto">
          <a:xfrm>
            <a:off x="63246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18288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53" name="Oval 13"/>
          <p:cNvSpPr>
            <a:spLocks noChangeArrowheads="1"/>
          </p:cNvSpPr>
          <p:nvPr/>
        </p:nvSpPr>
        <p:spPr bwMode="auto">
          <a:xfrm>
            <a:off x="63246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19812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A</a:t>
            </a:r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64770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B</a:t>
            </a:r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19812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C</a:t>
            </a: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64770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D</a:t>
            </a: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533400" y="13716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One-house legislature, with equal representation for each state</a:t>
            </a:r>
          </a:p>
        </p:txBody>
      </p:sp>
    </p:spTree>
    <p:extLst>
      <p:ext uri="{BB962C8B-B14F-4D97-AF65-F5344CB8AC3E}">
        <p14:creationId xmlns:p14="http://schemas.microsoft.com/office/powerpoint/2010/main" val="1818404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Use whiteboards to indicate where it belongs!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8382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52578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8382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2578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066800" y="2590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Virginia Plan                     New Jersey Plan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9906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Great Compromise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54864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Three-fifths Compromise</a:t>
            </a:r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18288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63246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18288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701" name="Oval 13"/>
          <p:cNvSpPr>
            <a:spLocks noChangeArrowheads="1"/>
          </p:cNvSpPr>
          <p:nvPr/>
        </p:nvSpPr>
        <p:spPr bwMode="auto">
          <a:xfrm>
            <a:off x="63246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19812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A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64770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B</a:t>
            </a: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19812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C</a:t>
            </a:r>
          </a:p>
        </p:txBody>
      </p: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64770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D</a:t>
            </a:r>
          </a:p>
        </p:txBody>
      </p: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762000" y="1538288"/>
            <a:ext cx="739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No new restrictions on slavery until 1808</a:t>
            </a:r>
          </a:p>
        </p:txBody>
      </p:sp>
    </p:spTree>
    <p:extLst>
      <p:ext uri="{BB962C8B-B14F-4D97-AF65-F5344CB8AC3E}">
        <p14:creationId xmlns:p14="http://schemas.microsoft.com/office/powerpoint/2010/main" val="3516059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76200"/>
            <a:ext cx="3886200" cy="1524000"/>
          </a:xfrm>
        </p:spPr>
        <p:txBody>
          <a:bodyPr/>
          <a:lstStyle/>
          <a:p>
            <a:r>
              <a:rPr lang="en-US" altLang="en-US" sz="4000" b="1" i="1">
                <a:solidFill>
                  <a:srgbClr val="FFFF00"/>
                </a:solidFill>
              </a:rPr>
              <a:t>What We Already Know</a:t>
            </a:r>
            <a:endParaRPr lang="en-US" altLang="en-US" sz="4000">
              <a:solidFill>
                <a:srgbClr val="FFFF00"/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2514600"/>
            <a:ext cx="3810000" cy="36115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Many people felt that the nation needed to have a stronger national government to help solve its problems.</a:t>
            </a:r>
          </a:p>
        </p:txBody>
      </p:sp>
      <p:pic>
        <p:nvPicPr>
          <p:cNvPr id="133125" name="Picture 5" descr="henrycc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5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Use whiteboards to indicate where it belongs!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8382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52578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8382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52578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066800" y="2590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Virginia Plan                     New Jersey Plan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9906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Great Compromise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54864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Three-fifths Compromise</a:t>
            </a:r>
          </a:p>
        </p:txBody>
      </p:sp>
      <p:sp>
        <p:nvSpPr>
          <p:cNvPr id="115722" name="Oval 10"/>
          <p:cNvSpPr>
            <a:spLocks noChangeArrowheads="1"/>
          </p:cNvSpPr>
          <p:nvPr/>
        </p:nvSpPr>
        <p:spPr bwMode="auto">
          <a:xfrm>
            <a:off x="18288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23" name="Oval 11"/>
          <p:cNvSpPr>
            <a:spLocks noChangeArrowheads="1"/>
          </p:cNvSpPr>
          <p:nvPr/>
        </p:nvSpPr>
        <p:spPr bwMode="auto">
          <a:xfrm>
            <a:off x="63246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24" name="Oval 12"/>
          <p:cNvSpPr>
            <a:spLocks noChangeArrowheads="1"/>
          </p:cNvSpPr>
          <p:nvPr/>
        </p:nvSpPr>
        <p:spPr bwMode="auto">
          <a:xfrm>
            <a:off x="18288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25" name="Oval 13"/>
          <p:cNvSpPr>
            <a:spLocks noChangeArrowheads="1"/>
          </p:cNvSpPr>
          <p:nvPr/>
        </p:nvSpPr>
        <p:spPr bwMode="auto">
          <a:xfrm>
            <a:off x="63246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19812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A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64770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B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19812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C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64770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D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304800" y="13716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Two legislative houses, one based on state population and equal representation in the other</a:t>
            </a:r>
          </a:p>
        </p:txBody>
      </p:sp>
    </p:spTree>
    <p:extLst>
      <p:ext uri="{BB962C8B-B14F-4D97-AF65-F5344CB8AC3E}">
        <p14:creationId xmlns:p14="http://schemas.microsoft.com/office/powerpoint/2010/main" val="1767994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Use whiteboards to indicate where it belongs!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8382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52578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8382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52578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1066800" y="2590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Virginia Plan                     New Jersey Plan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9906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Great Compromise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54864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Three-fifths Compromise</a:t>
            </a:r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auto">
          <a:xfrm>
            <a:off x="18288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auto">
          <a:xfrm>
            <a:off x="63246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748" name="Oval 12"/>
          <p:cNvSpPr>
            <a:spLocks noChangeArrowheads="1"/>
          </p:cNvSpPr>
          <p:nvPr/>
        </p:nvSpPr>
        <p:spPr bwMode="auto">
          <a:xfrm>
            <a:off x="18288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749" name="Oval 13"/>
          <p:cNvSpPr>
            <a:spLocks noChangeArrowheads="1"/>
          </p:cNvSpPr>
          <p:nvPr/>
        </p:nvSpPr>
        <p:spPr bwMode="auto">
          <a:xfrm>
            <a:off x="63246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19812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A</a:t>
            </a: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64770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B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19812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C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64770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D</a:t>
            </a: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609600" y="1538288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Each state would have one vote in Congress</a:t>
            </a:r>
          </a:p>
        </p:txBody>
      </p:sp>
    </p:spTree>
    <p:extLst>
      <p:ext uri="{BB962C8B-B14F-4D97-AF65-F5344CB8AC3E}">
        <p14:creationId xmlns:p14="http://schemas.microsoft.com/office/powerpoint/2010/main" val="1347827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 i="1" dirty="0">
                <a:solidFill>
                  <a:srgbClr val="FFFF00"/>
                </a:solidFill>
              </a:rPr>
              <a:t>Use whiteboards to indicate where it belongs!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8382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5257800" y="25146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8382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5257800" y="4876800"/>
            <a:ext cx="3048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066800" y="25908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tx1"/>
                </a:solidFill>
              </a:rPr>
              <a:t>Virginia Plan                     New Jersey Plan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9906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Great Compromise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5486400" y="4876800"/>
            <a:ext cx="2667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solidFill>
                  <a:schemeClr val="tx1"/>
                </a:solidFill>
              </a:rPr>
              <a:t>Three-fifths Compromise</a:t>
            </a:r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18288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6324600" y="31242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18288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73" name="Oval 13"/>
          <p:cNvSpPr>
            <a:spLocks noChangeArrowheads="1"/>
          </p:cNvSpPr>
          <p:nvPr/>
        </p:nvSpPr>
        <p:spPr bwMode="auto">
          <a:xfrm>
            <a:off x="6324600" y="5562600"/>
            <a:ext cx="990600" cy="914400"/>
          </a:xfrm>
          <a:prstGeom prst="ellipse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9812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A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6477000" y="3124200"/>
            <a:ext cx="685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B</a:t>
            </a: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19812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C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6477000" y="5576888"/>
            <a:ext cx="68580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/>
              <a:t>D</a:t>
            </a: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762000" y="1447800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Three-fifths of the slave counted for representation and taxation</a:t>
            </a:r>
          </a:p>
        </p:txBody>
      </p:sp>
    </p:spTree>
    <p:extLst>
      <p:ext uri="{BB962C8B-B14F-4D97-AF65-F5344CB8AC3E}">
        <p14:creationId xmlns:p14="http://schemas.microsoft.com/office/powerpoint/2010/main" val="3447915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 i="1" dirty="0">
                <a:solidFill>
                  <a:srgbClr val="FFFF00"/>
                </a:solidFill>
              </a:rPr>
              <a:t>A Constitutional Convention Is Called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40512" y="1646238"/>
            <a:ext cx="4303487" cy="4525962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bg1"/>
                </a:solidFill>
              </a:rPr>
              <a:t>The Annapolis Convention (1786)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r>
              <a:rPr lang="en-US" altLang="en-US" sz="2800" b="1" dirty="0" smtClean="0">
                <a:solidFill>
                  <a:schemeClr val="bg1"/>
                </a:solidFill>
              </a:rPr>
              <a:t>To </a:t>
            </a:r>
            <a:r>
              <a:rPr lang="en-US" altLang="en-US" sz="2800" b="1" dirty="0">
                <a:solidFill>
                  <a:schemeClr val="bg1"/>
                </a:solidFill>
              </a:rPr>
              <a:t>discuss ways to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improve trade between the states through </a:t>
            </a:r>
            <a:r>
              <a:rPr lang="en-US" altLang="en-US" sz="2800" b="1" dirty="0">
                <a:solidFill>
                  <a:schemeClr val="bg1"/>
                </a:solidFill>
              </a:rPr>
              <a:t>national trade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laws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8921" name="Picture 9" descr="Map of Chesapeake 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6" y="1143000"/>
            <a:ext cx="485707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 bwMode="auto">
          <a:xfrm>
            <a:off x="1524000" y="2514600"/>
            <a:ext cx="304800" cy="22860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docks-2"/>
          <p:cNvPicPr>
            <a:picLocks noChangeAspect="1" noChangeArrowheads="1"/>
          </p:cNvPicPr>
          <p:nvPr/>
        </p:nvPicPr>
        <p:blipFill>
          <a:blip r:embed="rId2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1340" r="1625" b="10965"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6200000" algn="ctr" rotWithShape="0">
                    <a:schemeClr val="bg1"/>
                  </a:outerShdw>
                </a:effectLst>
              </a14:hiddenEffects>
            </a:ext>
          </a:extLst>
        </p:spPr>
      </p:pic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15200" cy="1143000"/>
          </a:xfrm>
          <a:effectLst>
            <a:outerShdw dist="63500" dir="2212194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000" b="1" i="1">
                <a:solidFill>
                  <a:srgbClr val="FFFF00"/>
                </a:solidFill>
              </a:rPr>
              <a:t>A Constitutional Convention Is Called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686800" cy="2438400"/>
          </a:xfrm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dist="63500" dir="3000000" algn="tl" rotWithShape="0">
                    <a:schemeClr val="tx1"/>
                  </a:outerShdw>
                </a:effectLst>
              </a:rPr>
              <a:t>National </a:t>
            </a:r>
            <a:r>
              <a:rPr lang="en-US" altLang="en-US" b="1" dirty="0">
                <a:solidFill>
                  <a:schemeClr val="bg1"/>
                </a:solidFill>
                <a:effectLst>
                  <a:outerShdw dist="63500" dir="3000000" algn="tl" rotWithShape="0">
                    <a:schemeClr val="tx1"/>
                  </a:outerShdw>
                </a:effectLst>
              </a:rPr>
              <a:t>government had 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dist="63500" dir="3000000" algn="tl" rotWithShape="0">
                    <a:schemeClr val="tx1"/>
                  </a:outerShdw>
                </a:effectLst>
              </a:rPr>
              <a:t>no </a:t>
            </a:r>
            <a:r>
              <a:rPr lang="en-US" altLang="en-US" b="1" dirty="0">
                <a:solidFill>
                  <a:schemeClr val="bg1"/>
                </a:solidFill>
                <a:effectLst>
                  <a:outerShdw dist="63500" dir="3000000" algn="tl" rotWithShape="0">
                    <a:schemeClr val="tx1"/>
                  </a:outerShdw>
                </a:effectLst>
              </a:rPr>
              <a:t>power to 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dist="63500" dir="3000000" algn="tl" rotWithShape="0">
                    <a:schemeClr val="tx1"/>
                  </a:outerShdw>
                </a:effectLst>
              </a:rPr>
              <a:t>make laws controlling </a:t>
            </a:r>
            <a:r>
              <a:rPr lang="en-US" altLang="en-US" b="1" dirty="0">
                <a:solidFill>
                  <a:schemeClr val="bg1"/>
                </a:solidFill>
                <a:effectLst>
                  <a:outerShdw dist="63500" dir="3000000" algn="tl" rotWithShape="0">
                    <a:schemeClr val="tx1"/>
                  </a:outerShdw>
                </a:effectLst>
              </a:rPr>
              <a:t>trade among the 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dist="63500" dir="3000000" algn="tl" rotWithShape="0">
                    <a:schemeClr val="tx1"/>
                  </a:outerShdw>
                </a:effectLst>
              </a:rPr>
              <a:t>states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dist="63500" dir="3000000" algn="tl" rotWithShape="0">
                    <a:schemeClr val="tx1"/>
                  </a:outerShdw>
                </a:effectLst>
              </a:rPr>
              <a:t>Articles of Confederation would need to be amended</a:t>
            </a:r>
            <a:endParaRPr lang="en-US" altLang="en-US" b="1" dirty="0">
              <a:solidFill>
                <a:schemeClr val="bg1"/>
              </a:solidFill>
              <a:effectLst>
                <a:outerShdw dist="63500" dir="3000000" algn="tl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debate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1"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00600"/>
            <a:ext cx="8229600" cy="2057400"/>
          </a:xfrm>
          <a:effectLst>
            <a:outerShdw dist="63500" dir="2212194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b="1" i="1" dirty="0" smtClean="0">
                <a:solidFill>
                  <a:srgbClr val="FFFF00"/>
                </a:solidFill>
              </a:rPr>
              <a:t>The Annapolis Convention delegates returned home and argued that another convention should be called to discuss changes to the Articles of Confederation.</a:t>
            </a:r>
            <a:endParaRPr lang="en-US" altLang="en-US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2097</Words>
  <Application>Microsoft Office PowerPoint</Application>
  <PresentationFormat>On-screen Show (4:3)</PresentationFormat>
  <Paragraphs>253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Default Design</vt:lpstr>
      <vt:lpstr>Lesson 8.2: The Constitutional Convention</vt:lpstr>
      <vt:lpstr>Vocabulary</vt:lpstr>
      <vt:lpstr>Check for Understanding</vt:lpstr>
      <vt:lpstr>What We Already Know</vt:lpstr>
      <vt:lpstr>What We Already Know</vt:lpstr>
      <vt:lpstr>What We Already Know</vt:lpstr>
      <vt:lpstr>A Constitutional Convention Is Called</vt:lpstr>
      <vt:lpstr>A Constitutional Convention Is Called</vt:lpstr>
      <vt:lpstr>The Annapolis Convention delegates returned home and argued that another convention should be called to discuss changes to the Articles of Confederation.</vt:lpstr>
      <vt:lpstr>Fearing a strong government would threaten their rights, many Americans didn’t trust any efforts to give Congress new powers.</vt:lpstr>
      <vt:lpstr>But as word of Shays’ Rebellion spread, they changed their minds.</vt:lpstr>
      <vt:lpstr>Check for Understanding</vt:lpstr>
      <vt:lpstr>Get your whiteboards and markers ready!</vt:lpstr>
      <vt:lpstr>Why did five states send delegates to the Annapolis Convention? </vt:lpstr>
      <vt:lpstr>Why did twelve states sent delegates to Philadelphia in 1787?</vt:lpstr>
      <vt:lpstr>10. What was the relationship between the Annapolis Convention and the Constitutional Convention?</vt:lpstr>
      <vt:lpstr>About three-fourths of the fifty-five delegates also had been delegates to the Continental Congress.</vt:lpstr>
      <vt:lpstr>Many had been members of their state legislatures and had helped write their state constitutions.</vt:lpstr>
      <vt:lpstr>PowerPoint Presentation</vt:lpstr>
      <vt:lpstr>One of the ablest delegates was James Madison.</vt:lpstr>
      <vt:lpstr>PowerPoint Presentation</vt:lpstr>
      <vt:lpstr>Significant absentees from the Convention included Thomas Jefferson, John Adams, and Patrick Henry.</vt:lpstr>
      <vt:lpstr>Women, American Indians and blacks were not represented among the delegates.</vt:lpstr>
      <vt:lpstr>The big question: should the Articles of Confederation be amended, or replaced with a new form of government?</vt:lpstr>
      <vt:lpstr>There were many disagreements among the delegates.  Some wanted only to make changes that would strengthen the Articles, while others wanted to design an entirely new plan of government.</vt:lpstr>
      <vt:lpstr>What did all the delegates agree on?</vt:lpstr>
      <vt:lpstr>Get your whiteboards and markers ready!</vt:lpstr>
      <vt:lpstr>11. Why was James Madison considered the Father of the Constitution?</vt:lpstr>
      <vt:lpstr>Which of the following famous men did not attend the Constitutional Convention?</vt:lpstr>
      <vt:lpstr>The first order of business was the election of a president for the convention.</vt:lpstr>
      <vt:lpstr>The delegates knew that many Americans were fearful of a strong government.</vt:lpstr>
      <vt:lpstr>PowerPoint Presentation</vt:lpstr>
      <vt:lpstr>Madison’s Virginia Plan</vt:lpstr>
      <vt:lpstr>Read aloud with me:</vt:lpstr>
      <vt:lpstr>Under the Virginia Plan, Congress . . .</vt:lpstr>
      <vt:lpstr>The Virginia Plan led to weeks of debate.</vt:lpstr>
      <vt:lpstr>The small states supported William Paterson’s New Jersey Plan.</vt:lpstr>
      <vt:lpstr>Get your whiteboards and markers ready!</vt:lpstr>
      <vt:lpstr>12. How did the New Jersey Plan differ from the Virginia Plan?</vt:lpstr>
      <vt:lpstr>During the rest of June, the delegates argued hotly over representation in the legislature.</vt:lpstr>
      <vt:lpstr>The Great Compromise settled the issue.</vt:lpstr>
      <vt:lpstr>Get your whiteboards and markers ready!</vt:lpstr>
      <vt:lpstr>13. By what name is the Connecticut Compromise better known?</vt:lpstr>
      <vt:lpstr>14. How did the Great Compromise settle the issue of representation in the legislature?</vt:lpstr>
      <vt:lpstr>Slavery was at the center of the second major issue of debate.</vt:lpstr>
      <vt:lpstr>The question: How should slaves be counted?</vt:lpstr>
      <vt:lpstr>The Three-Fifths Compromise settled the question of how slaves would be counted.</vt:lpstr>
      <vt:lpstr>The Three-fifths Compromise did not outlaw slavery.</vt:lpstr>
      <vt:lpstr>This ban on laws limiting the slave trade was the only limit placed on Congress’ power to regulate trade.</vt:lpstr>
      <vt:lpstr>Get your whiteboards and markers ready!</vt:lpstr>
      <vt:lpstr>15. How did the Constitutional Convention reach a compromise on the issue of slavery?</vt:lpstr>
      <vt:lpstr>16. According to the new Constitution, who had the power to regulate  trade?</vt:lpstr>
      <vt:lpstr>Use whiteboards to indicate where it belongs!</vt:lpstr>
      <vt:lpstr>Use whiteboards to indicate where it belongs!</vt:lpstr>
      <vt:lpstr>Use whiteboards to indicate where it belongs!</vt:lpstr>
      <vt:lpstr>Use whiteboards to indicate where it belongs!</vt:lpstr>
      <vt:lpstr>Use whiteboards to indicate where it belongs!</vt:lpstr>
      <vt:lpstr>Use whiteboards to indicate where it belongs!</vt:lpstr>
      <vt:lpstr>Use whiteboards to indicate where it belongs!</vt:lpstr>
      <vt:lpstr>Use whiteboards to indicate where it belongs!</vt:lpstr>
      <vt:lpstr>Use whiteboards to indicate where it belongs!</vt:lpstr>
      <vt:lpstr>Use whiteboards to indicate where it belongs!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8.2: Creating the Constitution</dc:title>
  <dc:creator>Barry Thomas</dc:creator>
  <cp:lastModifiedBy>Thomas, Barry (Kim)</cp:lastModifiedBy>
  <cp:revision>48</cp:revision>
  <dcterms:created xsi:type="dcterms:W3CDTF">2007-09-07T19:16:52Z</dcterms:created>
  <dcterms:modified xsi:type="dcterms:W3CDTF">2013-10-01T15:34:55Z</dcterms:modified>
</cp:coreProperties>
</file>