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7" r:id="rId3"/>
    <p:sldId id="298" r:id="rId4"/>
    <p:sldId id="299" r:id="rId5"/>
    <p:sldId id="300" r:id="rId6"/>
    <p:sldId id="301" r:id="rId7"/>
    <p:sldId id="282" r:id="rId8"/>
    <p:sldId id="289" r:id="rId9"/>
    <p:sldId id="258" r:id="rId10"/>
    <p:sldId id="288" r:id="rId11"/>
    <p:sldId id="283" r:id="rId12"/>
    <p:sldId id="290" r:id="rId13"/>
    <p:sldId id="314" r:id="rId14"/>
    <p:sldId id="257" r:id="rId15"/>
    <p:sldId id="287" r:id="rId16"/>
    <p:sldId id="265" r:id="rId17"/>
    <p:sldId id="315" r:id="rId18"/>
    <p:sldId id="292" r:id="rId19"/>
    <p:sldId id="291" r:id="rId20"/>
    <p:sldId id="271" r:id="rId21"/>
    <p:sldId id="318" r:id="rId22"/>
    <p:sldId id="319" r:id="rId23"/>
    <p:sldId id="285" r:id="rId24"/>
    <p:sldId id="293" r:id="rId25"/>
    <p:sldId id="276" r:id="rId26"/>
    <p:sldId id="277" r:id="rId27"/>
    <p:sldId id="316" r:id="rId28"/>
    <p:sldId id="267" r:id="rId29"/>
    <p:sldId id="286" r:id="rId30"/>
    <p:sldId id="296" r:id="rId31"/>
    <p:sldId id="313" r:id="rId32"/>
    <p:sldId id="312" r:id="rId33"/>
    <p:sldId id="294" r:id="rId34"/>
    <p:sldId id="295" r:id="rId35"/>
    <p:sldId id="306" r:id="rId36"/>
    <p:sldId id="305" r:id="rId37"/>
    <p:sldId id="317" r:id="rId38"/>
    <p:sldId id="261" r:id="rId39"/>
    <p:sldId id="278" r:id="rId40"/>
  </p:sldIdLst>
  <p:sldSz cx="9144000" cy="6858000" type="screen4x3"/>
  <p:notesSz cx="6858000" cy="9144000"/>
  <p:defaultTextStyle>
    <a:defPPr>
      <a:defRPr lang="en-US"/>
    </a:defPPr>
    <a:lvl1pPr algn="ctr" rtl="0" fontAlgn="base">
      <a:spcBef>
        <a:spcPct val="0"/>
      </a:spcBef>
      <a:spcAft>
        <a:spcPct val="0"/>
      </a:spcAft>
      <a:defRPr sz="3600" b="1" i="1" kern="1200">
        <a:solidFill>
          <a:schemeClr val="tx2"/>
        </a:solidFill>
        <a:latin typeface="Verdana" pitchFamily="34" charset="0"/>
        <a:ea typeface="+mn-ea"/>
        <a:cs typeface="+mn-cs"/>
      </a:defRPr>
    </a:lvl1pPr>
    <a:lvl2pPr marL="457200" algn="ctr" rtl="0" fontAlgn="base">
      <a:spcBef>
        <a:spcPct val="0"/>
      </a:spcBef>
      <a:spcAft>
        <a:spcPct val="0"/>
      </a:spcAft>
      <a:defRPr sz="3600" b="1" i="1" kern="1200">
        <a:solidFill>
          <a:schemeClr val="tx2"/>
        </a:solidFill>
        <a:latin typeface="Verdana" pitchFamily="34" charset="0"/>
        <a:ea typeface="+mn-ea"/>
        <a:cs typeface="+mn-cs"/>
      </a:defRPr>
    </a:lvl2pPr>
    <a:lvl3pPr marL="914400" algn="ctr" rtl="0" fontAlgn="base">
      <a:spcBef>
        <a:spcPct val="0"/>
      </a:spcBef>
      <a:spcAft>
        <a:spcPct val="0"/>
      </a:spcAft>
      <a:defRPr sz="3600" b="1" i="1" kern="1200">
        <a:solidFill>
          <a:schemeClr val="tx2"/>
        </a:solidFill>
        <a:latin typeface="Verdana" pitchFamily="34" charset="0"/>
        <a:ea typeface="+mn-ea"/>
        <a:cs typeface="+mn-cs"/>
      </a:defRPr>
    </a:lvl3pPr>
    <a:lvl4pPr marL="1371600" algn="ctr" rtl="0" fontAlgn="base">
      <a:spcBef>
        <a:spcPct val="0"/>
      </a:spcBef>
      <a:spcAft>
        <a:spcPct val="0"/>
      </a:spcAft>
      <a:defRPr sz="3600" b="1" i="1" kern="1200">
        <a:solidFill>
          <a:schemeClr val="tx2"/>
        </a:solidFill>
        <a:latin typeface="Verdana" pitchFamily="34" charset="0"/>
        <a:ea typeface="+mn-ea"/>
        <a:cs typeface="+mn-cs"/>
      </a:defRPr>
    </a:lvl4pPr>
    <a:lvl5pPr marL="1828800" algn="ctr" rtl="0" fontAlgn="base">
      <a:spcBef>
        <a:spcPct val="0"/>
      </a:spcBef>
      <a:spcAft>
        <a:spcPct val="0"/>
      </a:spcAft>
      <a:defRPr sz="3600" b="1" i="1" kern="1200">
        <a:solidFill>
          <a:schemeClr val="tx2"/>
        </a:solidFill>
        <a:latin typeface="Verdana" pitchFamily="34" charset="0"/>
        <a:ea typeface="+mn-ea"/>
        <a:cs typeface="+mn-cs"/>
      </a:defRPr>
    </a:lvl5pPr>
    <a:lvl6pPr marL="2286000" algn="l" defTabSz="914400" rtl="0" eaLnBrk="1" latinLnBrk="0" hangingPunct="1">
      <a:defRPr sz="3600" b="1" i="1" kern="1200">
        <a:solidFill>
          <a:schemeClr val="tx2"/>
        </a:solidFill>
        <a:latin typeface="Verdana" pitchFamily="34" charset="0"/>
        <a:ea typeface="+mn-ea"/>
        <a:cs typeface="+mn-cs"/>
      </a:defRPr>
    </a:lvl6pPr>
    <a:lvl7pPr marL="2743200" algn="l" defTabSz="914400" rtl="0" eaLnBrk="1" latinLnBrk="0" hangingPunct="1">
      <a:defRPr sz="3600" b="1" i="1" kern="1200">
        <a:solidFill>
          <a:schemeClr val="tx2"/>
        </a:solidFill>
        <a:latin typeface="Verdana" pitchFamily="34" charset="0"/>
        <a:ea typeface="+mn-ea"/>
        <a:cs typeface="+mn-cs"/>
      </a:defRPr>
    </a:lvl7pPr>
    <a:lvl8pPr marL="3200400" algn="l" defTabSz="914400" rtl="0" eaLnBrk="1" latinLnBrk="0" hangingPunct="1">
      <a:defRPr sz="3600" b="1" i="1" kern="1200">
        <a:solidFill>
          <a:schemeClr val="tx2"/>
        </a:solidFill>
        <a:latin typeface="Verdana" pitchFamily="34" charset="0"/>
        <a:ea typeface="+mn-ea"/>
        <a:cs typeface="+mn-cs"/>
      </a:defRPr>
    </a:lvl8pPr>
    <a:lvl9pPr marL="3657600" algn="l" defTabSz="914400" rtl="0" eaLnBrk="1" latinLnBrk="0" hangingPunct="1">
      <a:defRPr sz="3600" b="1" i="1" kern="1200">
        <a:solidFill>
          <a:schemeClr val="tx2"/>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D6ECC2"/>
    <a:srgbClr val="D0EDBD"/>
    <a:srgbClr val="D1B7A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0" autoAdjust="0"/>
    <p:restoredTop sz="94643" autoAdjust="0"/>
  </p:normalViewPr>
  <p:slideViewPr>
    <p:cSldViewPr>
      <p:cViewPr varScale="1">
        <p:scale>
          <a:sx n="96" d="100"/>
          <a:sy n="96" d="100"/>
        </p:scale>
        <p:origin x="-33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20B597E4-100F-448E-B203-88F487658B66}" type="slidenum">
              <a:rPr lang="en-US" altLang="en-US"/>
              <a:pPr/>
              <a:t>‹#›</a:t>
            </a:fld>
            <a:endParaRPr lang="en-US" altLang="en-US"/>
          </a:p>
        </p:txBody>
      </p:sp>
    </p:spTree>
    <p:extLst>
      <p:ext uri="{BB962C8B-B14F-4D97-AF65-F5344CB8AC3E}">
        <p14:creationId xmlns:p14="http://schemas.microsoft.com/office/powerpoint/2010/main" val="1631489313"/>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01C18371-6AC1-4E33-B1E7-BFF38F357648}" type="slidenum">
              <a:rPr lang="en-US" altLang="en-US"/>
              <a:pPr/>
              <a:t>‹#›</a:t>
            </a:fld>
            <a:endParaRPr lang="en-US" altLang="en-US"/>
          </a:p>
        </p:txBody>
      </p:sp>
    </p:spTree>
    <p:extLst>
      <p:ext uri="{BB962C8B-B14F-4D97-AF65-F5344CB8AC3E}">
        <p14:creationId xmlns:p14="http://schemas.microsoft.com/office/powerpoint/2010/main" val="181189672"/>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51CEC3BC-8632-4B43-9FA8-2925D7EF1638}" type="slidenum">
              <a:rPr lang="en-US" altLang="en-US"/>
              <a:pPr/>
              <a:t>‹#›</a:t>
            </a:fld>
            <a:endParaRPr lang="en-US" altLang="en-US"/>
          </a:p>
        </p:txBody>
      </p:sp>
    </p:spTree>
    <p:extLst>
      <p:ext uri="{BB962C8B-B14F-4D97-AF65-F5344CB8AC3E}">
        <p14:creationId xmlns:p14="http://schemas.microsoft.com/office/powerpoint/2010/main" val="1140955042"/>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97F24642-7DAC-4778-A796-34ABD6936875}" type="slidenum">
              <a:rPr lang="en-US" altLang="en-US"/>
              <a:pPr/>
              <a:t>‹#›</a:t>
            </a:fld>
            <a:endParaRPr lang="en-US" altLang="en-US"/>
          </a:p>
        </p:txBody>
      </p:sp>
    </p:spTree>
    <p:extLst>
      <p:ext uri="{BB962C8B-B14F-4D97-AF65-F5344CB8AC3E}">
        <p14:creationId xmlns:p14="http://schemas.microsoft.com/office/powerpoint/2010/main" val="2697272368"/>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9272FE95-00B4-4A42-A75F-BC97934F5138}" type="slidenum">
              <a:rPr lang="en-US" altLang="en-US"/>
              <a:pPr/>
              <a:t>‹#›</a:t>
            </a:fld>
            <a:endParaRPr lang="en-US" altLang="en-US"/>
          </a:p>
        </p:txBody>
      </p:sp>
    </p:spTree>
    <p:extLst>
      <p:ext uri="{BB962C8B-B14F-4D97-AF65-F5344CB8AC3E}">
        <p14:creationId xmlns:p14="http://schemas.microsoft.com/office/powerpoint/2010/main" val="2955247215"/>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97FC596F-0EAC-4C35-9290-F5B60A28EF23}" type="slidenum">
              <a:rPr lang="en-US" altLang="en-US"/>
              <a:pPr/>
              <a:t>‹#›</a:t>
            </a:fld>
            <a:endParaRPr lang="en-US" altLang="en-US"/>
          </a:p>
        </p:txBody>
      </p:sp>
    </p:spTree>
    <p:extLst>
      <p:ext uri="{BB962C8B-B14F-4D97-AF65-F5344CB8AC3E}">
        <p14:creationId xmlns:p14="http://schemas.microsoft.com/office/powerpoint/2010/main" val="1175950587"/>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319939C3-87A5-41BA-9167-62DBB1C7507C}" type="slidenum">
              <a:rPr lang="en-US" altLang="en-US"/>
              <a:pPr/>
              <a:t>‹#›</a:t>
            </a:fld>
            <a:endParaRPr lang="en-US" altLang="en-US"/>
          </a:p>
        </p:txBody>
      </p:sp>
    </p:spTree>
    <p:extLst>
      <p:ext uri="{BB962C8B-B14F-4D97-AF65-F5344CB8AC3E}">
        <p14:creationId xmlns:p14="http://schemas.microsoft.com/office/powerpoint/2010/main" val="3107313943"/>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5ADC977D-18AA-4034-9A4E-9755323E5B6B}" type="slidenum">
              <a:rPr lang="en-US" altLang="en-US"/>
              <a:pPr/>
              <a:t>‹#›</a:t>
            </a:fld>
            <a:endParaRPr lang="en-US" altLang="en-US"/>
          </a:p>
        </p:txBody>
      </p:sp>
    </p:spTree>
    <p:extLst>
      <p:ext uri="{BB962C8B-B14F-4D97-AF65-F5344CB8AC3E}">
        <p14:creationId xmlns:p14="http://schemas.microsoft.com/office/powerpoint/2010/main" val="1831693308"/>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0C8ECBF0-0780-4E53-BFBB-1203606860BD}" type="slidenum">
              <a:rPr lang="en-US" altLang="en-US"/>
              <a:pPr/>
              <a:t>‹#›</a:t>
            </a:fld>
            <a:endParaRPr lang="en-US" altLang="en-US"/>
          </a:p>
        </p:txBody>
      </p:sp>
    </p:spTree>
    <p:extLst>
      <p:ext uri="{BB962C8B-B14F-4D97-AF65-F5344CB8AC3E}">
        <p14:creationId xmlns:p14="http://schemas.microsoft.com/office/powerpoint/2010/main" val="3731005069"/>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814E5518-2A6D-415F-A4F1-E406EB83A19B}" type="slidenum">
              <a:rPr lang="en-US" altLang="en-US"/>
              <a:pPr/>
              <a:t>‹#›</a:t>
            </a:fld>
            <a:endParaRPr lang="en-US" altLang="en-US"/>
          </a:p>
        </p:txBody>
      </p:sp>
    </p:spTree>
    <p:extLst>
      <p:ext uri="{BB962C8B-B14F-4D97-AF65-F5344CB8AC3E}">
        <p14:creationId xmlns:p14="http://schemas.microsoft.com/office/powerpoint/2010/main" val="2178161698"/>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0BC30F7D-EED0-40F3-BE70-24018A7502E1}" type="slidenum">
              <a:rPr lang="en-US" altLang="en-US"/>
              <a:pPr/>
              <a:t>‹#›</a:t>
            </a:fld>
            <a:endParaRPr lang="en-US" altLang="en-US"/>
          </a:p>
        </p:txBody>
      </p:sp>
    </p:spTree>
    <p:extLst>
      <p:ext uri="{BB962C8B-B14F-4D97-AF65-F5344CB8AC3E}">
        <p14:creationId xmlns:p14="http://schemas.microsoft.com/office/powerpoint/2010/main" val="1332735211"/>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b="0" i="0">
                <a:solidFill>
                  <a:schemeClr val="tx1"/>
                </a:solidFill>
                <a:latin typeface="+mn-lt"/>
              </a:defRPr>
            </a:lvl1pPr>
          </a:lstStyle>
          <a:p>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i="0">
                <a:solidFill>
                  <a:schemeClr val="tx1"/>
                </a:solidFill>
                <a:latin typeface="+mn-lt"/>
              </a:defRPr>
            </a:lvl1pPr>
          </a:lstStyle>
          <a:p>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i="0">
                <a:solidFill>
                  <a:schemeClr val="tx1"/>
                </a:solidFill>
                <a:latin typeface="+mn-lt"/>
              </a:defRPr>
            </a:lvl1pPr>
          </a:lstStyle>
          <a:p>
            <a:fld id="{36FF517E-BBAA-4898-BB0F-F0C32144E283}"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upload.wikimedia.org/wikipedia/commons/2/25/US_Navy_031029-N-6236G-001_A_painting_of_President_John_Adams_%281735-1826%29%2C_2nd_president_of_the_United_States%2C_by_Asher_B._Durand_%281767-1845%29-crop.jp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Jefferson 2"/>
          <p:cNvPicPr>
            <a:picLocks noChangeAspect="1" noChangeArrowheads="1"/>
          </p:cNvPicPr>
          <p:nvPr/>
        </p:nvPicPr>
        <p:blipFill>
          <a:blip r:embed="rId2">
            <a:lum bright="-10000" contrast="28000"/>
            <a:extLst>
              <a:ext uri="{28A0092B-C50C-407E-A947-70E740481C1C}">
                <a14:useLocalDpi xmlns:a14="http://schemas.microsoft.com/office/drawing/2010/main" val="0"/>
              </a:ext>
            </a:extLst>
          </a:blip>
          <a:srcRect l="17293" r="11497"/>
          <a:stretch>
            <a:fillRect/>
          </a:stretch>
        </p:blipFill>
        <p:spPr bwMode="auto">
          <a:xfrm>
            <a:off x="4743450" y="1524000"/>
            <a:ext cx="44037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 name="Rectangle 2"/>
          <p:cNvSpPr>
            <a:spLocks noGrp="1" noChangeArrowheads="1"/>
          </p:cNvSpPr>
          <p:nvPr>
            <p:ph type="title"/>
          </p:nvPr>
        </p:nvSpPr>
        <p:spPr>
          <a:xfrm>
            <a:off x="228600" y="152400"/>
            <a:ext cx="8686800" cy="1143000"/>
          </a:xfrm>
          <a:effectLst>
            <a:outerShdw dist="71842" dir="2700000" algn="ctr" rotWithShape="0">
              <a:schemeClr val="tx1"/>
            </a:outerShdw>
          </a:effectLst>
        </p:spPr>
        <p:txBody>
          <a:bodyPr/>
          <a:lstStyle/>
          <a:p>
            <a:r>
              <a:rPr lang="en-US" altLang="en-US" sz="3600" b="1" i="1">
                <a:solidFill>
                  <a:srgbClr val="FFFF00"/>
                </a:solidFill>
              </a:rPr>
              <a:t>CHAPTER 10 – THE JEFFERSON ERA</a:t>
            </a:r>
            <a:br>
              <a:rPr lang="en-US" altLang="en-US" sz="3600" b="1" i="1">
                <a:solidFill>
                  <a:srgbClr val="FFFF00"/>
                </a:solidFill>
              </a:rPr>
            </a:br>
            <a:r>
              <a:rPr lang="en-US" altLang="en-US" sz="3600" b="1" i="1">
                <a:solidFill>
                  <a:srgbClr val="FFFF00"/>
                </a:solidFill>
              </a:rPr>
              <a:t>Section 1 – Jefferson Takes Office</a:t>
            </a:r>
          </a:p>
        </p:txBody>
      </p:sp>
      <p:sp>
        <p:nvSpPr>
          <p:cNvPr id="2054" name="Rectangle 6"/>
          <p:cNvSpPr>
            <a:spLocks noGrp="1" noChangeArrowheads="1"/>
          </p:cNvSpPr>
          <p:nvPr>
            <p:ph type="body" idx="1"/>
          </p:nvPr>
        </p:nvSpPr>
        <p:spPr>
          <a:xfrm>
            <a:off x="0" y="3170238"/>
            <a:ext cx="4419600" cy="3459162"/>
          </a:xfrm>
        </p:spPr>
        <p:txBody>
          <a:bodyPr/>
          <a:lstStyle/>
          <a:p>
            <a:pPr marL="0" indent="0" algn="ctr">
              <a:buFontTx/>
              <a:buNone/>
            </a:pPr>
            <a:r>
              <a:rPr lang="en-US" altLang="en-US" b="1" dirty="0" smtClean="0">
                <a:solidFill>
                  <a:schemeClr val="bg1"/>
                </a:solidFill>
              </a:rPr>
              <a:t>Today’s Essential Question: How did conflict continue between Jefferson and the Federalists?</a:t>
            </a:r>
            <a:endParaRPr lang="en-US" altLang="en-US" b="1" dirty="0">
              <a:solidFill>
                <a:schemeClr val="bg1"/>
              </a:solidFill>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457200" y="76200"/>
            <a:ext cx="8229600" cy="838200"/>
          </a:xfrm>
        </p:spPr>
        <p:txBody>
          <a:bodyPr/>
          <a:lstStyle/>
          <a:p>
            <a:r>
              <a:rPr lang="en-US" altLang="en-US" b="1" i="1">
                <a:solidFill>
                  <a:srgbClr val="FFFF00"/>
                </a:solidFill>
              </a:rPr>
              <a:t>Vocabulary </a:t>
            </a:r>
            <a:endParaRPr lang="en-US" altLang="en-US"/>
          </a:p>
        </p:txBody>
      </p:sp>
      <p:sp>
        <p:nvSpPr>
          <p:cNvPr id="79875" name="Rectangle 3"/>
          <p:cNvSpPr>
            <a:spLocks noGrp="1" noChangeArrowheads="1"/>
          </p:cNvSpPr>
          <p:nvPr>
            <p:ph type="body" idx="1"/>
          </p:nvPr>
        </p:nvSpPr>
        <p:spPr/>
        <p:txBody>
          <a:bodyPr/>
          <a:lstStyle/>
          <a:p>
            <a:r>
              <a:rPr lang="en-US" altLang="en-US" b="1">
                <a:solidFill>
                  <a:schemeClr val="bg1"/>
                </a:solidFill>
              </a:rPr>
              <a:t>analyze – examine carefully and in detail</a:t>
            </a:r>
          </a:p>
          <a:p>
            <a:r>
              <a:rPr lang="en-US" altLang="en-US" b="1">
                <a:solidFill>
                  <a:schemeClr val="bg1"/>
                </a:solidFill>
              </a:rPr>
              <a:t>radical – person who holds extreme political views</a:t>
            </a:r>
          </a:p>
          <a:p>
            <a:r>
              <a:rPr lang="en-US" altLang="en-US" b="1">
                <a:solidFill>
                  <a:schemeClr val="bg1"/>
                </a:solidFill>
              </a:rPr>
              <a:t>inaugural – referring to the beginning of something, especially a presidency</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9875">
                                            <p:txEl>
                                              <p:pRg st="1" end="1"/>
                                            </p:txEl>
                                          </p:spTgt>
                                        </p:tgtEl>
                                        <p:attrNameLst>
                                          <p:attrName>style.visibility</p:attrName>
                                        </p:attrNameLst>
                                      </p:cBhvr>
                                      <p:to>
                                        <p:strVal val="visible"/>
                                      </p:to>
                                    </p:set>
                                    <p:animEffect transition="in" filter="fade">
                                      <p:cBhvr>
                                        <p:cTn id="7" dur="2000"/>
                                        <p:tgtEl>
                                          <p:spTgt spid="7987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9875">
                                            <p:txEl>
                                              <p:pRg st="2" end="2"/>
                                            </p:txEl>
                                          </p:spTgt>
                                        </p:tgtEl>
                                        <p:attrNameLst>
                                          <p:attrName>style.visibility</p:attrName>
                                        </p:attrNameLst>
                                      </p:cBhvr>
                                      <p:to>
                                        <p:strVal val="visible"/>
                                      </p:to>
                                    </p:set>
                                    <p:animEffect transition="in" filter="fade">
                                      <p:cBhvr>
                                        <p:cTn id="12" dur="2000"/>
                                        <p:tgtEl>
                                          <p:spTgt spid="798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5"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457200" y="76200"/>
            <a:ext cx="8229600" cy="838200"/>
          </a:xfrm>
        </p:spPr>
        <p:txBody>
          <a:bodyPr/>
          <a:lstStyle/>
          <a:p>
            <a:r>
              <a:rPr lang="en-US" altLang="en-US" b="1" i="1">
                <a:solidFill>
                  <a:srgbClr val="FFFF00"/>
                </a:solidFill>
              </a:rPr>
              <a:t>Check for Understanding</a:t>
            </a:r>
            <a:endParaRPr lang="en-US" altLang="en-US">
              <a:solidFill>
                <a:srgbClr val="FFFF00"/>
              </a:solidFill>
            </a:endParaRPr>
          </a:p>
        </p:txBody>
      </p:sp>
      <p:sp>
        <p:nvSpPr>
          <p:cNvPr id="80899" name="Rectangle 3"/>
          <p:cNvSpPr>
            <a:spLocks noGrp="1" noChangeArrowheads="1"/>
          </p:cNvSpPr>
          <p:nvPr>
            <p:ph type="body" idx="1"/>
          </p:nvPr>
        </p:nvSpPr>
        <p:spPr/>
        <p:txBody>
          <a:bodyPr/>
          <a:lstStyle/>
          <a:p>
            <a:r>
              <a:rPr lang="en-US" altLang="en-US" b="1" dirty="0">
                <a:solidFill>
                  <a:schemeClr val="bg1"/>
                </a:solidFill>
              </a:rPr>
              <a:t>What </a:t>
            </a:r>
            <a:r>
              <a:rPr lang="en-US" altLang="en-US" b="1" dirty="0" smtClean="0">
                <a:solidFill>
                  <a:schemeClr val="bg1"/>
                </a:solidFill>
              </a:rPr>
              <a:t>is today’s essential question?</a:t>
            </a:r>
            <a:endParaRPr lang="en-US" altLang="en-US" b="1" dirty="0">
              <a:solidFill>
                <a:schemeClr val="bg1"/>
              </a:solidFill>
            </a:endParaRPr>
          </a:p>
          <a:p>
            <a:r>
              <a:rPr lang="en-US" altLang="en-US" b="1" dirty="0">
                <a:solidFill>
                  <a:schemeClr val="bg1"/>
                </a:solidFill>
              </a:rPr>
              <a:t>When does a president give his inaugural address to the country?</a:t>
            </a:r>
          </a:p>
          <a:p>
            <a:r>
              <a:rPr lang="en-US" altLang="en-US" b="1" dirty="0">
                <a:solidFill>
                  <a:schemeClr val="bg1"/>
                </a:solidFill>
              </a:rPr>
              <a:t>Why is a radical never elected to the presidency?</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0899">
                                            <p:txEl>
                                              <p:pRg st="1" end="1"/>
                                            </p:txEl>
                                          </p:spTgt>
                                        </p:tgtEl>
                                        <p:attrNameLst>
                                          <p:attrName>style.visibility</p:attrName>
                                        </p:attrNameLst>
                                      </p:cBhvr>
                                      <p:to>
                                        <p:strVal val="visible"/>
                                      </p:to>
                                    </p:set>
                                    <p:animEffect transition="in" filter="fade">
                                      <p:cBhvr>
                                        <p:cTn id="7" dur="2000"/>
                                        <p:tgtEl>
                                          <p:spTgt spid="8089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80899">
                                            <p:txEl>
                                              <p:pRg st="2" end="2"/>
                                            </p:txEl>
                                          </p:spTgt>
                                        </p:tgtEl>
                                        <p:attrNameLst>
                                          <p:attrName>style.visibility</p:attrName>
                                        </p:attrNameLst>
                                      </p:cBhvr>
                                      <p:to>
                                        <p:strVal val="visible"/>
                                      </p:to>
                                    </p:set>
                                    <p:animEffect transition="in" filter="fade">
                                      <p:cBhvr>
                                        <p:cTn id="12" dur="2000"/>
                                        <p:tgtEl>
                                          <p:spTgt spid="808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57200" y="0"/>
            <a:ext cx="8229600" cy="838200"/>
          </a:xfrm>
        </p:spPr>
        <p:txBody>
          <a:bodyPr/>
          <a:lstStyle/>
          <a:p>
            <a:r>
              <a:rPr lang="en-US" altLang="en-US" b="1" i="1">
                <a:solidFill>
                  <a:srgbClr val="FFFF00"/>
                </a:solidFill>
              </a:rPr>
              <a:t>What We Already Know</a:t>
            </a:r>
            <a:endParaRPr lang="en-US" altLang="en-US">
              <a:solidFill>
                <a:srgbClr val="FFFF00"/>
              </a:solidFill>
            </a:endParaRPr>
          </a:p>
        </p:txBody>
      </p:sp>
      <p:sp>
        <p:nvSpPr>
          <p:cNvPr id="81923" name="Rectangle 3"/>
          <p:cNvSpPr>
            <a:spLocks noGrp="1" noChangeArrowheads="1"/>
          </p:cNvSpPr>
          <p:nvPr>
            <p:ph type="body" idx="1"/>
          </p:nvPr>
        </p:nvSpPr>
        <p:spPr>
          <a:xfrm>
            <a:off x="5638800" y="1219200"/>
            <a:ext cx="3352800" cy="4525963"/>
          </a:xfrm>
        </p:spPr>
        <p:txBody>
          <a:bodyPr/>
          <a:lstStyle/>
          <a:p>
            <a:pPr marL="0" indent="0" algn="ctr">
              <a:buFontTx/>
              <a:buNone/>
            </a:pPr>
            <a:r>
              <a:rPr lang="en-US" altLang="en-US" b="1">
                <a:solidFill>
                  <a:schemeClr val="bg1"/>
                </a:solidFill>
              </a:rPr>
              <a:t>At the beginning of the nation’s history, the man receiving the second highest number of votes became vice president.</a:t>
            </a:r>
          </a:p>
        </p:txBody>
      </p:sp>
      <p:pic>
        <p:nvPicPr>
          <p:cNvPr id="81925" name="Picture 5" descr="USA%20election%20of%201789"/>
          <p:cNvPicPr>
            <a:picLocks noChangeAspect="1" noChangeArrowheads="1"/>
          </p:cNvPicPr>
          <p:nvPr/>
        </p:nvPicPr>
        <p:blipFill>
          <a:blip r:embed="rId2">
            <a:extLst>
              <a:ext uri="{28A0092B-C50C-407E-A947-70E740481C1C}">
                <a14:useLocalDpi xmlns:a14="http://schemas.microsoft.com/office/drawing/2010/main" val="0"/>
              </a:ext>
            </a:extLst>
          </a:blip>
          <a:srcRect l="17500" r="13750"/>
          <a:stretch>
            <a:fillRect/>
          </a:stretch>
        </p:blipFill>
        <p:spPr bwMode="auto">
          <a:xfrm>
            <a:off x="0" y="1066800"/>
            <a:ext cx="5562600" cy="52085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57200" y="0"/>
            <a:ext cx="8229600" cy="838200"/>
          </a:xfrm>
        </p:spPr>
        <p:txBody>
          <a:bodyPr/>
          <a:lstStyle/>
          <a:p>
            <a:r>
              <a:rPr lang="en-US" altLang="en-US" b="1" i="1">
                <a:solidFill>
                  <a:srgbClr val="FFFF00"/>
                </a:solidFill>
              </a:rPr>
              <a:t>What We Already Know</a:t>
            </a:r>
            <a:endParaRPr lang="en-US" altLang="en-US">
              <a:solidFill>
                <a:srgbClr val="FFFF00"/>
              </a:solidFill>
            </a:endParaRPr>
          </a:p>
        </p:txBody>
      </p:sp>
      <p:sp>
        <p:nvSpPr>
          <p:cNvPr id="82947" name="Rectangle 3"/>
          <p:cNvSpPr>
            <a:spLocks noGrp="1" noChangeArrowheads="1"/>
          </p:cNvSpPr>
          <p:nvPr>
            <p:ph type="body" idx="1"/>
          </p:nvPr>
        </p:nvSpPr>
        <p:spPr>
          <a:xfrm>
            <a:off x="0" y="1371600"/>
            <a:ext cx="3505200" cy="5257800"/>
          </a:xfrm>
        </p:spPr>
        <p:txBody>
          <a:bodyPr/>
          <a:lstStyle/>
          <a:p>
            <a:pPr marL="0" indent="0" algn="ctr">
              <a:lnSpc>
                <a:spcPct val="90000"/>
              </a:lnSpc>
              <a:buFontTx/>
              <a:buNone/>
            </a:pPr>
            <a:r>
              <a:rPr lang="en-US" altLang="en-US" b="1">
                <a:solidFill>
                  <a:schemeClr val="bg1"/>
                </a:solidFill>
              </a:rPr>
              <a:t>John Adams won the presidency in 1796, with his close personal friend (but political enemy) Thomas Jefferson serving as his vice president.</a:t>
            </a:r>
          </a:p>
        </p:txBody>
      </p:sp>
      <p:pic>
        <p:nvPicPr>
          <p:cNvPr id="82949" name="Picture 5" descr="john-adams-declaration"/>
          <p:cNvPicPr>
            <a:picLocks noChangeAspect="1" noChangeArrowheads="1"/>
          </p:cNvPicPr>
          <p:nvPr/>
        </p:nvPicPr>
        <p:blipFill>
          <a:blip r:embed="rId2">
            <a:extLst>
              <a:ext uri="{28A0092B-C50C-407E-A947-70E740481C1C}">
                <a14:useLocalDpi xmlns:a14="http://schemas.microsoft.com/office/drawing/2010/main" val="0"/>
              </a:ext>
            </a:extLst>
          </a:blip>
          <a:srcRect l="41441" b="12679"/>
          <a:stretch>
            <a:fillRect/>
          </a:stretch>
        </p:blipFill>
        <p:spPr bwMode="auto">
          <a:xfrm>
            <a:off x="3590925" y="990600"/>
            <a:ext cx="5553075" cy="5638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200" y="0"/>
            <a:ext cx="8229600" cy="838200"/>
          </a:xfrm>
        </p:spPr>
        <p:txBody>
          <a:bodyPr/>
          <a:lstStyle/>
          <a:p>
            <a:r>
              <a:rPr lang="en-US" altLang="en-US" b="1" i="1">
                <a:solidFill>
                  <a:srgbClr val="FFFF00"/>
                </a:solidFill>
              </a:rPr>
              <a:t>What We Already Know</a:t>
            </a:r>
            <a:endParaRPr lang="en-US" altLang="en-US">
              <a:solidFill>
                <a:srgbClr val="FFFF00"/>
              </a:solidFill>
            </a:endParaRPr>
          </a:p>
        </p:txBody>
      </p:sp>
      <p:sp>
        <p:nvSpPr>
          <p:cNvPr id="83971" name="Rectangle 3"/>
          <p:cNvSpPr>
            <a:spLocks noGrp="1" noChangeArrowheads="1"/>
          </p:cNvSpPr>
          <p:nvPr>
            <p:ph type="body" idx="1"/>
          </p:nvPr>
        </p:nvSpPr>
        <p:spPr>
          <a:xfrm>
            <a:off x="152400" y="1600200"/>
            <a:ext cx="4191000" cy="4525963"/>
          </a:xfrm>
        </p:spPr>
        <p:txBody>
          <a:bodyPr/>
          <a:lstStyle/>
          <a:p>
            <a:pPr marL="0" indent="0" algn="ctr">
              <a:buFontTx/>
              <a:buNone/>
            </a:pPr>
            <a:r>
              <a:rPr lang="en-US" altLang="en-US" b="1">
                <a:solidFill>
                  <a:schemeClr val="bg1"/>
                </a:solidFill>
              </a:rPr>
              <a:t>John Adams’ unwillingness to go to war with France had made him unpopular with his own Federalist supporters.</a:t>
            </a:r>
          </a:p>
        </p:txBody>
      </p:sp>
      <p:pic>
        <p:nvPicPr>
          <p:cNvPr id="83973" name="Picture 5" descr="File:US Navy 031029-N-6236G-001 A painting of President John Adams (1735-1826), 2nd president of the United States, by Asher B. Durand (1767-1845)-crop.jpg">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0575" y="914400"/>
            <a:ext cx="4543425" cy="5715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20" name="Picture 4" descr="Adams_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09800"/>
            <a:ext cx="4533900" cy="4648200"/>
          </a:xfrm>
          <a:prstGeom prst="rect">
            <a:avLst/>
          </a:prstGeom>
          <a:noFill/>
          <a:extLst>
            <a:ext uri="{909E8E84-426E-40DD-AFC4-6F175D3DCCD1}">
              <a14:hiddenFill xmlns:a14="http://schemas.microsoft.com/office/drawing/2010/main">
                <a:solidFill>
                  <a:srgbClr val="FFFFFF"/>
                </a:solidFill>
              </a14:hiddenFill>
            </a:ext>
          </a:extLst>
        </p:spPr>
      </p:pic>
      <p:pic>
        <p:nvPicPr>
          <p:cNvPr id="60421" name="Picture 5" descr="Jefferson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1537" y="1828800"/>
            <a:ext cx="4238625" cy="5029200"/>
          </a:xfrm>
          <a:prstGeom prst="rect">
            <a:avLst/>
          </a:prstGeom>
          <a:noFill/>
          <a:extLst>
            <a:ext uri="{909E8E84-426E-40DD-AFC4-6F175D3DCCD1}">
              <a14:hiddenFill xmlns:a14="http://schemas.microsoft.com/office/drawing/2010/main">
                <a:solidFill>
                  <a:srgbClr val="FFFFFF"/>
                </a:solidFill>
              </a14:hiddenFill>
            </a:ext>
          </a:extLst>
        </p:spPr>
      </p:pic>
      <p:sp>
        <p:nvSpPr>
          <p:cNvPr id="60418" name="Rectangle 2"/>
          <p:cNvSpPr>
            <a:spLocks noGrp="1" noChangeArrowheads="1"/>
          </p:cNvSpPr>
          <p:nvPr>
            <p:ph type="title"/>
          </p:nvPr>
        </p:nvSpPr>
        <p:spPr>
          <a:xfrm>
            <a:off x="457200" y="0"/>
            <a:ext cx="8229600" cy="762000"/>
          </a:xfrm>
        </p:spPr>
        <p:txBody>
          <a:bodyPr/>
          <a:lstStyle/>
          <a:p>
            <a:r>
              <a:rPr lang="en-US" altLang="en-US" b="1" i="1">
                <a:solidFill>
                  <a:srgbClr val="FFFF00"/>
                </a:solidFill>
              </a:rPr>
              <a:t>The Election of 1800</a:t>
            </a:r>
          </a:p>
        </p:txBody>
      </p:sp>
      <p:sp>
        <p:nvSpPr>
          <p:cNvPr id="60419" name="Rectangle 3"/>
          <p:cNvSpPr>
            <a:spLocks noGrp="1" noChangeArrowheads="1"/>
          </p:cNvSpPr>
          <p:nvPr>
            <p:ph type="body" idx="1"/>
          </p:nvPr>
        </p:nvSpPr>
        <p:spPr>
          <a:xfrm>
            <a:off x="76200" y="838200"/>
            <a:ext cx="9067800" cy="3429000"/>
          </a:xfrm>
          <a:effectLst/>
        </p:spPr>
        <p:txBody>
          <a:bodyPr/>
          <a:lstStyle/>
          <a:p>
            <a:r>
              <a:rPr lang="en-US" altLang="en-US" sz="2800" b="1" dirty="0">
                <a:solidFill>
                  <a:schemeClr val="bg1"/>
                </a:solidFill>
                <a:effectLst>
                  <a:outerShdw dist="63500" dir="3000000" algn="ctr" rotWithShape="0">
                    <a:schemeClr val="tx1"/>
                  </a:outerShdw>
                </a:effectLst>
              </a:rPr>
              <a:t>President John Adams of the Federalists faced the Democratic-Republicans, represented by Thomas Jefferson. </a:t>
            </a:r>
          </a:p>
          <a:p>
            <a:r>
              <a:rPr lang="en-US" altLang="en-US" sz="2800" b="1" dirty="0">
                <a:solidFill>
                  <a:schemeClr val="bg1"/>
                </a:solidFill>
                <a:effectLst>
                  <a:outerShdw dist="63500" dir="3000000" algn="ctr" rotWithShape="0">
                    <a:schemeClr val="tx1"/>
                  </a:outerShdw>
                </a:effectLst>
              </a:rPr>
              <a:t>The Democratic-Republicans thought they were saving the nation from monarchy and oppression. </a:t>
            </a:r>
          </a:p>
          <a:p>
            <a:r>
              <a:rPr lang="en-US" altLang="en-US" sz="2800" b="1" dirty="0">
                <a:solidFill>
                  <a:schemeClr val="bg1"/>
                </a:solidFill>
                <a:effectLst>
                  <a:outerShdw dist="63500" dir="3000000" algn="ctr" rotWithShape="0">
                    <a:schemeClr val="tx1"/>
                  </a:outerShdw>
                </a:effectLst>
              </a:rPr>
              <a:t>They believed that the Alien and Sedition Acts violated the Bill of Rights.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0419">
                                            <p:txEl>
                                              <p:pRg st="1" end="1"/>
                                            </p:txEl>
                                          </p:spTgt>
                                        </p:tgtEl>
                                        <p:attrNameLst>
                                          <p:attrName>style.visibility</p:attrName>
                                        </p:attrNameLst>
                                      </p:cBhvr>
                                      <p:to>
                                        <p:strVal val="visible"/>
                                      </p:to>
                                    </p:set>
                                    <p:animEffect transition="in" filter="fade">
                                      <p:cBhvr>
                                        <p:cTn id="7" dur="2000"/>
                                        <p:tgtEl>
                                          <p:spTgt spid="60419">
                                            <p:txEl>
                                              <p:pRg st="1" end="1"/>
                                            </p:txEl>
                                          </p:spTgt>
                                        </p:tgtEl>
                                      </p:cBhvr>
                                    </p:animEffect>
                                  </p:childTnLst>
                                </p:cTn>
                              </p:par>
                              <p:par>
                                <p:cTn id="8" presetID="10" presetClass="exit" presetSubtype="0" fill="hold" nodeType="withEffect">
                                  <p:stCondLst>
                                    <p:cond delay="0"/>
                                  </p:stCondLst>
                                  <p:childTnLst>
                                    <p:animEffect transition="out" filter="fade">
                                      <p:cBhvr>
                                        <p:cTn id="9" dur="2000"/>
                                        <p:tgtEl>
                                          <p:spTgt spid="60421"/>
                                        </p:tgtEl>
                                      </p:cBhvr>
                                    </p:animEffect>
                                    <p:set>
                                      <p:cBhvr>
                                        <p:cTn id="10" dur="1" fill="hold">
                                          <p:stCondLst>
                                            <p:cond delay="1999"/>
                                          </p:stCondLst>
                                        </p:cTn>
                                        <p:tgtEl>
                                          <p:spTgt spid="60421"/>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2000"/>
                                        <p:tgtEl>
                                          <p:spTgt spid="60420"/>
                                        </p:tgtEl>
                                      </p:cBhvr>
                                    </p:animEffect>
                                    <p:set>
                                      <p:cBhvr>
                                        <p:cTn id="13" dur="1" fill="hold">
                                          <p:stCondLst>
                                            <p:cond delay="1999"/>
                                          </p:stCondLst>
                                        </p:cTn>
                                        <p:tgtEl>
                                          <p:spTgt spid="60420"/>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0419">
                                            <p:txEl>
                                              <p:pRg st="2" end="2"/>
                                            </p:txEl>
                                          </p:spTgt>
                                        </p:tgtEl>
                                        <p:attrNameLst>
                                          <p:attrName>style.visibility</p:attrName>
                                        </p:attrNameLst>
                                      </p:cBhvr>
                                      <p:to>
                                        <p:strVal val="visible"/>
                                      </p:to>
                                    </p:set>
                                    <p:animEffect transition="in" filter="fade">
                                      <p:cBhvr>
                                        <p:cTn id="18" dur="2000"/>
                                        <p:tgtEl>
                                          <p:spTgt spid="604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0"/>
            <a:ext cx="8229600" cy="762000"/>
          </a:xfrm>
        </p:spPr>
        <p:txBody>
          <a:bodyPr/>
          <a:lstStyle/>
          <a:p>
            <a:r>
              <a:rPr lang="en-US" altLang="en-US" b="1" i="1">
                <a:solidFill>
                  <a:srgbClr val="FFFF00"/>
                </a:solidFill>
              </a:rPr>
              <a:t>The Election of 1800</a:t>
            </a:r>
          </a:p>
        </p:txBody>
      </p:sp>
      <p:sp>
        <p:nvSpPr>
          <p:cNvPr id="68611" name="Rectangle 3"/>
          <p:cNvSpPr>
            <a:spLocks noGrp="1" noChangeArrowheads="1"/>
          </p:cNvSpPr>
          <p:nvPr>
            <p:ph type="body" idx="1"/>
          </p:nvPr>
        </p:nvSpPr>
        <p:spPr>
          <a:xfrm>
            <a:off x="76200" y="990600"/>
            <a:ext cx="9067800" cy="5867400"/>
          </a:xfrm>
        </p:spPr>
        <p:txBody>
          <a:bodyPr/>
          <a:lstStyle/>
          <a:p>
            <a:r>
              <a:rPr lang="en-US" altLang="en-US" sz="2400" b="1">
                <a:solidFill>
                  <a:schemeClr val="bg1"/>
                </a:solidFill>
              </a:rPr>
              <a:t>Federalists thought they were saving the nation from radicals—people who hold extreme political views.</a:t>
            </a:r>
          </a:p>
          <a:p>
            <a:r>
              <a:rPr lang="en-US" altLang="en-US" sz="2400" b="1">
                <a:solidFill>
                  <a:schemeClr val="bg1"/>
                </a:solidFill>
              </a:rPr>
              <a:t>They remembered the violence of the French Revolution, in which radicals executed thousands in the name of liberty.</a:t>
            </a:r>
          </a:p>
        </p:txBody>
      </p:sp>
      <p:pic>
        <p:nvPicPr>
          <p:cNvPr id="68618" name="Picture 10" descr="DoughtyFreM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2808288"/>
            <a:ext cx="5753100" cy="40497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8611">
                                            <p:txEl>
                                              <p:pRg st="1" end="1"/>
                                            </p:txEl>
                                          </p:spTgt>
                                        </p:tgtEl>
                                        <p:attrNameLst>
                                          <p:attrName>style.visibility</p:attrName>
                                        </p:attrNameLst>
                                      </p:cBhvr>
                                      <p:to>
                                        <p:strVal val="visible"/>
                                      </p:to>
                                    </p:set>
                                    <p:animEffect transition="in" filter="fade">
                                      <p:cBhvr>
                                        <p:cTn id="7" dur="2000"/>
                                        <p:tgtEl>
                                          <p:spTgt spid="68611">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8618"/>
                                        </p:tgtEl>
                                        <p:attrNameLst>
                                          <p:attrName>style.visibility</p:attrName>
                                        </p:attrNameLst>
                                      </p:cBhvr>
                                      <p:to>
                                        <p:strVal val="visible"/>
                                      </p:to>
                                    </p:set>
                                    <p:animEffect transition="in" filter="fade">
                                      <p:cBhvr>
                                        <p:cTn id="10" dur="2000"/>
                                        <p:tgtEl>
                                          <p:spTgt spid="686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457200" y="76200"/>
            <a:ext cx="8001000" cy="914400"/>
          </a:xfrm>
        </p:spPr>
        <p:txBody>
          <a:bodyPr/>
          <a:lstStyle/>
          <a:p>
            <a:r>
              <a:rPr lang="en-US" altLang="en-US" sz="4000" b="1" i="1">
                <a:solidFill>
                  <a:srgbClr val="FFFF00"/>
                </a:solidFill>
              </a:rPr>
              <a:t>Check for Understanding</a:t>
            </a:r>
          </a:p>
        </p:txBody>
      </p:sp>
      <p:sp>
        <p:nvSpPr>
          <p:cNvPr id="4100" name="Rectangle 4"/>
          <p:cNvSpPr>
            <a:spLocks noGrp="1" noChangeArrowheads="1"/>
          </p:cNvSpPr>
          <p:nvPr>
            <p:ph type="subTitle" idx="1"/>
          </p:nvPr>
        </p:nvSpPr>
        <p:spPr>
          <a:xfrm>
            <a:off x="4760913" y="3660775"/>
            <a:ext cx="3925887" cy="2206625"/>
          </a:xfrm>
        </p:spPr>
        <p:txBody>
          <a:bodyPr/>
          <a:lstStyle/>
          <a:p>
            <a:r>
              <a:rPr lang="en-US" altLang="en-US" b="1">
                <a:solidFill>
                  <a:schemeClr val="bg1"/>
                </a:solidFill>
              </a:rPr>
              <a:t>A </a:t>
            </a:r>
            <a:r>
              <a:rPr lang="en-US" altLang="en-US" b="1" u="sng">
                <a:solidFill>
                  <a:schemeClr val="bg1"/>
                </a:solidFill>
              </a:rPr>
              <a:t>radical</a:t>
            </a:r>
            <a:r>
              <a:rPr lang="en-US" altLang="en-US" b="1">
                <a:solidFill>
                  <a:schemeClr val="bg1"/>
                </a:solidFill>
              </a:rPr>
              <a:t> is a person who holds extreme political views.</a:t>
            </a:r>
          </a:p>
        </p:txBody>
      </p:sp>
      <p:pic>
        <p:nvPicPr>
          <p:cNvPr id="4102" name="Picture 6" descr="17b"/>
          <p:cNvPicPr>
            <a:picLocks noChangeAspect="1" noChangeArrowheads="1"/>
          </p:cNvPicPr>
          <p:nvPr/>
        </p:nvPicPr>
        <p:blipFill>
          <a:blip r:embed="rId2">
            <a:extLst>
              <a:ext uri="{28A0092B-C50C-407E-A947-70E740481C1C}">
                <a14:useLocalDpi xmlns:a14="http://schemas.microsoft.com/office/drawing/2010/main" val="0"/>
              </a:ext>
            </a:extLst>
          </a:blip>
          <a:srcRect l="8000" t="4604" r="3999" b="3310"/>
          <a:stretch>
            <a:fillRect/>
          </a:stretch>
        </p:blipFill>
        <p:spPr bwMode="auto">
          <a:xfrm>
            <a:off x="0" y="1066800"/>
            <a:ext cx="3981450" cy="5791200"/>
          </a:xfrm>
          <a:prstGeom prst="rect">
            <a:avLst/>
          </a:prstGeom>
          <a:noFill/>
          <a:extLst>
            <a:ext uri="{909E8E84-426E-40DD-AFC4-6F175D3DCCD1}">
              <a14:hiddenFill xmlns:a14="http://schemas.microsoft.com/office/drawing/2010/main">
                <a:solidFill>
                  <a:srgbClr val="FFFFFF"/>
                </a:solidFill>
              </a14:hiddenFill>
            </a:ext>
          </a:extLst>
        </p:spPr>
      </p:pic>
      <p:sp>
        <p:nvSpPr>
          <p:cNvPr id="4103" name="Text Box 7"/>
          <p:cNvSpPr txBox="1">
            <a:spLocks noChangeArrowheads="1"/>
          </p:cNvSpPr>
          <p:nvPr/>
        </p:nvSpPr>
        <p:spPr bwMode="auto">
          <a:xfrm>
            <a:off x="4267200" y="1295400"/>
            <a:ext cx="4572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solidFill>
                  <a:srgbClr val="FFFF00"/>
                </a:solidFill>
                <a:latin typeface="Arial" charset="0"/>
              </a:rPr>
              <a:t>B ask A: What is a radical?</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03"/>
                                        </p:tgtEl>
                                        <p:attrNameLst>
                                          <p:attrName>style.visibility</p:attrName>
                                        </p:attrNameLst>
                                      </p:cBhvr>
                                      <p:to>
                                        <p:strVal val="visible"/>
                                      </p:to>
                                    </p:set>
                                    <p:animEffect transition="in" filter="fade">
                                      <p:cBhvr>
                                        <p:cTn id="7" dur="2000"/>
                                        <p:tgtEl>
                                          <p:spTgt spid="4103"/>
                                        </p:tgtEl>
                                      </p:cBhvr>
                                    </p:animEffect>
                                  </p:childTnLst>
                                </p:cTn>
                              </p:par>
                              <p:par>
                                <p:cTn id="8" presetID="10" presetClass="entr" presetSubtype="0" fill="hold" nodeType="withEffect">
                                  <p:stCondLst>
                                    <p:cond delay="0"/>
                                  </p:stCondLst>
                                  <p:childTnLst>
                                    <p:set>
                                      <p:cBhvr>
                                        <p:cTn id="9" dur="1" fill="hold">
                                          <p:stCondLst>
                                            <p:cond delay="0"/>
                                          </p:stCondLst>
                                        </p:cTn>
                                        <p:tgtEl>
                                          <p:spTgt spid="4102"/>
                                        </p:tgtEl>
                                        <p:attrNameLst>
                                          <p:attrName>style.visibility</p:attrName>
                                        </p:attrNameLst>
                                      </p:cBhvr>
                                      <p:to>
                                        <p:strVal val="visible"/>
                                      </p:to>
                                    </p:set>
                                    <p:animEffect transition="in" filter="fade">
                                      <p:cBhvr>
                                        <p:cTn id="10" dur="2000"/>
                                        <p:tgtEl>
                                          <p:spTgt spid="410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100">
                                            <p:txEl>
                                              <p:pRg st="0" end="0"/>
                                            </p:txEl>
                                          </p:spTgt>
                                        </p:tgtEl>
                                        <p:attrNameLst>
                                          <p:attrName>style.visibility</p:attrName>
                                        </p:attrNameLst>
                                      </p:cBhvr>
                                      <p:to>
                                        <p:strVal val="visible"/>
                                      </p:to>
                                    </p:set>
                                    <p:animEffect transition="in" filter="fade">
                                      <p:cBhvr>
                                        <p:cTn id="15" dur="2000"/>
                                        <p:tgtEl>
                                          <p:spTgt spid="410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build="p"/>
      <p:bldP spid="410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8" name="Picture 4" descr="Adams_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1250" y="2438400"/>
            <a:ext cx="4222750" cy="4419600"/>
          </a:xfrm>
          <a:prstGeom prst="rect">
            <a:avLst/>
          </a:prstGeom>
          <a:noFill/>
          <a:extLst>
            <a:ext uri="{909E8E84-426E-40DD-AFC4-6F175D3DCCD1}">
              <a14:hiddenFill xmlns:a14="http://schemas.microsoft.com/office/drawing/2010/main">
                <a:solidFill>
                  <a:srgbClr val="FFFFFF"/>
                </a:solidFill>
              </a14:hiddenFill>
            </a:ext>
          </a:extLst>
        </p:spPr>
      </p:pic>
      <p:pic>
        <p:nvPicPr>
          <p:cNvPr id="67589" name="Picture 5" descr="Jefferson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0"/>
            <a:ext cx="3843338" cy="4572000"/>
          </a:xfrm>
          <a:prstGeom prst="rect">
            <a:avLst/>
          </a:prstGeom>
          <a:noFill/>
          <a:extLst>
            <a:ext uri="{909E8E84-426E-40DD-AFC4-6F175D3DCCD1}">
              <a14:hiddenFill xmlns:a14="http://schemas.microsoft.com/office/drawing/2010/main">
                <a:solidFill>
                  <a:srgbClr val="FFFFFF"/>
                </a:solidFill>
              </a14:hiddenFill>
            </a:ext>
          </a:extLst>
        </p:spPr>
      </p:pic>
      <p:pic>
        <p:nvPicPr>
          <p:cNvPr id="67590" name="Picture 6" descr="bur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78450" y="2667000"/>
            <a:ext cx="3765550" cy="4191000"/>
          </a:xfrm>
          <a:prstGeom prst="rect">
            <a:avLst/>
          </a:prstGeom>
          <a:noFill/>
          <a:extLst>
            <a:ext uri="{909E8E84-426E-40DD-AFC4-6F175D3DCCD1}">
              <a14:hiddenFill xmlns:a14="http://schemas.microsoft.com/office/drawing/2010/main">
                <a:solidFill>
                  <a:srgbClr val="FFFFFF"/>
                </a:solidFill>
              </a14:hiddenFill>
            </a:ext>
          </a:extLst>
        </p:spPr>
      </p:pic>
      <p:sp>
        <p:nvSpPr>
          <p:cNvPr id="67586" name="Rectangle 2"/>
          <p:cNvSpPr>
            <a:spLocks noGrp="1" noChangeArrowheads="1"/>
          </p:cNvSpPr>
          <p:nvPr>
            <p:ph type="title"/>
          </p:nvPr>
        </p:nvSpPr>
        <p:spPr>
          <a:xfrm>
            <a:off x="457200" y="0"/>
            <a:ext cx="8229600" cy="762000"/>
          </a:xfrm>
        </p:spPr>
        <p:txBody>
          <a:bodyPr/>
          <a:lstStyle/>
          <a:p>
            <a:r>
              <a:rPr lang="en-US" altLang="en-US" b="1" i="1">
                <a:solidFill>
                  <a:srgbClr val="FFFF00"/>
                </a:solidFill>
              </a:rPr>
              <a:t>The Election of 1800</a:t>
            </a:r>
          </a:p>
        </p:txBody>
      </p:sp>
      <p:sp>
        <p:nvSpPr>
          <p:cNvPr id="67587" name="Rectangle 3"/>
          <p:cNvSpPr>
            <a:spLocks noGrp="1" noChangeArrowheads="1"/>
          </p:cNvSpPr>
          <p:nvPr>
            <p:ph type="body" idx="1"/>
          </p:nvPr>
        </p:nvSpPr>
        <p:spPr>
          <a:xfrm>
            <a:off x="685800" y="990600"/>
            <a:ext cx="8229600" cy="4419600"/>
          </a:xfrm>
          <a:effectLst/>
        </p:spPr>
        <p:txBody>
          <a:bodyPr/>
          <a:lstStyle/>
          <a:p>
            <a:r>
              <a:rPr lang="en-US" altLang="en-US" sz="2800" b="1" dirty="0">
                <a:solidFill>
                  <a:schemeClr val="bg1"/>
                </a:solidFill>
                <a:effectLst>
                  <a:outerShdw dist="63500" dir="3000000" algn="ctr" rotWithShape="0">
                    <a:schemeClr val="tx1"/>
                  </a:outerShdw>
                </a:effectLst>
              </a:rPr>
              <a:t>When election day came, Jefferson received 73 votes in the electoral college, and Adams earned 65. </a:t>
            </a:r>
          </a:p>
          <a:p>
            <a:r>
              <a:rPr lang="en-US" altLang="en-US" sz="2800" b="1" dirty="0">
                <a:solidFill>
                  <a:schemeClr val="bg1"/>
                </a:solidFill>
                <a:effectLst>
                  <a:outerShdw dist="63500" dir="3000000" algn="ctr" rotWithShape="0">
                    <a:schemeClr val="tx1"/>
                  </a:outerShdw>
                </a:effectLst>
              </a:rPr>
              <a:t>But Aaron Burr, whom the Democratic-Republicans wanted as vice president, also received 73 votes.</a:t>
            </a:r>
          </a:p>
          <a:p>
            <a:r>
              <a:rPr lang="en-US" altLang="en-US" sz="2800" b="1" dirty="0">
                <a:solidFill>
                  <a:schemeClr val="bg1"/>
                </a:solidFill>
                <a:effectLst>
                  <a:outerShdw dist="63500" dir="3000000" algn="ctr" rotWithShape="0">
                    <a:schemeClr val="tx1"/>
                  </a:outerShdw>
                </a:effectLst>
              </a:rPr>
              <a:t>According to the Constitution, the House of Representatives would have to choose between Burr and Jefferson.</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7587">
                                            <p:txEl>
                                              <p:pRg st="1" end="1"/>
                                            </p:txEl>
                                          </p:spTgt>
                                        </p:tgtEl>
                                        <p:attrNameLst>
                                          <p:attrName>style.visibility</p:attrName>
                                        </p:attrNameLst>
                                      </p:cBhvr>
                                      <p:to>
                                        <p:strVal val="visible"/>
                                      </p:to>
                                    </p:set>
                                    <p:animEffect transition="in" filter="fade">
                                      <p:cBhvr>
                                        <p:cTn id="7" dur="2000"/>
                                        <p:tgtEl>
                                          <p:spTgt spid="67587">
                                            <p:txEl>
                                              <p:pRg st="1" end="1"/>
                                            </p:txEl>
                                          </p:spTgt>
                                        </p:tgtEl>
                                      </p:cBhvr>
                                    </p:animEffect>
                                  </p:childTnLst>
                                </p:cTn>
                              </p:par>
                              <p:par>
                                <p:cTn id="8" presetID="10" presetClass="exit" presetSubtype="0" fill="hold" nodeType="withEffect">
                                  <p:stCondLst>
                                    <p:cond delay="0"/>
                                  </p:stCondLst>
                                  <p:childTnLst>
                                    <p:animEffect transition="out" filter="fade">
                                      <p:cBhvr>
                                        <p:cTn id="9" dur="2000"/>
                                        <p:tgtEl>
                                          <p:spTgt spid="67589"/>
                                        </p:tgtEl>
                                      </p:cBhvr>
                                    </p:animEffect>
                                    <p:set>
                                      <p:cBhvr>
                                        <p:cTn id="10" dur="1" fill="hold">
                                          <p:stCondLst>
                                            <p:cond delay="1999"/>
                                          </p:stCondLst>
                                        </p:cTn>
                                        <p:tgtEl>
                                          <p:spTgt spid="67589"/>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2000"/>
                                        <p:tgtEl>
                                          <p:spTgt spid="67588"/>
                                        </p:tgtEl>
                                      </p:cBhvr>
                                    </p:animEffect>
                                    <p:set>
                                      <p:cBhvr>
                                        <p:cTn id="13" dur="1" fill="hold">
                                          <p:stCondLst>
                                            <p:cond delay="1999"/>
                                          </p:stCondLst>
                                        </p:cTn>
                                        <p:tgtEl>
                                          <p:spTgt spid="67588"/>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7587">
                                            <p:txEl>
                                              <p:pRg st="2" end="2"/>
                                            </p:txEl>
                                          </p:spTgt>
                                        </p:tgtEl>
                                        <p:attrNameLst>
                                          <p:attrName>style.visibility</p:attrName>
                                        </p:attrNameLst>
                                      </p:cBhvr>
                                      <p:to>
                                        <p:strVal val="visible"/>
                                      </p:to>
                                    </p:set>
                                    <p:animEffect transition="in" filter="fade">
                                      <p:cBhvr>
                                        <p:cTn id="18" dur="2000"/>
                                        <p:tgtEl>
                                          <p:spTgt spid="67587">
                                            <p:txEl>
                                              <p:pRg st="2" end="2"/>
                                            </p:txEl>
                                          </p:spTgt>
                                        </p:tgtEl>
                                      </p:cBhvr>
                                    </p:animEffect>
                                  </p:childTnLst>
                                </p:cTn>
                              </p:par>
                              <p:par>
                                <p:cTn id="19" presetID="10" presetClass="exit" presetSubtype="0" fill="hold" nodeType="withEffect">
                                  <p:stCondLst>
                                    <p:cond delay="0"/>
                                  </p:stCondLst>
                                  <p:childTnLst>
                                    <p:animEffect transition="out" filter="fade">
                                      <p:cBhvr>
                                        <p:cTn id="20" dur="2000"/>
                                        <p:tgtEl>
                                          <p:spTgt spid="67590"/>
                                        </p:tgtEl>
                                      </p:cBhvr>
                                    </p:animEffect>
                                    <p:set>
                                      <p:cBhvr>
                                        <p:cTn id="21" dur="1" fill="hold">
                                          <p:stCondLst>
                                            <p:cond delay="1999"/>
                                          </p:stCondLst>
                                        </p:cTn>
                                        <p:tgtEl>
                                          <p:spTgt spid="6759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7" name="Picture 7" descr="hamilto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33625"/>
            <a:ext cx="3467100" cy="4524375"/>
          </a:xfrm>
          <a:prstGeom prst="rect">
            <a:avLst/>
          </a:prstGeom>
          <a:noFill/>
          <a:extLst>
            <a:ext uri="{909E8E84-426E-40DD-AFC4-6F175D3DCCD1}">
              <a14:hiddenFill xmlns:a14="http://schemas.microsoft.com/office/drawing/2010/main">
                <a:solidFill>
                  <a:srgbClr val="FFFFFF"/>
                </a:solidFill>
              </a14:hiddenFill>
            </a:ext>
          </a:extLst>
        </p:spPr>
      </p:pic>
      <p:pic>
        <p:nvPicPr>
          <p:cNvPr id="61446" name="Picture 6" descr="aaronburrsm"/>
          <p:cNvPicPr>
            <a:picLocks noChangeAspect="1" noChangeArrowheads="1"/>
          </p:cNvPicPr>
          <p:nvPr/>
        </p:nvPicPr>
        <p:blipFill>
          <a:blip r:embed="rId3">
            <a:lum contrast="24000"/>
            <a:extLst>
              <a:ext uri="{28A0092B-C50C-407E-A947-70E740481C1C}">
                <a14:useLocalDpi xmlns:a14="http://schemas.microsoft.com/office/drawing/2010/main" val="0"/>
              </a:ext>
            </a:extLst>
          </a:blip>
          <a:srcRect/>
          <a:stretch>
            <a:fillRect/>
          </a:stretch>
        </p:blipFill>
        <p:spPr bwMode="auto">
          <a:xfrm>
            <a:off x="5405438" y="1828800"/>
            <a:ext cx="3738562"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5" name="Picture 5" descr="The%20Old%20House%20of%20Representatives%20(Samuel%20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62000"/>
            <a:ext cx="9144000" cy="5410200"/>
          </a:xfrm>
          <a:prstGeom prst="rect">
            <a:avLst/>
          </a:prstGeom>
          <a:noFill/>
          <a:extLst>
            <a:ext uri="{909E8E84-426E-40DD-AFC4-6F175D3DCCD1}">
              <a14:hiddenFill xmlns:a14="http://schemas.microsoft.com/office/drawing/2010/main">
                <a:solidFill>
                  <a:srgbClr val="FFFFFF"/>
                </a:solidFill>
              </a14:hiddenFill>
            </a:ext>
          </a:extLst>
        </p:spPr>
      </p:pic>
      <p:sp>
        <p:nvSpPr>
          <p:cNvPr id="61442" name="Rectangle 2"/>
          <p:cNvSpPr>
            <a:spLocks noGrp="1" noChangeArrowheads="1"/>
          </p:cNvSpPr>
          <p:nvPr>
            <p:ph type="title"/>
          </p:nvPr>
        </p:nvSpPr>
        <p:spPr>
          <a:xfrm>
            <a:off x="457200" y="76200"/>
            <a:ext cx="8229600" cy="639763"/>
          </a:xfrm>
        </p:spPr>
        <p:txBody>
          <a:bodyPr/>
          <a:lstStyle/>
          <a:p>
            <a:r>
              <a:rPr lang="en-US" altLang="en-US" sz="4000" b="1" i="1">
                <a:solidFill>
                  <a:srgbClr val="FFFF00"/>
                </a:solidFill>
              </a:rPr>
              <a:t>Breaking the Tie</a:t>
            </a:r>
          </a:p>
        </p:txBody>
      </p:sp>
      <p:sp>
        <p:nvSpPr>
          <p:cNvPr id="61443" name="Rectangle 3"/>
          <p:cNvSpPr>
            <a:spLocks noGrp="1" noChangeArrowheads="1"/>
          </p:cNvSpPr>
          <p:nvPr>
            <p:ph type="body" idx="1"/>
          </p:nvPr>
        </p:nvSpPr>
        <p:spPr>
          <a:xfrm>
            <a:off x="304800" y="762000"/>
            <a:ext cx="8458200" cy="5638800"/>
          </a:xfrm>
          <a:effectLst/>
        </p:spPr>
        <p:txBody>
          <a:bodyPr/>
          <a:lstStyle/>
          <a:p>
            <a:pPr>
              <a:lnSpc>
                <a:spcPct val="80000"/>
              </a:lnSpc>
            </a:pPr>
            <a:r>
              <a:rPr lang="en-US" altLang="en-US" sz="2800" b="1" dirty="0">
                <a:solidFill>
                  <a:schemeClr val="bg1"/>
                </a:solidFill>
                <a:effectLst>
                  <a:outerShdw dist="63500" dir="3600000" algn="ctr" rotWithShape="0">
                    <a:schemeClr val="tx1"/>
                  </a:outerShdw>
                </a:effectLst>
              </a:rPr>
              <a:t>Federalists still held a majority in the House of Representatives, and their votes would decide the winner.</a:t>
            </a:r>
          </a:p>
          <a:p>
            <a:pPr>
              <a:lnSpc>
                <a:spcPct val="80000"/>
              </a:lnSpc>
            </a:pPr>
            <a:r>
              <a:rPr lang="en-US" altLang="en-US" sz="2800" b="1" dirty="0">
                <a:solidFill>
                  <a:schemeClr val="bg1"/>
                </a:solidFill>
                <a:effectLst>
                  <a:outerShdw dist="63500" dir="3600000" algn="ctr" rotWithShape="0">
                    <a:schemeClr val="tx1"/>
                  </a:outerShdw>
                </a:effectLst>
              </a:rPr>
              <a:t>Some Federalists feared Jefferson so much that they decided to back Burr. </a:t>
            </a:r>
          </a:p>
          <a:p>
            <a:pPr>
              <a:lnSpc>
                <a:spcPct val="80000"/>
              </a:lnSpc>
            </a:pPr>
            <a:endParaRPr lang="en-US" altLang="en-US" sz="2800" b="1" dirty="0">
              <a:solidFill>
                <a:schemeClr val="bg1"/>
              </a:solidFill>
              <a:effectLst>
                <a:outerShdw dist="63500" dir="3600000" algn="ctr" rotWithShape="0">
                  <a:schemeClr val="tx1"/>
                </a:outerShdw>
              </a:effectLst>
            </a:endParaRPr>
          </a:p>
          <a:p>
            <a:pPr>
              <a:lnSpc>
                <a:spcPct val="80000"/>
              </a:lnSpc>
            </a:pPr>
            <a:endParaRPr lang="en-US" altLang="en-US" sz="2800" b="1" dirty="0">
              <a:solidFill>
                <a:schemeClr val="bg1"/>
              </a:solidFill>
              <a:effectLst>
                <a:outerShdw dist="63500" dir="3600000" algn="ctr" rotWithShape="0">
                  <a:schemeClr val="tx1"/>
                </a:outerShdw>
              </a:effectLst>
            </a:endParaRPr>
          </a:p>
          <a:p>
            <a:pPr>
              <a:lnSpc>
                <a:spcPct val="80000"/>
              </a:lnSpc>
            </a:pPr>
            <a:endParaRPr lang="en-US" altLang="en-US" sz="2800" b="1" dirty="0">
              <a:solidFill>
                <a:schemeClr val="bg1"/>
              </a:solidFill>
              <a:effectLst>
                <a:outerShdw dist="63500" dir="3600000" algn="ctr" rotWithShape="0">
                  <a:schemeClr val="tx1"/>
                </a:outerShdw>
              </a:effectLst>
            </a:endParaRPr>
          </a:p>
          <a:p>
            <a:pPr>
              <a:lnSpc>
                <a:spcPct val="80000"/>
              </a:lnSpc>
            </a:pPr>
            <a:endParaRPr lang="en-US" altLang="en-US" sz="2800" b="1" dirty="0">
              <a:solidFill>
                <a:schemeClr val="bg1"/>
              </a:solidFill>
              <a:effectLst>
                <a:outerShdw dist="63500" dir="3600000" algn="ctr" rotWithShape="0">
                  <a:schemeClr val="tx1"/>
                </a:outerShdw>
              </a:effectLst>
            </a:endParaRPr>
          </a:p>
          <a:p>
            <a:pPr>
              <a:lnSpc>
                <a:spcPct val="80000"/>
              </a:lnSpc>
            </a:pPr>
            <a:endParaRPr lang="en-US" altLang="en-US" sz="2800" b="1" dirty="0">
              <a:solidFill>
                <a:schemeClr val="bg1"/>
              </a:solidFill>
              <a:effectLst>
                <a:outerShdw dist="63500" dir="3600000" algn="ctr" rotWithShape="0">
                  <a:schemeClr val="tx1"/>
                </a:outerShdw>
              </a:effectLst>
            </a:endParaRPr>
          </a:p>
          <a:p>
            <a:pPr>
              <a:lnSpc>
                <a:spcPct val="80000"/>
              </a:lnSpc>
            </a:pPr>
            <a:endParaRPr lang="en-US" altLang="en-US" sz="2800" b="1" dirty="0">
              <a:solidFill>
                <a:schemeClr val="bg1"/>
              </a:solidFill>
              <a:effectLst>
                <a:outerShdw dist="63500" dir="3600000" algn="ctr" rotWithShape="0">
                  <a:schemeClr val="tx1"/>
                </a:outerShdw>
              </a:effectLst>
            </a:endParaRPr>
          </a:p>
          <a:p>
            <a:pPr>
              <a:lnSpc>
                <a:spcPct val="80000"/>
              </a:lnSpc>
            </a:pPr>
            <a:endParaRPr lang="en-US" altLang="en-US" sz="2800" b="1" dirty="0">
              <a:solidFill>
                <a:schemeClr val="bg1"/>
              </a:solidFill>
              <a:effectLst>
                <a:outerShdw dist="63500" dir="3600000" algn="ctr" rotWithShape="0">
                  <a:schemeClr val="tx1"/>
                </a:outerShdw>
              </a:effectLst>
            </a:endParaRPr>
          </a:p>
          <a:p>
            <a:pPr>
              <a:lnSpc>
                <a:spcPct val="80000"/>
              </a:lnSpc>
            </a:pPr>
            <a:r>
              <a:rPr lang="en-US" altLang="en-US" sz="2800" b="1" dirty="0">
                <a:solidFill>
                  <a:schemeClr val="bg1"/>
                </a:solidFill>
                <a:effectLst>
                  <a:outerShdw dist="63500" dir="3600000" algn="ctr" rotWithShape="0">
                    <a:schemeClr val="tx1"/>
                  </a:outerShdw>
                </a:effectLst>
              </a:rPr>
              <a:t>Hamilton considered Burr an unreliable man and urged the election of Jefferson. </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43">
                                            <p:txEl>
                                              <p:pRg st="1" end="1"/>
                                            </p:txEl>
                                          </p:spTgt>
                                        </p:tgtEl>
                                        <p:attrNameLst>
                                          <p:attrName>style.visibility</p:attrName>
                                        </p:attrNameLst>
                                      </p:cBhvr>
                                      <p:to>
                                        <p:strVal val="visible"/>
                                      </p:to>
                                    </p:set>
                                    <p:animEffect transition="in" filter="fade">
                                      <p:cBhvr>
                                        <p:cTn id="7" dur="2000"/>
                                        <p:tgtEl>
                                          <p:spTgt spid="61443">
                                            <p:txEl>
                                              <p:pRg st="1" end="1"/>
                                            </p:txEl>
                                          </p:spTgt>
                                        </p:tgtEl>
                                      </p:cBhvr>
                                    </p:animEffect>
                                  </p:childTnLst>
                                </p:cTn>
                              </p:par>
                              <p:par>
                                <p:cTn id="8" presetID="10" presetClass="exit" presetSubtype="0" fill="hold" nodeType="withEffect">
                                  <p:stCondLst>
                                    <p:cond delay="0"/>
                                  </p:stCondLst>
                                  <p:childTnLst>
                                    <p:animEffect transition="out" filter="fade">
                                      <p:cBhvr>
                                        <p:cTn id="9" dur="2000"/>
                                        <p:tgtEl>
                                          <p:spTgt spid="61445"/>
                                        </p:tgtEl>
                                      </p:cBhvr>
                                    </p:animEffect>
                                    <p:set>
                                      <p:cBhvr>
                                        <p:cTn id="10" dur="1" fill="hold">
                                          <p:stCondLst>
                                            <p:cond delay="1999"/>
                                          </p:stCondLst>
                                        </p:cTn>
                                        <p:tgtEl>
                                          <p:spTgt spid="61445"/>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61446"/>
                                        </p:tgtEl>
                                        <p:attrNameLst>
                                          <p:attrName>style.visibility</p:attrName>
                                        </p:attrNameLst>
                                      </p:cBhvr>
                                      <p:to>
                                        <p:strVal val="visible"/>
                                      </p:to>
                                    </p:set>
                                    <p:animEffect transition="in" filter="fade">
                                      <p:cBhvr>
                                        <p:cTn id="13" dur="2000"/>
                                        <p:tgtEl>
                                          <p:spTgt spid="6144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1443">
                                            <p:txEl>
                                              <p:pRg st="9" end="9"/>
                                            </p:txEl>
                                          </p:spTgt>
                                        </p:tgtEl>
                                        <p:attrNameLst>
                                          <p:attrName>style.visibility</p:attrName>
                                        </p:attrNameLst>
                                      </p:cBhvr>
                                      <p:to>
                                        <p:strVal val="visible"/>
                                      </p:to>
                                    </p:set>
                                    <p:animEffect transition="in" filter="fade">
                                      <p:cBhvr>
                                        <p:cTn id="18" dur="2000"/>
                                        <p:tgtEl>
                                          <p:spTgt spid="61443">
                                            <p:txEl>
                                              <p:pRg st="9" end="9"/>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1447"/>
                                        </p:tgtEl>
                                        <p:attrNameLst>
                                          <p:attrName>style.visibility</p:attrName>
                                        </p:attrNameLst>
                                      </p:cBhvr>
                                      <p:to>
                                        <p:strVal val="visible"/>
                                      </p:to>
                                    </p:set>
                                    <p:animEffect transition="in" filter="fade">
                                      <p:cBhvr>
                                        <p:cTn id="21" dur="2000"/>
                                        <p:tgtEl>
                                          <p:spTgt spid="614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57200" y="76200"/>
            <a:ext cx="8229600" cy="639763"/>
          </a:xfrm>
        </p:spPr>
        <p:txBody>
          <a:bodyPr/>
          <a:lstStyle/>
          <a:p>
            <a:r>
              <a:rPr lang="en-US" altLang="en-US" sz="4000" b="1" i="1">
                <a:solidFill>
                  <a:srgbClr val="FFFF00"/>
                </a:solidFill>
              </a:rPr>
              <a:t>Breaking the Tie</a:t>
            </a:r>
          </a:p>
        </p:txBody>
      </p:sp>
      <p:pic>
        <p:nvPicPr>
          <p:cNvPr id="69639" name="Picture 7" descr="Aaron_Burr_Alexander_Hamilton_duel_w3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2700338"/>
            <a:ext cx="4267200" cy="4157662"/>
          </a:xfrm>
          <a:prstGeom prst="rect">
            <a:avLst/>
          </a:prstGeom>
          <a:noFill/>
          <a:extLst>
            <a:ext uri="{909E8E84-426E-40DD-AFC4-6F175D3DCCD1}">
              <a14:hiddenFill xmlns:a14="http://schemas.microsoft.com/office/drawing/2010/main">
                <a:solidFill>
                  <a:srgbClr val="FFFFFF"/>
                </a:solidFill>
              </a14:hiddenFill>
            </a:ext>
          </a:extLst>
        </p:spPr>
      </p:pic>
      <p:pic>
        <p:nvPicPr>
          <p:cNvPr id="69642" name="Picture 10" descr="430321389_584002ef9a"/>
          <p:cNvPicPr>
            <a:picLocks noChangeAspect="1" noChangeArrowheads="1"/>
          </p:cNvPicPr>
          <p:nvPr/>
        </p:nvPicPr>
        <p:blipFill>
          <a:blip r:embed="rId3">
            <a:extLst>
              <a:ext uri="{28A0092B-C50C-407E-A947-70E740481C1C}">
                <a14:useLocalDpi xmlns:a14="http://schemas.microsoft.com/office/drawing/2010/main" val="0"/>
              </a:ext>
            </a:extLst>
          </a:blip>
          <a:srcRect b="7201"/>
          <a:stretch>
            <a:fillRect/>
          </a:stretch>
        </p:blipFill>
        <p:spPr bwMode="auto">
          <a:xfrm>
            <a:off x="2828925" y="2438400"/>
            <a:ext cx="3571875" cy="4419600"/>
          </a:xfrm>
          <a:prstGeom prst="rect">
            <a:avLst/>
          </a:prstGeom>
          <a:noFill/>
          <a:extLst>
            <a:ext uri="{909E8E84-426E-40DD-AFC4-6F175D3DCCD1}">
              <a14:hiddenFill xmlns:a14="http://schemas.microsoft.com/office/drawing/2010/main">
                <a:solidFill>
                  <a:srgbClr val="FFFFFF"/>
                </a:solidFill>
              </a14:hiddenFill>
            </a:ext>
          </a:extLst>
        </p:spPr>
      </p:pic>
      <p:pic>
        <p:nvPicPr>
          <p:cNvPr id="69640" name="Picture 8" descr="Jefferson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1828800"/>
            <a:ext cx="4267200" cy="5029200"/>
          </a:xfrm>
          <a:prstGeom prst="rect">
            <a:avLst/>
          </a:prstGeom>
          <a:noFill/>
          <a:extLst>
            <a:ext uri="{909E8E84-426E-40DD-AFC4-6F175D3DCCD1}">
              <a14:hiddenFill xmlns:a14="http://schemas.microsoft.com/office/drawing/2010/main">
                <a:solidFill>
                  <a:srgbClr val="FFFFFF"/>
                </a:solidFill>
              </a14:hiddenFill>
            </a:ext>
          </a:extLst>
        </p:spPr>
      </p:pic>
      <p:sp>
        <p:nvSpPr>
          <p:cNvPr id="69635" name="Rectangle 3"/>
          <p:cNvSpPr>
            <a:spLocks noGrp="1" noChangeArrowheads="1"/>
          </p:cNvSpPr>
          <p:nvPr>
            <p:ph type="body" idx="1"/>
          </p:nvPr>
        </p:nvSpPr>
        <p:spPr>
          <a:xfrm>
            <a:off x="228600" y="762000"/>
            <a:ext cx="8915400" cy="4525963"/>
          </a:xfrm>
        </p:spPr>
        <p:txBody>
          <a:bodyPr/>
          <a:lstStyle/>
          <a:p>
            <a:pPr>
              <a:lnSpc>
                <a:spcPct val="80000"/>
              </a:lnSpc>
            </a:pPr>
            <a:r>
              <a:rPr lang="en-US" altLang="en-US" sz="2400" b="1">
                <a:solidFill>
                  <a:schemeClr val="bg1"/>
                </a:solidFill>
              </a:rPr>
              <a:t>Over a period of seven days, the House voted 35 times without determining a winner.  But on the thirty-sixth ballot, Jefferson was elected president.</a:t>
            </a:r>
          </a:p>
          <a:p>
            <a:pPr>
              <a:lnSpc>
                <a:spcPct val="80000"/>
              </a:lnSpc>
            </a:pPr>
            <a:r>
              <a:rPr lang="en-US" altLang="en-US" sz="2400" b="1">
                <a:solidFill>
                  <a:schemeClr val="bg1"/>
                </a:solidFill>
              </a:rPr>
              <a:t>Aaron Burr, who became vice president, would never forget Hamilton’s insults.</a:t>
            </a:r>
          </a:p>
          <a:p>
            <a:pPr>
              <a:lnSpc>
                <a:spcPct val="80000"/>
              </a:lnSpc>
            </a:pPr>
            <a:r>
              <a:rPr lang="en-US" altLang="en-US" sz="2400" b="1">
                <a:solidFill>
                  <a:schemeClr val="bg1"/>
                </a:solidFill>
              </a:rPr>
              <a:t>He would later kill Alexander Hamilton in a famous pistol duel.</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9635">
                                            <p:txEl>
                                              <p:pRg st="1" end="1"/>
                                            </p:txEl>
                                          </p:spTgt>
                                        </p:tgtEl>
                                        <p:attrNameLst>
                                          <p:attrName>style.visibility</p:attrName>
                                        </p:attrNameLst>
                                      </p:cBhvr>
                                      <p:to>
                                        <p:strVal val="visible"/>
                                      </p:to>
                                    </p:set>
                                    <p:animEffect transition="in" filter="fade">
                                      <p:cBhvr>
                                        <p:cTn id="7" dur="2000"/>
                                        <p:tgtEl>
                                          <p:spTgt spid="69635">
                                            <p:txEl>
                                              <p:pRg st="1" end="1"/>
                                            </p:txEl>
                                          </p:spTgt>
                                        </p:tgtEl>
                                      </p:cBhvr>
                                    </p:animEffect>
                                  </p:childTnLst>
                                </p:cTn>
                              </p:par>
                              <p:par>
                                <p:cTn id="8" presetID="10" presetClass="exit" presetSubtype="0" fill="hold" nodeType="withEffect">
                                  <p:stCondLst>
                                    <p:cond delay="0"/>
                                  </p:stCondLst>
                                  <p:childTnLst>
                                    <p:animEffect transition="out" filter="fade">
                                      <p:cBhvr>
                                        <p:cTn id="9" dur="2000"/>
                                        <p:tgtEl>
                                          <p:spTgt spid="69640"/>
                                        </p:tgtEl>
                                      </p:cBhvr>
                                    </p:animEffect>
                                    <p:set>
                                      <p:cBhvr>
                                        <p:cTn id="10" dur="1" fill="hold">
                                          <p:stCondLst>
                                            <p:cond delay="1999"/>
                                          </p:stCondLst>
                                        </p:cTn>
                                        <p:tgtEl>
                                          <p:spTgt spid="69640"/>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9635">
                                            <p:txEl>
                                              <p:pRg st="2" end="2"/>
                                            </p:txEl>
                                          </p:spTgt>
                                        </p:tgtEl>
                                        <p:attrNameLst>
                                          <p:attrName>style.visibility</p:attrName>
                                        </p:attrNameLst>
                                      </p:cBhvr>
                                      <p:to>
                                        <p:strVal val="visible"/>
                                      </p:to>
                                    </p:set>
                                    <p:animEffect transition="in" filter="fade">
                                      <p:cBhvr>
                                        <p:cTn id="15" dur="2000"/>
                                        <p:tgtEl>
                                          <p:spTgt spid="69635">
                                            <p:txEl>
                                              <p:pRg st="2" end="2"/>
                                            </p:txEl>
                                          </p:spTgt>
                                        </p:tgtEl>
                                      </p:cBhvr>
                                    </p:animEffect>
                                  </p:childTnLst>
                                </p:cTn>
                              </p:par>
                              <p:par>
                                <p:cTn id="16" presetID="10" presetClass="exit" presetSubtype="0" fill="hold" nodeType="withEffect">
                                  <p:stCondLst>
                                    <p:cond delay="0"/>
                                  </p:stCondLst>
                                  <p:childTnLst>
                                    <p:animEffect transition="out" filter="fade">
                                      <p:cBhvr>
                                        <p:cTn id="17" dur="2000"/>
                                        <p:tgtEl>
                                          <p:spTgt spid="69642"/>
                                        </p:tgtEl>
                                      </p:cBhvr>
                                    </p:animEffect>
                                    <p:set>
                                      <p:cBhvr>
                                        <p:cTn id="18" dur="1" fill="hold">
                                          <p:stCondLst>
                                            <p:cond delay="1999"/>
                                          </p:stCondLst>
                                        </p:cTn>
                                        <p:tgtEl>
                                          <p:spTgt spid="69642"/>
                                        </p:tgtEl>
                                        <p:attrNameLst>
                                          <p:attrName>style.visibility</p:attrName>
                                        </p:attrNameLst>
                                      </p:cBhvr>
                                      <p:to>
                                        <p:strVal val="hidden"/>
                                      </p:to>
                                    </p:set>
                                  </p:childTnLst>
                                </p:cTn>
                              </p:par>
                              <p:par>
                                <p:cTn id="19" presetID="10" presetClass="entr" presetSubtype="0" fill="hold" nodeType="withEffect">
                                  <p:stCondLst>
                                    <p:cond delay="0"/>
                                  </p:stCondLst>
                                  <p:childTnLst>
                                    <p:set>
                                      <p:cBhvr>
                                        <p:cTn id="20" dur="1" fill="hold">
                                          <p:stCondLst>
                                            <p:cond delay="0"/>
                                          </p:stCondLst>
                                        </p:cTn>
                                        <p:tgtEl>
                                          <p:spTgt spid="69639"/>
                                        </p:tgtEl>
                                        <p:attrNameLst>
                                          <p:attrName>style.visibility</p:attrName>
                                        </p:attrNameLst>
                                      </p:cBhvr>
                                      <p:to>
                                        <p:strVal val="visible"/>
                                      </p:to>
                                    </p:set>
                                    <p:animEffect transition="in" filter="fade">
                                      <p:cBhvr>
                                        <p:cTn id="21" dur="2000"/>
                                        <p:tgtEl>
                                          <p:spTgt spid="696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p:cNvPicPr>
            <a:picLocks noChangeAspect="1" noChangeArrowheads="1"/>
          </p:cNvPicPr>
          <p:nvPr/>
        </p:nvPicPr>
        <p:blipFill>
          <a:blip r:embed="rId2">
            <a:lum bright="-12000" contrast="32000"/>
            <a:extLst>
              <a:ext uri="{28A0092B-C50C-407E-A947-70E740481C1C}">
                <a14:useLocalDpi xmlns:a14="http://schemas.microsoft.com/office/drawing/2010/main" val="0"/>
              </a:ext>
            </a:extLst>
          </a:blip>
          <a:srcRect/>
          <a:stretch>
            <a:fillRect/>
          </a:stretch>
        </p:blipFill>
        <p:spPr bwMode="auto">
          <a:xfrm>
            <a:off x="0" y="-1905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8307" name="Rectangle 3"/>
          <p:cNvSpPr>
            <a:spLocks noGrp="1" noChangeArrowheads="1"/>
          </p:cNvSpPr>
          <p:nvPr>
            <p:ph type="title"/>
          </p:nvPr>
        </p:nvSpPr>
        <p:spPr>
          <a:xfrm>
            <a:off x="1066800" y="990600"/>
            <a:ext cx="6324600" cy="2819400"/>
          </a:xfrm>
        </p:spPr>
        <p:txBody>
          <a:bodyPr/>
          <a:lstStyle/>
          <a:p>
            <a:r>
              <a:rPr lang="en-US" altLang="en-US" sz="4000" b="1" i="1">
                <a:solidFill>
                  <a:schemeClr val="tx1"/>
                </a:solidFill>
              </a:rPr>
              <a:t>Get your whiteboards and markers ready!</a:t>
            </a:r>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0" name="Picture 8" descr="burr18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3519488" cy="502920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jefferson"/>
          <p:cNvPicPr>
            <a:picLocks noChangeAspect="1" noChangeArrowheads="1"/>
          </p:cNvPicPr>
          <p:nvPr/>
        </p:nvPicPr>
        <p:blipFill>
          <a:blip r:embed="rId3">
            <a:extLst>
              <a:ext uri="{28A0092B-C50C-407E-A947-70E740481C1C}">
                <a14:useLocalDpi xmlns:a14="http://schemas.microsoft.com/office/drawing/2010/main" val="0"/>
              </a:ext>
            </a:extLst>
          </a:blip>
          <a:srcRect l="13049" t="5814" r="11272" b="15117"/>
          <a:stretch>
            <a:fillRect/>
          </a:stretch>
        </p:blipFill>
        <p:spPr bwMode="auto">
          <a:xfrm>
            <a:off x="5562600" y="1066800"/>
            <a:ext cx="3581400" cy="5181600"/>
          </a:xfrm>
          <a:prstGeom prst="rect">
            <a:avLst/>
          </a:prstGeom>
          <a:noFill/>
          <a:extLst>
            <a:ext uri="{909E8E84-426E-40DD-AFC4-6F175D3DCCD1}">
              <a14:hiddenFill xmlns:a14="http://schemas.microsoft.com/office/drawing/2010/main">
                <a:solidFill>
                  <a:srgbClr val="FFFFFF"/>
                </a:solidFill>
              </a14:hiddenFill>
            </a:ext>
          </a:extLst>
        </p:spPr>
      </p:pic>
      <p:sp>
        <p:nvSpPr>
          <p:cNvPr id="3074" name="Rectangle 2"/>
          <p:cNvSpPr>
            <a:spLocks noGrp="1" noChangeArrowheads="1"/>
          </p:cNvSpPr>
          <p:nvPr>
            <p:ph type="ctrTitle"/>
          </p:nvPr>
        </p:nvSpPr>
        <p:spPr>
          <a:xfrm>
            <a:off x="609600" y="130175"/>
            <a:ext cx="7772400" cy="1774825"/>
          </a:xfrm>
          <a:effectLst>
            <a:outerShdw dist="53882" dir="2700000" algn="ctr" rotWithShape="0">
              <a:schemeClr val="tx1"/>
            </a:outerShdw>
          </a:effectLst>
        </p:spPr>
        <p:txBody>
          <a:bodyPr/>
          <a:lstStyle/>
          <a:p>
            <a:r>
              <a:rPr lang="en-US" altLang="en-US" sz="4000" b="1" i="1">
                <a:solidFill>
                  <a:srgbClr val="FFFF00"/>
                </a:solidFill>
              </a:rPr>
              <a:t>1. How was the tie between Jefferson and Burr settled after the election of 1800?</a:t>
            </a:r>
          </a:p>
        </p:txBody>
      </p:sp>
      <p:sp>
        <p:nvSpPr>
          <p:cNvPr id="3076" name="Rectangle 4"/>
          <p:cNvSpPr>
            <a:spLocks noGrp="1" noChangeArrowheads="1"/>
          </p:cNvSpPr>
          <p:nvPr>
            <p:ph type="subTitle" idx="1"/>
          </p:nvPr>
        </p:nvSpPr>
        <p:spPr>
          <a:xfrm>
            <a:off x="1447800" y="2286000"/>
            <a:ext cx="6477000" cy="3810000"/>
          </a:xfrm>
          <a:effectLst>
            <a:outerShdw dist="53882" dir="2700000" algn="ctr" rotWithShape="0">
              <a:schemeClr val="tx1"/>
            </a:outerShdw>
          </a:effectLst>
        </p:spPr>
        <p:txBody>
          <a:bodyPr/>
          <a:lstStyle/>
          <a:p>
            <a:pPr marL="609600" indent="-609600" algn="l">
              <a:buFontTx/>
              <a:buAutoNum type="alphaUcPeriod"/>
            </a:pPr>
            <a:r>
              <a:rPr lang="en-US" altLang="en-US" b="1">
                <a:solidFill>
                  <a:schemeClr val="bg1"/>
                </a:solidFill>
              </a:rPr>
              <a:t>By a vote in the Senate</a:t>
            </a:r>
          </a:p>
          <a:p>
            <a:pPr marL="609600" indent="-609600" algn="l">
              <a:buFontTx/>
              <a:buAutoNum type="alphaUcPeriod"/>
            </a:pPr>
            <a:r>
              <a:rPr lang="en-US" altLang="en-US" b="1">
                <a:solidFill>
                  <a:schemeClr val="bg1"/>
                </a:solidFill>
              </a:rPr>
              <a:t>By a Supreme Court decision</a:t>
            </a:r>
          </a:p>
          <a:p>
            <a:pPr marL="609600" indent="-609600" algn="l">
              <a:buFontTx/>
              <a:buAutoNum type="alphaUcPeriod"/>
            </a:pPr>
            <a:r>
              <a:rPr lang="en-US" altLang="en-US" b="1">
                <a:solidFill>
                  <a:schemeClr val="bg1"/>
                </a:solidFill>
              </a:rPr>
              <a:t>By a vote in the House of Representatives</a:t>
            </a:r>
          </a:p>
          <a:p>
            <a:pPr marL="609600" indent="-609600" algn="l">
              <a:buFontTx/>
              <a:buAutoNum type="alphaUcPeriod"/>
            </a:pPr>
            <a:r>
              <a:rPr lang="en-US" altLang="en-US" b="1">
                <a:solidFill>
                  <a:schemeClr val="bg1"/>
                </a:solidFill>
              </a:rPr>
              <a:t>According to the terms of the elastic clause</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fade">
                                      <p:cBhvr>
                                        <p:cTn id="7" dur="2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76200"/>
            <a:ext cx="8229600" cy="639763"/>
          </a:xfrm>
        </p:spPr>
        <p:txBody>
          <a:bodyPr/>
          <a:lstStyle/>
          <a:p>
            <a:r>
              <a:rPr lang="en-US" altLang="en-US" sz="4000" b="1" i="1">
                <a:solidFill>
                  <a:srgbClr val="FFFF00"/>
                </a:solidFill>
              </a:rPr>
              <a:t>Check for Understanding</a:t>
            </a:r>
          </a:p>
        </p:txBody>
      </p:sp>
      <p:sp>
        <p:nvSpPr>
          <p:cNvPr id="66563" name="Rectangle 3"/>
          <p:cNvSpPr>
            <a:spLocks noGrp="1" noChangeArrowheads="1"/>
          </p:cNvSpPr>
          <p:nvPr>
            <p:ph type="body" idx="1"/>
          </p:nvPr>
        </p:nvSpPr>
        <p:spPr>
          <a:xfrm>
            <a:off x="4267200" y="2209800"/>
            <a:ext cx="4419600" cy="3200400"/>
          </a:xfrm>
        </p:spPr>
        <p:txBody>
          <a:bodyPr/>
          <a:lstStyle/>
          <a:p>
            <a:pPr marL="0" indent="0" algn="ctr">
              <a:buFontTx/>
              <a:buNone/>
            </a:pPr>
            <a:r>
              <a:rPr lang="en-US" altLang="en-US" sz="2800" b="1">
                <a:solidFill>
                  <a:schemeClr val="bg1"/>
                </a:solidFill>
              </a:rPr>
              <a:t>Aaron Burr was Jefferson’s vice-presidential partner who refused to step aside after earning a tie with Jefferson in the election of 1800.</a:t>
            </a:r>
          </a:p>
        </p:txBody>
      </p:sp>
      <p:pic>
        <p:nvPicPr>
          <p:cNvPr id="66565" name="Picture 5" descr="aaronburrs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5400"/>
            <a:ext cx="3940175" cy="5257800"/>
          </a:xfrm>
          <a:prstGeom prst="rect">
            <a:avLst/>
          </a:prstGeom>
          <a:noFill/>
          <a:extLst>
            <a:ext uri="{909E8E84-426E-40DD-AFC4-6F175D3DCCD1}">
              <a14:hiddenFill xmlns:a14="http://schemas.microsoft.com/office/drawing/2010/main">
                <a:solidFill>
                  <a:srgbClr val="FFFFFF"/>
                </a:solidFill>
              </a14:hiddenFill>
            </a:ext>
          </a:extLst>
        </p:spPr>
      </p:pic>
      <p:sp>
        <p:nvSpPr>
          <p:cNvPr id="66566" name="Text Box 6"/>
          <p:cNvSpPr txBox="1">
            <a:spLocks noChangeArrowheads="1"/>
          </p:cNvSpPr>
          <p:nvPr/>
        </p:nvSpPr>
        <p:spPr bwMode="auto">
          <a:xfrm>
            <a:off x="0" y="6000750"/>
            <a:ext cx="9144000" cy="476250"/>
          </a:xfrm>
          <a:prstGeom prst="rect">
            <a:avLst/>
          </a:prstGeom>
          <a:noFill/>
          <a:ln>
            <a:noFill/>
          </a:ln>
          <a:effectLst>
            <a:outerShdw dist="53882"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lnSpc>
                <a:spcPct val="90000"/>
              </a:lnSpc>
              <a:spcBef>
                <a:spcPct val="20000"/>
              </a:spcBef>
            </a:pPr>
            <a:r>
              <a:rPr lang="en-US" altLang="en-US" sz="2800">
                <a:solidFill>
                  <a:srgbClr val="FFFF00"/>
                </a:solidFill>
                <a:latin typeface="Arial" charset="0"/>
              </a:rPr>
              <a:t>Be sure to re-state the question in your response!</a:t>
            </a:r>
          </a:p>
        </p:txBody>
      </p:sp>
      <p:sp>
        <p:nvSpPr>
          <p:cNvPr id="66567" name="Text Box 7"/>
          <p:cNvSpPr txBox="1">
            <a:spLocks noChangeArrowheads="1"/>
          </p:cNvSpPr>
          <p:nvPr/>
        </p:nvSpPr>
        <p:spPr bwMode="auto">
          <a:xfrm>
            <a:off x="762000" y="1295400"/>
            <a:ext cx="7543800" cy="641350"/>
          </a:xfrm>
          <a:prstGeom prst="rect">
            <a:avLst/>
          </a:prstGeom>
          <a:noFill/>
          <a:ln>
            <a:noFill/>
          </a:ln>
          <a:effectLst>
            <a:outerShdw dist="53882"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spcBef>
                <a:spcPct val="50000"/>
              </a:spcBef>
            </a:pPr>
            <a:r>
              <a:rPr lang="en-US" altLang="en-US">
                <a:solidFill>
                  <a:srgbClr val="FFFF00"/>
                </a:solidFill>
                <a:latin typeface="Arial" charset="0"/>
              </a:rPr>
              <a:t>A ask B: Who was Aaron Burr?</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6565"/>
                                        </p:tgtEl>
                                        <p:attrNameLst>
                                          <p:attrName>style.visibility</p:attrName>
                                        </p:attrNameLst>
                                      </p:cBhvr>
                                      <p:to>
                                        <p:strVal val="visible"/>
                                      </p:to>
                                    </p:set>
                                    <p:animEffect transition="in" filter="fade">
                                      <p:cBhvr>
                                        <p:cTn id="7" dur="2000"/>
                                        <p:tgtEl>
                                          <p:spTgt spid="6656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6567"/>
                                        </p:tgtEl>
                                        <p:attrNameLst>
                                          <p:attrName>style.visibility</p:attrName>
                                        </p:attrNameLst>
                                      </p:cBhvr>
                                      <p:to>
                                        <p:strVal val="visible"/>
                                      </p:to>
                                    </p:set>
                                    <p:animEffect transition="in" filter="fade">
                                      <p:cBhvr>
                                        <p:cTn id="10" dur="2000"/>
                                        <p:tgtEl>
                                          <p:spTgt spid="6656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6563">
                                            <p:txEl>
                                              <p:pRg st="0" end="0"/>
                                            </p:txEl>
                                          </p:spTgt>
                                        </p:tgtEl>
                                        <p:attrNameLst>
                                          <p:attrName>style.visibility</p:attrName>
                                        </p:attrNameLst>
                                      </p:cBhvr>
                                      <p:to>
                                        <p:strVal val="visible"/>
                                      </p:to>
                                    </p:set>
                                    <p:animEffect transition="in" filter="fade">
                                      <p:cBhvr>
                                        <p:cTn id="15" dur="2000"/>
                                        <p:tgtEl>
                                          <p:spTgt spid="665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p:bldP spid="6656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72" name="Picture 8" descr="GW-Inaugur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57775" y="1143000"/>
            <a:ext cx="4086225" cy="4876800"/>
          </a:xfrm>
          <a:prstGeom prst="rect">
            <a:avLst/>
          </a:prstGeom>
          <a:noFill/>
          <a:extLst>
            <a:ext uri="{909E8E84-426E-40DD-AFC4-6F175D3DCCD1}">
              <a14:hiddenFill xmlns:a14="http://schemas.microsoft.com/office/drawing/2010/main">
                <a:solidFill>
                  <a:srgbClr val="FFFFFF"/>
                </a:solidFill>
              </a14:hiddenFill>
            </a:ext>
          </a:extLst>
        </p:spPr>
      </p:pic>
      <p:sp>
        <p:nvSpPr>
          <p:cNvPr id="11266" name="Rectangle 2"/>
          <p:cNvSpPr>
            <a:spLocks noGrp="1" noChangeArrowheads="1"/>
          </p:cNvSpPr>
          <p:nvPr>
            <p:ph type="ctrTitle"/>
          </p:nvPr>
        </p:nvSpPr>
        <p:spPr>
          <a:xfrm>
            <a:off x="76200" y="76200"/>
            <a:ext cx="9067800" cy="762000"/>
          </a:xfrm>
        </p:spPr>
        <p:txBody>
          <a:bodyPr/>
          <a:lstStyle/>
          <a:p>
            <a:r>
              <a:rPr lang="en-US" altLang="en-US" b="1" i="1">
                <a:solidFill>
                  <a:srgbClr val="FFFF00"/>
                </a:solidFill>
              </a:rPr>
              <a:t>Jefferson’s Philosophy</a:t>
            </a:r>
          </a:p>
        </p:txBody>
      </p:sp>
      <p:sp>
        <p:nvSpPr>
          <p:cNvPr id="11268" name="Rectangle 4"/>
          <p:cNvSpPr>
            <a:spLocks noGrp="1" noChangeArrowheads="1"/>
          </p:cNvSpPr>
          <p:nvPr>
            <p:ph type="subTitle" idx="1"/>
          </p:nvPr>
        </p:nvSpPr>
        <p:spPr>
          <a:xfrm>
            <a:off x="0" y="914400"/>
            <a:ext cx="5105400" cy="5334000"/>
          </a:xfrm>
        </p:spPr>
        <p:txBody>
          <a:bodyPr/>
          <a:lstStyle/>
          <a:p>
            <a:pPr marL="282575" indent="-282575" algn="l">
              <a:buFontTx/>
              <a:buChar char="•"/>
            </a:pPr>
            <a:r>
              <a:rPr lang="en-US" altLang="en-US" sz="2800" b="1">
                <a:solidFill>
                  <a:schemeClr val="bg1"/>
                </a:solidFill>
              </a:rPr>
              <a:t>In his inaugural address, the new president tried to ease the nation’s political quarrels.</a:t>
            </a:r>
          </a:p>
          <a:p>
            <a:pPr marL="282575" indent="-282575" algn="l">
              <a:buFontTx/>
              <a:buChar char="•"/>
            </a:pPr>
            <a:r>
              <a:rPr lang="en-US" altLang="en-US" sz="2800" b="1" i="1">
                <a:solidFill>
                  <a:schemeClr val="bg1"/>
                </a:solidFill>
              </a:rPr>
              <a:t>“</a:t>
            </a:r>
            <a:r>
              <a:rPr lang="en-US" altLang="en-US" sz="2800" b="1">
                <a:solidFill>
                  <a:schemeClr val="bg1"/>
                </a:solidFill>
              </a:rPr>
              <a:t>Let us, then, fellow-citizens, unite with one heart and one mind. . . . Every difference of opinion is not a difference of principle. . . . We are all Republicans, we are all Federalists.”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268">
                                            <p:txEl>
                                              <p:pRg st="1" end="1"/>
                                            </p:txEl>
                                          </p:spTgt>
                                        </p:tgtEl>
                                        <p:attrNameLst>
                                          <p:attrName>style.visibility</p:attrName>
                                        </p:attrNameLst>
                                      </p:cBhvr>
                                      <p:to>
                                        <p:strVal val="visible"/>
                                      </p:to>
                                    </p:set>
                                    <p:animEffect transition="in" filter="fade">
                                      <p:cBhvr>
                                        <p:cTn id="7" dur="2000"/>
                                        <p:tgtEl>
                                          <p:spTgt spid="1126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p:cNvPicPr>
            <a:picLocks noChangeAspect="1" noChangeArrowheads="1"/>
          </p:cNvPicPr>
          <p:nvPr/>
        </p:nvPicPr>
        <p:blipFill>
          <a:blip r:embed="rId2">
            <a:lum bright="-12000" contrast="32000"/>
            <a:extLst>
              <a:ext uri="{28A0092B-C50C-407E-A947-70E740481C1C}">
                <a14:useLocalDpi xmlns:a14="http://schemas.microsoft.com/office/drawing/2010/main" val="0"/>
              </a:ext>
            </a:extLst>
          </a:blip>
          <a:srcRect/>
          <a:stretch>
            <a:fillRect/>
          </a:stretch>
        </p:blipFill>
        <p:spPr bwMode="auto">
          <a:xfrm>
            <a:off x="0" y="-1905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9331" name="Rectangle 3"/>
          <p:cNvSpPr>
            <a:spLocks noGrp="1" noChangeArrowheads="1"/>
          </p:cNvSpPr>
          <p:nvPr>
            <p:ph type="title"/>
          </p:nvPr>
        </p:nvSpPr>
        <p:spPr>
          <a:xfrm>
            <a:off x="1066800" y="990600"/>
            <a:ext cx="6324600" cy="2819400"/>
          </a:xfrm>
        </p:spPr>
        <p:txBody>
          <a:bodyPr/>
          <a:lstStyle/>
          <a:p>
            <a:r>
              <a:rPr lang="en-US" altLang="en-US" sz="4000" b="1" i="1">
                <a:solidFill>
                  <a:schemeClr val="tx1"/>
                </a:solidFill>
              </a:rPr>
              <a:t>Get your whiteboards and markers ready!</a:t>
            </a:r>
          </a:p>
        </p:txBody>
      </p:sp>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4" name="Picture 4" descr="Jefferson3"/>
          <p:cNvPicPr>
            <a:picLocks noChangeAspect="1" noChangeArrowheads="1"/>
          </p:cNvPicPr>
          <p:nvPr/>
        </p:nvPicPr>
        <p:blipFill>
          <a:blip r:embed="rId2">
            <a:extLst>
              <a:ext uri="{28A0092B-C50C-407E-A947-70E740481C1C}">
                <a14:useLocalDpi xmlns:a14="http://schemas.microsoft.com/office/drawing/2010/main" val="0"/>
              </a:ext>
            </a:extLst>
          </a:blip>
          <a:srcRect b="3279"/>
          <a:stretch>
            <a:fillRect/>
          </a:stretch>
        </p:blipFill>
        <p:spPr bwMode="auto">
          <a:xfrm>
            <a:off x="5037138" y="838200"/>
            <a:ext cx="4175125" cy="5486400"/>
          </a:xfrm>
          <a:prstGeom prst="rect">
            <a:avLst/>
          </a:prstGeom>
          <a:noFill/>
          <a:extLst>
            <a:ext uri="{909E8E84-426E-40DD-AFC4-6F175D3DCCD1}">
              <a14:hiddenFill xmlns:a14="http://schemas.microsoft.com/office/drawing/2010/main">
                <a:solidFill>
                  <a:srgbClr val="FFFFFF"/>
                </a:solidFill>
              </a14:hiddenFill>
            </a:ext>
          </a:extLst>
        </p:spPr>
      </p:pic>
      <p:sp>
        <p:nvSpPr>
          <p:cNvPr id="71682" name="Rectangle 2"/>
          <p:cNvSpPr>
            <a:spLocks noGrp="1" noChangeArrowheads="1"/>
          </p:cNvSpPr>
          <p:nvPr>
            <p:ph type="title"/>
          </p:nvPr>
        </p:nvSpPr>
        <p:spPr>
          <a:xfrm>
            <a:off x="0" y="0"/>
            <a:ext cx="9144000" cy="1828800"/>
          </a:xfrm>
        </p:spPr>
        <p:txBody>
          <a:bodyPr/>
          <a:lstStyle/>
          <a:p>
            <a:pPr>
              <a:lnSpc>
                <a:spcPct val="90000"/>
              </a:lnSpc>
            </a:pPr>
            <a:r>
              <a:rPr lang="en-US" altLang="en-US" sz="3200" b="1" i="1">
                <a:solidFill>
                  <a:srgbClr val="FFFF00"/>
                </a:solidFill>
              </a:rPr>
              <a:t>2. What did Jefferson say in his inaugural address to reduce the political quarrels between Federalists and Democratic-Republicans?</a:t>
            </a:r>
          </a:p>
        </p:txBody>
      </p:sp>
      <p:sp>
        <p:nvSpPr>
          <p:cNvPr id="71683" name="Rectangle 3"/>
          <p:cNvSpPr>
            <a:spLocks noGrp="1" noChangeArrowheads="1"/>
          </p:cNvSpPr>
          <p:nvPr>
            <p:ph type="body" idx="1"/>
          </p:nvPr>
        </p:nvSpPr>
        <p:spPr>
          <a:xfrm>
            <a:off x="762000" y="2133600"/>
            <a:ext cx="7696200" cy="3992563"/>
          </a:xfrm>
          <a:effectLst>
            <a:outerShdw dist="53882" dir="2700000" algn="ctr" rotWithShape="0">
              <a:schemeClr val="tx1"/>
            </a:outerShdw>
          </a:effectLst>
        </p:spPr>
        <p:txBody>
          <a:bodyPr/>
          <a:lstStyle/>
          <a:p>
            <a:pPr marL="533400" indent="-533400">
              <a:lnSpc>
                <a:spcPct val="90000"/>
              </a:lnSpc>
              <a:buFontTx/>
              <a:buAutoNum type="alphaUcPeriod"/>
            </a:pPr>
            <a:r>
              <a:rPr lang="en-US" altLang="en-US" sz="2800" b="1">
                <a:solidFill>
                  <a:schemeClr val="bg1"/>
                </a:solidFill>
              </a:rPr>
              <a:t>"I shall, by Republican principles, sink the Federalists into an abyss . . .“</a:t>
            </a:r>
          </a:p>
          <a:p>
            <a:pPr marL="533400" indent="-533400">
              <a:lnSpc>
                <a:spcPct val="90000"/>
              </a:lnSpc>
              <a:buFontTx/>
              <a:buAutoNum type="alphaUcPeriod"/>
            </a:pPr>
            <a:r>
              <a:rPr lang="en-US" altLang="en-US" sz="2800" b="1">
                <a:solidFill>
                  <a:schemeClr val="bg1"/>
                </a:solidFill>
              </a:rPr>
              <a:t>"We are all Republicans; we are all Federalists.“</a:t>
            </a:r>
          </a:p>
          <a:p>
            <a:pPr marL="533400" indent="-533400">
              <a:lnSpc>
                <a:spcPct val="90000"/>
              </a:lnSpc>
              <a:buFontTx/>
              <a:buAutoNum type="alphaUcPeriod"/>
            </a:pPr>
            <a:r>
              <a:rPr lang="en-US" altLang="en-US" sz="2800" b="1">
                <a:solidFill>
                  <a:schemeClr val="bg1"/>
                </a:solidFill>
              </a:rPr>
              <a:t>"A house divided against itself cannot stand.“</a:t>
            </a:r>
          </a:p>
          <a:p>
            <a:pPr marL="533400" indent="-533400">
              <a:lnSpc>
                <a:spcPct val="90000"/>
              </a:lnSpc>
              <a:buFontTx/>
              <a:buAutoNum type="alphaUcPeriod"/>
            </a:pPr>
            <a:r>
              <a:rPr lang="en-US" altLang="en-US" sz="2800" b="1">
                <a:solidFill>
                  <a:schemeClr val="bg1"/>
                </a:solidFill>
              </a:rPr>
              <a:t>"I am persuaded, by all that is written in God's holy law, that we are all Americans and nothing more."</a:t>
            </a:r>
          </a:p>
        </p:txBody>
      </p:sp>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4" name="Picture 8" descr="A+Street+Scene+in+London+m"/>
          <p:cNvPicPr>
            <a:picLocks noChangeAspect="1" noChangeArrowheads="1"/>
          </p:cNvPicPr>
          <p:nvPr/>
        </p:nvPicPr>
        <p:blipFill>
          <a:blip r:embed="rId2">
            <a:lum contrast="28000"/>
            <a:extLst>
              <a:ext uri="{28A0092B-C50C-407E-A947-70E740481C1C}">
                <a14:useLocalDpi xmlns:a14="http://schemas.microsoft.com/office/drawing/2010/main" val="0"/>
              </a:ext>
            </a:extLst>
          </a:blip>
          <a:srcRect/>
          <a:stretch>
            <a:fillRect/>
          </a:stretch>
        </p:blipFill>
        <p:spPr bwMode="auto">
          <a:xfrm>
            <a:off x="3549650" y="0"/>
            <a:ext cx="55943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Picture 4" descr="3070567"/>
          <p:cNvPicPr>
            <a:picLocks noChangeAspect="1" noChangeArrowheads="1"/>
          </p:cNvPicPr>
          <p:nvPr/>
        </p:nvPicPr>
        <p:blipFill>
          <a:blip r:embed="rId3">
            <a:extLst>
              <a:ext uri="{28A0092B-C50C-407E-A947-70E740481C1C}">
                <a14:useLocalDpi xmlns:a14="http://schemas.microsoft.com/office/drawing/2010/main" val="0"/>
              </a:ext>
            </a:extLst>
          </a:blip>
          <a:srcRect l="5556" b="14285"/>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0658" name="Rectangle 2"/>
          <p:cNvSpPr>
            <a:spLocks noGrp="1" noChangeArrowheads="1"/>
          </p:cNvSpPr>
          <p:nvPr>
            <p:ph type="ctrTitle"/>
          </p:nvPr>
        </p:nvSpPr>
        <p:spPr>
          <a:xfrm>
            <a:off x="76200" y="76200"/>
            <a:ext cx="9067800" cy="762000"/>
          </a:xfrm>
          <a:effectLst>
            <a:outerShdw dist="53882" dir="2700000" algn="ctr" rotWithShape="0">
              <a:schemeClr val="tx1"/>
            </a:outerShdw>
          </a:effectLst>
        </p:spPr>
        <p:txBody>
          <a:bodyPr/>
          <a:lstStyle/>
          <a:p>
            <a:r>
              <a:rPr lang="en-US" altLang="en-US" b="1" i="1">
                <a:solidFill>
                  <a:srgbClr val="FFFF00"/>
                </a:solidFill>
              </a:rPr>
              <a:t>Jefferson’s View for the Future</a:t>
            </a:r>
          </a:p>
        </p:txBody>
      </p:sp>
      <p:sp>
        <p:nvSpPr>
          <p:cNvPr id="70659" name="Rectangle 3"/>
          <p:cNvSpPr>
            <a:spLocks noGrp="1" noChangeArrowheads="1"/>
          </p:cNvSpPr>
          <p:nvPr>
            <p:ph type="subTitle" idx="1"/>
          </p:nvPr>
        </p:nvSpPr>
        <p:spPr>
          <a:xfrm>
            <a:off x="0" y="838200"/>
            <a:ext cx="4800600" cy="5638800"/>
          </a:xfrm>
          <a:effectLst/>
        </p:spPr>
        <p:txBody>
          <a:bodyPr/>
          <a:lstStyle/>
          <a:p>
            <a:pPr marL="236538" indent="-236538" algn="l">
              <a:lnSpc>
                <a:spcPct val="90000"/>
              </a:lnSpc>
              <a:buFontTx/>
              <a:buChar char="•"/>
            </a:pPr>
            <a:r>
              <a:rPr lang="en-US" altLang="en-US" sz="2800" b="1" dirty="0">
                <a:solidFill>
                  <a:schemeClr val="bg1"/>
                </a:solidFill>
                <a:effectLst>
                  <a:outerShdw dist="63500" dir="3000000" algn="ctr" rotWithShape="0">
                    <a:schemeClr val="tx1"/>
                  </a:outerShdw>
                </a:effectLst>
              </a:rPr>
              <a:t>Jefferson wanted the United States to remain a nation of small independent farmers, who would uphold the strong morals and democratic values that he associated with country living.</a:t>
            </a:r>
          </a:p>
          <a:p>
            <a:pPr marL="236538" indent="-236538" algn="l">
              <a:lnSpc>
                <a:spcPct val="90000"/>
              </a:lnSpc>
              <a:buFontTx/>
              <a:buChar char="•"/>
            </a:pPr>
            <a:r>
              <a:rPr lang="en-US" altLang="en-US" sz="2800" b="1" dirty="0">
                <a:solidFill>
                  <a:schemeClr val="bg1"/>
                </a:solidFill>
                <a:effectLst>
                  <a:outerShdw dist="63500" dir="3000000" algn="ctr" rotWithShape="0">
                    <a:schemeClr val="tx1"/>
                  </a:outerShdw>
                </a:effectLst>
              </a:rPr>
              <a:t>He hoped that the enormous amount of available land would prevent Americans from crowding into cities, as people had in Europe.</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0659">
                                            <p:txEl>
                                              <p:pRg st="0" end="0"/>
                                            </p:txEl>
                                          </p:spTgt>
                                        </p:tgtEl>
                                        <p:attrNameLst>
                                          <p:attrName>style.visibility</p:attrName>
                                        </p:attrNameLst>
                                      </p:cBhvr>
                                      <p:to>
                                        <p:strVal val="visible"/>
                                      </p:to>
                                    </p:set>
                                    <p:animEffect transition="in" filter="fade">
                                      <p:cBhvr>
                                        <p:cTn id="7" dur="2000"/>
                                        <p:tgtEl>
                                          <p:spTgt spid="706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0659">
                                            <p:txEl>
                                              <p:pRg st="1" end="1"/>
                                            </p:txEl>
                                          </p:spTgt>
                                        </p:tgtEl>
                                        <p:attrNameLst>
                                          <p:attrName>style.visibility</p:attrName>
                                        </p:attrNameLst>
                                      </p:cBhvr>
                                      <p:to>
                                        <p:strVal val="visible"/>
                                      </p:to>
                                    </p:set>
                                    <p:animEffect transition="in" filter="fade">
                                      <p:cBhvr>
                                        <p:cTn id="12" dur="2000"/>
                                        <p:tgtEl>
                                          <p:spTgt spid="70659">
                                            <p:txEl>
                                              <p:pRg st="1" end="1"/>
                                            </p:txEl>
                                          </p:spTgt>
                                        </p:tgtEl>
                                      </p:cBhvr>
                                    </p:animEffect>
                                  </p:childTnLst>
                                </p:cTn>
                              </p:par>
                              <p:par>
                                <p:cTn id="13" presetID="10" presetClass="exit" presetSubtype="0" fill="hold" nodeType="withEffect">
                                  <p:stCondLst>
                                    <p:cond delay="0"/>
                                  </p:stCondLst>
                                  <p:childTnLst>
                                    <p:animEffect transition="out" filter="fade">
                                      <p:cBhvr>
                                        <p:cTn id="14" dur="2000"/>
                                        <p:tgtEl>
                                          <p:spTgt spid="70660"/>
                                        </p:tgtEl>
                                      </p:cBhvr>
                                    </p:animEffect>
                                    <p:set>
                                      <p:cBhvr>
                                        <p:cTn id="15" dur="1" fill="hold">
                                          <p:stCondLst>
                                            <p:cond delay="1999"/>
                                          </p:stCondLst>
                                        </p:cTn>
                                        <p:tgtEl>
                                          <p:spTgt spid="7066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4" name="Picture 6" descr="3070567"/>
          <p:cNvPicPr>
            <a:picLocks noChangeAspect="1" noChangeArrowheads="1"/>
          </p:cNvPicPr>
          <p:nvPr/>
        </p:nvPicPr>
        <p:blipFill>
          <a:blip r:embed="rId2">
            <a:extLst>
              <a:ext uri="{28A0092B-C50C-407E-A947-70E740481C1C}">
                <a14:useLocalDpi xmlns:a14="http://schemas.microsoft.com/office/drawing/2010/main" val="0"/>
              </a:ext>
            </a:extLst>
          </a:blip>
          <a:srcRect l="5556" t="10432" b="19675"/>
          <a:stretch>
            <a:fillRect/>
          </a:stretch>
        </p:blipFill>
        <p:spPr bwMode="auto">
          <a:xfrm>
            <a:off x="0" y="990600"/>
            <a:ext cx="9144000" cy="5105400"/>
          </a:xfrm>
          <a:prstGeom prst="rect">
            <a:avLst/>
          </a:prstGeom>
          <a:noFill/>
          <a:extLst>
            <a:ext uri="{909E8E84-426E-40DD-AFC4-6F175D3DCCD1}">
              <a14:hiddenFill xmlns:a14="http://schemas.microsoft.com/office/drawing/2010/main">
                <a:solidFill>
                  <a:srgbClr val="FFFFFF"/>
                </a:solidFill>
              </a14:hiddenFill>
            </a:ext>
          </a:extLst>
        </p:spPr>
      </p:pic>
      <p:sp>
        <p:nvSpPr>
          <p:cNvPr id="17410" name="Rectangle 2"/>
          <p:cNvSpPr>
            <a:spLocks noGrp="1" noChangeArrowheads="1"/>
          </p:cNvSpPr>
          <p:nvPr>
            <p:ph type="ctrTitle"/>
          </p:nvPr>
        </p:nvSpPr>
        <p:spPr>
          <a:xfrm>
            <a:off x="685800" y="76200"/>
            <a:ext cx="7772400" cy="914400"/>
          </a:xfrm>
          <a:effectLst>
            <a:outerShdw dist="53882" dir="2700000" algn="ctr" rotWithShape="0">
              <a:schemeClr val="tx1"/>
            </a:outerShdw>
          </a:effectLst>
        </p:spPr>
        <p:txBody>
          <a:bodyPr/>
          <a:lstStyle/>
          <a:p>
            <a:r>
              <a:rPr lang="en-US" altLang="en-US" sz="4000" b="1" i="1">
                <a:solidFill>
                  <a:srgbClr val="FFFF00"/>
                </a:solidFill>
              </a:rPr>
              <a:t>Check for Understanding</a:t>
            </a:r>
          </a:p>
        </p:txBody>
      </p:sp>
      <p:sp>
        <p:nvSpPr>
          <p:cNvPr id="17412" name="Rectangle 4"/>
          <p:cNvSpPr>
            <a:spLocks noGrp="1" noChangeArrowheads="1"/>
          </p:cNvSpPr>
          <p:nvPr>
            <p:ph type="subTitle" idx="1"/>
          </p:nvPr>
        </p:nvSpPr>
        <p:spPr>
          <a:xfrm>
            <a:off x="1905000" y="4038600"/>
            <a:ext cx="5257800" cy="1447800"/>
          </a:xfrm>
          <a:effectLst>
            <a:outerShdw dist="53882" dir="2700000" algn="ctr" rotWithShape="0">
              <a:schemeClr val="tx1"/>
            </a:outerShdw>
          </a:effectLst>
        </p:spPr>
        <p:txBody>
          <a:bodyPr/>
          <a:lstStyle/>
          <a:p>
            <a:pPr>
              <a:lnSpc>
                <a:spcPct val="80000"/>
              </a:lnSpc>
            </a:pPr>
            <a:r>
              <a:rPr lang="en-US" altLang="en-US" sz="3600" b="1">
                <a:solidFill>
                  <a:schemeClr val="bg1"/>
                </a:solidFill>
              </a:rPr>
              <a:t>Jefferson wanted a nation of independent farmers.</a:t>
            </a:r>
          </a:p>
        </p:txBody>
      </p:sp>
      <p:sp>
        <p:nvSpPr>
          <p:cNvPr id="17415" name="Text Box 7"/>
          <p:cNvSpPr txBox="1">
            <a:spLocks noChangeArrowheads="1"/>
          </p:cNvSpPr>
          <p:nvPr/>
        </p:nvSpPr>
        <p:spPr bwMode="auto">
          <a:xfrm>
            <a:off x="0" y="6172200"/>
            <a:ext cx="9144000" cy="476250"/>
          </a:xfrm>
          <a:prstGeom prst="rect">
            <a:avLst/>
          </a:prstGeom>
          <a:noFill/>
          <a:ln>
            <a:noFill/>
          </a:ln>
          <a:effectLst>
            <a:outerShdw dist="53882"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lnSpc>
                <a:spcPct val="90000"/>
              </a:lnSpc>
              <a:spcBef>
                <a:spcPct val="20000"/>
              </a:spcBef>
            </a:pPr>
            <a:r>
              <a:rPr lang="en-US" altLang="en-US" sz="2800">
                <a:solidFill>
                  <a:srgbClr val="FFFF00"/>
                </a:solidFill>
                <a:latin typeface="Arial" charset="0"/>
              </a:rPr>
              <a:t>Be sure to re-state the question in your response!</a:t>
            </a:r>
          </a:p>
        </p:txBody>
      </p:sp>
      <p:sp>
        <p:nvSpPr>
          <p:cNvPr id="17416" name="Text Box 8"/>
          <p:cNvSpPr txBox="1">
            <a:spLocks noChangeArrowheads="1"/>
          </p:cNvSpPr>
          <p:nvPr/>
        </p:nvSpPr>
        <p:spPr bwMode="auto">
          <a:xfrm>
            <a:off x="304800" y="1447800"/>
            <a:ext cx="8382000" cy="1079500"/>
          </a:xfrm>
          <a:prstGeom prst="rect">
            <a:avLst/>
          </a:prstGeom>
          <a:noFill/>
          <a:ln>
            <a:noFill/>
          </a:ln>
          <a:effectLst>
            <a:outerShdw dist="53882"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lnSpc>
                <a:spcPct val="90000"/>
              </a:lnSpc>
              <a:spcBef>
                <a:spcPct val="50000"/>
              </a:spcBef>
            </a:pPr>
            <a:r>
              <a:rPr lang="en-US" altLang="en-US">
                <a:solidFill>
                  <a:srgbClr val="FFFF00"/>
                </a:solidFill>
                <a:latin typeface="Arial" charset="0"/>
              </a:rPr>
              <a:t>B ask A: What kind of nation did Jefferson want?</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414"/>
                                        </p:tgtEl>
                                        <p:attrNameLst>
                                          <p:attrName>style.visibility</p:attrName>
                                        </p:attrNameLst>
                                      </p:cBhvr>
                                      <p:to>
                                        <p:strVal val="visible"/>
                                      </p:to>
                                    </p:set>
                                    <p:animEffect transition="in" filter="fade">
                                      <p:cBhvr>
                                        <p:cTn id="7" dur="2000"/>
                                        <p:tgtEl>
                                          <p:spTgt spid="174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416"/>
                                        </p:tgtEl>
                                        <p:attrNameLst>
                                          <p:attrName>style.visibility</p:attrName>
                                        </p:attrNameLst>
                                      </p:cBhvr>
                                      <p:to>
                                        <p:strVal val="visible"/>
                                      </p:to>
                                    </p:set>
                                    <p:animEffect transition="in" filter="fade">
                                      <p:cBhvr>
                                        <p:cTn id="10" dur="2000"/>
                                        <p:tgtEl>
                                          <p:spTgt spid="1741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412">
                                            <p:txEl>
                                              <p:pRg st="0" end="0"/>
                                            </p:txEl>
                                          </p:spTgt>
                                        </p:tgtEl>
                                        <p:attrNameLst>
                                          <p:attrName>style.visibility</p:attrName>
                                        </p:attrNameLst>
                                      </p:cBhvr>
                                      <p:to>
                                        <p:strVal val="visible"/>
                                      </p:to>
                                    </p:set>
                                    <p:animEffect transition="in" filter="fade">
                                      <p:cBhvr>
                                        <p:cTn id="15" dur="2000"/>
                                        <p:tgtEl>
                                          <p:spTgt spid="174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build="p"/>
      <p:bldP spid="174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7" name="Picture 7" descr="bigtom"/>
          <p:cNvPicPr>
            <a:picLocks noChangeAspect="1" noChangeArrowheads="1"/>
          </p:cNvPicPr>
          <p:nvPr/>
        </p:nvPicPr>
        <p:blipFill>
          <a:blip r:embed="rId2">
            <a:extLst>
              <a:ext uri="{28A0092B-C50C-407E-A947-70E740481C1C}">
                <a14:useLocalDpi xmlns:a14="http://schemas.microsoft.com/office/drawing/2010/main" val="0"/>
              </a:ext>
            </a:extLst>
          </a:blip>
          <a:srcRect l="4872"/>
          <a:stretch>
            <a:fillRect/>
          </a:stretch>
        </p:blipFill>
        <p:spPr bwMode="auto">
          <a:xfrm>
            <a:off x="4605338" y="990600"/>
            <a:ext cx="4462462" cy="5867400"/>
          </a:xfrm>
          <a:prstGeom prst="rect">
            <a:avLst/>
          </a:prstGeom>
          <a:noFill/>
          <a:extLst>
            <a:ext uri="{909E8E84-426E-40DD-AFC4-6F175D3DCCD1}">
              <a14:hiddenFill xmlns:a14="http://schemas.microsoft.com/office/drawing/2010/main">
                <a:solidFill>
                  <a:srgbClr val="FFFFFF"/>
                </a:solidFill>
              </a14:hiddenFill>
            </a:ext>
          </a:extLst>
        </p:spPr>
      </p:pic>
      <p:sp>
        <p:nvSpPr>
          <p:cNvPr id="102402" name="Rectangle 2"/>
          <p:cNvSpPr>
            <a:spLocks noGrp="1" noChangeArrowheads="1"/>
          </p:cNvSpPr>
          <p:nvPr>
            <p:ph type="title"/>
          </p:nvPr>
        </p:nvSpPr>
        <p:spPr>
          <a:xfrm>
            <a:off x="457200" y="76200"/>
            <a:ext cx="8229600" cy="914400"/>
          </a:xfrm>
        </p:spPr>
        <p:txBody>
          <a:bodyPr/>
          <a:lstStyle/>
          <a:p>
            <a:r>
              <a:rPr lang="en-US" altLang="en-US" sz="4000" b="1" i="1">
                <a:solidFill>
                  <a:srgbClr val="FFFF00"/>
                </a:solidFill>
              </a:rPr>
              <a:t>Jefferson’s Personal Style</a:t>
            </a:r>
          </a:p>
        </p:txBody>
      </p:sp>
      <p:sp>
        <p:nvSpPr>
          <p:cNvPr id="102403" name="Rectangle 3"/>
          <p:cNvSpPr>
            <a:spLocks noGrp="1" noChangeArrowheads="1"/>
          </p:cNvSpPr>
          <p:nvPr>
            <p:ph type="body" idx="1"/>
          </p:nvPr>
        </p:nvSpPr>
        <p:spPr>
          <a:xfrm>
            <a:off x="152400" y="1112838"/>
            <a:ext cx="5486400" cy="5211762"/>
          </a:xfrm>
          <a:effectLst>
            <a:outerShdw dist="63500" dir="2212194" algn="ctr" rotWithShape="0">
              <a:schemeClr val="tx1"/>
            </a:outerShdw>
          </a:effectLst>
        </p:spPr>
        <p:txBody>
          <a:bodyPr/>
          <a:lstStyle/>
          <a:p>
            <a:r>
              <a:rPr lang="en-US" altLang="en-US" sz="2400" b="1">
                <a:solidFill>
                  <a:schemeClr val="bg1"/>
                </a:solidFill>
              </a:rPr>
              <a:t>As president, Jefferson behaved more like a gentleman farmer than a privileged politician. </a:t>
            </a:r>
          </a:p>
          <a:p>
            <a:r>
              <a:rPr lang="en-US" altLang="en-US" sz="2400" b="1">
                <a:solidFill>
                  <a:schemeClr val="bg1"/>
                </a:solidFill>
              </a:rPr>
              <a:t>Instead of riding in a fancy carriage, Jefferson often walked to the Capitol.</a:t>
            </a:r>
          </a:p>
          <a:p>
            <a:r>
              <a:rPr lang="en-US" altLang="en-US" sz="2400" b="1">
                <a:solidFill>
                  <a:schemeClr val="bg1"/>
                </a:solidFill>
              </a:rPr>
              <a:t>Jefferson was very informal and was known to receive guests while wearing slippers. </a:t>
            </a:r>
          </a:p>
          <a:p>
            <a:r>
              <a:rPr lang="en-US" altLang="en-US" sz="2400" b="1">
                <a:solidFill>
                  <a:schemeClr val="bg1"/>
                </a:solidFill>
              </a:rPr>
              <a:t>As president, Jefferson lived a simple life, and believed in a modest role for the central government, too.</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2403">
                                            <p:txEl>
                                              <p:pRg st="1" end="1"/>
                                            </p:txEl>
                                          </p:spTgt>
                                        </p:tgtEl>
                                        <p:attrNameLst>
                                          <p:attrName>style.visibility</p:attrName>
                                        </p:attrNameLst>
                                      </p:cBhvr>
                                      <p:to>
                                        <p:strVal val="visible"/>
                                      </p:to>
                                    </p:set>
                                    <p:animEffect transition="in" filter="fade">
                                      <p:cBhvr>
                                        <p:cTn id="7" dur="2000"/>
                                        <p:tgtEl>
                                          <p:spTgt spid="10240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2403">
                                            <p:txEl>
                                              <p:pRg st="2" end="2"/>
                                            </p:txEl>
                                          </p:spTgt>
                                        </p:tgtEl>
                                        <p:attrNameLst>
                                          <p:attrName>style.visibility</p:attrName>
                                        </p:attrNameLst>
                                      </p:cBhvr>
                                      <p:to>
                                        <p:strVal val="visible"/>
                                      </p:to>
                                    </p:set>
                                    <p:animEffect transition="in" filter="fade">
                                      <p:cBhvr>
                                        <p:cTn id="12" dur="2000"/>
                                        <p:tgtEl>
                                          <p:spTgt spid="10240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02403">
                                            <p:txEl>
                                              <p:pRg st="3" end="3"/>
                                            </p:txEl>
                                          </p:spTgt>
                                        </p:tgtEl>
                                        <p:attrNameLst>
                                          <p:attrName>style.visibility</p:attrName>
                                        </p:attrNameLst>
                                      </p:cBhvr>
                                      <p:to>
                                        <p:strVal val="visible"/>
                                      </p:to>
                                    </p:set>
                                    <p:animEffect transition="in" filter="fade">
                                      <p:cBhvr>
                                        <p:cTn id="17" dur="2000"/>
                                        <p:tgtEl>
                                          <p:spTgt spid="10240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457200" y="152400"/>
            <a:ext cx="8229600" cy="914400"/>
          </a:xfrm>
        </p:spPr>
        <p:txBody>
          <a:bodyPr/>
          <a:lstStyle/>
          <a:p>
            <a:r>
              <a:rPr lang="en-US" altLang="en-US" sz="4000" b="1" i="1">
                <a:solidFill>
                  <a:srgbClr val="FFFF00"/>
                </a:solidFill>
              </a:rPr>
              <a:t>Check for Understanding</a:t>
            </a:r>
          </a:p>
        </p:txBody>
      </p:sp>
      <p:sp>
        <p:nvSpPr>
          <p:cNvPr id="103427" name="Rectangle 3"/>
          <p:cNvSpPr>
            <a:spLocks noGrp="1" noChangeArrowheads="1"/>
          </p:cNvSpPr>
          <p:nvPr>
            <p:ph type="body" idx="1"/>
          </p:nvPr>
        </p:nvSpPr>
        <p:spPr>
          <a:xfrm>
            <a:off x="3962400" y="3962400"/>
            <a:ext cx="5105400" cy="1828800"/>
          </a:xfrm>
        </p:spPr>
        <p:txBody>
          <a:bodyPr/>
          <a:lstStyle/>
          <a:p>
            <a:pPr marL="0" indent="0" algn="ctr">
              <a:buFontTx/>
              <a:buNone/>
            </a:pPr>
            <a:r>
              <a:rPr lang="en-US" altLang="en-US" b="1">
                <a:solidFill>
                  <a:schemeClr val="bg1"/>
                </a:solidFill>
              </a:rPr>
              <a:t>As president, Jefferson adopted a modest, informal style.</a:t>
            </a:r>
          </a:p>
        </p:txBody>
      </p:sp>
      <p:pic>
        <p:nvPicPr>
          <p:cNvPr id="103428" name="Picture 4" descr="thomas_jeffers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52600"/>
            <a:ext cx="4114800" cy="4114800"/>
          </a:xfrm>
          <a:prstGeom prst="rect">
            <a:avLst/>
          </a:prstGeom>
          <a:noFill/>
          <a:extLst>
            <a:ext uri="{909E8E84-426E-40DD-AFC4-6F175D3DCCD1}">
              <a14:hiddenFill xmlns:a14="http://schemas.microsoft.com/office/drawing/2010/main">
                <a:solidFill>
                  <a:srgbClr val="FFFFFF"/>
                </a:solidFill>
              </a14:hiddenFill>
            </a:ext>
          </a:extLst>
        </p:spPr>
      </p:pic>
      <p:sp>
        <p:nvSpPr>
          <p:cNvPr id="103429" name="Text Box 5"/>
          <p:cNvSpPr txBox="1">
            <a:spLocks noChangeArrowheads="1"/>
          </p:cNvSpPr>
          <p:nvPr/>
        </p:nvSpPr>
        <p:spPr bwMode="auto">
          <a:xfrm>
            <a:off x="0" y="6172200"/>
            <a:ext cx="9144000" cy="476250"/>
          </a:xfrm>
          <a:prstGeom prst="rect">
            <a:avLst/>
          </a:prstGeom>
          <a:noFill/>
          <a:ln>
            <a:noFill/>
          </a:ln>
          <a:effectLst>
            <a:outerShdw dist="53882"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lnSpc>
                <a:spcPct val="90000"/>
              </a:lnSpc>
              <a:spcBef>
                <a:spcPct val="20000"/>
              </a:spcBef>
            </a:pPr>
            <a:r>
              <a:rPr lang="en-US" altLang="en-US" sz="2800">
                <a:solidFill>
                  <a:srgbClr val="FFFF00"/>
                </a:solidFill>
                <a:latin typeface="Arial" charset="0"/>
              </a:rPr>
              <a:t>Be sure to re-state the question in your response!</a:t>
            </a:r>
          </a:p>
        </p:txBody>
      </p:sp>
      <p:sp>
        <p:nvSpPr>
          <p:cNvPr id="103430" name="Text Box 6"/>
          <p:cNvSpPr txBox="1">
            <a:spLocks noChangeArrowheads="1"/>
          </p:cNvSpPr>
          <p:nvPr/>
        </p:nvSpPr>
        <p:spPr bwMode="auto">
          <a:xfrm>
            <a:off x="3962400" y="1371600"/>
            <a:ext cx="5181600"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solidFill>
                  <a:srgbClr val="FFFF00"/>
                </a:solidFill>
                <a:latin typeface="Arial" charset="0"/>
              </a:rPr>
              <a:t>B ask A: What was Jefferson’s personal style as president?</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3430"/>
                                        </p:tgtEl>
                                        <p:attrNameLst>
                                          <p:attrName>style.visibility</p:attrName>
                                        </p:attrNameLst>
                                      </p:cBhvr>
                                      <p:to>
                                        <p:strVal val="visible"/>
                                      </p:to>
                                    </p:set>
                                    <p:animEffect transition="in" filter="fade">
                                      <p:cBhvr>
                                        <p:cTn id="7" dur="2000"/>
                                        <p:tgtEl>
                                          <p:spTgt spid="103430"/>
                                        </p:tgtEl>
                                      </p:cBhvr>
                                    </p:animEffect>
                                  </p:childTnLst>
                                </p:cTn>
                              </p:par>
                              <p:par>
                                <p:cTn id="8" presetID="10" presetClass="entr" presetSubtype="0" fill="hold" nodeType="withEffect">
                                  <p:stCondLst>
                                    <p:cond delay="0"/>
                                  </p:stCondLst>
                                  <p:childTnLst>
                                    <p:set>
                                      <p:cBhvr>
                                        <p:cTn id="9" dur="1" fill="hold">
                                          <p:stCondLst>
                                            <p:cond delay="0"/>
                                          </p:stCondLst>
                                        </p:cTn>
                                        <p:tgtEl>
                                          <p:spTgt spid="103428"/>
                                        </p:tgtEl>
                                        <p:attrNameLst>
                                          <p:attrName>style.visibility</p:attrName>
                                        </p:attrNameLst>
                                      </p:cBhvr>
                                      <p:to>
                                        <p:strVal val="visible"/>
                                      </p:to>
                                    </p:set>
                                    <p:animEffect transition="in" filter="fade">
                                      <p:cBhvr>
                                        <p:cTn id="10" dur="2000"/>
                                        <p:tgtEl>
                                          <p:spTgt spid="10342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3427">
                                            <p:txEl>
                                              <p:pRg st="0" end="0"/>
                                            </p:txEl>
                                          </p:spTgt>
                                        </p:tgtEl>
                                        <p:attrNameLst>
                                          <p:attrName>style.visibility</p:attrName>
                                        </p:attrNameLst>
                                      </p:cBhvr>
                                      <p:to>
                                        <p:strVal val="visible"/>
                                      </p:to>
                                    </p:set>
                                    <p:animEffect transition="in" filter="fade">
                                      <p:cBhvr>
                                        <p:cTn id="15" dur="2000"/>
                                        <p:tgtEl>
                                          <p:spTgt spid="1034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build="p"/>
      <p:bldP spid="1034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57200" y="76200"/>
            <a:ext cx="8229600" cy="838200"/>
          </a:xfrm>
        </p:spPr>
        <p:txBody>
          <a:bodyPr/>
          <a:lstStyle/>
          <a:p>
            <a:r>
              <a:rPr lang="en-US" altLang="en-US" sz="4000" b="1" i="1">
                <a:solidFill>
                  <a:srgbClr val="FFFF00"/>
                </a:solidFill>
              </a:rPr>
              <a:t>Undoing Federalist Programs</a:t>
            </a:r>
          </a:p>
        </p:txBody>
      </p:sp>
      <p:sp>
        <p:nvSpPr>
          <p:cNvPr id="64515" name="Rectangle 3"/>
          <p:cNvSpPr>
            <a:spLocks noGrp="1" noChangeArrowheads="1"/>
          </p:cNvSpPr>
          <p:nvPr>
            <p:ph type="body" idx="1"/>
          </p:nvPr>
        </p:nvSpPr>
        <p:spPr>
          <a:xfrm>
            <a:off x="76200" y="990600"/>
            <a:ext cx="5562600" cy="5486400"/>
          </a:xfrm>
        </p:spPr>
        <p:txBody>
          <a:bodyPr/>
          <a:lstStyle/>
          <a:p>
            <a:pPr>
              <a:lnSpc>
                <a:spcPct val="90000"/>
              </a:lnSpc>
            </a:pPr>
            <a:r>
              <a:rPr lang="en-US" altLang="en-US" sz="2800" b="1">
                <a:solidFill>
                  <a:schemeClr val="bg1"/>
                </a:solidFill>
              </a:rPr>
              <a:t>Jefferson ended many Federalist programs.</a:t>
            </a:r>
          </a:p>
          <a:p>
            <a:pPr>
              <a:lnSpc>
                <a:spcPct val="90000"/>
              </a:lnSpc>
            </a:pPr>
            <a:r>
              <a:rPr lang="en-US" altLang="en-US" sz="2800" b="1">
                <a:solidFill>
                  <a:schemeClr val="bg1"/>
                </a:solidFill>
              </a:rPr>
              <a:t>He directed Congress to allow the Alien and Sedition Acts to end. </a:t>
            </a:r>
          </a:p>
          <a:p>
            <a:pPr>
              <a:lnSpc>
                <a:spcPct val="90000"/>
              </a:lnSpc>
            </a:pPr>
            <a:r>
              <a:rPr lang="en-US" altLang="en-US" sz="2800" b="1">
                <a:solidFill>
                  <a:schemeClr val="bg1"/>
                </a:solidFill>
              </a:rPr>
              <a:t>Congress also ended many taxes, including the unpopular whiskey tax. </a:t>
            </a:r>
          </a:p>
          <a:p>
            <a:pPr>
              <a:lnSpc>
                <a:spcPct val="90000"/>
              </a:lnSpc>
            </a:pPr>
            <a:r>
              <a:rPr lang="en-US" altLang="en-US" sz="2800" b="1">
                <a:solidFill>
                  <a:schemeClr val="bg1"/>
                </a:solidFill>
              </a:rPr>
              <a:t>With less tax revenue, Jefferson reduced the number of federal employees to cut costs, and he also cut the size of the military.</a:t>
            </a:r>
          </a:p>
        </p:txBody>
      </p:sp>
      <p:pic>
        <p:nvPicPr>
          <p:cNvPr id="64516" name="Picture 4" descr="Jefferson2"/>
          <p:cNvPicPr>
            <a:picLocks noChangeAspect="1" noChangeArrowheads="1"/>
          </p:cNvPicPr>
          <p:nvPr/>
        </p:nvPicPr>
        <p:blipFill>
          <a:blip r:embed="rId2">
            <a:extLst>
              <a:ext uri="{28A0092B-C50C-407E-A947-70E740481C1C}">
                <a14:useLocalDpi xmlns:a14="http://schemas.microsoft.com/office/drawing/2010/main" val="0"/>
              </a:ext>
            </a:extLst>
          </a:blip>
          <a:srcRect l="16586" r="14514"/>
          <a:stretch>
            <a:fillRect/>
          </a:stretch>
        </p:blipFill>
        <p:spPr bwMode="auto">
          <a:xfrm>
            <a:off x="5614988" y="1143000"/>
            <a:ext cx="3529012" cy="4419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4515">
                                            <p:txEl>
                                              <p:pRg st="1" end="1"/>
                                            </p:txEl>
                                          </p:spTgt>
                                        </p:tgtEl>
                                        <p:attrNameLst>
                                          <p:attrName>style.visibility</p:attrName>
                                        </p:attrNameLst>
                                      </p:cBhvr>
                                      <p:to>
                                        <p:strVal val="visible"/>
                                      </p:to>
                                    </p:set>
                                    <p:animEffect transition="in" filter="fade">
                                      <p:cBhvr>
                                        <p:cTn id="7" dur="2000"/>
                                        <p:tgtEl>
                                          <p:spTgt spid="6451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4515">
                                            <p:txEl>
                                              <p:pRg st="2" end="2"/>
                                            </p:txEl>
                                          </p:spTgt>
                                        </p:tgtEl>
                                        <p:attrNameLst>
                                          <p:attrName>style.visibility</p:attrName>
                                        </p:attrNameLst>
                                      </p:cBhvr>
                                      <p:to>
                                        <p:strVal val="visible"/>
                                      </p:to>
                                    </p:set>
                                    <p:animEffect transition="in" filter="fade">
                                      <p:cBhvr>
                                        <p:cTn id="12" dur="2000"/>
                                        <p:tgtEl>
                                          <p:spTgt spid="6451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4515">
                                            <p:txEl>
                                              <p:pRg st="3" end="3"/>
                                            </p:txEl>
                                          </p:spTgt>
                                        </p:tgtEl>
                                        <p:attrNameLst>
                                          <p:attrName>style.visibility</p:attrName>
                                        </p:attrNameLst>
                                      </p:cBhvr>
                                      <p:to>
                                        <p:strVal val="visible"/>
                                      </p:to>
                                    </p:set>
                                    <p:animEffect transition="in" filter="fade">
                                      <p:cBhvr>
                                        <p:cTn id="17" dur="2000"/>
                                        <p:tgtEl>
                                          <p:spTgt spid="645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8" name="Picture 4" descr="Jefferson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3200400"/>
            <a:ext cx="2938463" cy="3657600"/>
          </a:xfrm>
          <a:prstGeom prst="rect">
            <a:avLst/>
          </a:prstGeom>
          <a:noFill/>
          <a:extLst>
            <a:ext uri="{909E8E84-426E-40DD-AFC4-6F175D3DCCD1}">
              <a14:hiddenFill xmlns:a14="http://schemas.microsoft.com/office/drawing/2010/main">
                <a:solidFill>
                  <a:srgbClr val="FFFFFF"/>
                </a:solidFill>
              </a14:hiddenFill>
            </a:ext>
          </a:extLst>
        </p:spPr>
      </p:pic>
      <p:pic>
        <p:nvPicPr>
          <p:cNvPr id="72709" name="Picture 5" descr="hamilton2"/>
          <p:cNvPicPr>
            <a:picLocks noChangeAspect="1" noChangeArrowheads="1"/>
          </p:cNvPicPr>
          <p:nvPr/>
        </p:nvPicPr>
        <p:blipFill>
          <a:blip r:embed="rId3">
            <a:extLst>
              <a:ext uri="{28A0092B-C50C-407E-A947-70E740481C1C}">
                <a14:useLocalDpi xmlns:a14="http://schemas.microsoft.com/office/drawing/2010/main" val="0"/>
              </a:ext>
            </a:extLst>
          </a:blip>
          <a:srcRect l="13187" r="16484" b="37053"/>
          <a:stretch>
            <a:fillRect/>
          </a:stretch>
        </p:blipFill>
        <p:spPr bwMode="auto">
          <a:xfrm>
            <a:off x="685800" y="3276600"/>
            <a:ext cx="3067050" cy="3581400"/>
          </a:xfrm>
          <a:prstGeom prst="rect">
            <a:avLst/>
          </a:prstGeom>
          <a:noFill/>
          <a:extLst>
            <a:ext uri="{909E8E84-426E-40DD-AFC4-6F175D3DCCD1}">
              <a14:hiddenFill xmlns:a14="http://schemas.microsoft.com/office/drawing/2010/main">
                <a:solidFill>
                  <a:srgbClr val="FFFFFF"/>
                </a:solidFill>
              </a14:hiddenFill>
            </a:ext>
          </a:extLst>
        </p:spPr>
      </p:pic>
      <p:sp>
        <p:nvSpPr>
          <p:cNvPr id="72706" name="Rectangle 2"/>
          <p:cNvSpPr>
            <a:spLocks noGrp="1" noChangeArrowheads="1"/>
          </p:cNvSpPr>
          <p:nvPr>
            <p:ph type="title"/>
          </p:nvPr>
        </p:nvSpPr>
        <p:spPr>
          <a:xfrm>
            <a:off x="457200" y="76200"/>
            <a:ext cx="8229600" cy="838200"/>
          </a:xfrm>
        </p:spPr>
        <p:txBody>
          <a:bodyPr/>
          <a:lstStyle/>
          <a:p>
            <a:r>
              <a:rPr lang="en-US" altLang="en-US" sz="4000" b="1" i="1">
                <a:solidFill>
                  <a:srgbClr val="FFFF00"/>
                </a:solidFill>
              </a:rPr>
              <a:t>Undoing Federalist Programs</a:t>
            </a:r>
          </a:p>
        </p:txBody>
      </p:sp>
      <p:sp>
        <p:nvSpPr>
          <p:cNvPr id="72707" name="Rectangle 3"/>
          <p:cNvSpPr>
            <a:spLocks noGrp="1" noChangeArrowheads="1"/>
          </p:cNvSpPr>
          <p:nvPr>
            <p:ph type="body" idx="1"/>
          </p:nvPr>
        </p:nvSpPr>
        <p:spPr>
          <a:xfrm>
            <a:off x="228600" y="990600"/>
            <a:ext cx="8915400" cy="2438400"/>
          </a:xfrm>
        </p:spPr>
        <p:txBody>
          <a:bodyPr/>
          <a:lstStyle/>
          <a:p>
            <a:pPr>
              <a:lnSpc>
                <a:spcPct val="90000"/>
              </a:lnSpc>
            </a:pPr>
            <a:r>
              <a:rPr lang="en-US" altLang="en-US" sz="2800" b="1">
                <a:solidFill>
                  <a:schemeClr val="bg1"/>
                </a:solidFill>
              </a:rPr>
              <a:t>Hamilton had believed that people who were owed money by their government would make sure the government was run properly. </a:t>
            </a:r>
          </a:p>
          <a:p>
            <a:pPr>
              <a:lnSpc>
                <a:spcPct val="90000"/>
              </a:lnSpc>
            </a:pPr>
            <a:r>
              <a:rPr lang="en-US" altLang="en-US" sz="2800" b="1">
                <a:solidFill>
                  <a:schemeClr val="bg1"/>
                </a:solidFill>
              </a:rPr>
              <a:t>But Jefferson opposed public debt and used revenues from tariffs and land sales to reduce the amount of money owed by the government.</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2707">
                                            <p:txEl>
                                              <p:pRg st="1" end="1"/>
                                            </p:txEl>
                                          </p:spTgt>
                                        </p:tgtEl>
                                        <p:attrNameLst>
                                          <p:attrName>style.visibility</p:attrName>
                                        </p:attrNameLst>
                                      </p:cBhvr>
                                      <p:to>
                                        <p:strVal val="visible"/>
                                      </p:to>
                                    </p:set>
                                    <p:animEffect transition="in" filter="fade">
                                      <p:cBhvr>
                                        <p:cTn id="7" dur="2000"/>
                                        <p:tgtEl>
                                          <p:spTgt spid="72707">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2708"/>
                                        </p:tgtEl>
                                        <p:attrNameLst>
                                          <p:attrName>style.visibility</p:attrName>
                                        </p:attrNameLst>
                                      </p:cBhvr>
                                      <p:to>
                                        <p:strVal val="visible"/>
                                      </p:to>
                                    </p:set>
                                    <p:animEffect transition="in" filter="fade">
                                      <p:cBhvr>
                                        <p:cTn id="10" dur="2000"/>
                                        <p:tgtEl>
                                          <p:spTgt spid="727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4"/>
          <p:cNvSpPr>
            <a:spLocks noGrp="1" noChangeArrowheads="1"/>
          </p:cNvSpPr>
          <p:nvPr>
            <p:ph type="title"/>
          </p:nvPr>
        </p:nvSpPr>
        <p:spPr>
          <a:xfrm>
            <a:off x="457200" y="152400"/>
            <a:ext cx="8229600" cy="914400"/>
          </a:xfrm>
        </p:spPr>
        <p:txBody>
          <a:bodyPr/>
          <a:lstStyle/>
          <a:p>
            <a:r>
              <a:rPr lang="en-US" altLang="en-US" sz="4000" b="1" i="1">
                <a:solidFill>
                  <a:srgbClr val="FFFF00"/>
                </a:solidFill>
              </a:rPr>
              <a:t>Check for Understanding</a:t>
            </a:r>
          </a:p>
        </p:txBody>
      </p:sp>
      <p:sp>
        <p:nvSpPr>
          <p:cNvPr id="45062" name="Rectangle 6"/>
          <p:cNvSpPr>
            <a:spLocks noGrp="1" noChangeArrowheads="1"/>
          </p:cNvSpPr>
          <p:nvPr>
            <p:ph type="body" idx="1"/>
          </p:nvPr>
        </p:nvSpPr>
        <p:spPr>
          <a:xfrm>
            <a:off x="3962400" y="3962400"/>
            <a:ext cx="5105400" cy="1828800"/>
          </a:xfrm>
        </p:spPr>
        <p:txBody>
          <a:bodyPr/>
          <a:lstStyle/>
          <a:p>
            <a:pPr marL="0" indent="0" algn="ctr">
              <a:buFontTx/>
              <a:buNone/>
            </a:pPr>
            <a:r>
              <a:rPr lang="en-US" altLang="en-US" sz="2800" b="1">
                <a:solidFill>
                  <a:schemeClr val="bg1"/>
                </a:solidFill>
              </a:rPr>
              <a:t>The Alien and Sedition Acts and the excise tax on whiskey were allowed to expire under Jefferson</a:t>
            </a:r>
          </a:p>
        </p:txBody>
      </p:sp>
      <p:pic>
        <p:nvPicPr>
          <p:cNvPr id="45064" name="Picture 8" descr="thomas_jeffers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52600"/>
            <a:ext cx="4114800" cy="4114800"/>
          </a:xfrm>
          <a:prstGeom prst="rect">
            <a:avLst/>
          </a:prstGeom>
          <a:noFill/>
          <a:extLst>
            <a:ext uri="{909E8E84-426E-40DD-AFC4-6F175D3DCCD1}">
              <a14:hiddenFill xmlns:a14="http://schemas.microsoft.com/office/drawing/2010/main">
                <a:solidFill>
                  <a:srgbClr val="FFFFFF"/>
                </a:solidFill>
              </a14:hiddenFill>
            </a:ext>
          </a:extLst>
        </p:spPr>
      </p:pic>
      <p:sp>
        <p:nvSpPr>
          <p:cNvPr id="45065" name="Text Box 9"/>
          <p:cNvSpPr txBox="1">
            <a:spLocks noChangeArrowheads="1"/>
          </p:cNvSpPr>
          <p:nvPr/>
        </p:nvSpPr>
        <p:spPr bwMode="auto">
          <a:xfrm>
            <a:off x="0" y="6172200"/>
            <a:ext cx="9144000" cy="476250"/>
          </a:xfrm>
          <a:prstGeom prst="rect">
            <a:avLst/>
          </a:prstGeom>
          <a:noFill/>
          <a:ln>
            <a:noFill/>
          </a:ln>
          <a:effectLst>
            <a:outerShdw dist="53882"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lnSpc>
                <a:spcPct val="90000"/>
              </a:lnSpc>
              <a:spcBef>
                <a:spcPct val="20000"/>
              </a:spcBef>
            </a:pPr>
            <a:r>
              <a:rPr lang="en-US" altLang="en-US" sz="2800">
                <a:solidFill>
                  <a:srgbClr val="FFFF00"/>
                </a:solidFill>
                <a:latin typeface="Arial" charset="0"/>
              </a:rPr>
              <a:t>Be sure to re-state the question in your response!</a:t>
            </a:r>
          </a:p>
        </p:txBody>
      </p:sp>
      <p:sp>
        <p:nvSpPr>
          <p:cNvPr id="45066" name="Text Box 10"/>
          <p:cNvSpPr txBox="1">
            <a:spLocks noChangeArrowheads="1"/>
          </p:cNvSpPr>
          <p:nvPr/>
        </p:nvSpPr>
        <p:spPr bwMode="auto">
          <a:xfrm>
            <a:off x="3962400" y="1371600"/>
            <a:ext cx="5181600"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solidFill>
                  <a:srgbClr val="FFFF00"/>
                </a:solidFill>
                <a:latin typeface="Arial" charset="0"/>
              </a:rPr>
              <a:t>A ask B: What Federalist laws were allowed to expire under Jefferson?</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066"/>
                                        </p:tgtEl>
                                        <p:attrNameLst>
                                          <p:attrName>style.visibility</p:attrName>
                                        </p:attrNameLst>
                                      </p:cBhvr>
                                      <p:to>
                                        <p:strVal val="visible"/>
                                      </p:to>
                                    </p:set>
                                    <p:animEffect transition="in" filter="fade">
                                      <p:cBhvr>
                                        <p:cTn id="7" dur="2000"/>
                                        <p:tgtEl>
                                          <p:spTgt spid="45066"/>
                                        </p:tgtEl>
                                      </p:cBhvr>
                                    </p:animEffect>
                                  </p:childTnLst>
                                </p:cTn>
                              </p:par>
                              <p:par>
                                <p:cTn id="8" presetID="10" presetClass="entr" presetSubtype="0" fill="hold" nodeType="withEffect">
                                  <p:stCondLst>
                                    <p:cond delay="0"/>
                                  </p:stCondLst>
                                  <p:childTnLst>
                                    <p:set>
                                      <p:cBhvr>
                                        <p:cTn id="9" dur="1" fill="hold">
                                          <p:stCondLst>
                                            <p:cond delay="0"/>
                                          </p:stCondLst>
                                        </p:cTn>
                                        <p:tgtEl>
                                          <p:spTgt spid="45064"/>
                                        </p:tgtEl>
                                        <p:attrNameLst>
                                          <p:attrName>style.visibility</p:attrName>
                                        </p:attrNameLst>
                                      </p:cBhvr>
                                      <p:to>
                                        <p:strVal val="visible"/>
                                      </p:to>
                                    </p:set>
                                    <p:animEffect transition="in" filter="fade">
                                      <p:cBhvr>
                                        <p:cTn id="10" dur="2000"/>
                                        <p:tgtEl>
                                          <p:spTgt spid="4506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5062">
                                            <p:txEl>
                                              <p:pRg st="0" end="0"/>
                                            </p:txEl>
                                          </p:spTgt>
                                        </p:tgtEl>
                                        <p:attrNameLst>
                                          <p:attrName>style.visibility</p:attrName>
                                        </p:attrNameLst>
                                      </p:cBhvr>
                                      <p:to>
                                        <p:strVal val="visible"/>
                                      </p:to>
                                    </p:set>
                                    <p:animEffect transition="in" filter="fade">
                                      <p:cBhvr>
                                        <p:cTn id="15" dur="2000"/>
                                        <p:tgtEl>
                                          <p:spTgt spid="4506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2" grpId="0" build="p"/>
      <p:bldP spid="4506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6" name="Picture 8" descr="Thomas Jeffers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4202113" cy="5715000"/>
          </a:xfrm>
          <a:prstGeom prst="rect">
            <a:avLst/>
          </a:prstGeom>
          <a:noFill/>
          <a:extLst>
            <a:ext uri="{909E8E84-426E-40DD-AFC4-6F175D3DCCD1}">
              <a14:hiddenFill xmlns:a14="http://schemas.microsoft.com/office/drawing/2010/main">
                <a:solidFill>
                  <a:srgbClr val="FFFFFF"/>
                </a:solidFill>
              </a14:hiddenFill>
            </a:ext>
          </a:extLst>
        </p:spPr>
      </p:pic>
      <p:sp>
        <p:nvSpPr>
          <p:cNvPr id="48132" name="Rectangle 4"/>
          <p:cNvSpPr>
            <a:spLocks noGrp="1" noChangeArrowheads="1"/>
          </p:cNvSpPr>
          <p:nvPr>
            <p:ph type="ctrTitle"/>
          </p:nvPr>
        </p:nvSpPr>
        <p:spPr>
          <a:xfrm>
            <a:off x="228600" y="76200"/>
            <a:ext cx="8610600" cy="914400"/>
          </a:xfrm>
        </p:spPr>
        <p:txBody>
          <a:bodyPr/>
          <a:lstStyle/>
          <a:p>
            <a:r>
              <a:rPr lang="en-US" altLang="en-US" sz="4000" b="1" i="1">
                <a:solidFill>
                  <a:srgbClr val="FFFF00"/>
                </a:solidFill>
              </a:rPr>
              <a:t>Check for Understanding</a:t>
            </a:r>
          </a:p>
        </p:txBody>
      </p:sp>
      <p:sp>
        <p:nvSpPr>
          <p:cNvPr id="48134" name="Rectangle 6"/>
          <p:cNvSpPr>
            <a:spLocks noGrp="1" noChangeArrowheads="1"/>
          </p:cNvSpPr>
          <p:nvPr>
            <p:ph type="subTitle" idx="1"/>
          </p:nvPr>
        </p:nvSpPr>
        <p:spPr>
          <a:xfrm>
            <a:off x="4343400" y="3657600"/>
            <a:ext cx="4800600" cy="2209800"/>
          </a:xfrm>
        </p:spPr>
        <p:txBody>
          <a:bodyPr/>
          <a:lstStyle/>
          <a:p>
            <a:pPr>
              <a:lnSpc>
                <a:spcPct val="90000"/>
              </a:lnSpc>
            </a:pPr>
            <a:r>
              <a:rPr lang="en-US" altLang="en-US" sz="2800" b="1">
                <a:solidFill>
                  <a:schemeClr val="bg1"/>
                </a:solidFill>
              </a:rPr>
              <a:t>Jefferson made up for the loss of revenue by reducing the number of federal employees and the size of the military.</a:t>
            </a:r>
          </a:p>
        </p:txBody>
      </p:sp>
      <p:sp>
        <p:nvSpPr>
          <p:cNvPr id="48137" name="Text Box 9"/>
          <p:cNvSpPr txBox="1">
            <a:spLocks noChangeArrowheads="1"/>
          </p:cNvSpPr>
          <p:nvPr/>
        </p:nvSpPr>
        <p:spPr bwMode="auto">
          <a:xfrm>
            <a:off x="4267200" y="1219200"/>
            <a:ext cx="48768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spcBef>
                <a:spcPct val="50000"/>
              </a:spcBef>
            </a:pPr>
            <a:r>
              <a:rPr lang="en-US" altLang="en-US" sz="3200">
                <a:solidFill>
                  <a:srgbClr val="FFFF00"/>
                </a:solidFill>
                <a:latin typeface="Arial" charset="0"/>
              </a:rPr>
              <a:t>B ask A: How did Jefferson make up for the loss of revenue caused by the repeal of the whiskey tax?</a:t>
            </a:r>
          </a:p>
        </p:txBody>
      </p:sp>
      <p:sp>
        <p:nvSpPr>
          <p:cNvPr id="48138" name="Text Box 10"/>
          <p:cNvSpPr txBox="1">
            <a:spLocks noChangeArrowheads="1"/>
          </p:cNvSpPr>
          <p:nvPr/>
        </p:nvSpPr>
        <p:spPr bwMode="auto">
          <a:xfrm>
            <a:off x="0" y="6172200"/>
            <a:ext cx="9144000" cy="476250"/>
          </a:xfrm>
          <a:prstGeom prst="rect">
            <a:avLst/>
          </a:prstGeom>
          <a:noFill/>
          <a:ln>
            <a:noFill/>
          </a:ln>
          <a:effectLst>
            <a:outerShdw dist="53882"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lnSpc>
                <a:spcPct val="90000"/>
              </a:lnSpc>
              <a:spcBef>
                <a:spcPct val="20000"/>
              </a:spcBef>
            </a:pPr>
            <a:r>
              <a:rPr lang="en-US" altLang="en-US" sz="2800">
                <a:solidFill>
                  <a:srgbClr val="FFFF00"/>
                </a:solidFill>
                <a:latin typeface="Arial" charset="0"/>
              </a:rPr>
              <a:t>Be sure to re-state the question in your response!</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8136"/>
                                        </p:tgtEl>
                                        <p:attrNameLst>
                                          <p:attrName>style.visibility</p:attrName>
                                        </p:attrNameLst>
                                      </p:cBhvr>
                                      <p:to>
                                        <p:strVal val="visible"/>
                                      </p:to>
                                    </p:set>
                                    <p:animEffect transition="in" filter="fade">
                                      <p:cBhvr>
                                        <p:cTn id="7" dur="2000"/>
                                        <p:tgtEl>
                                          <p:spTgt spid="4813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8137"/>
                                        </p:tgtEl>
                                        <p:attrNameLst>
                                          <p:attrName>style.visibility</p:attrName>
                                        </p:attrNameLst>
                                      </p:cBhvr>
                                      <p:to>
                                        <p:strVal val="visible"/>
                                      </p:to>
                                    </p:set>
                                    <p:animEffect transition="in" filter="fade">
                                      <p:cBhvr>
                                        <p:cTn id="10" dur="2000"/>
                                        <p:tgtEl>
                                          <p:spTgt spid="4813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8134">
                                            <p:txEl>
                                              <p:pRg st="0" end="0"/>
                                            </p:txEl>
                                          </p:spTgt>
                                        </p:tgtEl>
                                        <p:attrNameLst>
                                          <p:attrName>style.visibility</p:attrName>
                                        </p:attrNameLst>
                                      </p:cBhvr>
                                      <p:to>
                                        <p:strVal val="visible"/>
                                      </p:to>
                                    </p:set>
                                    <p:animEffect transition="in" filter="fade">
                                      <p:cBhvr>
                                        <p:cTn id="15" dur="2000"/>
                                        <p:tgtEl>
                                          <p:spTgt spid="4813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4" grpId="0" build="p"/>
      <p:bldP spid="4813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p:cNvPicPr>
            <a:picLocks noChangeAspect="1" noChangeArrowheads="1"/>
          </p:cNvPicPr>
          <p:nvPr/>
        </p:nvPicPr>
        <p:blipFill>
          <a:blip r:embed="rId2">
            <a:lum bright="-12000" contrast="32000"/>
            <a:extLst>
              <a:ext uri="{28A0092B-C50C-407E-A947-70E740481C1C}">
                <a14:useLocalDpi xmlns:a14="http://schemas.microsoft.com/office/drawing/2010/main" val="0"/>
              </a:ext>
            </a:extLst>
          </a:blip>
          <a:srcRect/>
          <a:stretch>
            <a:fillRect/>
          </a:stretch>
        </p:blipFill>
        <p:spPr bwMode="auto">
          <a:xfrm>
            <a:off x="0" y="-1905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0355" name="Rectangle 3"/>
          <p:cNvSpPr>
            <a:spLocks noGrp="1" noChangeArrowheads="1"/>
          </p:cNvSpPr>
          <p:nvPr>
            <p:ph type="title"/>
          </p:nvPr>
        </p:nvSpPr>
        <p:spPr>
          <a:xfrm>
            <a:off x="1066800" y="990600"/>
            <a:ext cx="6324600" cy="2819400"/>
          </a:xfrm>
        </p:spPr>
        <p:txBody>
          <a:bodyPr/>
          <a:lstStyle/>
          <a:p>
            <a:r>
              <a:rPr lang="en-US" altLang="en-US" sz="4000" b="1" i="1">
                <a:solidFill>
                  <a:schemeClr val="tx1"/>
                </a:solidFill>
              </a:rPr>
              <a:t>Get your whiteboards and markers ready!</a:t>
            </a:r>
          </a:p>
        </p:txBody>
      </p:sp>
    </p:spTree>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152400" y="76200"/>
            <a:ext cx="8915400" cy="1981200"/>
          </a:xfrm>
        </p:spPr>
        <p:txBody>
          <a:bodyPr/>
          <a:lstStyle/>
          <a:p>
            <a:r>
              <a:rPr lang="en-US" altLang="en-US" sz="4000" b="1" i="1">
                <a:solidFill>
                  <a:srgbClr val="FFFF00"/>
                </a:solidFill>
              </a:rPr>
              <a:t>3. How did the opinions of Jefferson and Hamilton regarding the public debt differ?</a:t>
            </a:r>
          </a:p>
        </p:txBody>
      </p:sp>
      <p:pic>
        <p:nvPicPr>
          <p:cNvPr id="13317" name="Picture 5" descr="Hamilton2"/>
          <p:cNvPicPr>
            <a:picLocks noChangeAspect="1" noChangeArrowheads="1"/>
          </p:cNvPicPr>
          <p:nvPr/>
        </p:nvPicPr>
        <p:blipFill>
          <a:blip r:embed="rId2">
            <a:extLst>
              <a:ext uri="{28A0092B-C50C-407E-A947-70E740481C1C}">
                <a14:useLocalDpi xmlns:a14="http://schemas.microsoft.com/office/drawing/2010/main" val="0"/>
              </a:ext>
            </a:extLst>
          </a:blip>
          <a:srcRect l="12018" r="17596" b="26315"/>
          <a:stretch>
            <a:fillRect/>
          </a:stretch>
        </p:blipFill>
        <p:spPr bwMode="auto">
          <a:xfrm>
            <a:off x="0" y="2743200"/>
            <a:ext cx="3013075" cy="4114800"/>
          </a:xfrm>
          <a:prstGeom prst="rect">
            <a:avLst/>
          </a:prstGeom>
          <a:noFill/>
          <a:extLst>
            <a:ext uri="{909E8E84-426E-40DD-AFC4-6F175D3DCCD1}">
              <a14:hiddenFill xmlns:a14="http://schemas.microsoft.com/office/drawing/2010/main">
                <a:solidFill>
                  <a:srgbClr val="FFFFFF"/>
                </a:solidFill>
              </a14:hiddenFill>
            </a:ext>
          </a:extLst>
        </p:spPr>
      </p:pic>
      <p:pic>
        <p:nvPicPr>
          <p:cNvPr id="13319" name="Picture 7" descr="t_jefferson_by_charles_willson_peale_179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2895600"/>
            <a:ext cx="2819400" cy="3962400"/>
          </a:xfrm>
          <a:prstGeom prst="rect">
            <a:avLst/>
          </a:prstGeom>
          <a:noFill/>
          <a:extLst>
            <a:ext uri="{909E8E84-426E-40DD-AFC4-6F175D3DCCD1}">
              <a14:hiddenFill xmlns:a14="http://schemas.microsoft.com/office/drawing/2010/main">
                <a:solidFill>
                  <a:srgbClr val="FFFFFF"/>
                </a:solidFill>
              </a14:hiddenFill>
            </a:ext>
          </a:extLst>
        </p:spPr>
      </p:pic>
      <p:sp>
        <p:nvSpPr>
          <p:cNvPr id="13321" name="Rectangle 9"/>
          <p:cNvSpPr>
            <a:spLocks noGrp="1" noChangeArrowheads="1"/>
          </p:cNvSpPr>
          <p:nvPr>
            <p:ph type="subTitle" idx="1"/>
          </p:nvPr>
        </p:nvSpPr>
        <p:spPr>
          <a:xfrm>
            <a:off x="533400" y="2209800"/>
            <a:ext cx="8458200" cy="4267200"/>
          </a:xfrm>
          <a:effectLst>
            <a:outerShdw dist="53882" dir="2700000" algn="ctr" rotWithShape="0">
              <a:schemeClr val="tx1"/>
            </a:outerShdw>
          </a:effectLst>
        </p:spPr>
        <p:txBody>
          <a:bodyPr/>
          <a:lstStyle/>
          <a:p>
            <a:pPr marL="457200" indent="-457200" algn="l">
              <a:lnSpc>
                <a:spcPct val="90000"/>
              </a:lnSpc>
              <a:buFontTx/>
              <a:buAutoNum type="alphaUcPeriod"/>
            </a:pPr>
            <a:r>
              <a:rPr lang="en-US" altLang="en-US" sz="2800" b="1">
                <a:solidFill>
                  <a:schemeClr val="bg1"/>
                </a:solidFill>
              </a:rPr>
              <a:t>Jefferson believed that people who were owed money by the government would make sure the government was run properly.</a:t>
            </a:r>
          </a:p>
          <a:p>
            <a:pPr marL="457200" indent="-457200" algn="l">
              <a:lnSpc>
                <a:spcPct val="90000"/>
              </a:lnSpc>
              <a:buFontTx/>
              <a:buAutoNum type="alphaUcPeriod"/>
            </a:pPr>
            <a:r>
              <a:rPr lang="en-US" altLang="en-US" sz="2800" b="1">
                <a:solidFill>
                  <a:schemeClr val="bg1"/>
                </a:solidFill>
              </a:rPr>
              <a:t>Hamilton thought some public debt gave citizens an interest in good government.</a:t>
            </a:r>
          </a:p>
          <a:p>
            <a:pPr marL="457200" indent="-457200" algn="l">
              <a:lnSpc>
                <a:spcPct val="90000"/>
              </a:lnSpc>
              <a:buFontTx/>
              <a:buAutoNum type="alphaUcPeriod"/>
            </a:pPr>
            <a:r>
              <a:rPr lang="en-US" altLang="en-US" sz="2800" b="1">
                <a:solidFill>
                  <a:schemeClr val="bg1"/>
                </a:solidFill>
              </a:rPr>
              <a:t>Hamilton was opposed to all public debt.</a:t>
            </a:r>
          </a:p>
          <a:p>
            <a:pPr marL="457200" indent="-457200" algn="l">
              <a:lnSpc>
                <a:spcPct val="90000"/>
              </a:lnSpc>
              <a:buFontTx/>
              <a:buAutoNum type="alphaUcPeriod"/>
            </a:pPr>
            <a:r>
              <a:rPr lang="en-US" altLang="en-US" sz="2800" b="1">
                <a:solidFill>
                  <a:schemeClr val="bg1"/>
                </a:solidFill>
              </a:rPr>
              <a:t>Jefferson was reluctant to sell public land to reduce the amount of money owed by the government.</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321"/>
                                        </p:tgtEl>
                                        <p:attrNameLst>
                                          <p:attrName>style.visibility</p:attrName>
                                        </p:attrNameLst>
                                      </p:cBhvr>
                                      <p:to>
                                        <p:strVal val="visible"/>
                                      </p:to>
                                    </p:set>
                                    <p:animEffect transition="in" filter="fade">
                                      <p:cBhvr>
                                        <p:cTn id="7" dur="2000"/>
                                        <p:tgtEl>
                                          <p:spTgt spid="13321"/>
                                        </p:tgtEl>
                                      </p:cBhvr>
                                    </p:animEffect>
                                  </p:childTnLst>
                                </p:cTn>
                              </p:par>
                              <p:par>
                                <p:cTn id="8" presetID="10" presetClass="exit" presetSubtype="0" fill="hold" nodeType="withEffect">
                                  <p:stCondLst>
                                    <p:cond delay="0"/>
                                  </p:stCondLst>
                                  <p:childTnLst>
                                    <p:animEffect transition="out" filter="fade">
                                      <p:cBhvr>
                                        <p:cTn id="9" dur="2000"/>
                                        <p:tgtEl>
                                          <p:spTgt spid="13317"/>
                                        </p:tgtEl>
                                      </p:cBhvr>
                                    </p:animEffect>
                                    <p:set>
                                      <p:cBhvr>
                                        <p:cTn id="10" dur="1" fill="hold">
                                          <p:stCondLst>
                                            <p:cond delay="1999"/>
                                          </p:stCondLst>
                                        </p:cTn>
                                        <p:tgtEl>
                                          <p:spTgt spid="13317"/>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2000"/>
                                        <p:tgtEl>
                                          <p:spTgt spid="13319"/>
                                        </p:tgtEl>
                                      </p:cBhvr>
                                    </p:animEffect>
                                    <p:set>
                                      <p:cBhvr>
                                        <p:cTn id="13" dur="1" fill="hold">
                                          <p:stCondLst>
                                            <p:cond delay="1999"/>
                                          </p:stCondLst>
                                        </p:cTn>
                                        <p:tgtEl>
                                          <p:spTgt spid="133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41" name="Picture 5" descr="Adams_3"/>
          <p:cNvPicPr>
            <a:picLocks noChangeAspect="1" noChangeArrowheads="1"/>
          </p:cNvPicPr>
          <p:nvPr/>
        </p:nvPicPr>
        <p:blipFill>
          <a:blip r:embed="rId2" cstate="print">
            <a:extLst>
              <a:ext uri="{28A0092B-C50C-407E-A947-70E740481C1C}">
                <a14:useLocalDpi xmlns:a14="http://schemas.microsoft.com/office/drawing/2010/main" val="0"/>
              </a:ext>
            </a:extLst>
          </a:blip>
          <a:srcRect l="19588"/>
          <a:stretch>
            <a:fillRect/>
          </a:stretch>
        </p:blipFill>
        <p:spPr bwMode="auto">
          <a:xfrm>
            <a:off x="6172200" y="2924175"/>
            <a:ext cx="2971800" cy="3933825"/>
          </a:xfrm>
          <a:prstGeom prst="rect">
            <a:avLst/>
          </a:prstGeom>
          <a:noFill/>
          <a:extLst>
            <a:ext uri="{909E8E84-426E-40DD-AFC4-6F175D3DCCD1}">
              <a14:hiddenFill xmlns:a14="http://schemas.microsoft.com/office/drawing/2010/main">
                <a:solidFill>
                  <a:srgbClr val="FFFFFF"/>
                </a:solidFill>
              </a14:hiddenFill>
            </a:ext>
          </a:extLst>
        </p:spPr>
      </p:pic>
      <p:pic>
        <p:nvPicPr>
          <p:cNvPr id="65543" name="Picture 7" descr="Jefferson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538" y="3200400"/>
            <a:ext cx="2938462" cy="3657600"/>
          </a:xfrm>
          <a:prstGeom prst="rect">
            <a:avLst/>
          </a:prstGeom>
          <a:noFill/>
          <a:extLst>
            <a:ext uri="{909E8E84-426E-40DD-AFC4-6F175D3DCCD1}">
              <a14:hiddenFill xmlns:a14="http://schemas.microsoft.com/office/drawing/2010/main">
                <a:solidFill>
                  <a:srgbClr val="FFFFFF"/>
                </a:solidFill>
              </a14:hiddenFill>
            </a:ext>
          </a:extLst>
        </p:spPr>
      </p:pic>
      <p:sp>
        <p:nvSpPr>
          <p:cNvPr id="65538" name="Rectangle 2"/>
          <p:cNvSpPr>
            <a:spLocks noGrp="1" noChangeArrowheads="1"/>
          </p:cNvSpPr>
          <p:nvPr>
            <p:ph type="title"/>
          </p:nvPr>
        </p:nvSpPr>
        <p:spPr>
          <a:xfrm>
            <a:off x="457200" y="76200"/>
            <a:ext cx="8229600" cy="838200"/>
          </a:xfrm>
        </p:spPr>
        <p:txBody>
          <a:bodyPr/>
          <a:lstStyle/>
          <a:p>
            <a:r>
              <a:rPr lang="en-US" altLang="en-US" sz="4000" b="1" i="1">
                <a:solidFill>
                  <a:srgbClr val="FFFF00"/>
                </a:solidFill>
              </a:rPr>
              <a:t>Marshall and the Judiciary</a:t>
            </a:r>
          </a:p>
        </p:txBody>
      </p:sp>
      <p:sp>
        <p:nvSpPr>
          <p:cNvPr id="65540" name="Rectangle 4"/>
          <p:cNvSpPr>
            <a:spLocks noChangeArrowheads="1"/>
          </p:cNvSpPr>
          <p:nvPr/>
        </p:nvSpPr>
        <p:spPr bwMode="auto">
          <a:xfrm>
            <a:off x="76200" y="3505200"/>
            <a:ext cx="609600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har char="•"/>
              <a:defRPr sz="3200">
                <a:solidFill>
                  <a:schemeClr val="tx1"/>
                </a:solidFill>
                <a:latin typeface="Arial" charset="0"/>
              </a:defRPr>
            </a:lvl1pPr>
            <a:lvl2pPr marL="742950" indent="-285750" algn="l">
              <a:spcBef>
                <a:spcPct val="20000"/>
              </a:spcBef>
              <a:buChar char="–"/>
              <a:defRPr sz="2800">
                <a:solidFill>
                  <a:schemeClr val="tx1"/>
                </a:solidFill>
                <a:latin typeface="Arial" charset="0"/>
              </a:defRPr>
            </a:lvl2pPr>
            <a:lvl3pPr marL="1143000" indent="-228600" algn="l">
              <a:spcBef>
                <a:spcPct val="20000"/>
              </a:spcBef>
              <a:buChar char="•"/>
              <a:defRPr sz="2400">
                <a:solidFill>
                  <a:schemeClr val="tx1"/>
                </a:solidFill>
                <a:latin typeface="Arial" charset="0"/>
              </a:defRPr>
            </a:lvl3pPr>
            <a:lvl4pPr marL="1600200" indent="-228600" algn="l">
              <a:spcBef>
                <a:spcPct val="20000"/>
              </a:spcBef>
              <a:buChar char="–"/>
              <a:defRPr sz="2000">
                <a:solidFill>
                  <a:schemeClr val="tx1"/>
                </a:solidFill>
                <a:latin typeface="Arial" charset="0"/>
              </a:defRPr>
            </a:lvl4pPr>
            <a:lvl5pPr marL="2057400" indent="-228600" algn="l">
              <a:spcBef>
                <a:spcPct val="20000"/>
              </a:spcBef>
              <a:buChar char="»"/>
              <a:defRPr sz="2000">
                <a:solidFill>
                  <a:schemeClr val="tx1"/>
                </a:solidFill>
                <a:latin typeface="Arial" charset="0"/>
              </a:defRPr>
            </a:lvl5pPr>
            <a:lvl6pPr marL="2514600" indent="-228600" fontAlgn="base">
              <a:spcBef>
                <a:spcPct val="20000"/>
              </a:spcBef>
              <a:spcAft>
                <a:spcPct val="0"/>
              </a:spcAft>
              <a:buChar char="»"/>
              <a:defRPr sz="2000">
                <a:solidFill>
                  <a:schemeClr val="tx1"/>
                </a:solidFill>
                <a:latin typeface="Arial" charset="0"/>
              </a:defRPr>
            </a:lvl6pPr>
            <a:lvl7pPr marL="2971800" indent="-228600" fontAlgn="base">
              <a:spcBef>
                <a:spcPct val="20000"/>
              </a:spcBef>
              <a:spcAft>
                <a:spcPct val="0"/>
              </a:spcAft>
              <a:buChar char="»"/>
              <a:defRPr sz="2000">
                <a:solidFill>
                  <a:schemeClr val="tx1"/>
                </a:solidFill>
                <a:latin typeface="Arial" charset="0"/>
              </a:defRPr>
            </a:lvl7pPr>
            <a:lvl8pPr marL="3429000" indent="-228600" fontAlgn="base">
              <a:spcBef>
                <a:spcPct val="20000"/>
              </a:spcBef>
              <a:spcAft>
                <a:spcPct val="0"/>
              </a:spcAft>
              <a:buChar char="»"/>
              <a:defRPr sz="2000">
                <a:solidFill>
                  <a:schemeClr val="tx1"/>
                </a:solidFill>
                <a:latin typeface="Arial" charset="0"/>
              </a:defRPr>
            </a:lvl8pPr>
            <a:lvl9pPr marL="3886200" indent="-228600" fontAlgn="base">
              <a:spcBef>
                <a:spcPct val="20000"/>
              </a:spcBef>
              <a:spcAft>
                <a:spcPct val="0"/>
              </a:spcAft>
              <a:buChar char="»"/>
              <a:defRPr sz="2000">
                <a:solidFill>
                  <a:schemeClr val="tx1"/>
                </a:solidFill>
                <a:latin typeface="Arial" charset="0"/>
              </a:defRPr>
            </a:lvl9pPr>
          </a:lstStyle>
          <a:p>
            <a:pPr>
              <a:lnSpc>
                <a:spcPct val="90000"/>
              </a:lnSpc>
            </a:pPr>
            <a:r>
              <a:rPr lang="en-US" altLang="en-US" sz="2800" i="0">
                <a:solidFill>
                  <a:schemeClr val="bg1"/>
                </a:solidFill>
              </a:rPr>
              <a:t>Jefferson would have very little power or influence over the courts. </a:t>
            </a:r>
          </a:p>
          <a:p>
            <a:pPr>
              <a:lnSpc>
                <a:spcPct val="90000"/>
              </a:lnSpc>
            </a:pPr>
            <a:r>
              <a:rPr lang="en-US" altLang="en-US" sz="2800" i="0">
                <a:solidFill>
                  <a:schemeClr val="bg1"/>
                </a:solidFill>
              </a:rPr>
              <a:t>Adams also appointed John Marshall as Chief Justice of the Supreme Court.</a:t>
            </a:r>
          </a:p>
        </p:txBody>
      </p:sp>
      <p:pic>
        <p:nvPicPr>
          <p:cNvPr id="65542" name="Picture 6" descr="Marshal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00800" y="3200400"/>
            <a:ext cx="2743200" cy="3657600"/>
          </a:xfrm>
          <a:prstGeom prst="rect">
            <a:avLst/>
          </a:prstGeom>
          <a:noFill/>
          <a:extLst>
            <a:ext uri="{909E8E84-426E-40DD-AFC4-6F175D3DCCD1}">
              <a14:hiddenFill xmlns:a14="http://schemas.microsoft.com/office/drawing/2010/main">
                <a:solidFill>
                  <a:srgbClr val="FFFFFF"/>
                </a:solidFill>
              </a14:hiddenFill>
            </a:ext>
          </a:extLst>
        </p:spPr>
      </p:pic>
      <p:sp>
        <p:nvSpPr>
          <p:cNvPr id="65539" name="Rectangle 3"/>
          <p:cNvSpPr>
            <a:spLocks noGrp="1" noChangeArrowheads="1"/>
          </p:cNvSpPr>
          <p:nvPr>
            <p:ph type="body" idx="1"/>
          </p:nvPr>
        </p:nvSpPr>
        <p:spPr>
          <a:xfrm>
            <a:off x="76200" y="990600"/>
            <a:ext cx="9067800" cy="2590800"/>
          </a:xfrm>
          <a:effectLst>
            <a:outerShdw dist="35921" dir="2700000" algn="ctr" rotWithShape="0">
              <a:schemeClr val="tx1"/>
            </a:outerShdw>
          </a:effectLst>
        </p:spPr>
        <p:txBody>
          <a:bodyPr/>
          <a:lstStyle/>
          <a:p>
            <a:pPr>
              <a:lnSpc>
                <a:spcPct val="90000"/>
              </a:lnSpc>
            </a:pPr>
            <a:r>
              <a:rPr lang="en-US" altLang="en-US" sz="2800" b="1">
                <a:solidFill>
                  <a:schemeClr val="bg1"/>
                </a:solidFill>
              </a:rPr>
              <a:t>Under the Judiciary Act of 1801, President Adams had appointed as many Federalist judges as he could before Jefferson’s inauguration in 1801. </a:t>
            </a:r>
          </a:p>
          <a:p>
            <a:pPr>
              <a:lnSpc>
                <a:spcPct val="90000"/>
              </a:lnSpc>
            </a:pPr>
            <a:r>
              <a:rPr lang="en-US" altLang="en-US" sz="2800" b="1">
                <a:solidFill>
                  <a:schemeClr val="bg1"/>
                </a:solidFill>
              </a:rPr>
              <a:t>These ‘midnight judges’ would create a firmly Federalist judiciary that could check the power of Jefferson and the Democratic-Republicans.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5539">
                                            <p:txEl>
                                              <p:pRg st="1" end="1"/>
                                            </p:txEl>
                                          </p:spTgt>
                                        </p:tgtEl>
                                        <p:attrNameLst>
                                          <p:attrName>style.visibility</p:attrName>
                                        </p:attrNameLst>
                                      </p:cBhvr>
                                      <p:to>
                                        <p:strVal val="visible"/>
                                      </p:to>
                                    </p:set>
                                    <p:animEffect transition="in" filter="fade">
                                      <p:cBhvr>
                                        <p:cTn id="7" dur="2000"/>
                                        <p:tgtEl>
                                          <p:spTgt spid="6553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5540">
                                            <p:txEl>
                                              <p:pRg st="0" end="0"/>
                                            </p:txEl>
                                          </p:spTgt>
                                        </p:tgtEl>
                                        <p:attrNameLst>
                                          <p:attrName>style.visibility</p:attrName>
                                        </p:attrNameLst>
                                      </p:cBhvr>
                                      <p:to>
                                        <p:strVal val="visible"/>
                                      </p:to>
                                    </p:set>
                                    <p:animEffect transition="in" filter="fade">
                                      <p:cBhvr>
                                        <p:cTn id="12" dur="2000"/>
                                        <p:tgtEl>
                                          <p:spTgt spid="65540">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5543"/>
                                        </p:tgtEl>
                                        <p:attrNameLst>
                                          <p:attrName>style.visibility</p:attrName>
                                        </p:attrNameLst>
                                      </p:cBhvr>
                                      <p:to>
                                        <p:strVal val="visible"/>
                                      </p:to>
                                    </p:set>
                                    <p:animEffect transition="in" filter="fade">
                                      <p:cBhvr>
                                        <p:cTn id="15" dur="2000"/>
                                        <p:tgtEl>
                                          <p:spTgt spid="6554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5540">
                                            <p:txEl>
                                              <p:pRg st="1" end="1"/>
                                            </p:txEl>
                                          </p:spTgt>
                                        </p:tgtEl>
                                        <p:attrNameLst>
                                          <p:attrName>style.visibility</p:attrName>
                                        </p:attrNameLst>
                                      </p:cBhvr>
                                      <p:to>
                                        <p:strVal val="visible"/>
                                      </p:to>
                                    </p:set>
                                    <p:animEffect transition="in" filter="fade">
                                      <p:cBhvr>
                                        <p:cTn id="20" dur="2000"/>
                                        <p:tgtEl>
                                          <p:spTgt spid="65540">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65542"/>
                                        </p:tgtEl>
                                        <p:attrNameLst>
                                          <p:attrName>style.visibility</p:attrName>
                                        </p:attrNameLst>
                                      </p:cBhvr>
                                      <p:to>
                                        <p:strVal val="visible"/>
                                      </p:to>
                                    </p:set>
                                    <p:animEffect transition="in" filter="fade">
                                      <p:cBhvr>
                                        <p:cTn id="23" dur="2000"/>
                                        <p:tgtEl>
                                          <p:spTgt spid="655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0" grpId="0" uiExpand="1" build="p"/>
      <p:bldP spid="65539"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8" name="Picture 10" descr="john-marshall-paint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14400"/>
            <a:ext cx="4784725" cy="5943600"/>
          </a:xfrm>
          <a:prstGeom prst="rect">
            <a:avLst/>
          </a:prstGeom>
          <a:noFill/>
          <a:extLst>
            <a:ext uri="{909E8E84-426E-40DD-AFC4-6F175D3DCCD1}">
              <a14:hiddenFill xmlns:a14="http://schemas.microsoft.com/office/drawing/2010/main">
                <a:solidFill>
                  <a:srgbClr val="FFFFFF"/>
                </a:solidFill>
              </a14:hiddenFill>
            </a:ext>
          </a:extLst>
        </p:spPr>
      </p:pic>
      <p:sp>
        <p:nvSpPr>
          <p:cNvPr id="78852" name="Rectangle 4"/>
          <p:cNvSpPr>
            <a:spLocks noGrp="1" noChangeArrowheads="1"/>
          </p:cNvSpPr>
          <p:nvPr>
            <p:ph type="title"/>
          </p:nvPr>
        </p:nvSpPr>
        <p:spPr>
          <a:xfrm>
            <a:off x="457200" y="76200"/>
            <a:ext cx="8229600" cy="838200"/>
          </a:xfrm>
        </p:spPr>
        <p:txBody>
          <a:bodyPr/>
          <a:lstStyle/>
          <a:p>
            <a:r>
              <a:rPr lang="en-US" altLang="en-US" sz="4000" b="1" i="1">
                <a:solidFill>
                  <a:srgbClr val="FFFF00"/>
                </a:solidFill>
              </a:rPr>
              <a:t>Marshall and the Judiciary</a:t>
            </a:r>
          </a:p>
        </p:txBody>
      </p:sp>
      <p:sp>
        <p:nvSpPr>
          <p:cNvPr id="78854" name="Rectangle 6"/>
          <p:cNvSpPr>
            <a:spLocks noChangeArrowheads="1"/>
          </p:cNvSpPr>
          <p:nvPr/>
        </p:nvSpPr>
        <p:spPr bwMode="auto">
          <a:xfrm>
            <a:off x="4724400" y="2743200"/>
            <a:ext cx="426720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har char="•"/>
              <a:defRPr sz="3200">
                <a:solidFill>
                  <a:schemeClr val="tx1"/>
                </a:solidFill>
                <a:latin typeface="Arial" charset="0"/>
              </a:defRPr>
            </a:lvl1pPr>
            <a:lvl2pPr marL="742950" indent="-285750" algn="l">
              <a:spcBef>
                <a:spcPct val="20000"/>
              </a:spcBef>
              <a:buChar char="–"/>
              <a:defRPr sz="2800">
                <a:solidFill>
                  <a:schemeClr val="tx1"/>
                </a:solidFill>
                <a:latin typeface="Arial" charset="0"/>
              </a:defRPr>
            </a:lvl2pPr>
            <a:lvl3pPr marL="1143000" indent="-228600" algn="l">
              <a:spcBef>
                <a:spcPct val="20000"/>
              </a:spcBef>
              <a:buChar char="•"/>
              <a:defRPr sz="2400">
                <a:solidFill>
                  <a:schemeClr val="tx1"/>
                </a:solidFill>
                <a:latin typeface="Arial" charset="0"/>
              </a:defRPr>
            </a:lvl3pPr>
            <a:lvl4pPr marL="1600200" indent="-228600" algn="l">
              <a:spcBef>
                <a:spcPct val="20000"/>
              </a:spcBef>
              <a:buChar char="–"/>
              <a:defRPr sz="2000">
                <a:solidFill>
                  <a:schemeClr val="tx1"/>
                </a:solidFill>
                <a:latin typeface="Arial" charset="0"/>
              </a:defRPr>
            </a:lvl4pPr>
            <a:lvl5pPr marL="2057400" indent="-228600" algn="l">
              <a:spcBef>
                <a:spcPct val="20000"/>
              </a:spcBef>
              <a:buChar char="»"/>
              <a:defRPr sz="2000">
                <a:solidFill>
                  <a:schemeClr val="tx1"/>
                </a:solidFill>
                <a:latin typeface="Arial" charset="0"/>
              </a:defRPr>
            </a:lvl5pPr>
            <a:lvl6pPr marL="2514600" indent="-228600" fontAlgn="base">
              <a:spcBef>
                <a:spcPct val="20000"/>
              </a:spcBef>
              <a:spcAft>
                <a:spcPct val="0"/>
              </a:spcAft>
              <a:buChar char="»"/>
              <a:defRPr sz="2000">
                <a:solidFill>
                  <a:schemeClr val="tx1"/>
                </a:solidFill>
                <a:latin typeface="Arial" charset="0"/>
              </a:defRPr>
            </a:lvl6pPr>
            <a:lvl7pPr marL="2971800" indent="-228600" fontAlgn="base">
              <a:spcBef>
                <a:spcPct val="20000"/>
              </a:spcBef>
              <a:spcAft>
                <a:spcPct val="0"/>
              </a:spcAft>
              <a:buChar char="»"/>
              <a:defRPr sz="2000">
                <a:solidFill>
                  <a:schemeClr val="tx1"/>
                </a:solidFill>
                <a:latin typeface="Arial" charset="0"/>
              </a:defRPr>
            </a:lvl7pPr>
            <a:lvl8pPr marL="3429000" indent="-228600" fontAlgn="base">
              <a:spcBef>
                <a:spcPct val="20000"/>
              </a:spcBef>
              <a:spcAft>
                <a:spcPct val="0"/>
              </a:spcAft>
              <a:buChar char="»"/>
              <a:defRPr sz="2000">
                <a:solidFill>
                  <a:schemeClr val="tx1"/>
                </a:solidFill>
                <a:latin typeface="Arial" charset="0"/>
              </a:defRPr>
            </a:lvl8pPr>
            <a:lvl9pPr marL="3886200" indent="-228600" fontAlgn="base">
              <a:spcBef>
                <a:spcPct val="20000"/>
              </a:spcBef>
              <a:spcAft>
                <a:spcPct val="0"/>
              </a:spcAft>
              <a:buChar char="»"/>
              <a:defRPr sz="2000">
                <a:solidFill>
                  <a:schemeClr val="tx1"/>
                </a:solidFill>
                <a:latin typeface="Arial" charset="0"/>
              </a:defRPr>
            </a:lvl9pPr>
          </a:lstStyle>
          <a:p>
            <a:pPr algn="ctr">
              <a:lnSpc>
                <a:spcPct val="90000"/>
              </a:lnSpc>
              <a:buFontTx/>
              <a:buNone/>
            </a:pPr>
            <a:r>
              <a:rPr lang="en-US" altLang="en-US" sz="2800" i="0">
                <a:solidFill>
                  <a:schemeClr val="bg1"/>
                </a:solidFill>
              </a:rPr>
              <a:t>Marshall served as Chief Justice for over three decades. Under Marshall, the Supreme Court upheld federal authority and strengthened federal courts.</a:t>
            </a:r>
          </a:p>
        </p:txBody>
      </p:sp>
    </p:spTree>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5" name="Picture 5" descr="zenger.bmp (172854 by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9144000" cy="6019800"/>
          </a:xfrm>
          <a:prstGeom prst="rect">
            <a:avLst/>
          </a:prstGeom>
          <a:noFill/>
          <a:extLst>
            <a:ext uri="{909E8E84-426E-40DD-AFC4-6F175D3DCCD1}">
              <a14:hiddenFill xmlns:a14="http://schemas.microsoft.com/office/drawing/2010/main">
                <a:solidFill>
                  <a:srgbClr val="FFFFFF"/>
                </a:solidFill>
              </a14:hiddenFill>
            </a:ext>
          </a:extLst>
        </p:spPr>
      </p:pic>
      <p:sp>
        <p:nvSpPr>
          <p:cNvPr id="97286" name="Rectangle 6"/>
          <p:cNvSpPr>
            <a:spLocks noChangeArrowheads="1"/>
          </p:cNvSpPr>
          <p:nvPr/>
        </p:nvSpPr>
        <p:spPr bwMode="auto">
          <a:xfrm>
            <a:off x="381000" y="3810000"/>
            <a:ext cx="8458200" cy="1828800"/>
          </a:xfrm>
          <a:prstGeom prst="rect">
            <a:avLst/>
          </a:prstGeom>
          <a:noFill/>
          <a:ln>
            <a:noFill/>
          </a:ln>
          <a:effectLst>
            <a:outerShdw dist="56796"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defRPr sz="3200">
                <a:solidFill>
                  <a:schemeClr val="tx1"/>
                </a:solidFill>
                <a:latin typeface="Arial" charset="0"/>
              </a:defRPr>
            </a:lvl1pPr>
            <a:lvl2pPr>
              <a:spcBef>
                <a:spcPct val="20000"/>
              </a:spcBef>
              <a:defRPr sz="2800">
                <a:solidFill>
                  <a:schemeClr val="tx1"/>
                </a:solidFill>
                <a:latin typeface="Arial" charset="0"/>
              </a:defRPr>
            </a:lvl2pPr>
            <a:lvl3pPr>
              <a:spcBef>
                <a:spcPct val="20000"/>
              </a:spcBef>
              <a:defRPr sz="2400">
                <a:solidFill>
                  <a:schemeClr val="tx1"/>
                </a:solidFill>
                <a:latin typeface="Arial" charset="0"/>
              </a:defRPr>
            </a:lvl3pPr>
            <a:lvl4pPr>
              <a:spcBef>
                <a:spcPct val="20000"/>
              </a:spcBef>
              <a:defRPr sz="2000">
                <a:solidFill>
                  <a:schemeClr val="tx1"/>
                </a:solidFill>
                <a:latin typeface="Arial" charset="0"/>
              </a:defRPr>
            </a:lvl4pPr>
            <a:lvl5pPr>
              <a:spcBef>
                <a:spcPct val="20000"/>
              </a:spcBef>
              <a:defRPr sz="2000">
                <a:solidFill>
                  <a:schemeClr val="tx1"/>
                </a:solidFill>
                <a:latin typeface="Arial" charset="0"/>
              </a:defRPr>
            </a:lvl5pPr>
            <a:lvl6pPr algn="ctr" fontAlgn="base">
              <a:spcBef>
                <a:spcPct val="20000"/>
              </a:spcBef>
              <a:spcAft>
                <a:spcPct val="0"/>
              </a:spcAft>
              <a:defRPr sz="2000">
                <a:solidFill>
                  <a:schemeClr val="tx1"/>
                </a:solidFill>
                <a:latin typeface="Arial" charset="0"/>
              </a:defRPr>
            </a:lvl6pPr>
            <a:lvl7pPr algn="ctr" fontAlgn="base">
              <a:spcBef>
                <a:spcPct val="20000"/>
              </a:spcBef>
              <a:spcAft>
                <a:spcPct val="0"/>
              </a:spcAft>
              <a:defRPr sz="2000">
                <a:solidFill>
                  <a:schemeClr val="tx1"/>
                </a:solidFill>
                <a:latin typeface="Arial" charset="0"/>
              </a:defRPr>
            </a:lvl7pPr>
            <a:lvl8pPr algn="ctr" fontAlgn="base">
              <a:spcBef>
                <a:spcPct val="20000"/>
              </a:spcBef>
              <a:spcAft>
                <a:spcPct val="0"/>
              </a:spcAft>
              <a:defRPr sz="2000">
                <a:solidFill>
                  <a:schemeClr val="tx1"/>
                </a:solidFill>
                <a:latin typeface="Arial" charset="0"/>
              </a:defRPr>
            </a:lvl8pPr>
            <a:lvl9pPr algn="ctr" fontAlgn="base">
              <a:spcBef>
                <a:spcPct val="20000"/>
              </a:spcBef>
              <a:spcAft>
                <a:spcPct val="0"/>
              </a:spcAft>
              <a:defRPr sz="2000">
                <a:solidFill>
                  <a:schemeClr val="tx1"/>
                </a:solidFill>
                <a:latin typeface="Arial" charset="0"/>
              </a:defRPr>
            </a:lvl9pPr>
          </a:lstStyle>
          <a:p>
            <a:pPr>
              <a:lnSpc>
                <a:spcPct val="90000"/>
              </a:lnSpc>
            </a:pPr>
            <a:r>
              <a:rPr lang="en-US" altLang="en-US" i="0">
                <a:solidFill>
                  <a:schemeClr val="bg1"/>
                </a:solidFill>
              </a:rPr>
              <a:t>The Judiciary Act seriously limited Jefferson’s power over the courts by giving Adams the power to appoint so many new Federalist judges.</a:t>
            </a:r>
          </a:p>
        </p:txBody>
      </p:sp>
      <p:sp>
        <p:nvSpPr>
          <p:cNvPr id="97282" name="Rectangle 2"/>
          <p:cNvSpPr>
            <a:spLocks noGrp="1" noChangeArrowheads="1"/>
          </p:cNvSpPr>
          <p:nvPr>
            <p:ph type="title"/>
          </p:nvPr>
        </p:nvSpPr>
        <p:spPr>
          <a:xfrm>
            <a:off x="457200" y="76200"/>
            <a:ext cx="8229600" cy="1143000"/>
          </a:xfrm>
          <a:effectLst>
            <a:outerShdw dist="53882" dir="2700000" algn="ctr" rotWithShape="0">
              <a:schemeClr val="tx1"/>
            </a:outerShdw>
          </a:effectLst>
        </p:spPr>
        <p:txBody>
          <a:bodyPr/>
          <a:lstStyle/>
          <a:p>
            <a:r>
              <a:rPr lang="en-US" altLang="en-US" b="1" i="1">
                <a:solidFill>
                  <a:srgbClr val="FFFF00"/>
                </a:solidFill>
              </a:rPr>
              <a:t>Check for Understanding</a:t>
            </a:r>
          </a:p>
        </p:txBody>
      </p:sp>
      <p:sp>
        <p:nvSpPr>
          <p:cNvPr id="97283" name="Rectangle 3"/>
          <p:cNvSpPr>
            <a:spLocks noGrp="1" noChangeArrowheads="1"/>
          </p:cNvSpPr>
          <p:nvPr>
            <p:ph type="body" idx="1"/>
          </p:nvPr>
        </p:nvSpPr>
        <p:spPr>
          <a:xfrm>
            <a:off x="457200" y="1600200"/>
            <a:ext cx="8229600" cy="1752600"/>
          </a:xfrm>
          <a:effectLst>
            <a:outerShdw dist="53882" dir="2700000" algn="ctr" rotWithShape="0">
              <a:schemeClr val="tx1"/>
            </a:outerShdw>
          </a:effectLst>
        </p:spPr>
        <p:txBody>
          <a:bodyPr/>
          <a:lstStyle/>
          <a:p>
            <a:pPr algn="ctr">
              <a:buFontTx/>
              <a:buNone/>
            </a:pPr>
            <a:r>
              <a:rPr lang="en-US" altLang="en-US" b="1" i="1">
                <a:solidFill>
                  <a:srgbClr val="FFFF00"/>
                </a:solidFill>
              </a:rPr>
              <a:t>A ask B: How did the Judiciary Act of 1801 affect Jefferson’s power over the courts?</a:t>
            </a:r>
          </a:p>
        </p:txBody>
      </p:sp>
      <p:sp>
        <p:nvSpPr>
          <p:cNvPr id="97284" name="Text Box 4"/>
          <p:cNvSpPr txBox="1">
            <a:spLocks noChangeArrowheads="1"/>
          </p:cNvSpPr>
          <p:nvPr/>
        </p:nvSpPr>
        <p:spPr bwMode="auto">
          <a:xfrm>
            <a:off x="0" y="6248400"/>
            <a:ext cx="9067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solidFill>
                  <a:srgbClr val="FFFF00"/>
                </a:solidFill>
                <a:latin typeface="Arial" charset="0"/>
              </a:rPr>
              <a:t>Be sure to re-state the question in your response!</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7285"/>
                                        </p:tgtEl>
                                        <p:attrNameLst>
                                          <p:attrName>style.visibility</p:attrName>
                                        </p:attrNameLst>
                                      </p:cBhvr>
                                      <p:to>
                                        <p:strVal val="visible"/>
                                      </p:to>
                                    </p:set>
                                    <p:animEffect transition="in" filter="fade">
                                      <p:cBhvr>
                                        <p:cTn id="7" dur="2000"/>
                                        <p:tgtEl>
                                          <p:spTgt spid="9728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7283">
                                            <p:txEl>
                                              <p:pRg st="0" end="0"/>
                                            </p:txEl>
                                          </p:spTgt>
                                        </p:tgtEl>
                                        <p:attrNameLst>
                                          <p:attrName>style.visibility</p:attrName>
                                        </p:attrNameLst>
                                      </p:cBhvr>
                                      <p:to>
                                        <p:strVal val="visible"/>
                                      </p:to>
                                    </p:set>
                                    <p:animEffect transition="in" filter="fade">
                                      <p:cBhvr>
                                        <p:cTn id="10" dur="2000"/>
                                        <p:tgtEl>
                                          <p:spTgt spid="97283">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7286">
                                            <p:txEl>
                                              <p:pRg st="0" end="0"/>
                                            </p:txEl>
                                          </p:spTgt>
                                        </p:tgtEl>
                                        <p:attrNameLst>
                                          <p:attrName>style.visibility</p:attrName>
                                        </p:attrNameLst>
                                      </p:cBhvr>
                                      <p:to>
                                        <p:strVal val="visible"/>
                                      </p:to>
                                    </p:set>
                                    <p:animEffect transition="in" filter="fade">
                                      <p:cBhvr>
                                        <p:cTn id="15" dur="2000"/>
                                        <p:tgtEl>
                                          <p:spTgt spid="97286">
                                            <p:txEl>
                                              <p:pRg st="0" end="0"/>
                                            </p:txEl>
                                          </p:spTgt>
                                        </p:tgtEl>
                                      </p:cBhvr>
                                    </p:animEffect>
                                  </p:childTnLst>
                                </p:cTn>
                              </p:par>
                              <p:par>
                                <p:cTn id="16" presetID="10" presetClass="exit" presetSubtype="0" fill="hold" nodeType="withEffect">
                                  <p:stCondLst>
                                    <p:cond delay="0"/>
                                  </p:stCondLst>
                                  <p:childTnLst>
                                    <p:animEffect transition="out" filter="fade">
                                      <p:cBhvr>
                                        <p:cTn id="17" dur="2000"/>
                                        <p:tgtEl>
                                          <p:spTgt spid="97285"/>
                                        </p:tgtEl>
                                      </p:cBhvr>
                                    </p:animEffect>
                                    <p:set>
                                      <p:cBhvr>
                                        <p:cTn id="18" dur="1" fill="hold">
                                          <p:stCondLst>
                                            <p:cond delay="1999"/>
                                          </p:stCondLst>
                                        </p:cTn>
                                        <p:tgtEl>
                                          <p:spTgt spid="9728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6" grpId="0" build="p"/>
      <p:bldP spid="9728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57200" y="76200"/>
            <a:ext cx="8229600" cy="1143000"/>
          </a:xfrm>
        </p:spPr>
        <p:txBody>
          <a:bodyPr/>
          <a:lstStyle/>
          <a:p>
            <a:r>
              <a:rPr lang="en-US" altLang="en-US" b="1" i="1">
                <a:solidFill>
                  <a:srgbClr val="FFFF00"/>
                </a:solidFill>
              </a:rPr>
              <a:t>Check for Understanding</a:t>
            </a:r>
          </a:p>
        </p:txBody>
      </p:sp>
      <p:sp>
        <p:nvSpPr>
          <p:cNvPr id="96259" name="Rectangle 3"/>
          <p:cNvSpPr>
            <a:spLocks noGrp="1" noChangeArrowheads="1"/>
          </p:cNvSpPr>
          <p:nvPr>
            <p:ph type="body" idx="1"/>
          </p:nvPr>
        </p:nvSpPr>
        <p:spPr>
          <a:xfrm>
            <a:off x="457200" y="1447800"/>
            <a:ext cx="8229600" cy="762000"/>
          </a:xfrm>
        </p:spPr>
        <p:txBody>
          <a:bodyPr/>
          <a:lstStyle/>
          <a:p>
            <a:pPr algn="ctr">
              <a:buFontTx/>
              <a:buNone/>
            </a:pPr>
            <a:r>
              <a:rPr lang="en-US" altLang="en-US" sz="3600" b="1" i="1">
                <a:solidFill>
                  <a:srgbClr val="FFFF00"/>
                </a:solidFill>
              </a:rPr>
              <a:t>B ask A: Who was John Marshall?</a:t>
            </a:r>
          </a:p>
        </p:txBody>
      </p:sp>
      <p:sp>
        <p:nvSpPr>
          <p:cNvPr id="96260" name="Text Box 4"/>
          <p:cNvSpPr txBox="1">
            <a:spLocks noChangeArrowheads="1"/>
          </p:cNvSpPr>
          <p:nvPr/>
        </p:nvSpPr>
        <p:spPr bwMode="auto">
          <a:xfrm>
            <a:off x="0" y="5957888"/>
            <a:ext cx="90678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solidFill>
                  <a:srgbClr val="FFFF00"/>
                </a:solidFill>
                <a:latin typeface="Arial" charset="0"/>
              </a:rPr>
              <a:t>Be sure to re-state the question in your response!</a:t>
            </a:r>
          </a:p>
        </p:txBody>
      </p:sp>
      <p:pic>
        <p:nvPicPr>
          <p:cNvPr id="96261" name="Picture 5" descr="Marshall"/>
          <p:cNvPicPr>
            <a:picLocks noChangeAspect="1" noChangeArrowheads="1"/>
          </p:cNvPicPr>
          <p:nvPr/>
        </p:nvPicPr>
        <p:blipFill>
          <a:blip r:embed="rId2" cstate="print">
            <a:extLst>
              <a:ext uri="{28A0092B-C50C-407E-A947-70E740481C1C}">
                <a14:useLocalDpi xmlns:a14="http://schemas.microsoft.com/office/drawing/2010/main" val="0"/>
              </a:ext>
            </a:extLst>
          </a:blip>
          <a:srcRect b="18033"/>
          <a:stretch>
            <a:fillRect/>
          </a:stretch>
        </p:blipFill>
        <p:spPr bwMode="auto">
          <a:xfrm>
            <a:off x="4652963" y="2209800"/>
            <a:ext cx="4491037" cy="3810000"/>
          </a:xfrm>
          <a:prstGeom prst="rect">
            <a:avLst/>
          </a:prstGeom>
          <a:noFill/>
          <a:extLst>
            <a:ext uri="{909E8E84-426E-40DD-AFC4-6F175D3DCCD1}">
              <a14:hiddenFill xmlns:a14="http://schemas.microsoft.com/office/drawing/2010/main">
                <a:solidFill>
                  <a:srgbClr val="FFFFFF"/>
                </a:solidFill>
              </a14:hiddenFill>
            </a:ext>
          </a:extLst>
        </p:spPr>
      </p:pic>
      <p:sp>
        <p:nvSpPr>
          <p:cNvPr id="96262" name="Rectangle 6"/>
          <p:cNvSpPr>
            <a:spLocks noChangeArrowheads="1"/>
          </p:cNvSpPr>
          <p:nvPr/>
        </p:nvSpPr>
        <p:spPr bwMode="auto">
          <a:xfrm>
            <a:off x="76200" y="2667000"/>
            <a:ext cx="4343400" cy="3200400"/>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defRPr sz="3200">
                <a:solidFill>
                  <a:schemeClr val="tx1"/>
                </a:solidFill>
                <a:latin typeface="Arial" charset="0"/>
              </a:defRPr>
            </a:lvl1pPr>
            <a:lvl2pPr>
              <a:spcBef>
                <a:spcPct val="20000"/>
              </a:spcBef>
              <a:defRPr sz="2800">
                <a:solidFill>
                  <a:schemeClr val="tx1"/>
                </a:solidFill>
                <a:latin typeface="Arial" charset="0"/>
              </a:defRPr>
            </a:lvl2pPr>
            <a:lvl3pPr>
              <a:spcBef>
                <a:spcPct val="20000"/>
              </a:spcBef>
              <a:defRPr sz="2400">
                <a:solidFill>
                  <a:schemeClr val="tx1"/>
                </a:solidFill>
                <a:latin typeface="Arial" charset="0"/>
              </a:defRPr>
            </a:lvl3pPr>
            <a:lvl4pPr>
              <a:spcBef>
                <a:spcPct val="20000"/>
              </a:spcBef>
              <a:defRPr sz="2000">
                <a:solidFill>
                  <a:schemeClr val="tx1"/>
                </a:solidFill>
                <a:latin typeface="Arial" charset="0"/>
              </a:defRPr>
            </a:lvl4pPr>
            <a:lvl5pPr>
              <a:spcBef>
                <a:spcPct val="20000"/>
              </a:spcBef>
              <a:defRPr sz="2000">
                <a:solidFill>
                  <a:schemeClr val="tx1"/>
                </a:solidFill>
                <a:latin typeface="Arial" charset="0"/>
              </a:defRPr>
            </a:lvl5pPr>
            <a:lvl6pPr algn="ctr" fontAlgn="base">
              <a:spcBef>
                <a:spcPct val="20000"/>
              </a:spcBef>
              <a:spcAft>
                <a:spcPct val="0"/>
              </a:spcAft>
              <a:defRPr sz="2000">
                <a:solidFill>
                  <a:schemeClr val="tx1"/>
                </a:solidFill>
                <a:latin typeface="Arial" charset="0"/>
              </a:defRPr>
            </a:lvl6pPr>
            <a:lvl7pPr algn="ctr" fontAlgn="base">
              <a:spcBef>
                <a:spcPct val="20000"/>
              </a:spcBef>
              <a:spcAft>
                <a:spcPct val="0"/>
              </a:spcAft>
              <a:defRPr sz="2000">
                <a:solidFill>
                  <a:schemeClr val="tx1"/>
                </a:solidFill>
                <a:latin typeface="Arial" charset="0"/>
              </a:defRPr>
            </a:lvl7pPr>
            <a:lvl8pPr algn="ctr" fontAlgn="base">
              <a:spcBef>
                <a:spcPct val="20000"/>
              </a:spcBef>
              <a:spcAft>
                <a:spcPct val="0"/>
              </a:spcAft>
              <a:defRPr sz="2000">
                <a:solidFill>
                  <a:schemeClr val="tx1"/>
                </a:solidFill>
                <a:latin typeface="Arial" charset="0"/>
              </a:defRPr>
            </a:lvl8pPr>
            <a:lvl9pPr algn="ctr" fontAlgn="base">
              <a:spcBef>
                <a:spcPct val="20000"/>
              </a:spcBef>
              <a:spcAft>
                <a:spcPct val="0"/>
              </a:spcAft>
              <a:defRPr sz="2000">
                <a:solidFill>
                  <a:schemeClr val="tx1"/>
                </a:solidFill>
                <a:latin typeface="Arial" charset="0"/>
              </a:defRPr>
            </a:lvl9pPr>
          </a:lstStyle>
          <a:p>
            <a:r>
              <a:rPr lang="en-US" altLang="en-US" i="0">
                <a:solidFill>
                  <a:schemeClr val="bg1"/>
                </a:solidFill>
              </a:rPr>
              <a:t>John Marshall was a Federalist appointed by President John Adams as Chief Justice of the Supreme Court.</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6261"/>
                                        </p:tgtEl>
                                        <p:attrNameLst>
                                          <p:attrName>style.visibility</p:attrName>
                                        </p:attrNameLst>
                                      </p:cBhvr>
                                      <p:to>
                                        <p:strVal val="visible"/>
                                      </p:to>
                                    </p:set>
                                    <p:animEffect transition="in" filter="fade">
                                      <p:cBhvr>
                                        <p:cTn id="7" dur="2000"/>
                                        <p:tgtEl>
                                          <p:spTgt spid="9626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6259">
                                            <p:txEl>
                                              <p:pRg st="0" end="0"/>
                                            </p:txEl>
                                          </p:spTgt>
                                        </p:tgtEl>
                                        <p:attrNameLst>
                                          <p:attrName>style.visibility</p:attrName>
                                        </p:attrNameLst>
                                      </p:cBhvr>
                                      <p:to>
                                        <p:strVal val="visible"/>
                                      </p:to>
                                    </p:set>
                                    <p:animEffect transition="in" filter="fade">
                                      <p:cBhvr>
                                        <p:cTn id="10" dur="2000"/>
                                        <p:tgtEl>
                                          <p:spTgt spid="96259">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6262">
                                            <p:txEl>
                                              <p:pRg st="0" end="0"/>
                                            </p:txEl>
                                          </p:spTgt>
                                        </p:tgtEl>
                                        <p:attrNameLst>
                                          <p:attrName>style.visibility</p:attrName>
                                        </p:attrNameLst>
                                      </p:cBhvr>
                                      <p:to>
                                        <p:strVal val="visible"/>
                                      </p:to>
                                    </p:set>
                                    <p:animEffect transition="in" filter="fade">
                                      <p:cBhvr>
                                        <p:cTn id="15" dur="2000"/>
                                        <p:tgtEl>
                                          <p:spTgt spid="9626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build="p"/>
      <p:bldP spid="96262"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76200"/>
            <a:ext cx="8229600" cy="685800"/>
          </a:xfrm>
        </p:spPr>
        <p:txBody>
          <a:bodyPr/>
          <a:lstStyle/>
          <a:p>
            <a:r>
              <a:rPr lang="en-US" altLang="en-US" sz="4000" b="1" i="1">
                <a:solidFill>
                  <a:srgbClr val="FFFF00"/>
                </a:solidFill>
              </a:rPr>
              <a:t>Marbury v. Madison</a:t>
            </a:r>
          </a:p>
        </p:txBody>
      </p:sp>
      <p:sp>
        <p:nvSpPr>
          <p:cNvPr id="73731" name="Rectangle 3"/>
          <p:cNvSpPr>
            <a:spLocks noGrp="1" noChangeArrowheads="1"/>
          </p:cNvSpPr>
          <p:nvPr>
            <p:ph type="body" idx="1"/>
          </p:nvPr>
        </p:nvSpPr>
        <p:spPr>
          <a:xfrm>
            <a:off x="152400" y="914400"/>
            <a:ext cx="8991600" cy="1752600"/>
          </a:xfrm>
        </p:spPr>
        <p:txBody>
          <a:bodyPr/>
          <a:lstStyle/>
          <a:p>
            <a:pPr>
              <a:lnSpc>
                <a:spcPct val="90000"/>
              </a:lnSpc>
            </a:pPr>
            <a:r>
              <a:rPr lang="en-US" altLang="en-US" sz="2800" b="1">
                <a:solidFill>
                  <a:schemeClr val="bg1"/>
                </a:solidFill>
              </a:rPr>
              <a:t>William Marbury was one of Adams’s last-minute appointments. </a:t>
            </a:r>
          </a:p>
          <a:p>
            <a:pPr>
              <a:lnSpc>
                <a:spcPct val="90000"/>
              </a:lnSpc>
            </a:pPr>
            <a:r>
              <a:rPr lang="en-US" altLang="en-US" sz="2800" b="1">
                <a:solidFill>
                  <a:schemeClr val="bg1"/>
                </a:solidFill>
              </a:rPr>
              <a:t>When Secretary of State James Madison refused to give him the job, Marbury sued. </a:t>
            </a:r>
          </a:p>
        </p:txBody>
      </p:sp>
      <p:pic>
        <p:nvPicPr>
          <p:cNvPr id="73732" name="Picture 4" descr="a1175"/>
          <p:cNvPicPr>
            <a:picLocks noChangeAspect="1" noChangeArrowheads="1"/>
          </p:cNvPicPr>
          <p:nvPr/>
        </p:nvPicPr>
        <p:blipFill>
          <a:blip r:embed="rId2">
            <a:extLst>
              <a:ext uri="{28A0092B-C50C-407E-A947-70E740481C1C}">
                <a14:useLocalDpi xmlns:a14="http://schemas.microsoft.com/office/drawing/2010/main" val="0"/>
              </a:ext>
            </a:extLst>
          </a:blip>
          <a:srcRect l="3334" t="6667" r="52499" b="7777"/>
          <a:stretch>
            <a:fillRect/>
          </a:stretch>
        </p:blipFill>
        <p:spPr bwMode="auto">
          <a:xfrm>
            <a:off x="5424488" y="3276600"/>
            <a:ext cx="2462212" cy="3581400"/>
          </a:xfrm>
          <a:prstGeom prst="rect">
            <a:avLst/>
          </a:prstGeom>
          <a:noFill/>
          <a:extLst>
            <a:ext uri="{909E8E84-426E-40DD-AFC4-6F175D3DCCD1}">
              <a14:hiddenFill xmlns:a14="http://schemas.microsoft.com/office/drawing/2010/main">
                <a:solidFill>
                  <a:srgbClr val="FFFFFF"/>
                </a:solidFill>
              </a14:hiddenFill>
            </a:ext>
          </a:extLst>
        </p:spPr>
      </p:pic>
      <p:pic>
        <p:nvPicPr>
          <p:cNvPr id="73733" name="Picture 5" descr="a1175"/>
          <p:cNvPicPr>
            <a:picLocks noChangeAspect="1" noChangeArrowheads="1"/>
          </p:cNvPicPr>
          <p:nvPr/>
        </p:nvPicPr>
        <p:blipFill>
          <a:blip r:embed="rId3">
            <a:extLst>
              <a:ext uri="{28A0092B-C50C-407E-A947-70E740481C1C}">
                <a14:useLocalDpi xmlns:a14="http://schemas.microsoft.com/office/drawing/2010/main" val="0"/>
              </a:ext>
            </a:extLst>
          </a:blip>
          <a:srcRect l="4167" t="6667" r="52499" b="7777"/>
          <a:stretch>
            <a:fillRect/>
          </a:stretch>
        </p:blipFill>
        <p:spPr bwMode="auto">
          <a:xfrm>
            <a:off x="1676400" y="2667000"/>
            <a:ext cx="2830513" cy="4191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3731">
                                            <p:txEl>
                                              <p:pRg st="1" end="1"/>
                                            </p:txEl>
                                          </p:spTgt>
                                        </p:tgtEl>
                                        <p:attrNameLst>
                                          <p:attrName>style.visibility</p:attrName>
                                        </p:attrNameLst>
                                      </p:cBhvr>
                                      <p:to>
                                        <p:strVal val="visible"/>
                                      </p:to>
                                    </p:set>
                                    <p:animEffect transition="in" filter="fade">
                                      <p:cBhvr>
                                        <p:cTn id="7" dur="2000"/>
                                        <p:tgtEl>
                                          <p:spTgt spid="73731">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3732"/>
                                        </p:tgtEl>
                                        <p:attrNameLst>
                                          <p:attrName>style.visibility</p:attrName>
                                        </p:attrNameLst>
                                      </p:cBhvr>
                                      <p:to>
                                        <p:strVal val="visible"/>
                                      </p:to>
                                    </p:set>
                                    <p:animEffect transition="in" filter="fade">
                                      <p:cBhvr>
                                        <p:cTn id="10" dur="2000"/>
                                        <p:tgtEl>
                                          <p:spTgt spid="737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1"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9" name="Picture 7" descr="Marshall3"/>
          <p:cNvPicPr>
            <a:picLocks noChangeAspect="1" noChangeArrowheads="1"/>
          </p:cNvPicPr>
          <p:nvPr/>
        </p:nvPicPr>
        <p:blipFill>
          <a:blip r:embed="rId2">
            <a:extLst>
              <a:ext uri="{28A0092B-C50C-407E-A947-70E740481C1C}">
                <a14:useLocalDpi xmlns:a14="http://schemas.microsoft.com/office/drawing/2010/main" val="0"/>
              </a:ext>
            </a:extLst>
          </a:blip>
          <a:srcRect l="6558" t="3847" r="6375" b="21428"/>
          <a:stretch>
            <a:fillRect/>
          </a:stretch>
        </p:blipFill>
        <p:spPr bwMode="auto">
          <a:xfrm>
            <a:off x="5286375" y="2057400"/>
            <a:ext cx="3857625" cy="4800600"/>
          </a:xfrm>
          <a:prstGeom prst="rect">
            <a:avLst/>
          </a:prstGeom>
          <a:noFill/>
          <a:extLst>
            <a:ext uri="{909E8E84-426E-40DD-AFC4-6F175D3DCCD1}">
              <a14:hiddenFill xmlns:a14="http://schemas.microsoft.com/office/drawing/2010/main">
                <a:solidFill>
                  <a:srgbClr val="FFFFFF"/>
                </a:solidFill>
              </a14:hiddenFill>
            </a:ext>
          </a:extLst>
        </p:spPr>
      </p:pic>
      <p:pic>
        <p:nvPicPr>
          <p:cNvPr id="74758" name="Picture 6" descr="supreme_court_side_view_medium_web_vie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4754" name="Rectangle 2"/>
          <p:cNvSpPr>
            <a:spLocks noGrp="1" noChangeArrowheads="1"/>
          </p:cNvSpPr>
          <p:nvPr>
            <p:ph type="title"/>
          </p:nvPr>
        </p:nvSpPr>
        <p:spPr>
          <a:xfrm>
            <a:off x="457200" y="76200"/>
            <a:ext cx="8229600" cy="685800"/>
          </a:xfrm>
          <a:effectLst>
            <a:outerShdw dist="71842" dir="2700000" algn="ctr" rotWithShape="0">
              <a:schemeClr val="tx1"/>
            </a:outerShdw>
          </a:effectLst>
        </p:spPr>
        <p:txBody>
          <a:bodyPr/>
          <a:lstStyle/>
          <a:p>
            <a:r>
              <a:rPr lang="en-US" altLang="en-US" sz="4000" b="1" i="1">
                <a:solidFill>
                  <a:srgbClr val="FFFF00"/>
                </a:solidFill>
              </a:rPr>
              <a:t>Marbury v. Madison</a:t>
            </a:r>
          </a:p>
        </p:txBody>
      </p:sp>
      <p:sp>
        <p:nvSpPr>
          <p:cNvPr id="74755" name="Rectangle 3"/>
          <p:cNvSpPr>
            <a:spLocks noGrp="1" noChangeArrowheads="1"/>
          </p:cNvSpPr>
          <p:nvPr>
            <p:ph type="body" idx="1"/>
          </p:nvPr>
        </p:nvSpPr>
        <p:spPr>
          <a:xfrm>
            <a:off x="0" y="914400"/>
            <a:ext cx="8991600" cy="4191000"/>
          </a:xfrm>
          <a:effectLst/>
        </p:spPr>
        <p:txBody>
          <a:bodyPr/>
          <a:lstStyle/>
          <a:p>
            <a:pPr>
              <a:lnSpc>
                <a:spcPct val="90000"/>
              </a:lnSpc>
            </a:pPr>
            <a:r>
              <a:rPr lang="en-US" altLang="en-US" b="1" dirty="0">
                <a:solidFill>
                  <a:schemeClr val="bg1"/>
                </a:solidFill>
                <a:effectLst>
                  <a:outerShdw dist="63500" dir="3000000" algn="ctr" rotWithShape="0">
                    <a:schemeClr val="tx1"/>
                  </a:outerShdw>
                </a:effectLst>
              </a:rPr>
              <a:t>John Marshall ruled that the law under which Marbury sued was unconstitutional. This decision established the principle of </a:t>
            </a:r>
            <a:r>
              <a:rPr lang="en-US" altLang="en-US" b="1" i="1" u="sng" dirty="0">
                <a:solidFill>
                  <a:srgbClr val="FFFF00"/>
                </a:solidFill>
                <a:effectLst>
                  <a:outerShdw dist="63500" dir="3000000" algn="ctr" rotWithShape="0">
                    <a:schemeClr val="tx1"/>
                  </a:outerShdw>
                </a:effectLst>
              </a:rPr>
              <a:t>judicial review</a:t>
            </a:r>
            <a:r>
              <a:rPr lang="en-US" altLang="en-US" b="1" dirty="0">
                <a:solidFill>
                  <a:schemeClr val="bg1"/>
                </a:solidFill>
                <a:effectLst>
                  <a:outerShdw dist="63500" dir="3000000" algn="ctr" rotWithShape="0">
                    <a:schemeClr val="tx1"/>
                  </a:outerShdw>
                </a:effectLst>
              </a:rPr>
              <a:t>. </a:t>
            </a:r>
          </a:p>
          <a:p>
            <a:pPr>
              <a:lnSpc>
                <a:spcPct val="90000"/>
              </a:lnSpc>
            </a:pPr>
            <a:r>
              <a:rPr lang="en-US" altLang="en-US" b="1" dirty="0">
                <a:solidFill>
                  <a:schemeClr val="bg1"/>
                </a:solidFill>
                <a:effectLst>
                  <a:outerShdw dist="63500" dir="3000000" algn="ctr" rotWithShape="0">
                    <a:schemeClr val="tx1"/>
                  </a:outerShdw>
                </a:effectLst>
              </a:rPr>
              <a:t>This principle states that the Supreme Court has the final say in interpreting the Constitution. </a:t>
            </a:r>
          </a:p>
          <a:p>
            <a:pPr>
              <a:lnSpc>
                <a:spcPct val="90000"/>
              </a:lnSpc>
            </a:pPr>
            <a:r>
              <a:rPr lang="en-US" altLang="en-US" b="1" dirty="0">
                <a:solidFill>
                  <a:schemeClr val="bg1"/>
                </a:solidFill>
                <a:effectLst>
                  <a:outerShdw dist="63500" dir="3000000" algn="ctr" rotWithShape="0">
                    <a:schemeClr val="tx1"/>
                  </a:outerShdw>
                </a:effectLst>
              </a:rPr>
              <a:t>By establishing judicial review, Marshall helped to create a lasting balance among the three branches of government. </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4755">
                                            <p:txEl>
                                              <p:pRg st="1" end="1"/>
                                            </p:txEl>
                                          </p:spTgt>
                                        </p:tgtEl>
                                        <p:attrNameLst>
                                          <p:attrName>style.visibility</p:attrName>
                                        </p:attrNameLst>
                                      </p:cBhvr>
                                      <p:to>
                                        <p:strVal val="visible"/>
                                      </p:to>
                                    </p:set>
                                    <p:animEffect transition="in" filter="fade">
                                      <p:cBhvr>
                                        <p:cTn id="7" dur="2000"/>
                                        <p:tgtEl>
                                          <p:spTgt spid="74755">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4758"/>
                                        </p:tgtEl>
                                        <p:attrNameLst>
                                          <p:attrName>style.visibility</p:attrName>
                                        </p:attrNameLst>
                                      </p:cBhvr>
                                      <p:to>
                                        <p:strVal val="visible"/>
                                      </p:to>
                                    </p:set>
                                    <p:animEffect transition="in" filter="fade">
                                      <p:cBhvr>
                                        <p:cTn id="10" dur="2000"/>
                                        <p:tgtEl>
                                          <p:spTgt spid="7475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4755">
                                            <p:txEl>
                                              <p:pRg st="2" end="2"/>
                                            </p:txEl>
                                          </p:spTgt>
                                        </p:tgtEl>
                                        <p:attrNameLst>
                                          <p:attrName>style.visibility</p:attrName>
                                        </p:attrNameLst>
                                      </p:cBhvr>
                                      <p:to>
                                        <p:strVal val="visible"/>
                                      </p:to>
                                    </p:set>
                                    <p:animEffect transition="in" filter="fade">
                                      <p:cBhvr>
                                        <p:cTn id="15" dur="2000"/>
                                        <p:tgtEl>
                                          <p:spTgt spid="747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3" name="Picture 5" descr="185px-CJMarsh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3900" y="1219200"/>
            <a:ext cx="3340100" cy="4495800"/>
          </a:xfrm>
          <a:prstGeom prst="rect">
            <a:avLst/>
          </a:prstGeom>
          <a:noFill/>
          <a:extLst>
            <a:ext uri="{909E8E84-426E-40DD-AFC4-6F175D3DCCD1}">
              <a14:hiddenFill xmlns:a14="http://schemas.microsoft.com/office/drawing/2010/main">
                <a:solidFill>
                  <a:srgbClr val="FFFFFF"/>
                </a:solidFill>
              </a14:hiddenFill>
            </a:ext>
          </a:extLst>
        </p:spPr>
      </p:pic>
      <p:sp>
        <p:nvSpPr>
          <p:cNvPr id="89090" name="Rectangle 2"/>
          <p:cNvSpPr>
            <a:spLocks noGrp="1" noChangeArrowheads="1"/>
          </p:cNvSpPr>
          <p:nvPr>
            <p:ph type="title"/>
          </p:nvPr>
        </p:nvSpPr>
        <p:spPr>
          <a:xfrm>
            <a:off x="457200" y="76200"/>
            <a:ext cx="8229600" cy="990600"/>
          </a:xfrm>
        </p:spPr>
        <p:txBody>
          <a:bodyPr/>
          <a:lstStyle/>
          <a:p>
            <a:r>
              <a:rPr lang="en-US" altLang="en-US" sz="4000" b="1" i="1">
                <a:solidFill>
                  <a:srgbClr val="FFFF00"/>
                </a:solidFill>
              </a:rPr>
              <a:t>Check for Understanding</a:t>
            </a:r>
          </a:p>
        </p:txBody>
      </p:sp>
      <p:sp>
        <p:nvSpPr>
          <p:cNvPr id="89091" name="Rectangle 3"/>
          <p:cNvSpPr>
            <a:spLocks noGrp="1" noChangeArrowheads="1"/>
          </p:cNvSpPr>
          <p:nvPr>
            <p:ph type="body" idx="1"/>
          </p:nvPr>
        </p:nvSpPr>
        <p:spPr>
          <a:xfrm>
            <a:off x="0" y="1371600"/>
            <a:ext cx="5943600" cy="1219200"/>
          </a:xfrm>
        </p:spPr>
        <p:txBody>
          <a:bodyPr/>
          <a:lstStyle/>
          <a:p>
            <a:pPr algn="ctr">
              <a:buFontTx/>
              <a:buNone/>
            </a:pPr>
            <a:r>
              <a:rPr lang="en-US" altLang="en-US" b="1" i="1">
                <a:solidFill>
                  <a:srgbClr val="FFFF00"/>
                </a:solidFill>
              </a:rPr>
              <a:t>A ask B: How did Marshall rule in Marbury v. Madison?</a:t>
            </a:r>
          </a:p>
        </p:txBody>
      </p:sp>
      <p:sp>
        <p:nvSpPr>
          <p:cNvPr id="89092" name="Text Box 4"/>
          <p:cNvSpPr txBox="1">
            <a:spLocks noChangeArrowheads="1"/>
          </p:cNvSpPr>
          <p:nvPr/>
        </p:nvSpPr>
        <p:spPr bwMode="auto">
          <a:xfrm>
            <a:off x="0" y="5957888"/>
            <a:ext cx="90678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solidFill>
                  <a:srgbClr val="FFFF00"/>
                </a:solidFill>
                <a:latin typeface="Arial" charset="0"/>
              </a:rPr>
              <a:t>Be sure to re-state the question in your response!</a:t>
            </a:r>
          </a:p>
        </p:txBody>
      </p:sp>
      <p:sp>
        <p:nvSpPr>
          <p:cNvPr id="89094" name="Text Box 6"/>
          <p:cNvSpPr txBox="1">
            <a:spLocks noChangeArrowheads="1"/>
          </p:cNvSpPr>
          <p:nvPr/>
        </p:nvSpPr>
        <p:spPr bwMode="auto">
          <a:xfrm>
            <a:off x="0" y="2971800"/>
            <a:ext cx="5562600" cy="265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i="0">
                <a:solidFill>
                  <a:schemeClr val="bg1"/>
                </a:solidFill>
                <a:latin typeface="Arial" charset="0"/>
              </a:rPr>
              <a:t>In Marbury v. Madison, Marshall ruled that the law under which Marbury sued was unconstitutional, so Marbury did not get his appointment as a judge.</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9091">
                                            <p:txEl>
                                              <p:pRg st="0" end="0"/>
                                            </p:txEl>
                                          </p:spTgt>
                                        </p:tgtEl>
                                        <p:attrNameLst>
                                          <p:attrName>style.visibility</p:attrName>
                                        </p:attrNameLst>
                                      </p:cBhvr>
                                      <p:to>
                                        <p:strVal val="visible"/>
                                      </p:to>
                                    </p:set>
                                    <p:animEffect transition="in" filter="fade">
                                      <p:cBhvr>
                                        <p:cTn id="7" dur="2000"/>
                                        <p:tgtEl>
                                          <p:spTgt spid="8909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9093"/>
                                        </p:tgtEl>
                                        <p:attrNameLst>
                                          <p:attrName>style.visibility</p:attrName>
                                        </p:attrNameLst>
                                      </p:cBhvr>
                                      <p:to>
                                        <p:strVal val="visible"/>
                                      </p:to>
                                    </p:set>
                                    <p:animEffect transition="in" filter="fade">
                                      <p:cBhvr>
                                        <p:cTn id="10" dur="2000"/>
                                        <p:tgtEl>
                                          <p:spTgt spid="8909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9094"/>
                                        </p:tgtEl>
                                        <p:attrNameLst>
                                          <p:attrName>style.visibility</p:attrName>
                                        </p:attrNameLst>
                                      </p:cBhvr>
                                      <p:to>
                                        <p:strVal val="visible"/>
                                      </p:to>
                                    </p:set>
                                    <p:animEffect transition="in" filter="fade">
                                      <p:cBhvr>
                                        <p:cTn id="15" dur="2000"/>
                                        <p:tgtEl>
                                          <p:spTgt spid="890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1" grpId="0" build="p"/>
      <p:bldP spid="8909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9" name="Picture 5" descr="We_The_People"/>
          <p:cNvPicPr>
            <a:picLocks noChangeAspect="1" noChangeArrowheads="1"/>
          </p:cNvPicPr>
          <p:nvPr/>
        </p:nvPicPr>
        <p:blipFill>
          <a:blip r:embed="rId2">
            <a:lum contrast="2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6" name="Rectangle 2"/>
          <p:cNvSpPr>
            <a:spLocks noGrp="1" noChangeArrowheads="1"/>
          </p:cNvSpPr>
          <p:nvPr>
            <p:ph type="title"/>
          </p:nvPr>
        </p:nvSpPr>
        <p:spPr>
          <a:xfrm>
            <a:off x="457200" y="76200"/>
            <a:ext cx="8229600" cy="1143000"/>
          </a:xfrm>
          <a:effectLst>
            <a:outerShdw dist="53882" dir="2700000" algn="ctr" rotWithShape="0">
              <a:schemeClr val="tx1"/>
            </a:outerShdw>
          </a:effectLst>
        </p:spPr>
        <p:txBody>
          <a:bodyPr/>
          <a:lstStyle/>
          <a:p>
            <a:r>
              <a:rPr lang="en-US" altLang="en-US" b="1" i="1">
                <a:solidFill>
                  <a:srgbClr val="FFFF00"/>
                </a:solidFill>
              </a:rPr>
              <a:t>Check for Understanding</a:t>
            </a:r>
          </a:p>
        </p:txBody>
      </p:sp>
      <p:sp>
        <p:nvSpPr>
          <p:cNvPr id="88067" name="Rectangle 3"/>
          <p:cNvSpPr>
            <a:spLocks noGrp="1" noChangeArrowheads="1"/>
          </p:cNvSpPr>
          <p:nvPr>
            <p:ph type="body" idx="1"/>
          </p:nvPr>
        </p:nvSpPr>
        <p:spPr>
          <a:xfrm>
            <a:off x="457200" y="1600200"/>
            <a:ext cx="8229600" cy="1143000"/>
          </a:xfrm>
          <a:effectLst>
            <a:outerShdw dist="53882" dir="2700000" algn="ctr" rotWithShape="0">
              <a:schemeClr val="tx1"/>
            </a:outerShdw>
          </a:effectLst>
        </p:spPr>
        <p:txBody>
          <a:bodyPr/>
          <a:lstStyle/>
          <a:p>
            <a:pPr marL="0" indent="0" algn="ctr">
              <a:buFontTx/>
              <a:buNone/>
            </a:pPr>
            <a:r>
              <a:rPr lang="en-US" altLang="en-US" b="1" i="1">
                <a:solidFill>
                  <a:srgbClr val="FFFF00"/>
                </a:solidFill>
              </a:rPr>
              <a:t>B ask A: What does it mean to declare that a law is unconstitutional?</a:t>
            </a:r>
          </a:p>
        </p:txBody>
      </p:sp>
      <p:sp>
        <p:nvSpPr>
          <p:cNvPr id="88068" name="Text Box 4"/>
          <p:cNvSpPr txBox="1">
            <a:spLocks noChangeArrowheads="1"/>
          </p:cNvSpPr>
          <p:nvPr/>
        </p:nvSpPr>
        <p:spPr bwMode="auto">
          <a:xfrm>
            <a:off x="0" y="5805488"/>
            <a:ext cx="9144000" cy="519112"/>
          </a:xfrm>
          <a:prstGeom prst="rect">
            <a:avLst/>
          </a:prstGeom>
          <a:noFill/>
          <a:ln>
            <a:noFill/>
          </a:ln>
          <a:effectLst>
            <a:outerShdw dist="53882"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spcBef>
                <a:spcPct val="50000"/>
              </a:spcBef>
            </a:pPr>
            <a:r>
              <a:rPr lang="en-US" altLang="en-US" sz="2800">
                <a:solidFill>
                  <a:srgbClr val="FFFF00"/>
                </a:solidFill>
                <a:latin typeface="Arial" charset="0"/>
              </a:rPr>
              <a:t>Be sure to re-state the question in your response!</a:t>
            </a:r>
          </a:p>
        </p:txBody>
      </p:sp>
      <p:sp>
        <p:nvSpPr>
          <p:cNvPr id="88070" name="Text Box 6"/>
          <p:cNvSpPr txBox="1">
            <a:spLocks noChangeArrowheads="1"/>
          </p:cNvSpPr>
          <p:nvPr/>
        </p:nvSpPr>
        <p:spPr bwMode="auto">
          <a:xfrm>
            <a:off x="685800" y="3429000"/>
            <a:ext cx="8077200" cy="1739900"/>
          </a:xfrm>
          <a:prstGeom prst="rect">
            <a:avLst/>
          </a:prstGeom>
          <a:noFill/>
          <a:ln>
            <a:noFill/>
          </a:ln>
          <a:effectLst>
            <a:outerShdw dist="53882"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spcBef>
                <a:spcPct val="50000"/>
              </a:spcBef>
            </a:pPr>
            <a:r>
              <a:rPr lang="en-US" altLang="en-US" i="0">
                <a:solidFill>
                  <a:schemeClr val="bg1"/>
                </a:solidFill>
                <a:latin typeface="Arial" charset="0"/>
              </a:rPr>
              <a:t>Declaring a law unconstitutional means that the law contradicts the principles of the Constitution.</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8067">
                                            <p:txEl>
                                              <p:pRg st="0" end="0"/>
                                            </p:txEl>
                                          </p:spTgt>
                                        </p:tgtEl>
                                        <p:attrNameLst>
                                          <p:attrName>style.visibility</p:attrName>
                                        </p:attrNameLst>
                                      </p:cBhvr>
                                      <p:to>
                                        <p:strVal val="visible"/>
                                      </p:to>
                                    </p:set>
                                    <p:animEffect transition="in" filter="fade">
                                      <p:cBhvr>
                                        <p:cTn id="7" dur="2000"/>
                                        <p:tgtEl>
                                          <p:spTgt spid="880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8070"/>
                                        </p:tgtEl>
                                        <p:attrNameLst>
                                          <p:attrName>style.visibility</p:attrName>
                                        </p:attrNameLst>
                                      </p:cBhvr>
                                      <p:to>
                                        <p:strVal val="visible"/>
                                      </p:to>
                                    </p:set>
                                    <p:animEffect transition="in" filter="fade">
                                      <p:cBhvr>
                                        <p:cTn id="12" dur="2000"/>
                                        <p:tgtEl>
                                          <p:spTgt spid="880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build="p"/>
      <p:bldP spid="8807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p:cNvPicPr>
            <a:picLocks noChangeAspect="1" noChangeArrowheads="1"/>
          </p:cNvPicPr>
          <p:nvPr/>
        </p:nvPicPr>
        <p:blipFill>
          <a:blip r:embed="rId2">
            <a:lum bright="-12000" contrast="32000"/>
            <a:extLst>
              <a:ext uri="{28A0092B-C50C-407E-A947-70E740481C1C}">
                <a14:useLocalDpi xmlns:a14="http://schemas.microsoft.com/office/drawing/2010/main" val="0"/>
              </a:ext>
            </a:extLst>
          </a:blip>
          <a:srcRect/>
          <a:stretch>
            <a:fillRect/>
          </a:stretch>
        </p:blipFill>
        <p:spPr bwMode="auto">
          <a:xfrm>
            <a:off x="0" y="-1905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1379" name="Rectangle 3"/>
          <p:cNvSpPr>
            <a:spLocks noGrp="1" noChangeArrowheads="1"/>
          </p:cNvSpPr>
          <p:nvPr>
            <p:ph type="title"/>
          </p:nvPr>
        </p:nvSpPr>
        <p:spPr>
          <a:xfrm>
            <a:off x="1066800" y="990600"/>
            <a:ext cx="6324600" cy="2819400"/>
          </a:xfrm>
        </p:spPr>
        <p:txBody>
          <a:bodyPr/>
          <a:lstStyle/>
          <a:p>
            <a:r>
              <a:rPr lang="en-US" altLang="en-US" sz="4000" b="1" i="1">
                <a:solidFill>
                  <a:schemeClr val="tx1"/>
                </a:solidFill>
              </a:rPr>
              <a:t>Get your whiteboards and markers ready!</a:t>
            </a:r>
          </a:p>
        </p:txBody>
      </p:sp>
    </p:spTree>
  </p:cSld>
  <p:clrMapOvr>
    <a:masterClrMapping/>
  </p:clrMapOvr>
  <p:transition spd="med">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5" name="Picture 7" descr="a1175"/>
          <p:cNvPicPr>
            <a:picLocks noChangeAspect="1" noChangeArrowheads="1"/>
          </p:cNvPicPr>
          <p:nvPr/>
        </p:nvPicPr>
        <p:blipFill>
          <a:blip r:embed="rId2">
            <a:lum contrast="20000"/>
            <a:extLst>
              <a:ext uri="{28A0092B-C50C-407E-A947-70E740481C1C}">
                <a14:useLocalDpi xmlns:a14="http://schemas.microsoft.com/office/drawing/2010/main" val="0"/>
              </a:ext>
            </a:extLst>
          </a:blip>
          <a:srcRect l="52560" t="6720" r="3360" b="7680"/>
          <a:stretch>
            <a:fillRect/>
          </a:stretch>
        </p:blipFill>
        <p:spPr bwMode="auto">
          <a:xfrm>
            <a:off x="5262563" y="1374775"/>
            <a:ext cx="3349625" cy="4879975"/>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a1175"/>
          <p:cNvPicPr>
            <a:picLocks noChangeAspect="1" noChangeArrowheads="1"/>
          </p:cNvPicPr>
          <p:nvPr/>
        </p:nvPicPr>
        <p:blipFill>
          <a:blip r:embed="rId2">
            <a:lum contrast="28000"/>
            <a:extLst>
              <a:ext uri="{28A0092B-C50C-407E-A947-70E740481C1C}">
                <a14:useLocalDpi xmlns:a14="http://schemas.microsoft.com/office/drawing/2010/main" val="0"/>
              </a:ext>
            </a:extLst>
          </a:blip>
          <a:srcRect l="4080" t="6720" r="52560" b="7680"/>
          <a:stretch>
            <a:fillRect/>
          </a:stretch>
        </p:blipFill>
        <p:spPr bwMode="auto">
          <a:xfrm>
            <a:off x="525463" y="993775"/>
            <a:ext cx="3963987" cy="587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6" name="Rectangle 8"/>
          <p:cNvSpPr>
            <a:spLocks noGrp="1" noChangeArrowheads="1"/>
          </p:cNvSpPr>
          <p:nvPr>
            <p:ph type="subTitle" idx="1"/>
          </p:nvPr>
        </p:nvSpPr>
        <p:spPr>
          <a:xfrm>
            <a:off x="457200" y="1752600"/>
            <a:ext cx="8077200" cy="4800600"/>
          </a:xfrm>
          <a:effectLst>
            <a:outerShdw dist="35921" dir="2700000" algn="ctr" rotWithShape="0">
              <a:schemeClr val="tx1"/>
            </a:outerShdw>
          </a:effectLst>
        </p:spPr>
        <p:txBody>
          <a:bodyPr/>
          <a:lstStyle/>
          <a:p>
            <a:pPr marL="533400" indent="-533400" algn="l">
              <a:buFontTx/>
              <a:buAutoNum type="alphaUcPeriod"/>
            </a:pPr>
            <a:r>
              <a:rPr lang="en-US" altLang="en-US" sz="2800" b="1">
                <a:solidFill>
                  <a:schemeClr val="bg1"/>
                </a:solidFill>
              </a:rPr>
              <a:t>It gave the Supreme Court the power of judicial review.</a:t>
            </a:r>
          </a:p>
          <a:p>
            <a:pPr marL="533400" indent="-533400" algn="l">
              <a:buFontTx/>
              <a:buAutoNum type="alphaUcPeriod"/>
            </a:pPr>
            <a:r>
              <a:rPr lang="en-US" altLang="en-US" sz="2800" b="1">
                <a:solidFill>
                  <a:schemeClr val="bg1"/>
                </a:solidFill>
              </a:rPr>
              <a:t>It determined the outcome of the election of 1800.</a:t>
            </a:r>
          </a:p>
          <a:p>
            <a:pPr marL="533400" indent="-533400" algn="l">
              <a:buFontTx/>
              <a:buAutoNum type="alphaUcPeriod"/>
            </a:pPr>
            <a:r>
              <a:rPr lang="en-US" altLang="en-US" sz="2800" b="1">
                <a:solidFill>
                  <a:schemeClr val="bg1"/>
                </a:solidFill>
              </a:rPr>
              <a:t>It increased the number of federal judges, allowing President John Adams to fill most of the new posts with Federalists.</a:t>
            </a:r>
          </a:p>
          <a:p>
            <a:pPr marL="533400" indent="-533400" algn="l">
              <a:buFontTx/>
              <a:buAutoNum type="alphaUcPeriod"/>
            </a:pPr>
            <a:r>
              <a:rPr lang="en-US" altLang="en-US" sz="2800" b="1">
                <a:solidFill>
                  <a:schemeClr val="bg1"/>
                </a:solidFill>
              </a:rPr>
              <a:t>It gave Congress the constitutional authority to settle eminent domain questions.</a:t>
            </a:r>
          </a:p>
        </p:txBody>
      </p:sp>
      <p:sp>
        <p:nvSpPr>
          <p:cNvPr id="7170" name="Rectangle 2"/>
          <p:cNvSpPr>
            <a:spLocks noGrp="1" noChangeArrowheads="1"/>
          </p:cNvSpPr>
          <p:nvPr>
            <p:ph type="ctrTitle"/>
          </p:nvPr>
        </p:nvSpPr>
        <p:spPr>
          <a:xfrm>
            <a:off x="304800" y="76200"/>
            <a:ext cx="8458200" cy="1470025"/>
          </a:xfrm>
          <a:effectLst>
            <a:outerShdw dist="35921" dir="2700000" algn="ctr" rotWithShape="0">
              <a:schemeClr val="tx1"/>
            </a:outerShdw>
          </a:effectLst>
        </p:spPr>
        <p:txBody>
          <a:bodyPr/>
          <a:lstStyle/>
          <a:p>
            <a:r>
              <a:rPr lang="en-US" altLang="en-US" sz="3600" b="1" i="1">
                <a:solidFill>
                  <a:srgbClr val="FFFF00"/>
                </a:solidFill>
              </a:rPr>
              <a:t>4. Why was John Marshall’s decision in Marbury v. Madison so important?</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7175"/>
                                        </p:tgtEl>
                                      </p:cBhvr>
                                    </p:animEffect>
                                    <p:set>
                                      <p:cBhvr>
                                        <p:cTn id="7" dur="1" fill="hold">
                                          <p:stCondLst>
                                            <p:cond delay="1999"/>
                                          </p:stCondLst>
                                        </p:cTn>
                                        <p:tgtEl>
                                          <p:spTgt spid="7175"/>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2000"/>
                                        <p:tgtEl>
                                          <p:spTgt spid="7174"/>
                                        </p:tgtEl>
                                      </p:cBhvr>
                                    </p:animEffect>
                                    <p:set>
                                      <p:cBhvr>
                                        <p:cTn id="10" dur="1" fill="hold">
                                          <p:stCondLst>
                                            <p:cond delay="1999"/>
                                          </p:stCondLst>
                                        </p:cTn>
                                        <p:tgtEl>
                                          <p:spTgt spid="7174"/>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7176">
                                            <p:txEl>
                                              <p:pRg st="0" end="0"/>
                                            </p:txEl>
                                          </p:spTgt>
                                        </p:tgtEl>
                                        <p:attrNameLst>
                                          <p:attrName>style.visibility</p:attrName>
                                        </p:attrNameLst>
                                      </p:cBhvr>
                                      <p:to>
                                        <p:strVal val="visible"/>
                                      </p:to>
                                    </p:set>
                                    <p:animEffect transition="in" filter="fade">
                                      <p:cBhvr>
                                        <p:cTn id="13" dur="2000"/>
                                        <p:tgtEl>
                                          <p:spTgt spid="7176">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176">
                                            <p:txEl>
                                              <p:pRg st="1" end="1"/>
                                            </p:txEl>
                                          </p:spTgt>
                                        </p:tgtEl>
                                        <p:attrNameLst>
                                          <p:attrName>style.visibility</p:attrName>
                                        </p:attrNameLst>
                                      </p:cBhvr>
                                      <p:to>
                                        <p:strVal val="visible"/>
                                      </p:to>
                                    </p:set>
                                    <p:animEffect transition="in" filter="fade">
                                      <p:cBhvr>
                                        <p:cTn id="16" dur="2000"/>
                                        <p:tgtEl>
                                          <p:spTgt spid="7176">
                                            <p:txEl>
                                              <p:pRg st="1" end="1"/>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176">
                                            <p:txEl>
                                              <p:pRg st="2" end="2"/>
                                            </p:txEl>
                                          </p:spTgt>
                                        </p:tgtEl>
                                        <p:attrNameLst>
                                          <p:attrName>style.visibility</p:attrName>
                                        </p:attrNameLst>
                                      </p:cBhvr>
                                      <p:to>
                                        <p:strVal val="visible"/>
                                      </p:to>
                                    </p:set>
                                    <p:animEffect transition="in" filter="fade">
                                      <p:cBhvr>
                                        <p:cTn id="19" dur="2000"/>
                                        <p:tgtEl>
                                          <p:spTgt spid="7176">
                                            <p:txEl>
                                              <p:pRg st="2" end="2"/>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176">
                                            <p:txEl>
                                              <p:pRg st="3" end="3"/>
                                            </p:txEl>
                                          </p:spTgt>
                                        </p:tgtEl>
                                        <p:attrNameLst>
                                          <p:attrName>style.visibility</p:attrName>
                                        </p:attrNameLst>
                                      </p:cBhvr>
                                      <p:to>
                                        <p:strVal val="visible"/>
                                      </p:to>
                                    </p:set>
                                    <p:animEffect transition="in" filter="fade">
                                      <p:cBhvr>
                                        <p:cTn id="22" dur="2000"/>
                                        <p:tgtEl>
                                          <p:spTgt spid="717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6"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4"/>
          <p:cNvSpPr>
            <a:spLocks noGrp="1" noChangeArrowheads="1"/>
          </p:cNvSpPr>
          <p:nvPr>
            <p:ph type="ctrTitle"/>
          </p:nvPr>
        </p:nvSpPr>
        <p:spPr>
          <a:xfrm>
            <a:off x="0" y="76200"/>
            <a:ext cx="9144000" cy="1470025"/>
          </a:xfrm>
        </p:spPr>
        <p:txBody>
          <a:bodyPr/>
          <a:lstStyle/>
          <a:p>
            <a:r>
              <a:rPr lang="en-US" altLang="en-US" sz="4000" b="1" i="1">
                <a:solidFill>
                  <a:srgbClr val="FFFF00"/>
                </a:solidFill>
              </a:rPr>
              <a:t>5. How did the principle of judicial review change the Supreme Court?</a:t>
            </a:r>
          </a:p>
        </p:txBody>
      </p:sp>
      <p:pic>
        <p:nvPicPr>
          <p:cNvPr id="52230" name="Picture 6" descr="branches-of-govt"/>
          <p:cNvPicPr>
            <a:picLocks noChangeAspect="1" noChangeArrowheads="1"/>
          </p:cNvPicPr>
          <p:nvPr/>
        </p:nvPicPr>
        <p:blipFill>
          <a:blip r:embed="rId2">
            <a:extLst>
              <a:ext uri="{28A0092B-C50C-407E-A947-70E740481C1C}">
                <a14:useLocalDpi xmlns:a14="http://schemas.microsoft.com/office/drawing/2010/main" val="0"/>
              </a:ext>
            </a:extLst>
          </a:blip>
          <a:srcRect l="1076" t="1704" r="1076" b="42046"/>
          <a:stretch>
            <a:fillRect/>
          </a:stretch>
        </p:blipFill>
        <p:spPr bwMode="auto">
          <a:xfrm>
            <a:off x="0" y="1593850"/>
            <a:ext cx="9144000" cy="3316288"/>
          </a:xfrm>
          <a:prstGeom prst="rect">
            <a:avLst/>
          </a:prstGeom>
          <a:noFill/>
          <a:extLst>
            <a:ext uri="{909E8E84-426E-40DD-AFC4-6F175D3DCCD1}">
              <a14:hiddenFill xmlns:a14="http://schemas.microsoft.com/office/drawing/2010/main">
                <a:solidFill>
                  <a:srgbClr val="FFFFFF"/>
                </a:solidFill>
              </a14:hiddenFill>
            </a:ext>
          </a:extLst>
        </p:spPr>
      </p:pic>
      <p:sp>
        <p:nvSpPr>
          <p:cNvPr id="52229" name="Rectangle 5"/>
          <p:cNvSpPr>
            <a:spLocks noGrp="1" noChangeArrowheads="1"/>
          </p:cNvSpPr>
          <p:nvPr>
            <p:ph type="subTitle" idx="1"/>
          </p:nvPr>
        </p:nvSpPr>
        <p:spPr>
          <a:xfrm>
            <a:off x="381000" y="1752600"/>
            <a:ext cx="8534400" cy="4572000"/>
          </a:xfrm>
          <a:effectLst>
            <a:outerShdw dist="53882" dir="2700000" algn="ctr" rotWithShape="0">
              <a:schemeClr val="tx1"/>
            </a:outerShdw>
          </a:effectLst>
        </p:spPr>
        <p:txBody>
          <a:bodyPr/>
          <a:lstStyle/>
          <a:p>
            <a:pPr marL="533400" indent="-533400" algn="l">
              <a:lnSpc>
                <a:spcPct val="90000"/>
              </a:lnSpc>
              <a:buFontTx/>
              <a:buAutoNum type="alphaUcPeriod"/>
            </a:pPr>
            <a:r>
              <a:rPr lang="en-US" altLang="en-US" b="1">
                <a:solidFill>
                  <a:schemeClr val="bg1"/>
                </a:solidFill>
              </a:rPr>
              <a:t>It changed the process by which the Senate consents to new Supreme Court appointments.</a:t>
            </a:r>
          </a:p>
          <a:p>
            <a:pPr marL="533400" indent="-533400" algn="l">
              <a:lnSpc>
                <a:spcPct val="90000"/>
              </a:lnSpc>
              <a:buFontTx/>
              <a:buAutoNum type="alphaUcPeriod"/>
            </a:pPr>
            <a:r>
              <a:rPr lang="en-US" altLang="en-US" b="1">
                <a:solidFill>
                  <a:schemeClr val="bg1"/>
                </a:solidFill>
              </a:rPr>
              <a:t>It changed the process by which the Supreme Court hears appeals.</a:t>
            </a:r>
          </a:p>
          <a:p>
            <a:pPr marL="533400" indent="-533400" algn="l">
              <a:lnSpc>
                <a:spcPct val="90000"/>
              </a:lnSpc>
              <a:buFontTx/>
              <a:buAutoNum type="alphaUcPeriod"/>
            </a:pPr>
            <a:r>
              <a:rPr lang="en-US" altLang="en-US" b="1">
                <a:solidFill>
                  <a:schemeClr val="bg1"/>
                </a:solidFill>
              </a:rPr>
              <a:t>It established the Supreme Court's power to declare a law unconstitutional.</a:t>
            </a:r>
          </a:p>
          <a:p>
            <a:pPr marL="533400" indent="-533400" algn="l">
              <a:lnSpc>
                <a:spcPct val="90000"/>
              </a:lnSpc>
              <a:buFontTx/>
              <a:buAutoNum type="alphaUcPeriod"/>
            </a:pPr>
            <a:r>
              <a:rPr lang="en-US" altLang="en-US" b="1">
                <a:solidFill>
                  <a:schemeClr val="bg1"/>
                </a:solidFill>
              </a:rPr>
              <a:t>It confirmed the power the Supreme Court has to try impeachment cases.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2229"/>
                                        </p:tgtEl>
                                        <p:attrNameLst>
                                          <p:attrName>style.visibility</p:attrName>
                                        </p:attrNameLst>
                                      </p:cBhvr>
                                      <p:to>
                                        <p:strVal val="visible"/>
                                      </p:to>
                                    </p:set>
                                    <p:animEffect transition="in" filter="fade">
                                      <p:cBhvr>
                                        <p:cTn id="7" dur="2000"/>
                                        <p:tgtEl>
                                          <p:spTgt spid="52229"/>
                                        </p:tgtEl>
                                      </p:cBhvr>
                                    </p:animEffect>
                                  </p:childTnLst>
                                </p:cTn>
                              </p:par>
                              <p:par>
                                <p:cTn id="8" presetID="10" presetClass="exit" presetSubtype="0" fill="hold" nodeType="withEffect">
                                  <p:stCondLst>
                                    <p:cond delay="0"/>
                                  </p:stCondLst>
                                  <p:childTnLst>
                                    <p:animEffect transition="out" filter="fade">
                                      <p:cBhvr>
                                        <p:cTn id="9" dur="2000"/>
                                        <p:tgtEl>
                                          <p:spTgt spid="52230"/>
                                        </p:tgtEl>
                                      </p:cBhvr>
                                    </p:animEffect>
                                    <p:set>
                                      <p:cBhvr>
                                        <p:cTn id="10" dur="1" fill="hold">
                                          <p:stCondLst>
                                            <p:cond delay="1999"/>
                                          </p:stCondLst>
                                        </p:cTn>
                                        <p:tgtEl>
                                          <p:spTgt spid="522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9"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1"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1" u="none" strike="noStrike" cap="none" normalizeH="0" baseline="0" smtClean="0">
            <a:ln>
              <a:noFill/>
            </a:ln>
            <a:solidFill>
              <a:schemeClr val="tx2"/>
            </a:solidFill>
            <a:effectLst/>
            <a:latin typeface="Verdana"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6196</TotalTime>
  <Words>1692</Words>
  <Application>Microsoft Office PowerPoint</Application>
  <PresentationFormat>On-screen Show (4:3)</PresentationFormat>
  <Paragraphs>143</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Verdana</vt:lpstr>
      <vt:lpstr>Default Design</vt:lpstr>
      <vt:lpstr>CHAPTER 10 – THE JEFFERSON ERA Section 1 – Jefferson Takes Office</vt:lpstr>
      <vt:lpstr>Vocabulary </vt:lpstr>
      <vt:lpstr>Check for Understanding</vt:lpstr>
      <vt:lpstr>What We Already Know</vt:lpstr>
      <vt:lpstr>What We Already Know</vt:lpstr>
      <vt:lpstr>What We Already Know</vt:lpstr>
      <vt:lpstr>The Election of 1800</vt:lpstr>
      <vt:lpstr>The Election of 1800</vt:lpstr>
      <vt:lpstr>Check for Understanding</vt:lpstr>
      <vt:lpstr>The Election of 1800</vt:lpstr>
      <vt:lpstr>Breaking the Tie</vt:lpstr>
      <vt:lpstr>Breaking the Tie</vt:lpstr>
      <vt:lpstr>Get your whiteboards and markers ready!</vt:lpstr>
      <vt:lpstr>1. How was the tie between Jefferson and Burr settled after the election of 1800?</vt:lpstr>
      <vt:lpstr>Check for Understanding</vt:lpstr>
      <vt:lpstr>Jefferson’s Philosophy</vt:lpstr>
      <vt:lpstr>Get your whiteboards and markers ready!</vt:lpstr>
      <vt:lpstr>2. What did Jefferson say in his inaugural address to reduce the political quarrels between Federalists and Democratic-Republicans?</vt:lpstr>
      <vt:lpstr>Jefferson’s View for the Future</vt:lpstr>
      <vt:lpstr>Check for Understanding</vt:lpstr>
      <vt:lpstr>Jefferson’s Personal Style</vt:lpstr>
      <vt:lpstr>Check for Understanding</vt:lpstr>
      <vt:lpstr>Undoing Federalist Programs</vt:lpstr>
      <vt:lpstr>Undoing Federalist Programs</vt:lpstr>
      <vt:lpstr>Check for Understanding</vt:lpstr>
      <vt:lpstr>Check for Understanding</vt:lpstr>
      <vt:lpstr>Get your whiteboards and markers ready!</vt:lpstr>
      <vt:lpstr>3. How did the opinions of Jefferson and Hamilton regarding the public debt differ?</vt:lpstr>
      <vt:lpstr>Marshall and the Judiciary</vt:lpstr>
      <vt:lpstr>Marshall and the Judiciary</vt:lpstr>
      <vt:lpstr>Check for Understanding</vt:lpstr>
      <vt:lpstr>Check for Understanding</vt:lpstr>
      <vt:lpstr>Marbury v. Madison</vt:lpstr>
      <vt:lpstr>Marbury v. Madison</vt:lpstr>
      <vt:lpstr>Check for Understanding</vt:lpstr>
      <vt:lpstr>Check for Understanding</vt:lpstr>
      <vt:lpstr>Get your whiteboards and markers ready!</vt:lpstr>
      <vt:lpstr>4. Why was John Marshall’s decision in Marbury v. Madison so important?</vt:lpstr>
      <vt:lpstr>5. How did the principle of judicial review change the Supreme Court?</vt:lpstr>
    </vt:vector>
  </TitlesOfParts>
  <Company>Menifee Union School District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10 – THE JEFFERSON ERA Section 1 – Jefferson Takes Office  Vocabulary   •A radical is a person who holds extreme political views. •The Judiciary Act f 1801 was a law that increased the number of federal judges, allowing President John Adams to fill most of the new posts with Federalists. •John Marshall was a Federalist appointed by President John Adams as Chief Justice of the Supreme Court. •In the Marbury v. Madison decision of 1803, the Supreme Court ruled that it had the power to abolish laws by declaring them unconstitutional. •If a law is unconstitutional, it contradicts the law of the Constitution. •Judicial review is a principle that says that the Supreme Court has the final say in interpreting the Constitution.</dc:title>
  <dc:creator>Tech</dc:creator>
  <cp:lastModifiedBy>Thomas, Barry (Kim)</cp:lastModifiedBy>
  <cp:revision>34</cp:revision>
  <dcterms:created xsi:type="dcterms:W3CDTF">2007-11-05T19:24:42Z</dcterms:created>
  <dcterms:modified xsi:type="dcterms:W3CDTF">2013-11-13T16:07:47Z</dcterms:modified>
</cp:coreProperties>
</file>