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336" r:id="rId3"/>
    <p:sldId id="337" r:id="rId4"/>
    <p:sldId id="338" r:id="rId5"/>
    <p:sldId id="339" r:id="rId6"/>
    <p:sldId id="340" r:id="rId7"/>
    <p:sldId id="267" r:id="rId8"/>
    <p:sldId id="268" r:id="rId9"/>
    <p:sldId id="266" r:id="rId10"/>
    <p:sldId id="287" r:id="rId11"/>
    <p:sldId id="288" r:id="rId12"/>
    <p:sldId id="289" r:id="rId13"/>
    <p:sldId id="270" r:id="rId14"/>
    <p:sldId id="274" r:id="rId15"/>
    <p:sldId id="272" r:id="rId16"/>
    <p:sldId id="276" r:id="rId17"/>
    <p:sldId id="275" r:id="rId18"/>
    <p:sldId id="271" r:id="rId19"/>
    <p:sldId id="284" r:id="rId20"/>
    <p:sldId id="273" r:id="rId21"/>
    <p:sldId id="269" r:id="rId22"/>
    <p:sldId id="290" r:id="rId23"/>
    <p:sldId id="286" r:id="rId24"/>
    <p:sldId id="26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37" autoAdjust="0"/>
  </p:normalViewPr>
  <p:slideViewPr>
    <p:cSldViewPr>
      <p:cViewPr varScale="1">
        <p:scale>
          <a:sx n="96" d="100"/>
          <a:sy n="96" d="100"/>
        </p:scale>
        <p:origin x="-3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02D547-976A-42DE-AF76-9B58EE96C327}" type="slidenum">
              <a:rPr lang="en-US" altLang="en-US"/>
              <a:pPr/>
              <a:t>‹#›</a:t>
            </a:fld>
            <a:endParaRPr lang="en-US" altLang="en-US"/>
          </a:p>
        </p:txBody>
      </p:sp>
    </p:spTree>
    <p:extLst>
      <p:ext uri="{BB962C8B-B14F-4D97-AF65-F5344CB8AC3E}">
        <p14:creationId xmlns:p14="http://schemas.microsoft.com/office/powerpoint/2010/main" val="70524983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0D1516-3301-49B4-9408-E71E6B5912B7}" type="slidenum">
              <a:rPr lang="en-US" altLang="en-US"/>
              <a:pPr/>
              <a:t>‹#›</a:t>
            </a:fld>
            <a:endParaRPr lang="en-US" altLang="en-US"/>
          </a:p>
        </p:txBody>
      </p:sp>
    </p:spTree>
    <p:extLst>
      <p:ext uri="{BB962C8B-B14F-4D97-AF65-F5344CB8AC3E}">
        <p14:creationId xmlns:p14="http://schemas.microsoft.com/office/powerpoint/2010/main" val="112910156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0E22DBD-EA9A-405D-A69D-557A89089E3A}" type="slidenum">
              <a:rPr lang="en-US" altLang="en-US"/>
              <a:pPr/>
              <a:t>‹#›</a:t>
            </a:fld>
            <a:endParaRPr lang="en-US" altLang="en-US"/>
          </a:p>
        </p:txBody>
      </p:sp>
    </p:spTree>
    <p:extLst>
      <p:ext uri="{BB962C8B-B14F-4D97-AF65-F5344CB8AC3E}">
        <p14:creationId xmlns:p14="http://schemas.microsoft.com/office/powerpoint/2010/main" val="128065410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E6DA1DD-27AB-4B8A-AD46-6D3294B2B4FC}" type="slidenum">
              <a:rPr lang="en-US" altLang="en-US"/>
              <a:pPr/>
              <a:t>‹#›</a:t>
            </a:fld>
            <a:endParaRPr lang="en-US" altLang="en-US"/>
          </a:p>
        </p:txBody>
      </p:sp>
    </p:spTree>
    <p:extLst>
      <p:ext uri="{BB962C8B-B14F-4D97-AF65-F5344CB8AC3E}">
        <p14:creationId xmlns:p14="http://schemas.microsoft.com/office/powerpoint/2010/main" val="212868378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EA927ED-7096-4C74-91B4-7240A31FBBA0}" type="slidenum">
              <a:rPr lang="en-US" altLang="en-US"/>
              <a:pPr/>
              <a:t>‹#›</a:t>
            </a:fld>
            <a:endParaRPr lang="en-US" altLang="en-US"/>
          </a:p>
        </p:txBody>
      </p:sp>
    </p:spTree>
    <p:extLst>
      <p:ext uri="{BB962C8B-B14F-4D97-AF65-F5344CB8AC3E}">
        <p14:creationId xmlns:p14="http://schemas.microsoft.com/office/powerpoint/2010/main" val="312456710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7A81CD0-D76A-4047-8844-8E0B00A5DA57}" type="slidenum">
              <a:rPr lang="en-US" altLang="en-US"/>
              <a:pPr/>
              <a:t>‹#›</a:t>
            </a:fld>
            <a:endParaRPr lang="en-US" altLang="en-US"/>
          </a:p>
        </p:txBody>
      </p:sp>
    </p:spTree>
    <p:extLst>
      <p:ext uri="{BB962C8B-B14F-4D97-AF65-F5344CB8AC3E}">
        <p14:creationId xmlns:p14="http://schemas.microsoft.com/office/powerpoint/2010/main" val="40720300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C20723A-F4AC-4E3C-9852-2F87DDCD1BA2}" type="slidenum">
              <a:rPr lang="en-US" altLang="en-US"/>
              <a:pPr/>
              <a:t>‹#›</a:t>
            </a:fld>
            <a:endParaRPr lang="en-US" altLang="en-US"/>
          </a:p>
        </p:txBody>
      </p:sp>
    </p:spTree>
    <p:extLst>
      <p:ext uri="{BB962C8B-B14F-4D97-AF65-F5344CB8AC3E}">
        <p14:creationId xmlns:p14="http://schemas.microsoft.com/office/powerpoint/2010/main" val="385860420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6CF9E6A-B69E-464B-B0BA-6BD07D0E7634}" type="slidenum">
              <a:rPr lang="en-US" altLang="en-US"/>
              <a:pPr/>
              <a:t>‹#›</a:t>
            </a:fld>
            <a:endParaRPr lang="en-US" altLang="en-US"/>
          </a:p>
        </p:txBody>
      </p:sp>
    </p:spTree>
    <p:extLst>
      <p:ext uri="{BB962C8B-B14F-4D97-AF65-F5344CB8AC3E}">
        <p14:creationId xmlns:p14="http://schemas.microsoft.com/office/powerpoint/2010/main" val="2530076627"/>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3F3B632-4E11-4CA0-9F99-CE8D16354E0F}" type="slidenum">
              <a:rPr lang="en-US" altLang="en-US"/>
              <a:pPr/>
              <a:t>‹#›</a:t>
            </a:fld>
            <a:endParaRPr lang="en-US" altLang="en-US"/>
          </a:p>
        </p:txBody>
      </p:sp>
    </p:spTree>
    <p:extLst>
      <p:ext uri="{BB962C8B-B14F-4D97-AF65-F5344CB8AC3E}">
        <p14:creationId xmlns:p14="http://schemas.microsoft.com/office/powerpoint/2010/main" val="190267175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3CD2055-359D-4879-918F-7F1EBCF59FBD}" type="slidenum">
              <a:rPr lang="en-US" altLang="en-US"/>
              <a:pPr/>
              <a:t>‹#›</a:t>
            </a:fld>
            <a:endParaRPr lang="en-US" altLang="en-US"/>
          </a:p>
        </p:txBody>
      </p:sp>
    </p:spTree>
    <p:extLst>
      <p:ext uri="{BB962C8B-B14F-4D97-AF65-F5344CB8AC3E}">
        <p14:creationId xmlns:p14="http://schemas.microsoft.com/office/powerpoint/2010/main" val="3678273534"/>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B67395C-10B8-4ADC-8B39-43E66837C5D8}" type="slidenum">
              <a:rPr lang="en-US" altLang="en-US"/>
              <a:pPr/>
              <a:t>‹#›</a:t>
            </a:fld>
            <a:endParaRPr lang="en-US" altLang="en-US"/>
          </a:p>
        </p:txBody>
      </p:sp>
    </p:spTree>
    <p:extLst>
      <p:ext uri="{BB962C8B-B14F-4D97-AF65-F5344CB8AC3E}">
        <p14:creationId xmlns:p14="http://schemas.microsoft.com/office/powerpoint/2010/main" val="63917838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ADB6B16-A78F-404D-AF74-C4A8149C495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sharecrop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ctrTitle"/>
          </p:nvPr>
        </p:nvSpPr>
        <p:spPr>
          <a:xfrm>
            <a:off x="76200" y="76200"/>
            <a:ext cx="9067800" cy="1219200"/>
          </a:xfrm>
        </p:spPr>
        <p:txBody>
          <a:bodyPr/>
          <a:lstStyle/>
          <a:p>
            <a:pPr>
              <a:lnSpc>
                <a:spcPct val="90000"/>
              </a:lnSpc>
            </a:pPr>
            <a:r>
              <a:rPr lang="en-US" altLang="en-US" sz="4000" b="1" i="1" dirty="0">
                <a:solidFill>
                  <a:srgbClr val="FFFF00"/>
                </a:solidFill>
                <a:effectLst>
                  <a:outerShdw dist="76200" dir="3600000" algn="ctr" rotWithShape="0">
                    <a:schemeClr val="tx1"/>
                  </a:outerShdw>
                </a:effectLst>
              </a:rPr>
              <a:t>Lesson </a:t>
            </a:r>
            <a:r>
              <a:rPr lang="en-US" altLang="en-US" sz="4000" b="1" i="1" dirty="0" smtClean="0">
                <a:solidFill>
                  <a:srgbClr val="FFFF00"/>
                </a:solidFill>
                <a:effectLst>
                  <a:outerShdw dist="76200" dir="3600000" algn="ctr" rotWithShape="0">
                    <a:schemeClr val="tx1"/>
                  </a:outerShdw>
                </a:effectLst>
              </a:rPr>
              <a:t>18.2: </a:t>
            </a:r>
            <a:r>
              <a:rPr lang="en-US" altLang="en-US" sz="4000" b="1" i="1" dirty="0">
                <a:solidFill>
                  <a:srgbClr val="FFFF00"/>
                </a:solidFill>
                <a:effectLst>
                  <a:outerShdw dist="76200" dir="3600000" algn="ctr" rotWithShape="0">
                    <a:schemeClr val="tx1"/>
                  </a:outerShdw>
                </a:effectLst>
              </a:rPr>
              <a:t>Reconstruction and Daily Life</a:t>
            </a:r>
          </a:p>
        </p:txBody>
      </p:sp>
      <p:sp>
        <p:nvSpPr>
          <p:cNvPr id="28675" name="Rectangle 3"/>
          <p:cNvSpPr>
            <a:spLocks noGrp="1" noChangeArrowheads="1"/>
          </p:cNvSpPr>
          <p:nvPr>
            <p:ph type="subTitle" idx="1"/>
          </p:nvPr>
        </p:nvSpPr>
        <p:spPr>
          <a:xfrm>
            <a:off x="76200" y="5181600"/>
            <a:ext cx="8991600" cy="1371600"/>
          </a:xfrm>
        </p:spPr>
        <p:txBody>
          <a:bodyPr/>
          <a:lstStyle/>
          <a:p>
            <a:pPr>
              <a:lnSpc>
                <a:spcPct val="90000"/>
              </a:lnSpc>
            </a:pPr>
            <a:r>
              <a:rPr lang="en-US" altLang="en-US" b="1" dirty="0" smtClean="0">
                <a:solidFill>
                  <a:schemeClr val="bg1"/>
                </a:solidFill>
                <a:effectLst>
                  <a:outerShdw dist="76200" dir="3600000" algn="ctr" rotWithShape="0">
                    <a:schemeClr val="tx1"/>
                  </a:outerShdw>
                </a:effectLst>
              </a:rPr>
              <a:t>Today’s Essential Question: What was daily life like for former slaves during Reconstruction?</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lum bright="-12000" contrast="32000"/>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3" name="Rectangle 3"/>
          <p:cNvSpPr>
            <a:spLocks noGrp="1" noChangeArrowheads="1"/>
          </p:cNvSpPr>
          <p:nvPr>
            <p:ph type="title"/>
          </p:nvPr>
        </p:nvSpPr>
        <p:spPr>
          <a:xfrm>
            <a:off x="1066800" y="990600"/>
            <a:ext cx="6324600" cy="2819400"/>
          </a:xfrm>
        </p:spPr>
        <p:txBody>
          <a:bodyPr/>
          <a:lstStyle/>
          <a:p>
            <a:r>
              <a:rPr lang="en-US" altLang="en-US" sz="4000" b="1" i="1">
                <a:solidFill>
                  <a:schemeClr val="tx1"/>
                </a:solidFill>
              </a:rPr>
              <a:t>Get your whiteboards and markers ready!</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52400"/>
            <a:ext cx="8229600" cy="1143000"/>
          </a:xfrm>
        </p:spPr>
        <p:txBody>
          <a:bodyPr/>
          <a:lstStyle/>
          <a:p>
            <a:pPr>
              <a:lnSpc>
                <a:spcPct val="90000"/>
              </a:lnSpc>
            </a:pPr>
            <a:r>
              <a:rPr lang="en-US" altLang="en-US" sz="4000" b="1" i="1">
                <a:solidFill>
                  <a:srgbClr val="FFFF00"/>
                </a:solidFill>
              </a:rPr>
              <a:t>13. How did freedom strengthen African American families?</a:t>
            </a:r>
          </a:p>
        </p:txBody>
      </p:sp>
      <p:sp>
        <p:nvSpPr>
          <p:cNvPr id="41987" name="Rectangle 3"/>
          <p:cNvSpPr>
            <a:spLocks noGrp="1" noChangeArrowheads="1"/>
          </p:cNvSpPr>
          <p:nvPr>
            <p:ph type="body" idx="1"/>
          </p:nvPr>
        </p:nvSpPr>
        <p:spPr/>
        <p:txBody>
          <a:bodyPr/>
          <a:lstStyle/>
          <a:p>
            <a:endParaRPr lang="en-US" altLang="en-US"/>
          </a:p>
        </p:txBody>
      </p:sp>
      <p:pic>
        <p:nvPicPr>
          <p:cNvPr id="41988" name="Picture 4" descr="slave-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82738"/>
            <a:ext cx="6324600" cy="5256212"/>
          </a:xfrm>
          <a:prstGeom prst="rect">
            <a:avLst/>
          </a:prstGeom>
          <a:noFill/>
          <a:extLst>
            <a:ext uri="{909E8E84-426E-40DD-AFC4-6F175D3DCCD1}">
              <a14:hiddenFill xmlns:a14="http://schemas.microsoft.com/office/drawing/2010/main">
                <a:solidFill>
                  <a:srgbClr val="FFFFFF"/>
                </a:solidFill>
              </a14:hiddenFill>
            </a:ext>
          </a:extLst>
        </p:spPr>
      </p:pic>
      <p:sp>
        <p:nvSpPr>
          <p:cNvPr id="41989" name="Text Box 5"/>
          <p:cNvSpPr txBox="1">
            <a:spLocks noChangeArrowheads="1"/>
          </p:cNvSpPr>
          <p:nvPr/>
        </p:nvSpPr>
        <p:spPr bwMode="auto">
          <a:xfrm>
            <a:off x="1905000" y="5943600"/>
            <a:ext cx="5105400" cy="57943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3200" b="1" i="1">
                <a:solidFill>
                  <a:srgbClr val="FFFF00"/>
                </a:solidFill>
              </a:rPr>
              <a:t>Choose all that are true!</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8229600" cy="1143000"/>
          </a:xfrm>
        </p:spPr>
        <p:txBody>
          <a:bodyPr/>
          <a:lstStyle/>
          <a:p>
            <a:pPr>
              <a:lnSpc>
                <a:spcPct val="90000"/>
              </a:lnSpc>
            </a:pPr>
            <a:r>
              <a:rPr lang="en-US" altLang="en-US" sz="4000" b="1" i="1">
                <a:solidFill>
                  <a:srgbClr val="FFFF00"/>
                </a:solidFill>
              </a:rPr>
              <a:t>13. How did freedom strengthen African American families?</a:t>
            </a:r>
          </a:p>
        </p:txBody>
      </p:sp>
      <p:sp>
        <p:nvSpPr>
          <p:cNvPr id="43011" name="Rectangle 3"/>
          <p:cNvSpPr>
            <a:spLocks noGrp="1" noChangeArrowheads="1"/>
          </p:cNvSpPr>
          <p:nvPr>
            <p:ph type="body" idx="1"/>
          </p:nvPr>
        </p:nvSpPr>
        <p:spPr>
          <a:xfrm>
            <a:off x="381000" y="1600200"/>
            <a:ext cx="8458200" cy="4191000"/>
          </a:xfrm>
        </p:spPr>
        <p:txBody>
          <a:bodyPr/>
          <a:lstStyle/>
          <a:p>
            <a:pPr marL="609600" indent="-609600">
              <a:lnSpc>
                <a:spcPct val="90000"/>
              </a:lnSpc>
              <a:buFontTx/>
              <a:buAutoNum type="alphaUcPeriod"/>
            </a:pPr>
            <a:r>
              <a:rPr lang="en-US" altLang="en-US" b="1">
                <a:solidFill>
                  <a:schemeClr val="bg1"/>
                </a:solidFill>
              </a:rPr>
              <a:t>Freedmen could marry legally.</a:t>
            </a:r>
          </a:p>
          <a:p>
            <a:pPr marL="609600" indent="-609600">
              <a:lnSpc>
                <a:spcPct val="90000"/>
              </a:lnSpc>
              <a:buFontTx/>
              <a:buAutoNum type="alphaUcPeriod"/>
            </a:pPr>
            <a:r>
              <a:rPr lang="en-US" altLang="en-US" b="1">
                <a:solidFill>
                  <a:schemeClr val="bg1"/>
                </a:solidFill>
              </a:rPr>
              <a:t>African American couples could now have as many children as they wished.</a:t>
            </a:r>
          </a:p>
          <a:p>
            <a:pPr marL="609600" indent="-609600">
              <a:lnSpc>
                <a:spcPct val="90000"/>
              </a:lnSpc>
              <a:buFontTx/>
              <a:buAutoNum type="alphaUcPeriod"/>
            </a:pPr>
            <a:r>
              <a:rPr lang="en-US" altLang="en-US" b="1">
                <a:solidFill>
                  <a:schemeClr val="bg1"/>
                </a:solidFill>
              </a:rPr>
              <a:t>Former slaves could try to locate lost family members.</a:t>
            </a:r>
          </a:p>
          <a:p>
            <a:pPr marL="609600" indent="-609600">
              <a:lnSpc>
                <a:spcPct val="90000"/>
              </a:lnSpc>
              <a:buFontTx/>
              <a:buAutoNum type="alphaUcPeriod"/>
            </a:pPr>
            <a:r>
              <a:rPr lang="en-US" altLang="en-US" b="1">
                <a:solidFill>
                  <a:schemeClr val="bg1"/>
                </a:solidFill>
              </a:rPr>
              <a:t>Black children had more respect for their fathers now that the men were no longer slaves.</a:t>
            </a:r>
          </a:p>
        </p:txBody>
      </p:sp>
      <p:sp>
        <p:nvSpPr>
          <p:cNvPr id="43012" name="Text Box 4"/>
          <p:cNvSpPr txBox="1">
            <a:spLocks noChangeArrowheads="1"/>
          </p:cNvSpPr>
          <p:nvPr/>
        </p:nvSpPr>
        <p:spPr bwMode="auto">
          <a:xfrm>
            <a:off x="1905000" y="5943600"/>
            <a:ext cx="5105400" cy="57943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3200" b="1" i="1">
                <a:solidFill>
                  <a:srgbClr val="FFFF00"/>
                </a:solidFill>
              </a:rPr>
              <a:t>Choose all that are true!</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freedman-p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143000"/>
            <a:ext cx="5105400" cy="3829050"/>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2"/>
          <p:cNvSpPr>
            <a:spLocks noGrp="1" noChangeArrowheads="1"/>
          </p:cNvSpPr>
          <p:nvPr>
            <p:ph type="title"/>
          </p:nvPr>
        </p:nvSpPr>
        <p:spPr>
          <a:xfrm>
            <a:off x="457200" y="152400"/>
            <a:ext cx="8229600" cy="838200"/>
          </a:xfrm>
        </p:spPr>
        <p:txBody>
          <a:bodyPr/>
          <a:lstStyle/>
          <a:p>
            <a:r>
              <a:rPr lang="en-US" altLang="en-US" b="1" i="1">
                <a:solidFill>
                  <a:srgbClr val="FFFF00"/>
                </a:solidFill>
              </a:rPr>
              <a:t>Starting Schools</a:t>
            </a:r>
          </a:p>
        </p:txBody>
      </p:sp>
      <p:sp>
        <p:nvSpPr>
          <p:cNvPr id="21507" name="Rectangle 3"/>
          <p:cNvSpPr>
            <a:spLocks noGrp="1" noChangeArrowheads="1"/>
          </p:cNvSpPr>
          <p:nvPr>
            <p:ph type="body" idx="1"/>
          </p:nvPr>
        </p:nvSpPr>
        <p:spPr>
          <a:xfrm>
            <a:off x="0" y="1447800"/>
            <a:ext cx="3810000" cy="4953000"/>
          </a:xfrm>
        </p:spPr>
        <p:txBody>
          <a:bodyPr/>
          <a:lstStyle/>
          <a:p>
            <a:pPr>
              <a:lnSpc>
                <a:spcPct val="90000"/>
              </a:lnSpc>
            </a:pPr>
            <a:r>
              <a:rPr lang="en-US" altLang="en-US" sz="2800" b="1">
                <a:solidFill>
                  <a:schemeClr val="bg1"/>
                </a:solidFill>
              </a:rPr>
              <a:t>With freedom, African Americans could now work to provide for their families, not for an owner’s benefit. </a:t>
            </a:r>
          </a:p>
          <a:p>
            <a:pPr>
              <a:lnSpc>
                <a:spcPct val="90000"/>
              </a:lnSpc>
            </a:pPr>
            <a:r>
              <a:rPr lang="en-US" altLang="en-US" sz="2800" b="1">
                <a:solidFill>
                  <a:schemeClr val="bg1"/>
                </a:solidFill>
              </a:rPr>
              <a:t>Economic independence, however, could not come until they learned to read and write. </a:t>
            </a:r>
          </a:p>
        </p:txBody>
      </p:sp>
      <p:pic>
        <p:nvPicPr>
          <p:cNvPr id="21508" name="Picture 4" descr="negro-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3" y="1143000"/>
            <a:ext cx="5208587"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fade">
                                      <p:cBhvr>
                                        <p:cTn id="7" dur="2000"/>
                                        <p:tgtEl>
                                          <p:spTgt spid="2150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508"/>
                                        </p:tgtEl>
                                        <p:attrNameLst>
                                          <p:attrName>style.visibility</p:attrName>
                                        </p:attrNameLst>
                                      </p:cBhvr>
                                      <p:to>
                                        <p:strVal val="visible"/>
                                      </p:to>
                                    </p:set>
                                    <p:animEffect transition="in" filter="fade">
                                      <p:cBhvr>
                                        <p:cTn id="10"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p:cNvPicPr>
            <a:picLocks noChangeAspect="1" noChangeArrowheads="1"/>
          </p:cNvPicPr>
          <p:nvPr/>
        </p:nvPicPr>
        <p:blipFill>
          <a:blip r:embed="rId2">
            <a:extLst>
              <a:ext uri="{28A0092B-C50C-407E-A947-70E740481C1C}">
                <a14:useLocalDpi xmlns:a14="http://schemas.microsoft.com/office/drawing/2010/main" val="0"/>
              </a:ext>
            </a:extLst>
          </a:blip>
          <a:srcRect l="13889" t="23882" r="6944" b="9259"/>
          <a:stretch>
            <a:fillRect/>
          </a:stretch>
        </p:blipFill>
        <p:spPr bwMode="auto">
          <a:xfrm>
            <a:off x="0" y="10668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Rectangle 2"/>
          <p:cNvSpPr>
            <a:spLocks noGrp="1" noChangeArrowheads="1"/>
          </p:cNvSpPr>
          <p:nvPr>
            <p:ph type="title"/>
          </p:nvPr>
        </p:nvSpPr>
        <p:spPr>
          <a:xfrm>
            <a:off x="457200" y="152400"/>
            <a:ext cx="8229600" cy="838200"/>
          </a:xfrm>
        </p:spPr>
        <p:txBody>
          <a:bodyPr/>
          <a:lstStyle/>
          <a:p>
            <a:r>
              <a:rPr lang="en-US" altLang="en-US" b="1" i="1">
                <a:solidFill>
                  <a:srgbClr val="FFFF00"/>
                </a:solidFill>
              </a:rPr>
              <a:t>Starting Schools</a:t>
            </a:r>
          </a:p>
        </p:txBody>
      </p:sp>
      <p:sp>
        <p:nvSpPr>
          <p:cNvPr id="25603" name="Rectangle 3"/>
          <p:cNvSpPr>
            <a:spLocks noGrp="1" noChangeArrowheads="1"/>
          </p:cNvSpPr>
          <p:nvPr>
            <p:ph type="body" idx="1"/>
          </p:nvPr>
        </p:nvSpPr>
        <p:spPr>
          <a:xfrm>
            <a:off x="457200" y="5029200"/>
            <a:ext cx="8305800" cy="1676400"/>
          </a:xfrm>
          <a:effectLst>
            <a:outerShdw dist="53882" dir="2700000" algn="ctr" rotWithShape="0">
              <a:schemeClr val="tx1"/>
            </a:outerShdw>
          </a:effectLst>
        </p:spPr>
        <p:txBody>
          <a:bodyPr/>
          <a:lstStyle/>
          <a:p>
            <a:pPr marL="0" indent="0" algn="ctr">
              <a:lnSpc>
                <a:spcPct val="90000"/>
              </a:lnSpc>
              <a:buFontTx/>
              <a:buNone/>
            </a:pPr>
            <a:r>
              <a:rPr lang="en-US" altLang="en-US" sz="2800" b="1">
                <a:solidFill>
                  <a:schemeClr val="bg1"/>
                </a:solidFill>
              </a:rPr>
              <a:t>Both children and adults flocked to freedmen’s schools started by the Freedmen’s Bureau, Northern missionary groups, and African-American organizations. </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descr="Freedman'sBureau%20school"/>
          <p:cNvPicPr>
            <a:picLocks noChangeAspect="1" noChangeArrowheads="1"/>
          </p:cNvPicPr>
          <p:nvPr/>
        </p:nvPicPr>
        <p:blipFill>
          <a:blip r:embed="rId2">
            <a:extLst>
              <a:ext uri="{28A0092B-C50C-407E-A947-70E740481C1C}">
                <a14:useLocalDpi xmlns:a14="http://schemas.microsoft.com/office/drawing/2010/main" val="0"/>
              </a:ext>
            </a:extLst>
          </a:blip>
          <a:srcRect l="1912" t="1422" r="1038" b="8847"/>
          <a:stretch>
            <a:fillRect/>
          </a:stretch>
        </p:blipFill>
        <p:spPr bwMode="auto">
          <a:xfrm>
            <a:off x="0" y="0"/>
            <a:ext cx="9144000" cy="5848350"/>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p:cNvSpPr>
            <a:spLocks noGrp="1" noChangeArrowheads="1"/>
          </p:cNvSpPr>
          <p:nvPr>
            <p:ph type="title"/>
          </p:nvPr>
        </p:nvSpPr>
        <p:spPr>
          <a:xfrm>
            <a:off x="457200" y="152400"/>
            <a:ext cx="8229600" cy="838200"/>
          </a:xfrm>
          <a:effectLst>
            <a:outerShdw dist="53882" dir="2700000" algn="ctr" rotWithShape="0">
              <a:schemeClr val="tx1"/>
            </a:outerShdw>
          </a:effectLst>
        </p:spPr>
        <p:txBody>
          <a:bodyPr/>
          <a:lstStyle/>
          <a:p>
            <a:r>
              <a:rPr lang="en-US" altLang="en-US" b="1" i="1">
                <a:solidFill>
                  <a:srgbClr val="FFFF00"/>
                </a:solidFill>
              </a:rPr>
              <a:t>Starting Schools</a:t>
            </a:r>
          </a:p>
        </p:txBody>
      </p:sp>
      <p:sp>
        <p:nvSpPr>
          <p:cNvPr id="23555" name="Rectangle 3"/>
          <p:cNvSpPr>
            <a:spLocks noGrp="1" noChangeArrowheads="1"/>
          </p:cNvSpPr>
          <p:nvPr>
            <p:ph type="body" idx="1"/>
          </p:nvPr>
        </p:nvSpPr>
        <p:spPr>
          <a:xfrm>
            <a:off x="0" y="5867400"/>
            <a:ext cx="9144000" cy="914400"/>
          </a:xfrm>
          <a:effectLst>
            <a:outerShdw dist="53882" dir="2700000" algn="ctr" rotWithShape="0">
              <a:schemeClr val="tx1"/>
            </a:outerShdw>
          </a:effectLst>
        </p:spPr>
        <p:txBody>
          <a:bodyPr/>
          <a:lstStyle/>
          <a:p>
            <a:pPr marL="0" indent="0" algn="ctr">
              <a:lnSpc>
                <a:spcPct val="90000"/>
              </a:lnSpc>
              <a:buFontTx/>
              <a:buNone/>
            </a:pPr>
            <a:r>
              <a:rPr lang="en-US" altLang="en-US" sz="2800" b="1">
                <a:solidFill>
                  <a:schemeClr val="bg1"/>
                </a:solidFill>
              </a:rPr>
              <a:t>Freed people in cities held classes in warehouses, billiard rooms, and former slave markets. </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5" name="Picture 7" descr="freedman-school"/>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3"/>
          <p:cNvSpPr>
            <a:spLocks noGrp="1" noChangeArrowheads="1"/>
          </p:cNvSpPr>
          <p:nvPr>
            <p:ph type="title"/>
          </p:nvPr>
        </p:nvSpPr>
        <p:spPr>
          <a:xfrm>
            <a:off x="457200" y="152400"/>
            <a:ext cx="8229600" cy="838200"/>
          </a:xfrm>
          <a:effectLst>
            <a:outerShdw dist="53882" dir="2700000" algn="ctr" rotWithShape="0">
              <a:schemeClr val="tx1"/>
            </a:outerShdw>
          </a:effectLst>
        </p:spPr>
        <p:txBody>
          <a:bodyPr/>
          <a:lstStyle/>
          <a:p>
            <a:r>
              <a:rPr lang="en-US" altLang="en-US" b="1" i="1">
                <a:solidFill>
                  <a:srgbClr val="FFFF00"/>
                </a:solidFill>
              </a:rPr>
              <a:t>Starting Schools</a:t>
            </a:r>
          </a:p>
        </p:txBody>
      </p:sp>
      <p:sp>
        <p:nvSpPr>
          <p:cNvPr id="27652" name="Rectangle 4"/>
          <p:cNvSpPr>
            <a:spLocks noGrp="1" noChangeArrowheads="1"/>
          </p:cNvSpPr>
          <p:nvPr>
            <p:ph type="body" idx="1"/>
          </p:nvPr>
        </p:nvSpPr>
        <p:spPr>
          <a:xfrm>
            <a:off x="304800" y="1143000"/>
            <a:ext cx="3886200" cy="1905000"/>
          </a:xfrm>
          <a:effectLst>
            <a:outerShdw dist="53882" dir="2700000" algn="ctr" rotWithShape="0">
              <a:schemeClr val="tx1"/>
            </a:outerShdw>
          </a:effectLst>
        </p:spPr>
        <p:txBody>
          <a:bodyPr/>
          <a:lstStyle/>
          <a:p>
            <a:pPr marL="0" indent="0" algn="ctr">
              <a:lnSpc>
                <a:spcPct val="90000"/>
              </a:lnSpc>
              <a:buFontTx/>
              <a:buNone/>
            </a:pPr>
            <a:r>
              <a:rPr lang="en-US" altLang="en-US" b="1" dirty="0">
                <a:solidFill>
                  <a:schemeClr val="bg1"/>
                </a:solidFill>
              </a:rPr>
              <a:t>In rural areas, classes were held in churches and homes. </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457200" y="152400"/>
            <a:ext cx="8229600" cy="838200"/>
          </a:xfrm>
        </p:spPr>
        <p:txBody>
          <a:bodyPr/>
          <a:lstStyle/>
          <a:p>
            <a:r>
              <a:rPr lang="en-US" altLang="en-US" b="1" i="1">
                <a:solidFill>
                  <a:srgbClr val="FFFF00"/>
                </a:solidFill>
              </a:rPr>
              <a:t>Starting Schools</a:t>
            </a:r>
          </a:p>
        </p:txBody>
      </p:sp>
      <p:sp>
        <p:nvSpPr>
          <p:cNvPr id="26628" name="Rectangle 4"/>
          <p:cNvSpPr>
            <a:spLocks noGrp="1" noChangeArrowheads="1"/>
          </p:cNvSpPr>
          <p:nvPr>
            <p:ph type="body" idx="1"/>
          </p:nvPr>
        </p:nvSpPr>
        <p:spPr>
          <a:xfrm>
            <a:off x="304800" y="3048000"/>
            <a:ext cx="5334000" cy="1828800"/>
          </a:xfrm>
        </p:spPr>
        <p:txBody>
          <a:bodyPr/>
          <a:lstStyle/>
          <a:p>
            <a:pPr marL="0" indent="0" algn="ctr">
              <a:buFontTx/>
              <a:buNone/>
            </a:pPr>
            <a:r>
              <a:rPr lang="en-US" altLang="en-US" b="1">
                <a:solidFill>
                  <a:schemeClr val="bg1"/>
                </a:solidFill>
              </a:rPr>
              <a:t>Children who went to school often taught their parents to read at home. </a:t>
            </a:r>
          </a:p>
        </p:txBody>
      </p:sp>
      <p:pic>
        <p:nvPicPr>
          <p:cNvPr id="26630" name="Picture 6" descr="harriet_tubman_with_rescued_slaves_new_york_times1"/>
          <p:cNvPicPr>
            <a:picLocks noChangeAspect="1" noChangeArrowheads="1"/>
          </p:cNvPicPr>
          <p:nvPr/>
        </p:nvPicPr>
        <p:blipFill>
          <a:blip r:embed="rId2">
            <a:extLst>
              <a:ext uri="{28A0092B-C50C-407E-A947-70E740481C1C}">
                <a14:useLocalDpi xmlns:a14="http://schemas.microsoft.com/office/drawing/2010/main" val="0"/>
              </a:ext>
            </a:extLst>
          </a:blip>
          <a:srcRect l="38710" t="6197" r="25806"/>
          <a:stretch>
            <a:fillRect/>
          </a:stretch>
        </p:blipFill>
        <p:spPr bwMode="auto">
          <a:xfrm>
            <a:off x="6013450" y="1066800"/>
            <a:ext cx="3130550" cy="579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838200"/>
          </a:xfrm>
        </p:spPr>
        <p:txBody>
          <a:bodyPr/>
          <a:lstStyle/>
          <a:p>
            <a:r>
              <a:rPr lang="en-US" altLang="en-US" b="1" i="1">
                <a:solidFill>
                  <a:srgbClr val="FFFF00"/>
                </a:solidFill>
              </a:rPr>
              <a:t>Starting Schools</a:t>
            </a:r>
          </a:p>
        </p:txBody>
      </p:sp>
      <p:sp>
        <p:nvSpPr>
          <p:cNvPr id="22531" name="Rectangle 3"/>
          <p:cNvSpPr>
            <a:spLocks noGrp="1" noChangeArrowheads="1"/>
          </p:cNvSpPr>
          <p:nvPr>
            <p:ph type="body" idx="1"/>
          </p:nvPr>
        </p:nvSpPr>
        <p:spPr>
          <a:xfrm>
            <a:off x="3810000" y="1219200"/>
            <a:ext cx="5257800" cy="4906963"/>
          </a:xfrm>
        </p:spPr>
        <p:txBody>
          <a:bodyPr/>
          <a:lstStyle/>
          <a:p>
            <a:pPr>
              <a:lnSpc>
                <a:spcPct val="90000"/>
              </a:lnSpc>
            </a:pPr>
            <a:r>
              <a:rPr lang="en-US" altLang="en-US" sz="2800" b="1" dirty="0">
                <a:solidFill>
                  <a:schemeClr val="bg1"/>
                </a:solidFill>
              </a:rPr>
              <a:t>In the years after the war, African-American groups raised more than $1 million for education. </a:t>
            </a:r>
          </a:p>
          <a:p>
            <a:pPr>
              <a:lnSpc>
                <a:spcPct val="90000"/>
              </a:lnSpc>
            </a:pPr>
            <a:r>
              <a:rPr lang="en-US" altLang="en-US" sz="2800" b="1" dirty="0">
                <a:solidFill>
                  <a:schemeClr val="bg1"/>
                </a:solidFill>
              </a:rPr>
              <a:t>The federal government and private groups in the North paid most of the cost of building schools and hiring teachers.</a:t>
            </a:r>
          </a:p>
          <a:p>
            <a:pPr>
              <a:lnSpc>
                <a:spcPct val="90000"/>
              </a:lnSpc>
            </a:pPr>
            <a:r>
              <a:rPr lang="en-US" altLang="en-US" sz="2800" b="1" dirty="0">
                <a:solidFill>
                  <a:schemeClr val="bg1"/>
                </a:solidFill>
              </a:rPr>
              <a:t>Between 1865 and 1870, the Freedmen’s Bureau spent $5 million for this purpose. </a:t>
            </a:r>
          </a:p>
        </p:txBody>
      </p:sp>
      <p:pic>
        <p:nvPicPr>
          <p:cNvPr id="22535" name="Picture 7" descr="town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790950" cy="510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2000"/>
                                        <p:tgtEl>
                                          <p:spTgt spid="225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fade">
                                      <p:cBhvr>
                                        <p:cTn id="12" dur="20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152400"/>
            <a:ext cx="8229600" cy="838200"/>
          </a:xfrm>
        </p:spPr>
        <p:txBody>
          <a:bodyPr/>
          <a:lstStyle/>
          <a:p>
            <a:r>
              <a:rPr lang="en-US" altLang="en-US" b="1" i="1">
                <a:solidFill>
                  <a:srgbClr val="FFFF00"/>
                </a:solidFill>
              </a:rPr>
              <a:t>Starting Schools</a:t>
            </a:r>
          </a:p>
        </p:txBody>
      </p:sp>
      <p:sp>
        <p:nvSpPr>
          <p:cNvPr id="35843" name="Rectangle 3"/>
          <p:cNvSpPr>
            <a:spLocks noGrp="1" noChangeArrowheads="1"/>
          </p:cNvSpPr>
          <p:nvPr>
            <p:ph type="body" idx="1"/>
          </p:nvPr>
        </p:nvSpPr>
        <p:spPr>
          <a:xfrm>
            <a:off x="152400" y="1828800"/>
            <a:ext cx="4343400" cy="3886200"/>
          </a:xfrm>
        </p:spPr>
        <p:txBody>
          <a:bodyPr/>
          <a:lstStyle/>
          <a:p>
            <a:pPr marL="0" indent="0" algn="ctr">
              <a:lnSpc>
                <a:spcPct val="90000"/>
              </a:lnSpc>
              <a:buFontTx/>
              <a:buNone/>
            </a:pPr>
            <a:r>
              <a:rPr lang="en-US" altLang="en-US" b="1">
                <a:solidFill>
                  <a:schemeClr val="bg1"/>
                </a:solidFill>
              </a:rPr>
              <a:t>More than 150,000 students were attending 3,000 schools by 1869, and about 10 percent of the South’s African-American adults could read. </a:t>
            </a:r>
          </a:p>
        </p:txBody>
      </p:sp>
      <p:pic>
        <p:nvPicPr>
          <p:cNvPr id="35844" name="Picture 4" descr="freedmens-school"/>
          <p:cNvPicPr>
            <a:picLocks noChangeAspect="1" noChangeArrowheads="1"/>
          </p:cNvPicPr>
          <p:nvPr/>
        </p:nvPicPr>
        <p:blipFill>
          <a:blip r:embed="rId2">
            <a:extLst>
              <a:ext uri="{28A0092B-C50C-407E-A947-70E740481C1C}">
                <a14:useLocalDpi xmlns:a14="http://schemas.microsoft.com/office/drawing/2010/main" val="0"/>
              </a:ext>
            </a:extLst>
          </a:blip>
          <a:srcRect l="26685" r="9703"/>
          <a:stretch>
            <a:fillRect/>
          </a:stretch>
        </p:blipFill>
        <p:spPr bwMode="auto">
          <a:xfrm>
            <a:off x="4622800" y="1028700"/>
            <a:ext cx="4521200" cy="5372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143000"/>
          </a:xfrm>
        </p:spPr>
        <p:txBody>
          <a:bodyPr/>
          <a:lstStyle/>
          <a:p>
            <a:r>
              <a:rPr lang="en-US" altLang="en-US" b="1" i="1">
                <a:solidFill>
                  <a:srgbClr val="FFFF00"/>
                </a:solidFill>
              </a:rPr>
              <a:t>Vocabulary </a:t>
            </a:r>
            <a:endParaRPr lang="en-US" altLang="en-US"/>
          </a:p>
        </p:txBody>
      </p:sp>
      <p:sp>
        <p:nvSpPr>
          <p:cNvPr id="21507" name="Rectangle 3"/>
          <p:cNvSpPr>
            <a:spLocks noGrp="1" noChangeArrowheads="1"/>
          </p:cNvSpPr>
          <p:nvPr>
            <p:ph type="body" idx="1"/>
          </p:nvPr>
        </p:nvSpPr>
        <p:spPr>
          <a:xfrm>
            <a:off x="228600" y="1325562"/>
            <a:ext cx="8686800" cy="4953000"/>
          </a:xfrm>
        </p:spPr>
        <p:txBody>
          <a:bodyPr/>
          <a:lstStyle/>
          <a:p>
            <a:r>
              <a:rPr lang="en-US" altLang="en-US" b="1" dirty="0" smtClean="0">
                <a:solidFill>
                  <a:schemeClr val="bg1"/>
                </a:solidFill>
              </a:rPr>
              <a:t>freedmen – former slaves </a:t>
            </a:r>
          </a:p>
          <a:p>
            <a:r>
              <a:rPr lang="en-US" altLang="en-US" b="1" dirty="0" smtClean="0">
                <a:solidFill>
                  <a:schemeClr val="bg1"/>
                </a:solidFill>
              </a:rPr>
              <a:t>self-sufficient </a:t>
            </a:r>
            <a:r>
              <a:rPr lang="en-US" altLang="en-US" b="1" dirty="0">
                <a:solidFill>
                  <a:schemeClr val="bg1"/>
                </a:solidFill>
              </a:rPr>
              <a:t>– without need for someone else’s help</a:t>
            </a:r>
          </a:p>
          <a:p>
            <a:r>
              <a:rPr lang="en-US" altLang="en-US" b="1" dirty="0">
                <a:solidFill>
                  <a:schemeClr val="bg1"/>
                </a:solidFill>
              </a:rPr>
              <a:t>land reform – taking land from the rich and distributing it to those who have none</a:t>
            </a:r>
          </a:p>
          <a:p>
            <a:r>
              <a:rPr lang="en-US" altLang="en-US" b="1" dirty="0">
                <a:solidFill>
                  <a:schemeClr val="bg1"/>
                </a:solidFill>
              </a:rPr>
              <a:t>cash crop – a crop grown to sell rather than for the farmer’s personal use</a:t>
            </a:r>
          </a:p>
          <a:p>
            <a:r>
              <a:rPr lang="en-US" altLang="en-US" b="1" dirty="0">
                <a:solidFill>
                  <a:schemeClr val="bg1"/>
                </a:solidFill>
              </a:rPr>
              <a:t>drawback – undesirable feature; a disadvantage</a:t>
            </a:r>
          </a:p>
        </p:txBody>
      </p:sp>
    </p:spTree>
    <p:extLst>
      <p:ext uri="{BB962C8B-B14F-4D97-AF65-F5344CB8AC3E}">
        <p14:creationId xmlns:p14="http://schemas.microsoft.com/office/powerpoint/2010/main" val="339490361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8229600" cy="838200"/>
          </a:xfrm>
        </p:spPr>
        <p:txBody>
          <a:bodyPr/>
          <a:lstStyle/>
          <a:p>
            <a:r>
              <a:rPr lang="en-US" altLang="en-US" b="1" i="1">
                <a:solidFill>
                  <a:srgbClr val="FFFF00"/>
                </a:solidFill>
              </a:rPr>
              <a:t>Starting Schools</a:t>
            </a:r>
          </a:p>
        </p:txBody>
      </p:sp>
      <p:sp>
        <p:nvSpPr>
          <p:cNvPr id="24579" name="Rectangle 3"/>
          <p:cNvSpPr>
            <a:spLocks noGrp="1" noChangeArrowheads="1"/>
          </p:cNvSpPr>
          <p:nvPr>
            <p:ph type="body" idx="1"/>
          </p:nvPr>
        </p:nvSpPr>
        <p:spPr>
          <a:xfrm>
            <a:off x="0" y="2133600"/>
            <a:ext cx="4343400" cy="3810000"/>
          </a:xfrm>
        </p:spPr>
        <p:txBody>
          <a:bodyPr/>
          <a:lstStyle/>
          <a:p>
            <a:pPr>
              <a:lnSpc>
                <a:spcPct val="90000"/>
              </a:lnSpc>
            </a:pPr>
            <a:r>
              <a:rPr lang="en-US" altLang="en-US" b="1" dirty="0">
                <a:solidFill>
                  <a:schemeClr val="bg1"/>
                </a:solidFill>
              </a:rPr>
              <a:t>A number of them became teachers themselves. </a:t>
            </a:r>
          </a:p>
          <a:p>
            <a:pPr>
              <a:lnSpc>
                <a:spcPct val="90000"/>
              </a:lnSpc>
            </a:pPr>
            <a:r>
              <a:rPr lang="en-US" altLang="en-US" b="1" dirty="0">
                <a:solidFill>
                  <a:schemeClr val="bg1"/>
                </a:solidFill>
              </a:rPr>
              <a:t>Northern teachers, black and white, also went South to teach freed people. </a:t>
            </a:r>
          </a:p>
        </p:txBody>
      </p:sp>
      <p:pic>
        <p:nvPicPr>
          <p:cNvPr id="24582" name="Picture 6" descr="read1870"/>
          <p:cNvPicPr>
            <a:picLocks noChangeAspect="1" noChangeArrowheads="1"/>
          </p:cNvPicPr>
          <p:nvPr/>
        </p:nvPicPr>
        <p:blipFill>
          <a:blip r:embed="rId2">
            <a:lum bright="-10000" contrast="30000"/>
            <a:extLst>
              <a:ext uri="{28A0092B-C50C-407E-A947-70E740481C1C}">
                <a14:useLocalDpi xmlns:a14="http://schemas.microsoft.com/office/drawing/2010/main" val="0"/>
              </a:ext>
            </a:extLst>
          </a:blip>
          <a:srcRect/>
          <a:stretch>
            <a:fillRect/>
          </a:stretch>
        </p:blipFill>
        <p:spPr bwMode="auto">
          <a:xfrm>
            <a:off x="4410075" y="1143000"/>
            <a:ext cx="48101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20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freedmen's"/>
          <p:cNvPicPr>
            <a:picLocks noChangeAspect="1" noChangeArrowheads="1"/>
          </p:cNvPicPr>
          <p:nvPr/>
        </p:nvPicPr>
        <p:blipFill>
          <a:blip r:embed="rId2">
            <a:extLst>
              <a:ext uri="{28A0092B-C50C-407E-A947-70E740481C1C}">
                <a14:useLocalDpi xmlns:a14="http://schemas.microsoft.com/office/drawing/2010/main" val="0"/>
              </a:ext>
            </a:extLst>
          </a:blip>
          <a:srcRect t="1559"/>
          <a:stretch>
            <a:fillRect/>
          </a:stretch>
        </p:blipFill>
        <p:spPr bwMode="auto">
          <a:xfrm>
            <a:off x="1524000" y="2057400"/>
            <a:ext cx="5943600" cy="4810125"/>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17_21"/>
          <p:cNvPicPr>
            <a:picLocks noChangeAspect="1" noChangeArrowheads="1"/>
          </p:cNvPicPr>
          <p:nvPr/>
        </p:nvPicPr>
        <p:blipFill>
          <a:blip r:embed="rId3">
            <a:extLst>
              <a:ext uri="{28A0092B-C50C-407E-A947-70E740481C1C}">
                <a14:useLocalDpi xmlns:a14="http://schemas.microsoft.com/office/drawing/2010/main" val="0"/>
              </a:ext>
            </a:extLst>
          </a:blip>
          <a:srcRect l="8777" t="16632" r="5956" b="6860"/>
          <a:stretch>
            <a:fillRect/>
          </a:stretch>
        </p:blipFill>
        <p:spPr bwMode="auto">
          <a:xfrm>
            <a:off x="228600" y="981075"/>
            <a:ext cx="8686800" cy="5876925"/>
          </a:xfrm>
          <a:prstGeom prst="rect">
            <a:avLst/>
          </a:prstGeom>
          <a:noFill/>
          <a:extLst>
            <a:ext uri="{909E8E84-426E-40DD-AFC4-6F175D3DCCD1}">
              <a14:hiddenFill xmlns:a14="http://schemas.microsoft.com/office/drawing/2010/main">
                <a:solidFill>
                  <a:srgbClr val="FFFFFF"/>
                </a:solidFill>
              </a14:hiddenFill>
            </a:ext>
          </a:extLst>
        </p:spPr>
      </p:pic>
      <p:sp>
        <p:nvSpPr>
          <p:cNvPr id="20482" name="Rectangle 2"/>
          <p:cNvSpPr>
            <a:spLocks noGrp="1" noChangeArrowheads="1"/>
          </p:cNvSpPr>
          <p:nvPr>
            <p:ph type="title"/>
          </p:nvPr>
        </p:nvSpPr>
        <p:spPr>
          <a:xfrm>
            <a:off x="457200" y="152400"/>
            <a:ext cx="8229600" cy="838200"/>
          </a:xfrm>
        </p:spPr>
        <p:txBody>
          <a:bodyPr/>
          <a:lstStyle/>
          <a:p>
            <a:r>
              <a:rPr lang="en-US" altLang="en-US" b="1" i="1">
                <a:solidFill>
                  <a:srgbClr val="FFFF00"/>
                </a:solidFill>
              </a:rPr>
              <a:t>Starting Schools</a:t>
            </a:r>
          </a:p>
        </p:txBody>
      </p:sp>
      <p:sp>
        <p:nvSpPr>
          <p:cNvPr id="20483" name="Rectangle 3"/>
          <p:cNvSpPr>
            <a:spLocks noGrp="1" noChangeArrowheads="1"/>
          </p:cNvSpPr>
          <p:nvPr>
            <p:ph type="body" idx="1"/>
          </p:nvPr>
        </p:nvSpPr>
        <p:spPr>
          <a:xfrm>
            <a:off x="152400" y="1066800"/>
            <a:ext cx="8915400" cy="2667000"/>
          </a:xfrm>
          <a:effectLst/>
        </p:spPr>
        <p:txBody>
          <a:bodyPr/>
          <a:lstStyle/>
          <a:p>
            <a:pPr>
              <a:lnSpc>
                <a:spcPct val="80000"/>
              </a:lnSpc>
            </a:pPr>
            <a:r>
              <a:rPr lang="en-US" altLang="en-US" sz="2800" b="1" dirty="0">
                <a:solidFill>
                  <a:schemeClr val="bg1"/>
                </a:solidFill>
                <a:effectLst>
                  <a:outerShdw dist="63500" dir="3600000" algn="ctr" rotWithShape="0">
                    <a:schemeClr val="tx1"/>
                  </a:outerShdw>
                </a:effectLst>
              </a:rPr>
              <a:t>Many white Southerners, however, worked against these teachers’ efforts. </a:t>
            </a:r>
          </a:p>
          <a:p>
            <a:pPr>
              <a:lnSpc>
                <a:spcPct val="80000"/>
              </a:lnSpc>
            </a:pPr>
            <a:r>
              <a:rPr lang="en-US" altLang="en-US" sz="2800" b="1" dirty="0">
                <a:solidFill>
                  <a:schemeClr val="bg1"/>
                </a:solidFill>
                <a:effectLst>
                  <a:outerShdw dist="63500" dir="3600000" algn="ctr" rotWithShape="0">
                    <a:schemeClr val="tx1"/>
                  </a:outerShdw>
                </a:effectLst>
              </a:rPr>
              <a:t>White racists intimidated black students, burned freedmen’s schools and even killed teachers in some parts of the South. </a:t>
            </a:r>
          </a:p>
          <a:p>
            <a:pPr>
              <a:lnSpc>
                <a:spcPct val="80000"/>
              </a:lnSpc>
            </a:pPr>
            <a:r>
              <a:rPr lang="en-US" altLang="en-US" sz="2800" b="1" dirty="0">
                <a:solidFill>
                  <a:schemeClr val="bg1"/>
                </a:solidFill>
                <a:effectLst>
                  <a:outerShdw dist="63500" dir="3600000" algn="ctr" rotWithShape="0">
                    <a:schemeClr val="tx1"/>
                  </a:outerShdw>
                </a:effectLst>
              </a:rPr>
              <a:t>Despite these setbacks, African Americans kept working toward an education.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fade">
                                      <p:cBhvr>
                                        <p:cTn id="7" dur="2000"/>
                                        <p:tgtEl>
                                          <p:spTgt spid="2048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5"/>
                                        </p:tgtEl>
                                        <p:attrNameLst>
                                          <p:attrName>style.visibility</p:attrName>
                                        </p:attrNameLst>
                                      </p:cBhvr>
                                      <p:to>
                                        <p:strVal val="visible"/>
                                      </p:to>
                                    </p:set>
                                    <p:animEffect transition="in" filter="fade">
                                      <p:cBhvr>
                                        <p:cTn id="10" dur="2000"/>
                                        <p:tgtEl>
                                          <p:spTgt spid="204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Effect transition="in" filter="fade">
                                      <p:cBhvr>
                                        <p:cTn id="15" dur="2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lum bright="-12000" contrast="32000"/>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35" name="Rectangle 3"/>
          <p:cNvSpPr>
            <a:spLocks noGrp="1" noChangeArrowheads="1"/>
          </p:cNvSpPr>
          <p:nvPr>
            <p:ph type="title"/>
          </p:nvPr>
        </p:nvSpPr>
        <p:spPr>
          <a:xfrm>
            <a:off x="1066800" y="990600"/>
            <a:ext cx="6324600" cy="2819400"/>
          </a:xfrm>
        </p:spPr>
        <p:txBody>
          <a:bodyPr/>
          <a:lstStyle/>
          <a:p>
            <a:r>
              <a:rPr lang="en-US" altLang="en-US" sz="4000" b="1" i="1">
                <a:solidFill>
                  <a:schemeClr val="tx1"/>
                </a:solidFill>
              </a:rPr>
              <a:t>Get your whiteboards and markers ready!</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109+watch+night.jpg]"/>
          <p:cNvPicPr>
            <a:picLocks noChangeAspect="1" noChangeArrowheads="1"/>
          </p:cNvPicPr>
          <p:nvPr/>
        </p:nvPicPr>
        <p:blipFill>
          <a:blip r:embed="rId2">
            <a:lum bright="-10000" contrast="32000"/>
            <a:extLst>
              <a:ext uri="{28A0092B-C50C-407E-A947-70E740481C1C}">
                <a14:useLocalDpi xmlns:a14="http://schemas.microsoft.com/office/drawing/2010/main" val="0"/>
              </a:ext>
            </a:extLst>
          </a:blip>
          <a:srcRect l="3043" t="4974" r="3043" b="15109"/>
          <a:stretch>
            <a:fillRect/>
          </a:stretch>
        </p:blipFill>
        <p:spPr bwMode="auto">
          <a:xfrm>
            <a:off x="-4763" y="-1588"/>
            <a:ext cx="9153526"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title"/>
          </p:nvPr>
        </p:nvSpPr>
        <p:spPr>
          <a:xfrm>
            <a:off x="457200" y="0"/>
            <a:ext cx="8153400" cy="1676400"/>
          </a:xfrm>
          <a:effectLst>
            <a:outerShdw dist="53882" dir="2700000" algn="ctr" rotWithShape="0">
              <a:schemeClr val="tx1"/>
            </a:outerShdw>
          </a:effectLst>
        </p:spPr>
        <p:txBody>
          <a:bodyPr/>
          <a:lstStyle/>
          <a:p>
            <a:pPr>
              <a:lnSpc>
                <a:spcPct val="90000"/>
              </a:lnSpc>
            </a:pPr>
            <a:r>
              <a:rPr lang="en-US" altLang="en-US" sz="3600" b="1" i="1">
                <a:solidFill>
                  <a:srgbClr val="FFFF00"/>
                </a:solidFill>
              </a:rPr>
              <a:t>14. What organization served as the foundation for African American education during Reconstruction?</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153400" cy="1676400"/>
          </a:xfrm>
          <a:effectLst>
            <a:outerShdw dist="53882" dir="2700000" algn="ctr" rotWithShape="0">
              <a:schemeClr val="tx1"/>
            </a:outerShdw>
          </a:effectLst>
        </p:spPr>
        <p:txBody>
          <a:bodyPr/>
          <a:lstStyle/>
          <a:p>
            <a:pPr>
              <a:lnSpc>
                <a:spcPct val="90000"/>
              </a:lnSpc>
            </a:pPr>
            <a:r>
              <a:rPr lang="en-US" altLang="en-US" sz="3600" b="1" i="1">
                <a:solidFill>
                  <a:srgbClr val="FFFF00"/>
                </a:solidFill>
              </a:rPr>
              <a:t>14. What served as the foundation for African American education during Reconstruction?</a:t>
            </a:r>
          </a:p>
        </p:txBody>
      </p:sp>
      <p:sp>
        <p:nvSpPr>
          <p:cNvPr id="11267" name="Rectangle 3"/>
          <p:cNvSpPr>
            <a:spLocks noGrp="1" noChangeArrowheads="1"/>
          </p:cNvSpPr>
          <p:nvPr>
            <p:ph type="body" idx="1"/>
          </p:nvPr>
        </p:nvSpPr>
        <p:spPr>
          <a:xfrm>
            <a:off x="457200" y="1752600"/>
            <a:ext cx="8229600" cy="4953000"/>
          </a:xfrm>
          <a:effectLst>
            <a:outerShdw dist="53882" dir="2700000" algn="ctr" rotWithShape="0">
              <a:schemeClr val="tx1"/>
            </a:outerShdw>
          </a:effectLst>
        </p:spPr>
        <p:txBody>
          <a:bodyPr/>
          <a:lstStyle/>
          <a:p>
            <a:pPr marL="533400" indent="-533400">
              <a:lnSpc>
                <a:spcPct val="90000"/>
              </a:lnSpc>
              <a:buFontTx/>
              <a:buAutoNum type="alphaUcPeriod"/>
            </a:pPr>
            <a:r>
              <a:rPr lang="en-US" altLang="en-US" sz="2800" b="1">
                <a:solidFill>
                  <a:schemeClr val="bg1"/>
                </a:solidFill>
              </a:rPr>
              <a:t>The home, where they learned from their parents and other older relatives</a:t>
            </a:r>
          </a:p>
          <a:p>
            <a:pPr marL="533400" indent="-533400">
              <a:lnSpc>
                <a:spcPct val="90000"/>
              </a:lnSpc>
              <a:buFontTx/>
              <a:buAutoNum type="alphaUcPeriod"/>
            </a:pPr>
            <a:r>
              <a:rPr lang="en-US" altLang="en-US" sz="2800" b="1">
                <a:solidFill>
                  <a:schemeClr val="bg1"/>
                </a:solidFill>
              </a:rPr>
              <a:t>The United Negro College Association founded by former abolitionists and wealthy free blacks</a:t>
            </a:r>
          </a:p>
          <a:p>
            <a:pPr marL="533400" indent="-533400">
              <a:lnSpc>
                <a:spcPct val="90000"/>
              </a:lnSpc>
              <a:buFontTx/>
              <a:buAutoNum type="alphaUcPeriod"/>
            </a:pPr>
            <a:r>
              <a:rPr lang="en-US" altLang="en-US" sz="2800" b="1">
                <a:solidFill>
                  <a:schemeClr val="bg1"/>
                </a:solidFill>
              </a:rPr>
              <a:t>School systems established by the Freedmen's Bureau, missionaries or African American organizations</a:t>
            </a:r>
          </a:p>
          <a:p>
            <a:pPr marL="533400" indent="-533400">
              <a:lnSpc>
                <a:spcPct val="90000"/>
              </a:lnSpc>
              <a:buFontTx/>
              <a:buAutoNum type="alphaUcPeriod"/>
            </a:pPr>
            <a:r>
              <a:rPr lang="en-US" altLang="en-US" sz="2800" b="1">
                <a:solidFill>
                  <a:schemeClr val="bg1"/>
                </a:solidFill>
              </a:rPr>
              <a:t>The local black church system, which disobeyed laws that still prohibited black education in many Southern states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40 Acres and a Mule</a:t>
            </a:r>
          </a:p>
        </p:txBody>
      </p:sp>
      <p:sp>
        <p:nvSpPr>
          <p:cNvPr id="31747" name="Rectangle 3"/>
          <p:cNvSpPr>
            <a:spLocks noGrp="1" noChangeArrowheads="1"/>
          </p:cNvSpPr>
          <p:nvPr>
            <p:ph type="body" idx="1"/>
          </p:nvPr>
        </p:nvSpPr>
        <p:spPr>
          <a:xfrm>
            <a:off x="4572000" y="990600"/>
            <a:ext cx="4572000" cy="5334000"/>
          </a:xfrm>
        </p:spPr>
        <p:txBody>
          <a:bodyPr/>
          <a:lstStyle/>
          <a:p>
            <a:pPr>
              <a:lnSpc>
                <a:spcPct val="90000"/>
              </a:lnSpc>
            </a:pPr>
            <a:r>
              <a:rPr lang="en-US" altLang="en-US" b="1">
                <a:solidFill>
                  <a:schemeClr val="bg1"/>
                </a:solidFill>
              </a:rPr>
              <a:t>More than anything else freed people wanted to own land. </a:t>
            </a:r>
          </a:p>
          <a:p>
            <a:pPr>
              <a:lnSpc>
                <a:spcPct val="90000"/>
              </a:lnSpc>
            </a:pPr>
            <a:r>
              <a:rPr lang="en-US" altLang="en-US" b="1">
                <a:solidFill>
                  <a:schemeClr val="bg1"/>
                </a:solidFill>
              </a:rPr>
              <a:t>Land ownership could make freedmen self-sufficient, but without land, the old masters could hire them or starve them as they pleased.</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l="54167" t="29630" r="12500" b="23148"/>
          <a:stretch>
            <a:fillRect/>
          </a:stretch>
        </p:blipFill>
        <p:spPr bwMode="auto">
          <a:xfrm>
            <a:off x="0" y="1143000"/>
            <a:ext cx="45180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8014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fade">
                                      <p:cBhvr>
                                        <p:cTn id="7" dur="20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40-ACRES-&amp;-A-MULEr"/>
          <p:cNvPicPr>
            <a:picLocks noChangeAspect="1" noChangeArrowheads="1"/>
          </p:cNvPicPr>
          <p:nvPr/>
        </p:nvPicPr>
        <p:blipFill>
          <a:blip r:embed="rId2">
            <a:extLst>
              <a:ext uri="{28A0092B-C50C-407E-A947-70E740481C1C}">
                <a14:useLocalDpi xmlns:a14="http://schemas.microsoft.com/office/drawing/2010/main" val="0"/>
              </a:ext>
            </a:extLst>
          </a:blip>
          <a:srcRect l="4800" t="6985" r="7201" b="15294"/>
          <a:stretch>
            <a:fillRect/>
          </a:stretch>
        </p:blipFill>
        <p:spPr bwMode="auto">
          <a:xfrm>
            <a:off x="0" y="0"/>
            <a:ext cx="9144000" cy="6864350"/>
          </a:xfrm>
          <a:prstGeom prst="rect">
            <a:avLst/>
          </a:prstGeom>
          <a:noFill/>
          <a:extLst>
            <a:ext uri="{909E8E84-426E-40DD-AFC4-6F175D3DCCD1}">
              <a14:hiddenFill xmlns:a14="http://schemas.microsoft.com/office/drawing/2010/main">
                <a:solidFill>
                  <a:srgbClr val="FFFFFF"/>
                </a:solidFill>
              </a14:hiddenFill>
            </a:ext>
          </a:extLst>
        </p:spPr>
      </p:pic>
      <p:sp>
        <p:nvSpPr>
          <p:cNvPr id="33794" name="Rectangle 2"/>
          <p:cNvSpPr>
            <a:spLocks noGrp="1" noChangeArrowheads="1"/>
          </p:cNvSpPr>
          <p:nvPr>
            <p:ph type="title"/>
          </p:nvPr>
        </p:nvSpPr>
        <p:spPr>
          <a:xfrm>
            <a:off x="457200" y="76200"/>
            <a:ext cx="8229600" cy="838200"/>
          </a:xfrm>
          <a:effectLst>
            <a:outerShdw dist="71842" dir="2700000" algn="ctr" rotWithShape="0">
              <a:schemeClr val="tx1"/>
            </a:outerShdw>
          </a:effectLst>
        </p:spPr>
        <p:txBody>
          <a:bodyPr/>
          <a:lstStyle/>
          <a:p>
            <a:r>
              <a:rPr lang="en-US" altLang="en-US" b="1" i="1">
                <a:solidFill>
                  <a:srgbClr val="FFFF00"/>
                </a:solidFill>
              </a:rPr>
              <a:t>40 Acres and a Mule</a:t>
            </a:r>
          </a:p>
        </p:txBody>
      </p:sp>
      <p:sp>
        <p:nvSpPr>
          <p:cNvPr id="33795" name="Rectangle 3"/>
          <p:cNvSpPr>
            <a:spLocks noGrp="1" noChangeArrowheads="1"/>
          </p:cNvSpPr>
          <p:nvPr>
            <p:ph type="body" idx="1"/>
          </p:nvPr>
        </p:nvSpPr>
        <p:spPr>
          <a:xfrm>
            <a:off x="457200" y="4419600"/>
            <a:ext cx="8229600" cy="1600200"/>
          </a:xfrm>
          <a:effectLst>
            <a:outerShdw dist="53882" dir="2700000" algn="ctr" rotWithShape="0">
              <a:schemeClr val="tx1"/>
            </a:outerShdw>
          </a:effectLst>
        </p:spPr>
        <p:txBody>
          <a:bodyPr/>
          <a:lstStyle/>
          <a:p>
            <a:pPr marL="0" indent="0" algn="ctr">
              <a:buFontTx/>
              <a:buNone/>
            </a:pPr>
            <a:r>
              <a:rPr lang="en-US" altLang="en-US" b="1">
                <a:solidFill>
                  <a:schemeClr val="bg1"/>
                </a:solidFill>
              </a:rPr>
              <a:t>A rumor spread that all freedmen would get 40 acres and a mule, but most freedmen never received land.</a:t>
            </a:r>
          </a:p>
        </p:txBody>
      </p:sp>
    </p:spTree>
    <p:extLst>
      <p:ext uri="{BB962C8B-B14F-4D97-AF65-F5344CB8AC3E}">
        <p14:creationId xmlns:p14="http://schemas.microsoft.com/office/powerpoint/2010/main" val="75470086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40 Acres and a Mule</a:t>
            </a:r>
          </a:p>
        </p:txBody>
      </p:sp>
      <p:sp>
        <p:nvSpPr>
          <p:cNvPr id="50179" name="Rectangle 3"/>
          <p:cNvSpPr>
            <a:spLocks noGrp="1" noChangeArrowheads="1"/>
          </p:cNvSpPr>
          <p:nvPr>
            <p:ph type="body" idx="1"/>
          </p:nvPr>
        </p:nvSpPr>
        <p:spPr>
          <a:xfrm>
            <a:off x="5486400" y="1143000"/>
            <a:ext cx="3505200" cy="5181600"/>
          </a:xfrm>
        </p:spPr>
        <p:txBody>
          <a:bodyPr/>
          <a:lstStyle/>
          <a:p>
            <a:pPr marL="0" indent="0" algn="ctr">
              <a:lnSpc>
                <a:spcPct val="90000"/>
              </a:lnSpc>
              <a:buFontTx/>
              <a:buNone/>
            </a:pPr>
            <a:r>
              <a:rPr lang="en-US" altLang="en-US" sz="2800" b="1">
                <a:solidFill>
                  <a:schemeClr val="bg1"/>
                </a:solidFill>
              </a:rPr>
              <a:t>Some freedmen felt that, since they and their families had been sold over and over again to purchase plantation land, and since they had cleared the land and raised the crops it produced, they were entitled to own some of it.</a:t>
            </a:r>
          </a:p>
        </p:txBody>
      </p:sp>
      <p:pic>
        <p:nvPicPr>
          <p:cNvPr id="50187" name="Picture 11" descr="After-The-Sale,-1853"/>
          <p:cNvPicPr>
            <a:picLocks noChangeAspect="1" noChangeArrowheads="1"/>
          </p:cNvPicPr>
          <p:nvPr/>
        </p:nvPicPr>
        <p:blipFill>
          <a:blip r:embed="rId2">
            <a:lum bright="4000"/>
            <a:extLst>
              <a:ext uri="{28A0092B-C50C-407E-A947-70E740481C1C}">
                <a14:useLocalDpi xmlns:a14="http://schemas.microsoft.com/office/drawing/2010/main" val="0"/>
              </a:ext>
            </a:extLst>
          </a:blip>
          <a:srcRect l="8521"/>
          <a:stretch>
            <a:fillRect/>
          </a:stretch>
        </p:blipFill>
        <p:spPr bwMode="auto">
          <a:xfrm>
            <a:off x="-3175" y="1468438"/>
            <a:ext cx="5413375"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164121"/>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40 Acres and a Mule</a:t>
            </a:r>
          </a:p>
        </p:txBody>
      </p:sp>
      <p:sp>
        <p:nvSpPr>
          <p:cNvPr id="51203" name="Rectangle 3"/>
          <p:cNvSpPr>
            <a:spLocks noGrp="1" noChangeArrowheads="1"/>
          </p:cNvSpPr>
          <p:nvPr>
            <p:ph type="body" idx="1"/>
          </p:nvPr>
        </p:nvSpPr>
        <p:spPr>
          <a:xfrm>
            <a:off x="2438400" y="1295400"/>
            <a:ext cx="4343400" cy="5334000"/>
          </a:xfrm>
        </p:spPr>
        <p:txBody>
          <a:bodyPr/>
          <a:lstStyle/>
          <a:p>
            <a:pPr>
              <a:lnSpc>
                <a:spcPct val="90000"/>
              </a:lnSpc>
            </a:pPr>
            <a:r>
              <a:rPr lang="en-US" altLang="en-US" sz="2800" b="1">
                <a:solidFill>
                  <a:schemeClr val="bg1"/>
                </a:solidFill>
              </a:rPr>
              <a:t>Radical Republican leaders Thaddeus Stevens and Charles Sumner pushed to make land reform part of the Reconstruction Acts of 1867. </a:t>
            </a:r>
          </a:p>
          <a:p>
            <a:pPr>
              <a:lnSpc>
                <a:spcPct val="90000"/>
              </a:lnSpc>
            </a:pPr>
            <a:r>
              <a:rPr lang="en-US" altLang="en-US" sz="2800" b="1">
                <a:solidFill>
                  <a:schemeClr val="bg1"/>
                </a:solidFill>
              </a:rPr>
              <a:t>Stevens proposed a plan to Congress that would have taken land from plantation owners and given it to freed people.</a:t>
            </a:r>
          </a:p>
        </p:txBody>
      </p:sp>
      <p:pic>
        <p:nvPicPr>
          <p:cNvPr id="51204" name="Picture 4" descr="Steve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1600"/>
            <a:ext cx="2459038" cy="3962400"/>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descr="Sumner"/>
          <p:cNvPicPr>
            <a:picLocks noChangeAspect="1" noChangeArrowheads="1"/>
          </p:cNvPicPr>
          <p:nvPr/>
        </p:nvPicPr>
        <p:blipFill>
          <a:blip r:embed="rId3">
            <a:extLst>
              <a:ext uri="{28A0092B-C50C-407E-A947-70E740481C1C}">
                <a14:useLocalDpi xmlns:a14="http://schemas.microsoft.com/office/drawing/2010/main" val="0"/>
              </a:ext>
            </a:extLst>
          </a:blip>
          <a:srcRect l="35089" t="19147" r="15343" b="17799"/>
          <a:stretch>
            <a:fillRect/>
          </a:stretch>
        </p:blipFill>
        <p:spPr bwMode="auto">
          <a:xfrm>
            <a:off x="6721475" y="1447800"/>
            <a:ext cx="242252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3750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fade">
                                      <p:cBhvr>
                                        <p:cTn id="7" dur="20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is First Vote  1868"/>
          <p:cNvPicPr>
            <a:picLocks noChangeAspect="1" noChangeArrowheads="1"/>
          </p:cNvPicPr>
          <p:nvPr/>
        </p:nvPicPr>
        <p:blipFill>
          <a:blip r:embed="rId2">
            <a:extLst>
              <a:ext uri="{28A0092B-C50C-407E-A947-70E740481C1C}">
                <a14:useLocalDpi xmlns:a14="http://schemas.microsoft.com/office/drawing/2010/main" val="0"/>
              </a:ext>
            </a:extLst>
          </a:blip>
          <a:srcRect b="15556"/>
          <a:stretch>
            <a:fillRect/>
          </a:stretch>
        </p:blipFill>
        <p:spPr bwMode="auto">
          <a:xfrm>
            <a:off x="5584825" y="1066800"/>
            <a:ext cx="3559175" cy="5791200"/>
          </a:xfrm>
          <a:prstGeom prst="rect">
            <a:avLst/>
          </a:prstGeom>
          <a:noFill/>
          <a:extLst>
            <a:ext uri="{909E8E84-426E-40DD-AFC4-6F175D3DCCD1}">
              <a14:hiddenFill xmlns:a14="http://schemas.microsoft.com/office/drawing/2010/main">
                <a:solidFill>
                  <a:srgbClr val="FFFFFF"/>
                </a:solidFill>
              </a14:hiddenFill>
            </a:ext>
          </a:extLst>
        </p:spPr>
      </p:pic>
      <p:sp>
        <p:nvSpPr>
          <p:cNvPr id="52227" name="Rectangle 3"/>
          <p:cNvSpPr>
            <a:spLocks noGrp="1" noChangeArrowheads="1"/>
          </p:cNvSpPr>
          <p:nvPr>
            <p:ph type="title"/>
          </p:nvPr>
        </p:nvSpPr>
        <p:spPr>
          <a:xfrm>
            <a:off x="457200" y="76200"/>
            <a:ext cx="8229600" cy="838200"/>
          </a:xfrm>
          <a:effectLst>
            <a:outerShdw dist="71842" dir="2700000" algn="ctr" rotWithShape="0">
              <a:schemeClr val="tx1"/>
            </a:outerShdw>
          </a:effectLst>
        </p:spPr>
        <p:txBody>
          <a:bodyPr/>
          <a:lstStyle/>
          <a:p>
            <a:r>
              <a:rPr lang="en-US" altLang="en-US" b="1" i="1">
                <a:solidFill>
                  <a:srgbClr val="FFFF00"/>
                </a:solidFill>
              </a:rPr>
              <a:t>40 Acres and a Mule</a:t>
            </a:r>
          </a:p>
        </p:txBody>
      </p:sp>
      <p:sp>
        <p:nvSpPr>
          <p:cNvPr id="52228" name="Rectangle 4"/>
          <p:cNvSpPr>
            <a:spLocks noGrp="1" noChangeArrowheads="1"/>
          </p:cNvSpPr>
          <p:nvPr>
            <p:ph type="body" idx="1"/>
          </p:nvPr>
        </p:nvSpPr>
        <p:spPr>
          <a:xfrm>
            <a:off x="76200" y="990600"/>
            <a:ext cx="5410200" cy="5334000"/>
          </a:xfrm>
        </p:spPr>
        <p:txBody>
          <a:bodyPr/>
          <a:lstStyle/>
          <a:p>
            <a:pPr>
              <a:lnSpc>
                <a:spcPct val="90000"/>
              </a:lnSpc>
            </a:pPr>
            <a:r>
              <a:rPr lang="en-US" altLang="en-US" sz="2800" b="1">
                <a:solidFill>
                  <a:schemeClr val="bg1"/>
                </a:solidFill>
              </a:rPr>
              <a:t>Many moderate Republicans and even some Radicals were against the plan because they believed that new civil and voting rights were enough to give African Americans a better life.</a:t>
            </a:r>
          </a:p>
          <a:p>
            <a:pPr>
              <a:lnSpc>
                <a:spcPct val="90000"/>
              </a:lnSpc>
            </a:pPr>
            <a:r>
              <a:rPr lang="en-US" altLang="en-US" sz="2800" b="1">
                <a:solidFill>
                  <a:schemeClr val="bg1"/>
                </a:solidFill>
              </a:rPr>
              <a:t>Although supporters of the plan argued that civil rights meant little without economic independence, Congress did not pass the land reform plan.</a:t>
            </a:r>
          </a:p>
        </p:txBody>
      </p:sp>
    </p:spTree>
    <p:extLst>
      <p:ext uri="{BB962C8B-B14F-4D97-AF65-F5344CB8AC3E}">
        <p14:creationId xmlns:p14="http://schemas.microsoft.com/office/powerpoint/2010/main" val="338785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8">
                                            <p:txEl>
                                              <p:pRg st="1" end="1"/>
                                            </p:txEl>
                                          </p:spTgt>
                                        </p:tgtEl>
                                        <p:attrNameLst>
                                          <p:attrName>style.visibility</p:attrName>
                                        </p:attrNameLst>
                                      </p:cBhvr>
                                      <p:to>
                                        <p:strVal val="visible"/>
                                      </p:to>
                                    </p:set>
                                    <p:animEffect transition="in" filter="fade">
                                      <p:cBhvr>
                                        <p:cTn id="7" dur="2000"/>
                                        <p:tgtEl>
                                          <p:spTgt spid="522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b="1" i="1">
                <a:solidFill>
                  <a:srgbClr val="FFFF00"/>
                </a:solidFill>
              </a:rPr>
              <a:t>Check for Understanding</a:t>
            </a:r>
            <a:endParaRPr lang="en-US" altLang="en-US">
              <a:solidFill>
                <a:srgbClr val="FFFF00"/>
              </a:solidFill>
            </a:endParaRPr>
          </a:p>
        </p:txBody>
      </p:sp>
      <p:sp>
        <p:nvSpPr>
          <p:cNvPr id="22531" name="Rectangle 3"/>
          <p:cNvSpPr>
            <a:spLocks noGrp="1" noChangeArrowheads="1"/>
          </p:cNvSpPr>
          <p:nvPr>
            <p:ph type="body" idx="1"/>
          </p:nvPr>
        </p:nvSpPr>
        <p:spPr/>
        <p:txBody>
          <a:bodyPr/>
          <a:lstStyle/>
          <a:p>
            <a:r>
              <a:rPr lang="en-US" altLang="en-US" b="1" dirty="0">
                <a:solidFill>
                  <a:schemeClr val="bg1"/>
                </a:solidFill>
              </a:rPr>
              <a:t>What </a:t>
            </a:r>
            <a:r>
              <a:rPr lang="en-US" altLang="en-US" b="1" dirty="0" smtClean="0">
                <a:solidFill>
                  <a:schemeClr val="bg1"/>
                </a:solidFill>
              </a:rPr>
              <a:t>is today’s Essential Question?</a:t>
            </a:r>
            <a:endParaRPr lang="en-US" altLang="en-US" b="1" dirty="0">
              <a:solidFill>
                <a:schemeClr val="bg1"/>
              </a:solidFill>
            </a:endParaRPr>
          </a:p>
          <a:p>
            <a:r>
              <a:rPr lang="en-US" altLang="en-US" b="1" dirty="0">
                <a:solidFill>
                  <a:schemeClr val="bg1"/>
                </a:solidFill>
              </a:rPr>
              <a:t>What was the most important cash crop in the South: wheat, cotton, or sugar cane?</a:t>
            </a:r>
          </a:p>
          <a:p>
            <a:r>
              <a:rPr lang="en-US" altLang="en-US" b="1" dirty="0">
                <a:solidFill>
                  <a:schemeClr val="bg1"/>
                </a:solidFill>
              </a:rPr>
              <a:t>Who is the most self–sufficient person in this room, and why?</a:t>
            </a:r>
          </a:p>
          <a:p>
            <a:r>
              <a:rPr lang="en-US" altLang="en-US" b="1" dirty="0">
                <a:solidFill>
                  <a:schemeClr val="bg1"/>
                </a:solidFill>
              </a:rPr>
              <a:t>What’s one drawback about being an adult?</a:t>
            </a:r>
          </a:p>
        </p:txBody>
      </p:sp>
    </p:spTree>
    <p:extLst>
      <p:ext uri="{BB962C8B-B14F-4D97-AF65-F5344CB8AC3E}">
        <p14:creationId xmlns:p14="http://schemas.microsoft.com/office/powerpoint/2010/main" val="3285933100"/>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lum bright="-12000" contrast="32000"/>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23" name="Rectangle 3"/>
          <p:cNvSpPr>
            <a:spLocks noGrp="1" noChangeArrowheads="1"/>
          </p:cNvSpPr>
          <p:nvPr>
            <p:ph type="title"/>
          </p:nvPr>
        </p:nvSpPr>
        <p:spPr>
          <a:xfrm>
            <a:off x="1066800" y="990600"/>
            <a:ext cx="6324600" cy="2819400"/>
          </a:xfrm>
        </p:spPr>
        <p:txBody>
          <a:bodyPr/>
          <a:lstStyle/>
          <a:p>
            <a:r>
              <a:rPr lang="en-US" altLang="en-US" sz="4000" b="1" i="1">
                <a:solidFill>
                  <a:schemeClr val="tx1"/>
                </a:solidFill>
              </a:rPr>
              <a:t>Get your whiteboards and markers ready!</a:t>
            </a:r>
          </a:p>
        </p:txBody>
      </p:sp>
    </p:spTree>
    <p:extLst>
      <p:ext uri="{BB962C8B-B14F-4D97-AF65-F5344CB8AC3E}">
        <p14:creationId xmlns:p14="http://schemas.microsoft.com/office/powerpoint/2010/main" val="3731975723"/>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sharecro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5788"/>
          </a:xfrm>
          <a:prstGeom prst="rect">
            <a:avLst/>
          </a:prstGeom>
          <a:noFill/>
          <a:extLst>
            <a:ext uri="{909E8E84-426E-40DD-AFC4-6F175D3DCCD1}">
              <a14:hiddenFill xmlns:a14="http://schemas.microsoft.com/office/drawing/2010/main">
                <a:solidFill>
                  <a:srgbClr val="FFFFFF"/>
                </a:solidFill>
              </a14:hiddenFill>
            </a:ext>
          </a:extLst>
        </p:spPr>
      </p:pic>
      <p:sp>
        <p:nvSpPr>
          <p:cNvPr id="10242" name="Rectangle 2"/>
          <p:cNvSpPr>
            <a:spLocks noGrp="1" noChangeArrowheads="1"/>
          </p:cNvSpPr>
          <p:nvPr>
            <p:ph type="title"/>
          </p:nvPr>
        </p:nvSpPr>
        <p:spPr>
          <a:xfrm>
            <a:off x="0" y="76200"/>
            <a:ext cx="9144000" cy="990600"/>
          </a:xfrm>
          <a:effectLst>
            <a:outerShdw dist="53882" dir="2700000" algn="ctr" rotWithShape="0">
              <a:schemeClr val="tx1"/>
            </a:outerShdw>
          </a:effectLst>
        </p:spPr>
        <p:txBody>
          <a:bodyPr/>
          <a:lstStyle/>
          <a:p>
            <a:pPr>
              <a:lnSpc>
                <a:spcPct val="90000"/>
              </a:lnSpc>
            </a:pPr>
            <a:r>
              <a:rPr lang="en-US" altLang="en-US" sz="3600" b="1" i="1">
                <a:solidFill>
                  <a:srgbClr val="FFFF00"/>
                </a:solidFill>
              </a:rPr>
              <a:t>15. What were the main reasons African Americans wanted their own land?</a:t>
            </a:r>
          </a:p>
        </p:txBody>
      </p:sp>
      <p:sp>
        <p:nvSpPr>
          <p:cNvPr id="10247" name="Text Box 7"/>
          <p:cNvSpPr txBox="1">
            <a:spLocks noChangeArrowheads="1"/>
          </p:cNvSpPr>
          <p:nvPr/>
        </p:nvSpPr>
        <p:spPr bwMode="auto">
          <a:xfrm>
            <a:off x="1524000" y="6019800"/>
            <a:ext cx="6096000" cy="519113"/>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2800" b="1" i="1">
                <a:solidFill>
                  <a:srgbClr val="FFFF00"/>
                </a:solidFill>
              </a:rPr>
              <a:t>Choose the one that is NOT true!</a:t>
            </a:r>
          </a:p>
        </p:txBody>
      </p:sp>
    </p:spTree>
    <p:extLst>
      <p:ext uri="{BB962C8B-B14F-4D97-AF65-F5344CB8AC3E}">
        <p14:creationId xmlns:p14="http://schemas.microsoft.com/office/powerpoint/2010/main" val="1416720696"/>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title"/>
          </p:nvPr>
        </p:nvSpPr>
        <p:spPr>
          <a:xfrm>
            <a:off x="0" y="76200"/>
            <a:ext cx="9144000" cy="990600"/>
          </a:xfrm>
          <a:effectLst>
            <a:outerShdw dist="53882" dir="2700000" algn="ctr" rotWithShape="0">
              <a:schemeClr val="tx1"/>
            </a:outerShdw>
          </a:effectLst>
        </p:spPr>
        <p:txBody>
          <a:bodyPr/>
          <a:lstStyle/>
          <a:p>
            <a:pPr>
              <a:lnSpc>
                <a:spcPct val="90000"/>
              </a:lnSpc>
            </a:pPr>
            <a:r>
              <a:rPr lang="en-US" altLang="en-US" sz="3600" b="1" i="1">
                <a:solidFill>
                  <a:srgbClr val="FFFF00"/>
                </a:solidFill>
              </a:rPr>
              <a:t>15. What were the main reasons African Americans wanted their own land?</a:t>
            </a:r>
          </a:p>
        </p:txBody>
      </p:sp>
      <p:sp>
        <p:nvSpPr>
          <p:cNvPr id="66564" name="Rectangle 4"/>
          <p:cNvSpPr>
            <a:spLocks noGrp="1" noChangeArrowheads="1"/>
          </p:cNvSpPr>
          <p:nvPr>
            <p:ph type="body" idx="1"/>
          </p:nvPr>
        </p:nvSpPr>
        <p:spPr>
          <a:xfrm>
            <a:off x="457200" y="1295400"/>
            <a:ext cx="8229600" cy="4830763"/>
          </a:xfrm>
        </p:spPr>
        <p:txBody>
          <a:bodyPr/>
          <a:lstStyle/>
          <a:p>
            <a:pPr marL="533400" indent="-533400">
              <a:lnSpc>
                <a:spcPct val="90000"/>
              </a:lnSpc>
              <a:buFontTx/>
              <a:buAutoNum type="alphaUcPeriod"/>
            </a:pPr>
            <a:r>
              <a:rPr lang="en-US" altLang="en-US" sz="2800" b="1">
                <a:solidFill>
                  <a:schemeClr val="bg1"/>
                </a:solidFill>
              </a:rPr>
              <a:t>Taking land from their former masters was an excellent way to get revenge for having been enslaved.</a:t>
            </a:r>
          </a:p>
          <a:p>
            <a:pPr marL="533400" indent="-533400">
              <a:lnSpc>
                <a:spcPct val="90000"/>
              </a:lnSpc>
              <a:buFontTx/>
              <a:buAutoNum type="alphaUcPeriod"/>
            </a:pPr>
            <a:r>
              <a:rPr lang="en-US" altLang="en-US" sz="2800" b="1">
                <a:solidFill>
                  <a:schemeClr val="bg1"/>
                </a:solidFill>
              </a:rPr>
              <a:t>Land ownership was the only way to guarantee that they would not be oppressed by white employers.</a:t>
            </a:r>
          </a:p>
          <a:p>
            <a:pPr marL="533400" indent="-533400">
              <a:lnSpc>
                <a:spcPct val="90000"/>
              </a:lnSpc>
              <a:buFontTx/>
              <a:buAutoNum type="alphaUcPeriod"/>
            </a:pPr>
            <a:r>
              <a:rPr lang="en-US" altLang="en-US" sz="2800" b="1">
                <a:solidFill>
                  <a:schemeClr val="bg1"/>
                </a:solidFill>
              </a:rPr>
              <a:t>It was their right to own land that had been purchased by themselves being sold over and over again.</a:t>
            </a:r>
          </a:p>
          <a:p>
            <a:pPr marL="533400" indent="-533400">
              <a:lnSpc>
                <a:spcPct val="90000"/>
              </a:lnSpc>
              <a:buFontTx/>
              <a:buAutoNum type="alphaUcPeriod"/>
            </a:pPr>
            <a:r>
              <a:rPr lang="en-US" altLang="en-US" sz="2800" b="1">
                <a:solidFill>
                  <a:schemeClr val="bg1"/>
                </a:solidFill>
              </a:rPr>
              <a:t>They wanted to become economically independent and take care of their families.</a:t>
            </a:r>
          </a:p>
        </p:txBody>
      </p:sp>
      <p:sp>
        <p:nvSpPr>
          <p:cNvPr id="66565" name="Text Box 5"/>
          <p:cNvSpPr txBox="1">
            <a:spLocks noChangeArrowheads="1"/>
          </p:cNvSpPr>
          <p:nvPr/>
        </p:nvSpPr>
        <p:spPr bwMode="auto">
          <a:xfrm>
            <a:off x="1524000" y="6019800"/>
            <a:ext cx="609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i="1">
                <a:solidFill>
                  <a:srgbClr val="FFFF00"/>
                </a:solidFill>
              </a:rPr>
              <a:t>Choose the one that is NOT true!</a:t>
            </a:r>
          </a:p>
        </p:txBody>
      </p:sp>
    </p:spTree>
    <p:extLst>
      <p:ext uri="{BB962C8B-B14F-4D97-AF65-F5344CB8AC3E}">
        <p14:creationId xmlns:p14="http://schemas.microsoft.com/office/powerpoint/2010/main" val="3134263439"/>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76200"/>
            <a:ext cx="5486400" cy="1600200"/>
          </a:xfrm>
        </p:spPr>
        <p:txBody>
          <a:bodyPr/>
          <a:lstStyle/>
          <a:p>
            <a:pPr>
              <a:lnSpc>
                <a:spcPct val="80000"/>
              </a:lnSpc>
            </a:pPr>
            <a:r>
              <a:rPr lang="en-US" altLang="en-US" sz="4000" b="1" i="1">
                <a:solidFill>
                  <a:srgbClr val="FFFF00"/>
                </a:solidFill>
              </a:rPr>
              <a:t>16. Why did many in Congress oppose the land reform plan?</a:t>
            </a:r>
          </a:p>
        </p:txBody>
      </p:sp>
      <p:sp>
        <p:nvSpPr>
          <p:cNvPr id="12291" name="Rectangle 3"/>
          <p:cNvSpPr>
            <a:spLocks noGrp="1" noChangeArrowheads="1"/>
          </p:cNvSpPr>
          <p:nvPr>
            <p:ph type="body" idx="1"/>
          </p:nvPr>
        </p:nvSpPr>
        <p:spPr>
          <a:xfrm>
            <a:off x="76200" y="1752600"/>
            <a:ext cx="5638800" cy="5105400"/>
          </a:xfrm>
        </p:spPr>
        <p:txBody>
          <a:bodyPr/>
          <a:lstStyle/>
          <a:p>
            <a:pPr marL="463550" indent="-463550">
              <a:lnSpc>
                <a:spcPct val="90000"/>
              </a:lnSpc>
              <a:buFontTx/>
              <a:buAutoNum type="alphaUcPeriod"/>
            </a:pPr>
            <a:r>
              <a:rPr lang="en-US" altLang="en-US" sz="2800" b="1">
                <a:solidFill>
                  <a:schemeClr val="bg1"/>
                </a:solidFill>
              </a:rPr>
              <a:t>It would be too expensive to purchase all the necessary acres.</a:t>
            </a:r>
          </a:p>
          <a:p>
            <a:pPr marL="463550" indent="-463550">
              <a:lnSpc>
                <a:spcPct val="80000"/>
              </a:lnSpc>
              <a:buFontTx/>
              <a:buAutoNum type="alphaUcPeriod"/>
            </a:pPr>
            <a:r>
              <a:rPr lang="en-US" altLang="en-US" sz="2800" b="1">
                <a:solidFill>
                  <a:schemeClr val="bg1"/>
                </a:solidFill>
              </a:rPr>
              <a:t>It didn't go far enough to help the freedmen.</a:t>
            </a:r>
          </a:p>
          <a:p>
            <a:pPr marL="463550" indent="-463550">
              <a:lnSpc>
                <a:spcPct val="80000"/>
              </a:lnSpc>
              <a:buFontTx/>
              <a:buAutoNum type="alphaUcPeriod"/>
            </a:pPr>
            <a:r>
              <a:rPr lang="en-US" altLang="en-US" sz="2800" b="1">
                <a:solidFill>
                  <a:schemeClr val="bg1"/>
                </a:solidFill>
              </a:rPr>
              <a:t>They believed that suffrage and new civil rights were enough to give African Americans a better life.</a:t>
            </a:r>
          </a:p>
          <a:p>
            <a:pPr marL="463550" indent="-463550">
              <a:lnSpc>
                <a:spcPct val="80000"/>
              </a:lnSpc>
              <a:buFontTx/>
              <a:buAutoNum type="alphaUcPeriod"/>
            </a:pPr>
            <a:r>
              <a:rPr lang="en-US" altLang="en-US" sz="2800" b="1">
                <a:solidFill>
                  <a:schemeClr val="bg1"/>
                </a:solidFill>
              </a:rPr>
              <a:t>They felt it was illegal and immoral to give one man's land to someone else.</a:t>
            </a:r>
          </a:p>
        </p:txBody>
      </p:sp>
      <p:pic>
        <p:nvPicPr>
          <p:cNvPr id="12293" name="Picture 5" descr="His First Vote  18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4825" y="0"/>
            <a:ext cx="35591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3497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The Contract System</a:t>
            </a:r>
          </a:p>
        </p:txBody>
      </p:sp>
      <p:sp>
        <p:nvSpPr>
          <p:cNvPr id="37891" name="Rectangle 3"/>
          <p:cNvSpPr>
            <a:spLocks noGrp="1" noChangeArrowheads="1"/>
          </p:cNvSpPr>
          <p:nvPr>
            <p:ph type="body" idx="1"/>
          </p:nvPr>
        </p:nvSpPr>
        <p:spPr>
          <a:xfrm>
            <a:off x="0" y="4648200"/>
            <a:ext cx="9144000" cy="2209800"/>
          </a:xfrm>
        </p:spPr>
        <p:txBody>
          <a:bodyPr/>
          <a:lstStyle/>
          <a:p>
            <a:pPr>
              <a:lnSpc>
                <a:spcPct val="90000"/>
              </a:lnSpc>
            </a:pPr>
            <a:r>
              <a:rPr lang="en-US" altLang="en-US" sz="2800" b="1">
                <a:solidFill>
                  <a:schemeClr val="bg1"/>
                </a:solidFill>
              </a:rPr>
              <a:t>Without their own property, many African Americans returned to work on plantations, not as slaves but as wage earners. </a:t>
            </a:r>
          </a:p>
          <a:p>
            <a:pPr>
              <a:lnSpc>
                <a:spcPct val="90000"/>
              </a:lnSpc>
            </a:pPr>
            <a:r>
              <a:rPr lang="en-US" altLang="en-US" sz="2800" b="1">
                <a:solidFill>
                  <a:schemeClr val="bg1"/>
                </a:solidFill>
              </a:rPr>
              <a:t>They and the planters both had trouble getting used to this new relationship.  </a:t>
            </a:r>
          </a:p>
        </p:txBody>
      </p:sp>
      <p:pic>
        <p:nvPicPr>
          <p:cNvPr id="37893" name="Picture 5" descr="seminar-alexlichtenstein"/>
          <p:cNvPicPr>
            <a:picLocks noChangeAspect="1" noChangeArrowheads="1"/>
          </p:cNvPicPr>
          <p:nvPr/>
        </p:nvPicPr>
        <p:blipFill>
          <a:blip r:embed="rId2">
            <a:extLst>
              <a:ext uri="{28A0092B-C50C-407E-A947-70E740481C1C}">
                <a14:useLocalDpi xmlns:a14="http://schemas.microsoft.com/office/drawing/2010/main" val="0"/>
              </a:ext>
            </a:extLst>
          </a:blip>
          <a:srcRect t="12004" b="5681"/>
          <a:stretch>
            <a:fillRect/>
          </a:stretch>
        </p:blipFill>
        <p:spPr bwMode="auto">
          <a:xfrm>
            <a:off x="0" y="914400"/>
            <a:ext cx="9144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720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1" end="1"/>
                                            </p:txEl>
                                          </p:spTgt>
                                        </p:tgtEl>
                                        <p:attrNameLst>
                                          <p:attrName>style.visibility</p:attrName>
                                        </p:attrNameLst>
                                      </p:cBhvr>
                                      <p:to>
                                        <p:strVal val="visible"/>
                                      </p:to>
                                    </p:set>
                                    <p:animEffect transition="in" filter="fade">
                                      <p:cBhvr>
                                        <p:cTn id="7" dur="20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The Contract System</a:t>
            </a:r>
          </a:p>
        </p:txBody>
      </p:sp>
      <p:sp>
        <p:nvSpPr>
          <p:cNvPr id="36867" name="Rectangle 3"/>
          <p:cNvSpPr>
            <a:spLocks noGrp="1" noChangeArrowheads="1"/>
          </p:cNvSpPr>
          <p:nvPr>
            <p:ph type="body" idx="1"/>
          </p:nvPr>
        </p:nvSpPr>
        <p:spPr>
          <a:xfrm>
            <a:off x="4114800" y="1143000"/>
            <a:ext cx="5029200" cy="5105400"/>
          </a:xfrm>
        </p:spPr>
        <p:txBody>
          <a:bodyPr/>
          <a:lstStyle/>
          <a:p>
            <a:pPr>
              <a:lnSpc>
                <a:spcPct val="90000"/>
              </a:lnSpc>
            </a:pPr>
            <a:r>
              <a:rPr lang="en-US" altLang="en-US" sz="2400" b="1">
                <a:solidFill>
                  <a:schemeClr val="bg1"/>
                </a:solidFill>
              </a:rPr>
              <a:t>After the Civil War, planters desperately needed workers to raise cotton, still the South’s main cash crop. </a:t>
            </a:r>
          </a:p>
          <a:p>
            <a:pPr>
              <a:lnSpc>
                <a:spcPct val="90000"/>
              </a:lnSpc>
            </a:pPr>
            <a:r>
              <a:rPr lang="en-US" altLang="en-US" sz="2400" b="1">
                <a:solidFill>
                  <a:schemeClr val="bg1"/>
                </a:solidFill>
              </a:rPr>
              <a:t>African Americans reacted to this demand for labor by choosing the best contract offers. </a:t>
            </a:r>
          </a:p>
          <a:p>
            <a:pPr>
              <a:lnSpc>
                <a:spcPct val="90000"/>
              </a:lnSpc>
            </a:pPr>
            <a:r>
              <a:rPr lang="en-US" altLang="en-US" sz="2400" b="1">
                <a:solidFill>
                  <a:schemeClr val="bg1"/>
                </a:solidFill>
              </a:rPr>
              <a:t>The contract system was far better than slavery. </a:t>
            </a:r>
          </a:p>
          <a:p>
            <a:pPr>
              <a:lnSpc>
                <a:spcPct val="90000"/>
              </a:lnSpc>
            </a:pPr>
            <a:r>
              <a:rPr lang="en-US" altLang="en-US" sz="2400" b="1">
                <a:solidFill>
                  <a:schemeClr val="bg1"/>
                </a:solidFill>
              </a:rPr>
              <a:t>African Americans could decide whom to work for, and planters could not abuse them or split up families.</a:t>
            </a:r>
          </a:p>
        </p:txBody>
      </p:sp>
      <p:pic>
        <p:nvPicPr>
          <p:cNvPr id="36869" name="Picture 5" descr="472px-CottonNegrosSouth"/>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0" y="1066800"/>
            <a:ext cx="40767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491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fade">
                                      <p:cBhvr>
                                        <p:cTn id="7" dur="2000"/>
                                        <p:tgtEl>
                                          <p:spTgt spid="368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fade">
                                      <p:cBhvr>
                                        <p:cTn id="12" dur="2000"/>
                                        <p:tgtEl>
                                          <p:spTgt spid="368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3" end="3"/>
                                            </p:txEl>
                                          </p:spTgt>
                                        </p:tgtEl>
                                        <p:attrNameLst>
                                          <p:attrName>style.visibility</p:attrName>
                                        </p:attrNameLst>
                                      </p:cBhvr>
                                      <p:to>
                                        <p:strVal val="visible"/>
                                      </p:to>
                                    </p:set>
                                    <p:animEffect transition="in" filter="fade">
                                      <p:cBhvr>
                                        <p:cTn id="17" dur="20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2178269351_13768fa499"/>
          <p:cNvPicPr>
            <a:picLocks noChangeAspect="1" noChangeArrowheads="1"/>
          </p:cNvPicPr>
          <p:nvPr/>
        </p:nvPicPr>
        <p:blipFill>
          <a:blip r:embed="rId2">
            <a:extLst>
              <a:ext uri="{28A0092B-C50C-407E-A947-70E740481C1C}">
                <a14:useLocalDpi xmlns:a14="http://schemas.microsoft.com/office/drawing/2010/main" val="0"/>
              </a:ext>
            </a:extLst>
          </a:blip>
          <a:srcRect l="5405" t="15199" r="6306" b="5832"/>
          <a:stretch>
            <a:fillRect/>
          </a:stretch>
        </p:blipFill>
        <p:spPr bwMode="auto">
          <a:xfrm>
            <a:off x="0" y="990600"/>
            <a:ext cx="9144000" cy="5791200"/>
          </a:xfrm>
          <a:prstGeom prst="rect">
            <a:avLst/>
          </a:prstGeom>
          <a:noFill/>
          <a:extLst>
            <a:ext uri="{909E8E84-426E-40DD-AFC4-6F175D3DCCD1}">
              <a14:hiddenFill xmlns:a14="http://schemas.microsoft.com/office/drawing/2010/main">
                <a:solidFill>
                  <a:srgbClr val="FFFFFF"/>
                </a:solidFill>
              </a14:hiddenFill>
            </a:ext>
          </a:extLst>
        </p:spPr>
      </p:pic>
      <p:sp>
        <p:nvSpPr>
          <p:cNvPr id="49154"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The Contract System</a:t>
            </a:r>
          </a:p>
        </p:txBody>
      </p:sp>
      <p:sp>
        <p:nvSpPr>
          <p:cNvPr id="49155" name="Rectangle 3"/>
          <p:cNvSpPr>
            <a:spLocks noGrp="1" noChangeArrowheads="1"/>
          </p:cNvSpPr>
          <p:nvPr>
            <p:ph type="body" idx="1"/>
          </p:nvPr>
        </p:nvSpPr>
        <p:spPr>
          <a:xfrm>
            <a:off x="381000" y="3962400"/>
            <a:ext cx="8534400" cy="2438400"/>
          </a:xfrm>
          <a:effectLst/>
        </p:spPr>
        <p:txBody>
          <a:bodyPr/>
          <a:lstStyle/>
          <a:p>
            <a:r>
              <a:rPr lang="en-US" altLang="en-US" b="1" dirty="0">
                <a:solidFill>
                  <a:schemeClr val="bg1"/>
                </a:solidFill>
                <a:effectLst>
                  <a:outerShdw dist="63500" dir="3600000" algn="ctr" rotWithShape="0">
                    <a:schemeClr val="tx1"/>
                  </a:outerShdw>
                </a:effectLst>
              </a:rPr>
              <a:t>The contract system still had drawbacks. </a:t>
            </a:r>
          </a:p>
          <a:p>
            <a:r>
              <a:rPr lang="en-US" altLang="en-US" b="1" dirty="0">
                <a:solidFill>
                  <a:schemeClr val="bg1"/>
                </a:solidFill>
                <a:effectLst>
                  <a:outerShdw dist="63500" dir="3600000" algn="ctr" rotWithShape="0">
                    <a:schemeClr val="tx1"/>
                  </a:outerShdw>
                </a:effectLst>
              </a:rPr>
              <a:t>Even the best contracts paid very low wages.  </a:t>
            </a:r>
          </a:p>
          <a:p>
            <a:r>
              <a:rPr lang="en-US" altLang="en-US" b="1" dirty="0">
                <a:solidFill>
                  <a:schemeClr val="bg1"/>
                </a:solidFill>
                <a:effectLst>
                  <a:outerShdw dist="63500" dir="3600000" algn="ctr" rotWithShape="0">
                    <a:schemeClr val="tx1"/>
                  </a:outerShdw>
                </a:effectLst>
              </a:rPr>
              <a:t>Workers often could not leave the plantations without permission. </a:t>
            </a:r>
          </a:p>
        </p:txBody>
      </p:sp>
    </p:spTree>
    <p:extLst>
      <p:ext uri="{BB962C8B-B14F-4D97-AF65-F5344CB8AC3E}">
        <p14:creationId xmlns:p14="http://schemas.microsoft.com/office/powerpoint/2010/main" val="17937591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Effect transition="in" filter="fade">
                                      <p:cBhvr>
                                        <p:cTn id="7" dur="2000"/>
                                        <p:tgtEl>
                                          <p:spTgt spid="491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fade">
                                      <p:cBhvr>
                                        <p:cTn id="12" dur="20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cab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850"/>
            <a:ext cx="9144000" cy="5619750"/>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The Contract System</a:t>
            </a:r>
          </a:p>
        </p:txBody>
      </p:sp>
      <p:sp>
        <p:nvSpPr>
          <p:cNvPr id="27651" name="Rectangle 3"/>
          <p:cNvSpPr>
            <a:spLocks noGrp="1" noChangeArrowheads="1"/>
          </p:cNvSpPr>
          <p:nvPr>
            <p:ph type="body" idx="1"/>
          </p:nvPr>
        </p:nvSpPr>
        <p:spPr>
          <a:xfrm>
            <a:off x="0" y="1143000"/>
            <a:ext cx="9144000" cy="3505200"/>
          </a:xfrm>
          <a:effectLst/>
        </p:spPr>
        <p:txBody>
          <a:bodyPr/>
          <a:lstStyle/>
          <a:p>
            <a:pPr>
              <a:lnSpc>
                <a:spcPct val="90000"/>
              </a:lnSpc>
            </a:pPr>
            <a:r>
              <a:rPr lang="en-US" altLang="en-US" b="1" dirty="0">
                <a:solidFill>
                  <a:schemeClr val="bg1"/>
                </a:solidFill>
                <a:effectLst>
                  <a:outerShdw dist="63500" dir="3600000" algn="ctr" rotWithShape="0">
                    <a:schemeClr val="tx1"/>
                  </a:outerShdw>
                </a:effectLst>
              </a:rPr>
              <a:t>Many owners cheated workers out of wages and other benefits. </a:t>
            </a:r>
          </a:p>
          <a:p>
            <a:pPr>
              <a:lnSpc>
                <a:spcPct val="90000"/>
              </a:lnSpc>
            </a:pPr>
            <a:r>
              <a:rPr lang="en-US" altLang="en-US" b="1" dirty="0">
                <a:solidFill>
                  <a:schemeClr val="bg1"/>
                </a:solidFill>
                <a:effectLst>
                  <a:outerShdw dist="63500" dir="3600000" algn="ctr" rotWithShape="0">
                    <a:schemeClr val="tx1"/>
                  </a:outerShdw>
                </a:effectLst>
              </a:rPr>
              <a:t>Worse yet, laws punished workers for break-</a:t>
            </a:r>
            <a:r>
              <a:rPr lang="en-US" altLang="en-US" b="1" dirty="0" err="1">
                <a:solidFill>
                  <a:schemeClr val="bg1"/>
                </a:solidFill>
                <a:effectLst>
                  <a:outerShdw dist="63500" dir="3600000" algn="ctr" rotWithShape="0">
                    <a:schemeClr val="tx1"/>
                  </a:outerShdw>
                </a:effectLst>
              </a:rPr>
              <a:t>ing</a:t>
            </a:r>
            <a:r>
              <a:rPr lang="en-US" altLang="en-US" b="1" dirty="0">
                <a:solidFill>
                  <a:schemeClr val="bg1"/>
                </a:solidFill>
                <a:effectLst>
                  <a:outerShdw dist="63500" dir="3600000" algn="ctr" rotWithShape="0">
                    <a:schemeClr val="tx1"/>
                  </a:outerShdw>
                </a:effectLst>
              </a:rPr>
              <a:t> their contracts, even if the plantation owners were abusing or cheating them. </a:t>
            </a:r>
          </a:p>
          <a:p>
            <a:pPr>
              <a:lnSpc>
                <a:spcPct val="90000"/>
              </a:lnSpc>
            </a:pPr>
            <a:r>
              <a:rPr lang="en-US" altLang="en-US" b="1" dirty="0">
                <a:solidFill>
                  <a:schemeClr val="bg1"/>
                </a:solidFill>
                <a:effectLst>
                  <a:outerShdw dist="63500" dir="3600000" algn="ctr" rotWithShape="0">
                    <a:schemeClr val="tx1"/>
                  </a:outerShdw>
                </a:effectLst>
              </a:rPr>
              <a:t>These drawbacks made many African Americans turn to sharecropping.</a:t>
            </a:r>
          </a:p>
        </p:txBody>
      </p:sp>
    </p:spTree>
    <p:extLst>
      <p:ext uri="{BB962C8B-B14F-4D97-AF65-F5344CB8AC3E}">
        <p14:creationId xmlns:p14="http://schemas.microsoft.com/office/powerpoint/2010/main" val="18167796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2000"/>
                                        <p:tgtEl>
                                          <p:spTgt spid="27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fade">
                                      <p:cBhvr>
                                        <p:cTn id="12" dur="20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lum bright="-12000" contrast="32000"/>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1" name="Rectangle 3"/>
          <p:cNvSpPr>
            <a:spLocks noGrp="1" noChangeArrowheads="1"/>
          </p:cNvSpPr>
          <p:nvPr>
            <p:ph type="title"/>
          </p:nvPr>
        </p:nvSpPr>
        <p:spPr>
          <a:xfrm>
            <a:off x="1066800" y="990600"/>
            <a:ext cx="6324600" cy="2819400"/>
          </a:xfrm>
        </p:spPr>
        <p:txBody>
          <a:bodyPr/>
          <a:lstStyle/>
          <a:p>
            <a:r>
              <a:rPr lang="en-US" altLang="en-US" sz="4000" b="1" i="1">
                <a:solidFill>
                  <a:schemeClr val="tx1"/>
                </a:solidFill>
              </a:rPr>
              <a:t>Get your whiteboards and markers ready!</a:t>
            </a:r>
          </a:p>
        </p:txBody>
      </p:sp>
    </p:spTree>
    <p:extLst>
      <p:ext uri="{BB962C8B-B14F-4D97-AF65-F5344CB8AC3E}">
        <p14:creationId xmlns:p14="http://schemas.microsoft.com/office/powerpoint/2010/main" val="1275817852"/>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reedm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9395" name="Rectangle 3"/>
          <p:cNvSpPr>
            <a:spLocks noGrp="1" noChangeArrowheads="1"/>
          </p:cNvSpPr>
          <p:nvPr>
            <p:ph type="title"/>
          </p:nvPr>
        </p:nvSpPr>
        <p:spPr>
          <a:xfrm>
            <a:off x="228600" y="76200"/>
            <a:ext cx="8686800" cy="1219200"/>
          </a:xfrm>
          <a:effectLst>
            <a:outerShdw dist="53882" dir="2700000" algn="ctr" rotWithShape="0">
              <a:schemeClr val="tx1"/>
            </a:outerShdw>
          </a:effectLst>
        </p:spPr>
        <p:txBody>
          <a:bodyPr/>
          <a:lstStyle/>
          <a:p>
            <a:pPr>
              <a:lnSpc>
                <a:spcPct val="90000"/>
              </a:lnSpc>
            </a:pPr>
            <a:r>
              <a:rPr lang="en-US" altLang="en-US" sz="3600" b="1" i="1">
                <a:solidFill>
                  <a:srgbClr val="FFFF00"/>
                </a:solidFill>
              </a:rPr>
              <a:t>Which of the following was NOT one of the drawbacks of the contract system?</a:t>
            </a:r>
          </a:p>
        </p:txBody>
      </p:sp>
    </p:spTree>
    <p:extLst>
      <p:ext uri="{BB962C8B-B14F-4D97-AF65-F5344CB8AC3E}">
        <p14:creationId xmlns:p14="http://schemas.microsoft.com/office/powerpoint/2010/main" val="245846752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838200"/>
          </a:xfrm>
        </p:spPr>
        <p:txBody>
          <a:bodyPr/>
          <a:lstStyle/>
          <a:p>
            <a:r>
              <a:rPr lang="en-US" altLang="en-US" b="1" i="1">
                <a:solidFill>
                  <a:srgbClr val="FFFF00"/>
                </a:solidFill>
              </a:rPr>
              <a:t>What We Already Know</a:t>
            </a:r>
            <a:endParaRPr lang="en-US" altLang="en-US">
              <a:solidFill>
                <a:srgbClr val="FFFF00"/>
              </a:solidFill>
            </a:endParaRPr>
          </a:p>
        </p:txBody>
      </p:sp>
      <p:sp>
        <p:nvSpPr>
          <p:cNvPr id="23555" name="Rectangle 3"/>
          <p:cNvSpPr>
            <a:spLocks noGrp="1" noChangeArrowheads="1"/>
          </p:cNvSpPr>
          <p:nvPr>
            <p:ph type="body" idx="1"/>
          </p:nvPr>
        </p:nvSpPr>
        <p:spPr>
          <a:xfrm>
            <a:off x="5105400" y="1600200"/>
            <a:ext cx="3962400" cy="4525963"/>
          </a:xfrm>
        </p:spPr>
        <p:txBody>
          <a:bodyPr/>
          <a:lstStyle/>
          <a:p>
            <a:pPr marL="0" indent="0" algn="ctr">
              <a:lnSpc>
                <a:spcPct val="90000"/>
              </a:lnSpc>
              <a:buFontTx/>
              <a:buNone/>
            </a:pPr>
            <a:r>
              <a:rPr lang="en-US" altLang="en-US" b="1">
                <a:solidFill>
                  <a:schemeClr val="bg1"/>
                </a:solidFill>
              </a:rPr>
              <a:t>With the adoption of the Thirteenth Amendment, slavery was abolished and former slaves were free to make new lives for themselves.</a:t>
            </a:r>
          </a:p>
        </p:txBody>
      </p:sp>
      <p:pic>
        <p:nvPicPr>
          <p:cNvPr id="23556" name="Picture 4" descr="lazy-negro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498475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917273"/>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a:xfrm>
            <a:off x="228600" y="76200"/>
            <a:ext cx="8686800" cy="1219200"/>
          </a:xfrm>
          <a:effectLst>
            <a:outerShdw dist="53882" dir="2700000" algn="ctr" rotWithShape="0">
              <a:schemeClr val="tx1"/>
            </a:outerShdw>
          </a:effectLst>
        </p:spPr>
        <p:txBody>
          <a:bodyPr/>
          <a:lstStyle/>
          <a:p>
            <a:pPr>
              <a:lnSpc>
                <a:spcPct val="90000"/>
              </a:lnSpc>
            </a:pPr>
            <a:r>
              <a:rPr lang="en-US" altLang="en-US" sz="3600" b="1" i="1">
                <a:solidFill>
                  <a:srgbClr val="FFFF00"/>
                </a:solidFill>
              </a:rPr>
              <a:t>Which of the following was NOT one of the drawbacks of the contract system?</a:t>
            </a:r>
          </a:p>
        </p:txBody>
      </p:sp>
      <p:sp>
        <p:nvSpPr>
          <p:cNvPr id="62468" name="Rectangle 4"/>
          <p:cNvSpPr>
            <a:spLocks noGrp="1" noChangeArrowheads="1"/>
          </p:cNvSpPr>
          <p:nvPr>
            <p:ph type="body" idx="1"/>
          </p:nvPr>
        </p:nvSpPr>
        <p:spPr/>
        <p:txBody>
          <a:bodyPr/>
          <a:lstStyle/>
          <a:p>
            <a:pPr marL="609600" indent="-609600">
              <a:lnSpc>
                <a:spcPct val="90000"/>
              </a:lnSpc>
              <a:buFontTx/>
              <a:buAutoNum type="alphaUcPeriod"/>
            </a:pPr>
            <a:r>
              <a:rPr lang="en-US" altLang="en-US" sz="2800" b="1">
                <a:solidFill>
                  <a:schemeClr val="bg1"/>
                </a:solidFill>
              </a:rPr>
              <a:t>Low wages were common.</a:t>
            </a:r>
          </a:p>
          <a:p>
            <a:pPr marL="609600" indent="-609600">
              <a:lnSpc>
                <a:spcPct val="90000"/>
              </a:lnSpc>
              <a:buFontTx/>
              <a:buAutoNum type="alphaUcPeriod"/>
            </a:pPr>
            <a:r>
              <a:rPr lang="en-US" altLang="en-US" sz="2800" b="1">
                <a:solidFill>
                  <a:schemeClr val="bg1"/>
                </a:solidFill>
              </a:rPr>
              <a:t>Workers were unable to leave the plantation without permission.</a:t>
            </a:r>
          </a:p>
          <a:p>
            <a:pPr marL="609600" indent="-609600">
              <a:lnSpc>
                <a:spcPct val="90000"/>
              </a:lnSpc>
              <a:buFontTx/>
              <a:buAutoNum type="alphaUcPeriod"/>
            </a:pPr>
            <a:r>
              <a:rPr lang="en-US" altLang="en-US" sz="2800" b="1">
                <a:solidFill>
                  <a:schemeClr val="bg1"/>
                </a:solidFill>
              </a:rPr>
              <a:t>Landowners could cheat workers out of their wages.</a:t>
            </a:r>
          </a:p>
          <a:p>
            <a:pPr marL="609600" indent="-609600">
              <a:lnSpc>
                <a:spcPct val="90000"/>
              </a:lnSpc>
              <a:buFontTx/>
              <a:buAutoNum type="alphaUcPeriod"/>
            </a:pPr>
            <a:r>
              <a:rPr lang="en-US" altLang="en-US" sz="2800" b="1">
                <a:solidFill>
                  <a:schemeClr val="bg1"/>
                </a:solidFill>
              </a:rPr>
              <a:t>Workers could not choose whom they worked for.</a:t>
            </a:r>
          </a:p>
          <a:p>
            <a:pPr marL="609600" indent="-609600">
              <a:lnSpc>
                <a:spcPct val="90000"/>
              </a:lnSpc>
              <a:buFontTx/>
              <a:buAutoNum type="alphaUcPeriod"/>
            </a:pPr>
            <a:r>
              <a:rPr lang="en-US" altLang="en-US" sz="2800" b="1">
                <a:solidFill>
                  <a:schemeClr val="bg1"/>
                </a:solidFill>
              </a:rPr>
              <a:t>Workers could not break their contracts, even if the landowners cheated or abused them.</a:t>
            </a:r>
          </a:p>
        </p:txBody>
      </p:sp>
    </p:spTree>
    <p:extLst>
      <p:ext uri="{BB962C8B-B14F-4D97-AF65-F5344CB8AC3E}">
        <p14:creationId xmlns:p14="http://schemas.microsoft.com/office/powerpoint/2010/main" val="1917541300"/>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Free-Labor"/>
          <p:cNvPicPr>
            <a:picLocks noChangeAspect="1" noChangeArrowheads="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type="title"/>
          </p:nvPr>
        </p:nvSpPr>
        <p:spPr>
          <a:xfrm>
            <a:off x="457200" y="76200"/>
            <a:ext cx="8229600" cy="838200"/>
          </a:xfrm>
          <a:effectLst>
            <a:outerShdw dist="71842" dir="2700000" algn="ctr" rotWithShape="0">
              <a:schemeClr val="tx1"/>
            </a:outerShdw>
          </a:effectLst>
        </p:spPr>
        <p:txBody>
          <a:bodyPr/>
          <a:lstStyle/>
          <a:p>
            <a:r>
              <a:rPr lang="en-US" altLang="en-US" b="1" i="1">
                <a:solidFill>
                  <a:srgbClr val="FFFF00"/>
                </a:solidFill>
              </a:rPr>
              <a:t>Sharecropping and Debt</a:t>
            </a:r>
          </a:p>
        </p:txBody>
      </p:sp>
      <p:sp>
        <p:nvSpPr>
          <p:cNvPr id="35843" name="Rectangle 3"/>
          <p:cNvSpPr>
            <a:spLocks noGrp="1" noChangeArrowheads="1"/>
          </p:cNvSpPr>
          <p:nvPr>
            <p:ph type="body" idx="1"/>
          </p:nvPr>
        </p:nvSpPr>
        <p:spPr>
          <a:xfrm>
            <a:off x="0" y="2590800"/>
            <a:ext cx="9144000" cy="4267200"/>
          </a:xfrm>
          <a:effectLst/>
        </p:spPr>
        <p:txBody>
          <a:bodyPr/>
          <a:lstStyle/>
          <a:p>
            <a:pPr>
              <a:lnSpc>
                <a:spcPct val="90000"/>
              </a:lnSpc>
            </a:pPr>
            <a:r>
              <a:rPr lang="en-US" altLang="en-US" b="1" dirty="0">
                <a:solidFill>
                  <a:schemeClr val="bg1"/>
                </a:solidFill>
                <a:effectLst>
                  <a:outerShdw dist="63500" dir="3600000" algn="ctr" rotWithShape="0">
                    <a:schemeClr val="tx1"/>
                  </a:outerShdw>
                </a:effectLst>
              </a:rPr>
              <a:t>Under the sharecropping system, a worker rented a plot of land to farm, and the land–owner provided the tools, seed, and housing.  </a:t>
            </a:r>
          </a:p>
          <a:p>
            <a:pPr>
              <a:lnSpc>
                <a:spcPct val="90000"/>
              </a:lnSpc>
            </a:pPr>
            <a:r>
              <a:rPr lang="en-US" altLang="en-US" b="1" dirty="0">
                <a:solidFill>
                  <a:schemeClr val="bg1"/>
                </a:solidFill>
                <a:effectLst>
                  <a:outerShdw dist="63500" dir="3600000" algn="ctr" rotWithShape="0">
                    <a:schemeClr val="tx1"/>
                  </a:outerShdw>
                </a:effectLst>
              </a:rPr>
              <a:t>When harvest time came, the sharecropper gave the landowner a share of the crop. </a:t>
            </a:r>
          </a:p>
          <a:p>
            <a:pPr>
              <a:lnSpc>
                <a:spcPct val="90000"/>
              </a:lnSpc>
            </a:pPr>
            <a:r>
              <a:rPr lang="en-US" altLang="en-US" b="1" dirty="0">
                <a:solidFill>
                  <a:schemeClr val="bg1"/>
                </a:solidFill>
                <a:effectLst>
                  <a:outerShdw dist="63500" dir="3600000" algn="ctr" rotWithShape="0">
                    <a:schemeClr val="tx1"/>
                  </a:outerShdw>
                </a:effectLst>
              </a:rPr>
              <a:t>This system gave families without land a place to farm and gave landowners cheap labor.</a:t>
            </a:r>
          </a:p>
        </p:txBody>
      </p:sp>
    </p:spTree>
    <p:extLst>
      <p:ext uri="{BB962C8B-B14F-4D97-AF65-F5344CB8AC3E}">
        <p14:creationId xmlns:p14="http://schemas.microsoft.com/office/powerpoint/2010/main" val="18329617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2000"/>
                                        <p:tgtEl>
                                          <p:spTgt spid="358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fade">
                                      <p:cBhvr>
                                        <p:cTn id="12" dur="20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Sharecropping and Debt</a:t>
            </a:r>
          </a:p>
        </p:txBody>
      </p:sp>
      <p:sp>
        <p:nvSpPr>
          <p:cNvPr id="40963" name="Rectangle 3"/>
          <p:cNvSpPr>
            <a:spLocks noGrp="1" noChangeArrowheads="1"/>
          </p:cNvSpPr>
          <p:nvPr>
            <p:ph type="body" idx="1"/>
          </p:nvPr>
        </p:nvSpPr>
        <p:spPr>
          <a:xfrm>
            <a:off x="4495800" y="1600200"/>
            <a:ext cx="4572000" cy="4419600"/>
          </a:xfrm>
        </p:spPr>
        <p:txBody>
          <a:bodyPr/>
          <a:lstStyle/>
          <a:p>
            <a:pPr>
              <a:lnSpc>
                <a:spcPct val="90000"/>
              </a:lnSpc>
            </a:pPr>
            <a:r>
              <a:rPr lang="en-US" altLang="en-US" b="1">
                <a:solidFill>
                  <a:schemeClr val="bg1"/>
                </a:solidFill>
              </a:rPr>
              <a:t>But problems soon arose with the sharecropping system. </a:t>
            </a:r>
          </a:p>
          <a:p>
            <a:pPr>
              <a:lnSpc>
                <a:spcPct val="90000"/>
              </a:lnSpc>
            </a:pPr>
            <a:r>
              <a:rPr lang="en-US" altLang="en-US" b="1">
                <a:solidFill>
                  <a:schemeClr val="bg1"/>
                </a:solidFill>
              </a:rPr>
              <a:t>One cause of these problems was that farmers and landowners had opposite goals.</a:t>
            </a:r>
          </a:p>
        </p:txBody>
      </p:sp>
      <p:pic>
        <p:nvPicPr>
          <p:cNvPr id="40966" name="Picture 6" descr="Sharecropper_plowing_l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4408488"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9155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fade">
                                      <p:cBhvr>
                                        <p:cTn id="7" dur="2000"/>
                                        <p:tgtEl>
                                          <p:spTgt spid="40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sharecroppers"/>
          <p:cNvPicPr>
            <a:picLocks noChangeAspect="1" noChangeArrowheads="1"/>
          </p:cNvPicPr>
          <p:nvPr/>
        </p:nvPicPr>
        <p:blipFill>
          <a:blip r:embed="rId2">
            <a:lum bright="-4000" contrast="20000"/>
            <a:extLst>
              <a:ext uri="{28A0092B-C50C-407E-A947-70E740481C1C}">
                <a14:useLocalDpi xmlns:a14="http://schemas.microsoft.com/office/drawing/2010/main" val="0"/>
              </a:ext>
            </a:extLst>
          </a:blip>
          <a:srcRect t="10576"/>
          <a:stretch>
            <a:fillRect/>
          </a:stretch>
        </p:blipFill>
        <p:spPr bwMode="auto">
          <a:xfrm>
            <a:off x="0" y="1063625"/>
            <a:ext cx="9144000" cy="57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0"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Sharecropping and Debt</a:t>
            </a:r>
          </a:p>
        </p:txBody>
      </p:sp>
      <p:sp>
        <p:nvSpPr>
          <p:cNvPr id="53251" name="Rectangle 3"/>
          <p:cNvSpPr>
            <a:spLocks noGrp="1" noChangeArrowheads="1"/>
          </p:cNvSpPr>
          <p:nvPr>
            <p:ph type="body" idx="1"/>
          </p:nvPr>
        </p:nvSpPr>
        <p:spPr>
          <a:xfrm>
            <a:off x="228600" y="1066800"/>
            <a:ext cx="8686800" cy="5562600"/>
          </a:xfrm>
          <a:effectLst>
            <a:outerShdw dist="53882" dir="2700000" algn="ctr" rotWithShape="0">
              <a:schemeClr val="tx1"/>
            </a:outerShdw>
          </a:effectLst>
        </p:spPr>
        <p:txBody>
          <a:bodyPr/>
          <a:lstStyle/>
          <a:p>
            <a:pPr>
              <a:lnSpc>
                <a:spcPct val="90000"/>
              </a:lnSpc>
            </a:pPr>
            <a:r>
              <a:rPr lang="en-US" altLang="en-US" b="1">
                <a:solidFill>
                  <a:srgbClr val="FFFF00"/>
                </a:solidFill>
              </a:rPr>
              <a:t>Farmers wanted to grow food to feed their families, but landowners forced them to grow cash crops, such as cotton. </a:t>
            </a:r>
          </a:p>
          <a:p>
            <a:pPr>
              <a:lnSpc>
                <a:spcPct val="90000"/>
              </a:lnSpc>
            </a:pPr>
            <a:endParaRPr lang="en-US" altLang="en-US" b="1">
              <a:solidFill>
                <a:srgbClr val="FFFF00"/>
              </a:solidFill>
            </a:endParaRPr>
          </a:p>
          <a:p>
            <a:pPr>
              <a:lnSpc>
                <a:spcPct val="90000"/>
              </a:lnSpc>
            </a:pPr>
            <a:endParaRPr lang="en-US" altLang="en-US" b="1">
              <a:solidFill>
                <a:srgbClr val="FFFF00"/>
              </a:solidFill>
            </a:endParaRPr>
          </a:p>
          <a:p>
            <a:pPr>
              <a:lnSpc>
                <a:spcPct val="90000"/>
              </a:lnSpc>
            </a:pPr>
            <a:endParaRPr lang="en-US" altLang="en-US" b="1">
              <a:solidFill>
                <a:srgbClr val="FFFF00"/>
              </a:solidFill>
            </a:endParaRPr>
          </a:p>
          <a:p>
            <a:pPr>
              <a:lnSpc>
                <a:spcPct val="90000"/>
              </a:lnSpc>
            </a:pPr>
            <a:endParaRPr lang="en-US" altLang="en-US" b="1">
              <a:solidFill>
                <a:srgbClr val="FFFF00"/>
              </a:solidFill>
            </a:endParaRPr>
          </a:p>
          <a:p>
            <a:pPr>
              <a:lnSpc>
                <a:spcPct val="90000"/>
              </a:lnSpc>
            </a:pPr>
            <a:endParaRPr lang="en-US" altLang="en-US" b="1">
              <a:solidFill>
                <a:srgbClr val="FFFF00"/>
              </a:solidFill>
            </a:endParaRPr>
          </a:p>
          <a:p>
            <a:pPr>
              <a:lnSpc>
                <a:spcPct val="90000"/>
              </a:lnSpc>
            </a:pPr>
            <a:r>
              <a:rPr lang="en-US" altLang="en-US" b="1">
                <a:solidFill>
                  <a:srgbClr val="FFFF00"/>
                </a:solidFill>
              </a:rPr>
              <a:t>As a result, farmers had to buy food from the local store, which was usually owned by the landlord. </a:t>
            </a:r>
          </a:p>
        </p:txBody>
      </p:sp>
    </p:spTree>
    <p:extLst>
      <p:ext uri="{BB962C8B-B14F-4D97-AF65-F5344CB8AC3E}">
        <p14:creationId xmlns:p14="http://schemas.microsoft.com/office/powerpoint/2010/main" val="897222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xEl>
                                              <p:pRg st="6" end="6"/>
                                            </p:txEl>
                                          </p:spTgt>
                                        </p:tgtEl>
                                        <p:attrNameLst>
                                          <p:attrName>style.visibility</p:attrName>
                                        </p:attrNameLst>
                                      </p:cBhvr>
                                      <p:to>
                                        <p:strVal val="visible"/>
                                      </p:to>
                                    </p:set>
                                    <p:animEffect transition="in" filter="fade">
                                      <p:cBhvr>
                                        <p:cTn id="7" dur="2000"/>
                                        <p:tgtEl>
                                          <p:spTgt spid="532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Sharecropping and Debt</a:t>
            </a:r>
          </a:p>
        </p:txBody>
      </p:sp>
      <p:sp>
        <p:nvSpPr>
          <p:cNvPr id="48131" name="Rectangle 3"/>
          <p:cNvSpPr>
            <a:spLocks noGrp="1" noChangeArrowheads="1"/>
          </p:cNvSpPr>
          <p:nvPr>
            <p:ph type="body" idx="1"/>
          </p:nvPr>
        </p:nvSpPr>
        <p:spPr>
          <a:xfrm>
            <a:off x="0" y="1371600"/>
            <a:ext cx="4953000" cy="5334000"/>
          </a:xfrm>
        </p:spPr>
        <p:txBody>
          <a:bodyPr/>
          <a:lstStyle/>
          <a:p>
            <a:r>
              <a:rPr lang="en-US" altLang="en-US" b="1">
                <a:solidFill>
                  <a:schemeClr val="bg1"/>
                </a:solidFill>
              </a:rPr>
              <a:t>Most farmers did not have the money to pay for goods. As a result, many were caught in a cycle of debt. </a:t>
            </a:r>
          </a:p>
          <a:p>
            <a:r>
              <a:rPr lang="en-US" altLang="en-US" b="1">
                <a:solidFill>
                  <a:schemeClr val="bg1"/>
                </a:solidFill>
              </a:rPr>
              <a:t>Often farmers had to use one year’s harvest to pay the previous year’s bills.</a:t>
            </a:r>
          </a:p>
        </p:txBody>
      </p:sp>
      <p:pic>
        <p:nvPicPr>
          <p:cNvPr id="48134" name="Picture 6" descr="sharecrop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9038" y="914400"/>
            <a:ext cx="414496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6828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2000"/>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Sharecropping and Debt</a:t>
            </a:r>
          </a:p>
        </p:txBody>
      </p:sp>
      <p:pic>
        <p:nvPicPr>
          <p:cNvPr id="54276" name="Picture 4"/>
          <p:cNvPicPr>
            <a:picLocks noChangeAspect="1" noChangeArrowheads="1"/>
          </p:cNvPicPr>
          <p:nvPr/>
        </p:nvPicPr>
        <p:blipFill>
          <a:blip r:embed="rId2">
            <a:lum bright="-6000" contrast="20000"/>
            <a:extLst>
              <a:ext uri="{28A0092B-C50C-407E-A947-70E740481C1C}">
                <a14:useLocalDpi xmlns:a14="http://schemas.microsoft.com/office/drawing/2010/main" val="0"/>
              </a:ext>
            </a:extLst>
          </a:blip>
          <a:srcRect r="1237"/>
          <a:stretch>
            <a:fillRect/>
          </a:stretch>
        </p:blipFill>
        <p:spPr bwMode="auto">
          <a:xfrm>
            <a:off x="0" y="1055688"/>
            <a:ext cx="9142413" cy="557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9934341"/>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white%20share%20croppers"/>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0" y="860425"/>
            <a:ext cx="9144000" cy="63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title"/>
          </p:nvPr>
        </p:nvSpPr>
        <p:spPr>
          <a:xfrm>
            <a:off x="457200" y="76200"/>
            <a:ext cx="8229600" cy="762000"/>
          </a:xfrm>
        </p:spPr>
        <p:txBody>
          <a:bodyPr/>
          <a:lstStyle/>
          <a:p>
            <a:r>
              <a:rPr lang="en-US" altLang="en-US" b="1" i="1">
                <a:solidFill>
                  <a:srgbClr val="FFFF00"/>
                </a:solidFill>
              </a:rPr>
              <a:t>Sharecropping and Debt</a:t>
            </a:r>
          </a:p>
        </p:txBody>
      </p:sp>
      <p:sp>
        <p:nvSpPr>
          <p:cNvPr id="38915" name="Rectangle 3"/>
          <p:cNvSpPr>
            <a:spLocks noGrp="1" noChangeArrowheads="1"/>
          </p:cNvSpPr>
          <p:nvPr>
            <p:ph type="body" idx="1"/>
          </p:nvPr>
        </p:nvSpPr>
        <p:spPr>
          <a:xfrm>
            <a:off x="152400" y="4267200"/>
            <a:ext cx="8915400" cy="2514600"/>
          </a:xfrm>
          <a:effectLst/>
        </p:spPr>
        <p:txBody>
          <a:bodyPr/>
          <a:lstStyle/>
          <a:p>
            <a:r>
              <a:rPr lang="en-US" altLang="en-US" sz="2800" b="1" dirty="0">
                <a:solidFill>
                  <a:schemeClr val="bg1"/>
                </a:solidFill>
                <a:effectLst>
                  <a:outerShdw dist="63500" dir="3600000" algn="ctr" rotWithShape="0">
                    <a:schemeClr val="tx1"/>
                  </a:outerShdw>
                </a:effectLst>
              </a:rPr>
              <a:t>White farmers also became sharecroppers. </a:t>
            </a:r>
          </a:p>
          <a:p>
            <a:r>
              <a:rPr lang="en-US" altLang="en-US" sz="2800" b="1" dirty="0">
                <a:solidFill>
                  <a:schemeClr val="bg1"/>
                </a:solidFill>
                <a:effectLst>
                  <a:outerShdw dist="63500" dir="3600000" algn="ctr" rotWithShape="0">
                    <a:schemeClr val="tx1"/>
                  </a:outerShdw>
                </a:effectLst>
              </a:rPr>
              <a:t>Many had lost their land in the war, and others had lost it to taxes. </a:t>
            </a:r>
          </a:p>
          <a:p>
            <a:r>
              <a:rPr lang="en-US" altLang="en-US" sz="2800" b="1" dirty="0">
                <a:solidFill>
                  <a:schemeClr val="bg1"/>
                </a:solidFill>
                <a:effectLst>
                  <a:outerShdw dist="63500" dir="3600000" algn="ctr" rotWithShape="0">
                    <a:schemeClr val="tx1"/>
                  </a:outerShdw>
                </a:effectLst>
              </a:rPr>
              <a:t>By 1880, one-third of the white farmers in the Deep South worked someone else’s land. </a:t>
            </a:r>
          </a:p>
        </p:txBody>
      </p:sp>
    </p:spTree>
    <p:extLst>
      <p:ext uri="{BB962C8B-B14F-4D97-AF65-F5344CB8AC3E}">
        <p14:creationId xmlns:p14="http://schemas.microsoft.com/office/powerpoint/2010/main" val="2056240352"/>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king+cotton+slves"/>
          <p:cNvPicPr>
            <a:picLocks noChangeAspect="1" noChangeArrowheads="1"/>
          </p:cNvPicPr>
          <p:nvPr/>
        </p:nvPicPr>
        <p:blipFill>
          <a:blip r:embed="rId2">
            <a:extLst>
              <a:ext uri="{28A0092B-C50C-407E-A947-70E740481C1C}">
                <a14:useLocalDpi xmlns:a14="http://schemas.microsoft.com/office/drawing/2010/main" val="0"/>
              </a:ext>
            </a:extLst>
          </a:blip>
          <a:srcRect t="12903" r="6667"/>
          <a:stretch>
            <a:fillRect/>
          </a:stretch>
        </p:blipFill>
        <p:spPr bwMode="auto">
          <a:xfrm>
            <a:off x="0" y="0"/>
            <a:ext cx="9144000" cy="6819900"/>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title"/>
          </p:nvPr>
        </p:nvSpPr>
        <p:spPr>
          <a:xfrm>
            <a:off x="457200" y="76200"/>
            <a:ext cx="8229600" cy="838200"/>
          </a:xfrm>
          <a:effectLst>
            <a:outerShdw dist="71842" dir="2700000" algn="ctr" rotWithShape="0">
              <a:schemeClr val="tx1"/>
            </a:outerShdw>
          </a:effectLst>
        </p:spPr>
        <p:txBody>
          <a:bodyPr/>
          <a:lstStyle/>
          <a:p>
            <a:r>
              <a:rPr lang="en-US" altLang="en-US" b="1" i="1">
                <a:solidFill>
                  <a:srgbClr val="FFFF00"/>
                </a:solidFill>
              </a:rPr>
              <a:t>Sharecropping and Debt</a:t>
            </a:r>
          </a:p>
        </p:txBody>
      </p:sp>
      <p:sp>
        <p:nvSpPr>
          <p:cNvPr id="39939" name="Rectangle 3"/>
          <p:cNvSpPr>
            <a:spLocks noGrp="1" noChangeArrowheads="1"/>
          </p:cNvSpPr>
          <p:nvPr>
            <p:ph type="body" idx="1"/>
          </p:nvPr>
        </p:nvSpPr>
        <p:spPr>
          <a:xfrm>
            <a:off x="0" y="4800600"/>
            <a:ext cx="9144000" cy="1981200"/>
          </a:xfrm>
          <a:effectLst/>
        </p:spPr>
        <p:txBody>
          <a:bodyPr/>
          <a:lstStyle/>
          <a:p>
            <a:pPr>
              <a:lnSpc>
                <a:spcPct val="80000"/>
              </a:lnSpc>
            </a:pPr>
            <a:r>
              <a:rPr lang="en-US" altLang="en-US" sz="2800" b="1" dirty="0">
                <a:solidFill>
                  <a:srgbClr val="FFFF00"/>
                </a:solidFill>
                <a:effectLst>
                  <a:outerShdw dist="63500" dir="3600000" algn="ctr" rotWithShape="0">
                    <a:schemeClr val="tx1"/>
                  </a:outerShdw>
                </a:effectLst>
              </a:rPr>
              <a:t>Much of what was grown on the plantations was cotton, which wasn’t worth as much after the war. </a:t>
            </a:r>
          </a:p>
          <a:p>
            <a:pPr>
              <a:lnSpc>
                <a:spcPct val="80000"/>
              </a:lnSpc>
            </a:pPr>
            <a:r>
              <a:rPr lang="en-US" altLang="en-US" sz="2800" b="1" dirty="0">
                <a:solidFill>
                  <a:srgbClr val="FFFF00"/>
                </a:solidFill>
                <a:effectLst>
                  <a:outerShdw dist="63500" dir="3600000" algn="ctr" rotWithShape="0">
                    <a:schemeClr val="tx1"/>
                  </a:outerShdw>
                </a:effectLst>
              </a:rPr>
              <a:t>Southern planters responded by trying to produce more of the cash crop—a move that</a:t>
            </a:r>
            <a:r>
              <a:rPr lang="en-US" altLang="en-US" sz="2800" b="1" i="1" dirty="0">
                <a:solidFill>
                  <a:srgbClr val="FFFF00"/>
                </a:solidFill>
                <a:effectLst>
                  <a:outerShdw dist="63500" dir="3600000" algn="ctr" rotWithShape="0">
                    <a:schemeClr val="tx1"/>
                  </a:outerShdw>
                </a:effectLst>
              </a:rPr>
              <a:t> </a:t>
            </a:r>
            <a:r>
              <a:rPr lang="en-US" altLang="en-US" sz="2800" b="1" dirty="0">
                <a:solidFill>
                  <a:srgbClr val="FFFF00"/>
                </a:solidFill>
                <a:effectLst>
                  <a:outerShdw dist="63500" dir="3600000" algn="ctr" rotWithShape="0">
                    <a:schemeClr val="tx1"/>
                  </a:outerShdw>
                </a:effectLst>
              </a:rPr>
              <a:t>drove down prices even further. </a:t>
            </a:r>
          </a:p>
        </p:txBody>
      </p:sp>
    </p:spTree>
    <p:extLst>
      <p:ext uri="{BB962C8B-B14F-4D97-AF65-F5344CB8AC3E}">
        <p14:creationId xmlns:p14="http://schemas.microsoft.com/office/powerpoint/2010/main" val="958298405"/>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Sharecropping and Debt</a:t>
            </a:r>
          </a:p>
        </p:txBody>
      </p:sp>
      <p:sp>
        <p:nvSpPr>
          <p:cNvPr id="47107" name="Rectangle 3"/>
          <p:cNvSpPr>
            <a:spLocks noGrp="1" noChangeArrowheads="1"/>
          </p:cNvSpPr>
          <p:nvPr>
            <p:ph type="body" idx="1"/>
          </p:nvPr>
        </p:nvSpPr>
        <p:spPr>
          <a:xfrm>
            <a:off x="0" y="990600"/>
            <a:ext cx="4114800" cy="4114800"/>
          </a:xfrm>
        </p:spPr>
        <p:txBody>
          <a:bodyPr/>
          <a:lstStyle/>
          <a:p>
            <a:r>
              <a:rPr lang="en-US" altLang="en-US" sz="2800" b="1">
                <a:solidFill>
                  <a:schemeClr val="bg1"/>
                </a:solidFill>
              </a:rPr>
              <a:t>Growing cotton exhausted the soil and reduced the amount of land available for food crops. </a:t>
            </a:r>
          </a:p>
          <a:p>
            <a:r>
              <a:rPr lang="en-US" altLang="en-US" sz="2800" b="1">
                <a:solidFill>
                  <a:schemeClr val="bg1"/>
                </a:solidFill>
              </a:rPr>
              <a:t>As a result, the South had to import half its food. </a:t>
            </a:r>
          </a:p>
        </p:txBody>
      </p:sp>
      <p:pic>
        <p:nvPicPr>
          <p:cNvPr id="47109" name="Picture 5" descr="New-Cotton-Plantation-Model-Provides-Ideal-Solu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189038"/>
            <a:ext cx="5029200" cy="3459162"/>
          </a:xfrm>
          <a:prstGeom prst="rect">
            <a:avLst/>
          </a:prstGeom>
          <a:noFill/>
          <a:extLst>
            <a:ext uri="{909E8E84-426E-40DD-AFC4-6F175D3DCCD1}">
              <a14:hiddenFill xmlns:a14="http://schemas.microsoft.com/office/drawing/2010/main">
                <a:solidFill>
                  <a:srgbClr val="FFFFFF"/>
                </a:solidFill>
              </a14:hiddenFill>
            </a:ext>
          </a:extLst>
        </p:spPr>
      </p:pic>
      <p:sp>
        <p:nvSpPr>
          <p:cNvPr id="47110" name="Text Box 6"/>
          <p:cNvSpPr txBox="1">
            <a:spLocks noChangeArrowheads="1"/>
          </p:cNvSpPr>
          <p:nvPr/>
        </p:nvSpPr>
        <p:spPr bwMode="auto">
          <a:xfrm>
            <a:off x="0" y="507365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8138" indent="-33813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buFontTx/>
              <a:buChar char="•"/>
            </a:pPr>
            <a:r>
              <a:rPr lang="en-US" altLang="en-US" sz="2800" b="1">
                <a:solidFill>
                  <a:schemeClr val="bg1"/>
                </a:solidFill>
              </a:rPr>
              <a:t>Relying on cotton was one reason the Deep South experienced years of rural poverty.</a:t>
            </a:r>
          </a:p>
        </p:txBody>
      </p:sp>
    </p:spTree>
    <p:extLst>
      <p:ext uri="{BB962C8B-B14F-4D97-AF65-F5344CB8AC3E}">
        <p14:creationId xmlns:p14="http://schemas.microsoft.com/office/powerpoint/2010/main" val="3123721738"/>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lum bright="-12000" contrast="32000"/>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7" name="Rectangle 3"/>
          <p:cNvSpPr>
            <a:spLocks noGrp="1" noChangeArrowheads="1"/>
          </p:cNvSpPr>
          <p:nvPr>
            <p:ph type="title"/>
          </p:nvPr>
        </p:nvSpPr>
        <p:spPr>
          <a:xfrm>
            <a:off x="1066800" y="990600"/>
            <a:ext cx="6324600" cy="2819400"/>
          </a:xfrm>
        </p:spPr>
        <p:txBody>
          <a:bodyPr/>
          <a:lstStyle/>
          <a:p>
            <a:r>
              <a:rPr lang="en-US" altLang="en-US" sz="4000" b="1" i="1">
                <a:solidFill>
                  <a:schemeClr val="tx1"/>
                </a:solidFill>
              </a:rPr>
              <a:t>Get your whiteboards and markers ready!</a:t>
            </a:r>
          </a:p>
        </p:txBody>
      </p:sp>
    </p:spTree>
    <p:extLst>
      <p:ext uri="{BB962C8B-B14F-4D97-AF65-F5344CB8AC3E}">
        <p14:creationId xmlns:p14="http://schemas.microsoft.com/office/powerpoint/2010/main" val="920169138"/>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838200"/>
          </a:xfrm>
        </p:spPr>
        <p:txBody>
          <a:bodyPr/>
          <a:lstStyle/>
          <a:p>
            <a:r>
              <a:rPr lang="en-US" altLang="en-US" b="1" i="1">
                <a:solidFill>
                  <a:srgbClr val="FFFF00"/>
                </a:solidFill>
              </a:rPr>
              <a:t>What We Already Know</a:t>
            </a:r>
            <a:endParaRPr lang="en-US" altLang="en-US">
              <a:solidFill>
                <a:srgbClr val="FFFF00"/>
              </a:solidFill>
            </a:endParaRPr>
          </a:p>
        </p:txBody>
      </p:sp>
      <p:sp>
        <p:nvSpPr>
          <p:cNvPr id="24579" name="Rectangle 3"/>
          <p:cNvSpPr>
            <a:spLocks noGrp="1" noChangeArrowheads="1"/>
          </p:cNvSpPr>
          <p:nvPr>
            <p:ph type="body" idx="1"/>
          </p:nvPr>
        </p:nvSpPr>
        <p:spPr>
          <a:xfrm>
            <a:off x="457200" y="5257800"/>
            <a:ext cx="8229600" cy="1447800"/>
          </a:xfrm>
        </p:spPr>
        <p:txBody>
          <a:bodyPr/>
          <a:lstStyle/>
          <a:p>
            <a:pPr marL="0" indent="0" algn="ctr">
              <a:lnSpc>
                <a:spcPct val="90000"/>
              </a:lnSpc>
              <a:buFontTx/>
              <a:buNone/>
            </a:pPr>
            <a:r>
              <a:rPr lang="en-US" altLang="en-US" b="1">
                <a:solidFill>
                  <a:schemeClr val="bg1"/>
                </a:solidFill>
              </a:rPr>
              <a:t>The Fourteenth Amendment and other laws had been passed to protect the civil rights of freedmen.</a:t>
            </a:r>
          </a:p>
        </p:txBody>
      </p:sp>
      <p:pic>
        <p:nvPicPr>
          <p:cNvPr id="24580" name="Picture 4" descr="freedm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38200"/>
            <a:ext cx="6324600" cy="424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662428"/>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icking cotton"/>
          <p:cNvPicPr>
            <a:picLocks noChangeAspect="1" noChangeArrowheads="1"/>
          </p:cNvPicPr>
          <p:nvPr/>
        </p:nvPicPr>
        <p:blipFill>
          <a:blip r:embed="rId2">
            <a:extLst>
              <a:ext uri="{28A0092B-C50C-407E-A947-70E740481C1C}">
                <a14:useLocalDpi xmlns:a14="http://schemas.microsoft.com/office/drawing/2010/main" val="0"/>
              </a:ext>
            </a:extLst>
          </a:blip>
          <a:srcRect r="10834"/>
          <a:stretch>
            <a:fillRect/>
          </a:stretch>
        </p:blipFill>
        <p:spPr bwMode="auto">
          <a:xfrm>
            <a:off x="0" y="1295400"/>
            <a:ext cx="9144000" cy="4700588"/>
          </a:xfrm>
          <a:prstGeom prst="rect">
            <a:avLst/>
          </a:prstGeom>
          <a:noFill/>
          <a:extLst>
            <a:ext uri="{909E8E84-426E-40DD-AFC4-6F175D3DCCD1}">
              <a14:hiddenFill xmlns:a14="http://schemas.microsoft.com/office/drawing/2010/main">
                <a:solidFill>
                  <a:srgbClr val="FFFFFF"/>
                </a:solidFill>
              </a14:hiddenFill>
            </a:ext>
          </a:extLst>
        </p:spPr>
      </p:pic>
      <p:sp>
        <p:nvSpPr>
          <p:cNvPr id="60419" name="Rectangle 3"/>
          <p:cNvSpPr>
            <a:spLocks noGrp="1" noChangeArrowheads="1"/>
          </p:cNvSpPr>
          <p:nvPr>
            <p:ph type="title"/>
          </p:nvPr>
        </p:nvSpPr>
        <p:spPr>
          <a:xfrm>
            <a:off x="457200" y="76200"/>
            <a:ext cx="8229600" cy="990600"/>
          </a:xfrm>
        </p:spPr>
        <p:txBody>
          <a:bodyPr/>
          <a:lstStyle/>
          <a:p>
            <a:pPr>
              <a:lnSpc>
                <a:spcPct val="90000"/>
              </a:lnSpc>
            </a:pPr>
            <a:r>
              <a:rPr lang="en-US" altLang="en-US" sz="4000" b="1" i="1">
                <a:solidFill>
                  <a:srgbClr val="FFFF00"/>
                </a:solidFill>
              </a:rPr>
              <a:t>Which of the following was NOT true about sharecropping?</a:t>
            </a:r>
          </a:p>
        </p:txBody>
      </p:sp>
    </p:spTree>
    <p:extLst>
      <p:ext uri="{BB962C8B-B14F-4D97-AF65-F5344CB8AC3E}">
        <p14:creationId xmlns:p14="http://schemas.microsoft.com/office/powerpoint/2010/main" val="2168440606"/>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xfrm>
            <a:off x="457200" y="76200"/>
            <a:ext cx="8229600" cy="990600"/>
          </a:xfrm>
        </p:spPr>
        <p:txBody>
          <a:bodyPr/>
          <a:lstStyle/>
          <a:p>
            <a:pPr>
              <a:lnSpc>
                <a:spcPct val="90000"/>
              </a:lnSpc>
            </a:pPr>
            <a:r>
              <a:rPr lang="en-US" altLang="en-US" sz="4000" b="1" i="1">
                <a:solidFill>
                  <a:srgbClr val="FFFF00"/>
                </a:solidFill>
              </a:rPr>
              <a:t>Which of the following was NOT true about sharecropping?</a:t>
            </a:r>
          </a:p>
        </p:txBody>
      </p:sp>
      <p:sp>
        <p:nvSpPr>
          <p:cNvPr id="63492" name="Rectangle 4"/>
          <p:cNvSpPr>
            <a:spLocks noGrp="1" noChangeArrowheads="1"/>
          </p:cNvSpPr>
          <p:nvPr>
            <p:ph type="body" idx="1"/>
          </p:nvPr>
        </p:nvSpPr>
        <p:spPr>
          <a:xfrm>
            <a:off x="0" y="1447800"/>
            <a:ext cx="9144000" cy="4343400"/>
          </a:xfrm>
        </p:spPr>
        <p:txBody>
          <a:bodyPr/>
          <a:lstStyle/>
          <a:p>
            <a:pPr marL="609600" indent="-609600">
              <a:lnSpc>
                <a:spcPct val="90000"/>
              </a:lnSpc>
              <a:buFontTx/>
              <a:buAutoNum type="alphaUcPeriod"/>
            </a:pPr>
            <a:r>
              <a:rPr lang="en-US" altLang="en-US" sz="2800" b="1">
                <a:solidFill>
                  <a:schemeClr val="bg1"/>
                </a:solidFill>
              </a:rPr>
              <a:t>A worker rented a plot of land to farm.</a:t>
            </a:r>
          </a:p>
          <a:p>
            <a:pPr marL="609600" indent="-609600">
              <a:lnSpc>
                <a:spcPct val="90000"/>
              </a:lnSpc>
              <a:buFontTx/>
              <a:buAutoNum type="alphaUcPeriod"/>
            </a:pPr>
            <a:r>
              <a:rPr lang="en-US" altLang="en-US" sz="2800" b="1">
                <a:solidFill>
                  <a:schemeClr val="bg1"/>
                </a:solidFill>
              </a:rPr>
              <a:t>The landowner provided the tools, seed, and housing.</a:t>
            </a:r>
          </a:p>
          <a:p>
            <a:pPr marL="609600" indent="-609600">
              <a:lnSpc>
                <a:spcPct val="90000"/>
              </a:lnSpc>
              <a:buFontTx/>
              <a:buAutoNum type="alphaUcPeriod"/>
            </a:pPr>
            <a:r>
              <a:rPr lang="en-US" altLang="en-US" sz="2800" b="1">
                <a:solidFill>
                  <a:schemeClr val="bg1"/>
                </a:solidFill>
              </a:rPr>
              <a:t>Workers gave the landowner a share of the crop at harvest time.</a:t>
            </a:r>
          </a:p>
          <a:p>
            <a:pPr marL="609600" indent="-609600">
              <a:lnSpc>
                <a:spcPct val="90000"/>
              </a:lnSpc>
              <a:buFontTx/>
              <a:buAutoNum type="alphaUcPeriod"/>
            </a:pPr>
            <a:r>
              <a:rPr lang="en-US" altLang="en-US" sz="2800" b="1">
                <a:solidFill>
                  <a:schemeClr val="bg1"/>
                </a:solidFill>
              </a:rPr>
              <a:t>Workers bought food and clothing from the landowner on credit.</a:t>
            </a:r>
          </a:p>
          <a:p>
            <a:pPr marL="609600" indent="-609600">
              <a:lnSpc>
                <a:spcPct val="90000"/>
              </a:lnSpc>
              <a:buFontTx/>
              <a:buAutoNum type="alphaUcPeriod"/>
            </a:pPr>
            <a:r>
              <a:rPr lang="en-US" altLang="en-US" sz="2800" b="1">
                <a:solidFill>
                  <a:schemeClr val="bg1"/>
                </a:solidFill>
              </a:rPr>
              <a:t>Over the years, most sharecroppers managed to save enough money to buy their own land.</a:t>
            </a:r>
          </a:p>
        </p:txBody>
      </p:sp>
    </p:spTree>
    <p:extLst>
      <p:ext uri="{BB962C8B-B14F-4D97-AF65-F5344CB8AC3E}">
        <p14:creationId xmlns:p14="http://schemas.microsoft.com/office/powerpoint/2010/main" val="2871150683"/>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otton Pla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61443" name="Rectangle 3"/>
          <p:cNvSpPr>
            <a:spLocks noGrp="1" noChangeArrowheads="1"/>
          </p:cNvSpPr>
          <p:nvPr>
            <p:ph type="title"/>
          </p:nvPr>
        </p:nvSpPr>
        <p:spPr>
          <a:xfrm>
            <a:off x="0" y="76200"/>
            <a:ext cx="9144000" cy="1143000"/>
          </a:xfrm>
          <a:effectLst>
            <a:outerShdw dist="53882" dir="2700000" algn="ctr" rotWithShape="0">
              <a:schemeClr val="tx1"/>
            </a:outerShdw>
          </a:effectLst>
        </p:spPr>
        <p:txBody>
          <a:bodyPr/>
          <a:lstStyle/>
          <a:p>
            <a:pPr>
              <a:lnSpc>
                <a:spcPct val="90000"/>
              </a:lnSpc>
            </a:pPr>
            <a:r>
              <a:rPr lang="en-US" altLang="en-US" sz="3600" b="1" i="1">
                <a:solidFill>
                  <a:srgbClr val="FFFF00"/>
                </a:solidFill>
              </a:rPr>
              <a:t>17. How did the goals of sharecroppers and plantation owners conflict?</a:t>
            </a:r>
          </a:p>
        </p:txBody>
      </p:sp>
    </p:spTree>
    <p:extLst>
      <p:ext uri="{BB962C8B-B14F-4D97-AF65-F5344CB8AC3E}">
        <p14:creationId xmlns:p14="http://schemas.microsoft.com/office/powerpoint/2010/main" val="3347555649"/>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title"/>
          </p:nvPr>
        </p:nvSpPr>
        <p:spPr>
          <a:xfrm>
            <a:off x="0" y="76200"/>
            <a:ext cx="9144000" cy="1143000"/>
          </a:xfrm>
          <a:effectLst>
            <a:outerShdw dist="53882" dir="2700000" algn="ctr" rotWithShape="0">
              <a:schemeClr val="tx1"/>
            </a:outerShdw>
          </a:effectLst>
        </p:spPr>
        <p:txBody>
          <a:bodyPr/>
          <a:lstStyle/>
          <a:p>
            <a:pPr>
              <a:lnSpc>
                <a:spcPct val="90000"/>
              </a:lnSpc>
            </a:pPr>
            <a:r>
              <a:rPr lang="en-US" altLang="en-US" sz="3600" b="1" i="1">
                <a:solidFill>
                  <a:srgbClr val="FFFF00"/>
                </a:solidFill>
              </a:rPr>
              <a:t>17. How did the goals of sharecroppers and plantation owners conflict?</a:t>
            </a:r>
          </a:p>
        </p:txBody>
      </p:sp>
      <p:sp>
        <p:nvSpPr>
          <p:cNvPr id="64516" name="Rectangle 4"/>
          <p:cNvSpPr>
            <a:spLocks noGrp="1" noChangeArrowheads="1"/>
          </p:cNvSpPr>
          <p:nvPr>
            <p:ph type="body" idx="1"/>
          </p:nvPr>
        </p:nvSpPr>
        <p:spPr>
          <a:xfrm>
            <a:off x="457200" y="1600200"/>
            <a:ext cx="8229600" cy="4800600"/>
          </a:xfrm>
        </p:spPr>
        <p:txBody>
          <a:bodyPr/>
          <a:lstStyle/>
          <a:p>
            <a:pPr marL="533400" indent="-533400">
              <a:lnSpc>
                <a:spcPct val="90000"/>
              </a:lnSpc>
              <a:buFontTx/>
              <a:buAutoNum type="alphaUcPeriod"/>
            </a:pPr>
            <a:r>
              <a:rPr lang="en-US" altLang="en-US" sz="2800" b="1">
                <a:solidFill>
                  <a:schemeClr val="bg1"/>
                </a:solidFill>
              </a:rPr>
              <a:t>Farmers wanted to grow food for their families, but landowners forced them to grow cash crops, such as cotton.</a:t>
            </a:r>
          </a:p>
          <a:p>
            <a:pPr marL="533400" indent="-533400">
              <a:lnSpc>
                <a:spcPct val="90000"/>
              </a:lnSpc>
              <a:buFontTx/>
              <a:buAutoNum type="alphaUcPeriod"/>
            </a:pPr>
            <a:r>
              <a:rPr lang="en-US" altLang="en-US" sz="2800" b="1">
                <a:solidFill>
                  <a:schemeClr val="bg1"/>
                </a:solidFill>
              </a:rPr>
              <a:t>Plantation owners used various laws and tricks to make it impossible for sharecroppers to buy their own land.</a:t>
            </a:r>
          </a:p>
          <a:p>
            <a:pPr marL="533400" indent="-533400">
              <a:lnSpc>
                <a:spcPct val="90000"/>
              </a:lnSpc>
              <a:buFontTx/>
              <a:buAutoNum type="alphaUcPeriod"/>
            </a:pPr>
            <a:r>
              <a:rPr lang="en-US" altLang="en-US" sz="2800" b="1">
                <a:solidFill>
                  <a:schemeClr val="bg1"/>
                </a:solidFill>
              </a:rPr>
              <a:t>Plantation owners wanted sharecroppers to treat them with respect, but they refused.</a:t>
            </a:r>
          </a:p>
          <a:p>
            <a:pPr marL="533400" indent="-533400">
              <a:lnSpc>
                <a:spcPct val="90000"/>
              </a:lnSpc>
              <a:buFontTx/>
              <a:buAutoNum type="alphaUcPeriod"/>
            </a:pPr>
            <a:r>
              <a:rPr lang="en-US" altLang="en-US" sz="2800" b="1">
                <a:solidFill>
                  <a:schemeClr val="bg1"/>
                </a:solidFill>
              </a:rPr>
              <a:t>Sharecroppers wanted to form agricultural unions, but the landowners always prevented them.</a:t>
            </a:r>
          </a:p>
        </p:txBody>
      </p:sp>
    </p:spTree>
    <p:extLst>
      <p:ext uri="{BB962C8B-B14F-4D97-AF65-F5344CB8AC3E}">
        <p14:creationId xmlns:p14="http://schemas.microsoft.com/office/powerpoint/2010/main" val="3689576925"/>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Free_black_family"/>
          <p:cNvPicPr>
            <a:picLocks noChangeAspect="1" noChangeArrowheads="1"/>
          </p:cNvPicPr>
          <p:nvPr/>
        </p:nvPicPr>
        <p:blipFill>
          <a:blip r:embed="rId2">
            <a:extLst>
              <a:ext uri="{28A0092B-C50C-407E-A947-70E740481C1C}">
                <a14:useLocalDpi xmlns:a14="http://schemas.microsoft.com/office/drawing/2010/main" val="0"/>
              </a:ext>
            </a:extLst>
          </a:blip>
          <a:srcRect b="10660"/>
          <a:stretch>
            <a:fillRect/>
          </a:stretch>
        </p:blipFill>
        <p:spPr bwMode="auto">
          <a:xfrm>
            <a:off x="0" y="838200"/>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30722"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The Ku Klux Klan</a:t>
            </a:r>
          </a:p>
        </p:txBody>
      </p:sp>
      <p:sp>
        <p:nvSpPr>
          <p:cNvPr id="30723" name="Rectangle 3"/>
          <p:cNvSpPr>
            <a:spLocks noGrp="1" noChangeArrowheads="1"/>
          </p:cNvSpPr>
          <p:nvPr>
            <p:ph type="body" idx="1"/>
          </p:nvPr>
        </p:nvSpPr>
        <p:spPr>
          <a:xfrm>
            <a:off x="381000" y="4267200"/>
            <a:ext cx="8686800" cy="2514600"/>
          </a:xfrm>
          <a:effectLst/>
        </p:spPr>
        <p:txBody>
          <a:bodyPr/>
          <a:lstStyle/>
          <a:p>
            <a:pPr>
              <a:lnSpc>
                <a:spcPct val="90000"/>
              </a:lnSpc>
            </a:pPr>
            <a:r>
              <a:rPr lang="en-US" altLang="en-US" sz="2800" b="1" dirty="0">
                <a:solidFill>
                  <a:schemeClr val="bg1"/>
                </a:solidFill>
                <a:effectLst>
                  <a:outerShdw dist="63500" dir="3600000" algn="ctr" rotWithShape="0">
                    <a:schemeClr val="tx1"/>
                  </a:outerShdw>
                </a:effectLst>
              </a:rPr>
              <a:t>African Americans in the South faced other problems besides poverty. They also faced violent racism. </a:t>
            </a:r>
          </a:p>
          <a:p>
            <a:pPr>
              <a:lnSpc>
                <a:spcPct val="90000"/>
              </a:lnSpc>
            </a:pPr>
            <a:r>
              <a:rPr lang="en-US" altLang="en-US" sz="2800" b="1" dirty="0">
                <a:solidFill>
                  <a:schemeClr val="bg1"/>
                </a:solidFill>
                <a:effectLst>
                  <a:outerShdw dist="63500" dir="3600000" algn="ctr" rotWithShape="0">
                    <a:schemeClr val="tx1"/>
                  </a:outerShdw>
                </a:effectLst>
              </a:rPr>
              <a:t>Many planters and former Confederate soldiers did not want African Americans to have more rights.</a:t>
            </a:r>
          </a:p>
        </p:txBody>
      </p:sp>
    </p:spTree>
    <p:extLst>
      <p:ext uri="{BB962C8B-B14F-4D97-AF65-F5344CB8AC3E}">
        <p14:creationId xmlns:p14="http://schemas.microsoft.com/office/powerpoint/2010/main" val="2293381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20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The Ku Klux Klan</a:t>
            </a:r>
          </a:p>
        </p:txBody>
      </p:sp>
      <p:sp>
        <p:nvSpPr>
          <p:cNvPr id="46083" name="Rectangle 3"/>
          <p:cNvSpPr>
            <a:spLocks noGrp="1" noChangeArrowheads="1"/>
          </p:cNvSpPr>
          <p:nvPr>
            <p:ph type="body" idx="1"/>
          </p:nvPr>
        </p:nvSpPr>
        <p:spPr>
          <a:xfrm>
            <a:off x="0" y="1371600"/>
            <a:ext cx="5029200" cy="4800600"/>
          </a:xfrm>
        </p:spPr>
        <p:txBody>
          <a:bodyPr/>
          <a:lstStyle/>
          <a:p>
            <a:r>
              <a:rPr lang="en-US" altLang="en-US" b="1">
                <a:solidFill>
                  <a:schemeClr val="bg1"/>
                </a:solidFill>
              </a:rPr>
              <a:t>In 1866, such feelings spurred the rise of a secret group called the Ku Klux Klan. </a:t>
            </a:r>
          </a:p>
          <a:p>
            <a:r>
              <a:rPr lang="en-US" altLang="en-US" b="1">
                <a:solidFill>
                  <a:schemeClr val="bg1"/>
                </a:solidFill>
              </a:rPr>
              <a:t>The Klan’s goals were to restore Democratic control of the South and keep former slaves powerless.</a:t>
            </a:r>
          </a:p>
        </p:txBody>
      </p:sp>
      <p:pic>
        <p:nvPicPr>
          <p:cNvPr id="46088" name="Picture 8" descr="kkk-image1"/>
          <p:cNvPicPr>
            <a:picLocks noChangeAspect="1" noChangeArrowheads="1"/>
          </p:cNvPicPr>
          <p:nvPr/>
        </p:nvPicPr>
        <p:blipFill>
          <a:blip r:embed="rId2">
            <a:lum bright="-6000" contrast="20000"/>
            <a:extLst>
              <a:ext uri="{28A0092B-C50C-407E-A947-70E740481C1C}">
                <a14:useLocalDpi xmlns:a14="http://schemas.microsoft.com/office/drawing/2010/main" val="0"/>
              </a:ext>
            </a:extLst>
          </a:blip>
          <a:srcRect/>
          <a:stretch>
            <a:fillRect/>
          </a:stretch>
        </p:blipFill>
        <p:spPr bwMode="auto">
          <a:xfrm>
            <a:off x="5141913" y="990600"/>
            <a:ext cx="4002087"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4737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20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The Ku Klux Klan</a:t>
            </a:r>
          </a:p>
        </p:txBody>
      </p:sp>
      <p:sp>
        <p:nvSpPr>
          <p:cNvPr id="44035" name="Rectangle 3"/>
          <p:cNvSpPr>
            <a:spLocks noGrp="1" noChangeArrowheads="1"/>
          </p:cNvSpPr>
          <p:nvPr>
            <p:ph type="body" idx="1"/>
          </p:nvPr>
        </p:nvSpPr>
        <p:spPr>
          <a:xfrm>
            <a:off x="3962400" y="1371600"/>
            <a:ext cx="5105400" cy="5334000"/>
          </a:xfrm>
        </p:spPr>
        <p:txBody>
          <a:bodyPr/>
          <a:lstStyle/>
          <a:p>
            <a:pPr>
              <a:lnSpc>
                <a:spcPct val="90000"/>
              </a:lnSpc>
            </a:pPr>
            <a:r>
              <a:rPr lang="en-US" altLang="en-US" b="1">
                <a:solidFill>
                  <a:schemeClr val="bg1"/>
                </a:solidFill>
              </a:rPr>
              <a:t>The Klan attacked African Americans, targeting those who owned land or had become prosperous.  </a:t>
            </a:r>
          </a:p>
          <a:p>
            <a:pPr>
              <a:lnSpc>
                <a:spcPct val="90000"/>
              </a:lnSpc>
            </a:pPr>
            <a:r>
              <a:rPr lang="en-US" altLang="en-US" b="1">
                <a:solidFill>
                  <a:schemeClr val="bg1"/>
                </a:solidFill>
              </a:rPr>
              <a:t>Klansmen rode on horseback and dressed in white robes and hoods. </a:t>
            </a:r>
          </a:p>
          <a:p>
            <a:pPr>
              <a:lnSpc>
                <a:spcPct val="90000"/>
              </a:lnSpc>
            </a:pPr>
            <a:r>
              <a:rPr lang="en-US" altLang="en-US" b="1">
                <a:solidFill>
                  <a:schemeClr val="bg1"/>
                </a:solidFill>
              </a:rPr>
              <a:t>They beat people and burned homes. </a:t>
            </a:r>
          </a:p>
        </p:txBody>
      </p:sp>
      <p:pic>
        <p:nvPicPr>
          <p:cNvPr id="44036" name="Picture 4" descr="kkk-4"/>
          <p:cNvPicPr>
            <a:picLocks noChangeAspect="1" noChangeArrowheads="1"/>
          </p:cNvPicPr>
          <p:nvPr/>
        </p:nvPicPr>
        <p:blipFill>
          <a:blip r:embed="rId2">
            <a:lum bright="-6000" contrast="32000"/>
            <a:extLst>
              <a:ext uri="{28A0092B-C50C-407E-A947-70E740481C1C}">
                <a14:useLocalDpi xmlns:a14="http://schemas.microsoft.com/office/drawing/2010/main" val="0"/>
              </a:ext>
            </a:extLst>
          </a:blip>
          <a:srcRect/>
          <a:stretch>
            <a:fillRect/>
          </a:stretch>
        </p:blipFill>
        <p:spPr bwMode="auto">
          <a:xfrm>
            <a:off x="0" y="990600"/>
            <a:ext cx="3911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4448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Effect transition="in" filter="fade">
                                      <p:cBhvr>
                                        <p:cTn id="7" dur="2000"/>
                                        <p:tgtEl>
                                          <p:spTgt spid="440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2" end="2"/>
                                            </p:txEl>
                                          </p:spTgt>
                                        </p:tgtEl>
                                        <p:attrNameLst>
                                          <p:attrName>style.visibility</p:attrName>
                                        </p:attrNameLst>
                                      </p:cBhvr>
                                      <p:to>
                                        <p:strVal val="visible"/>
                                      </p:to>
                                    </p:set>
                                    <p:animEffect transition="in" filter="fade">
                                      <p:cBhvr>
                                        <p:cTn id="12" dur="20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5" name="Picture 9" descr="klan+in+costu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7772400" cy="5949950"/>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The Ku Klux Klan</a:t>
            </a:r>
          </a:p>
        </p:txBody>
      </p:sp>
      <p:sp>
        <p:nvSpPr>
          <p:cNvPr id="45059" name="Rectangle 3"/>
          <p:cNvSpPr>
            <a:spLocks noGrp="1" noChangeArrowheads="1"/>
          </p:cNvSpPr>
          <p:nvPr>
            <p:ph type="body" idx="1"/>
          </p:nvPr>
        </p:nvSpPr>
        <p:spPr>
          <a:xfrm>
            <a:off x="685800" y="4876800"/>
            <a:ext cx="7772400" cy="1524000"/>
          </a:xfrm>
          <a:effectLst>
            <a:outerShdw dist="53882" dir="2700000" algn="ctr" rotWithShape="0">
              <a:schemeClr val="tx1"/>
            </a:outerShdw>
          </a:effectLst>
        </p:spPr>
        <p:txBody>
          <a:bodyPr/>
          <a:lstStyle/>
          <a:p>
            <a:pPr marL="0" indent="0" algn="ctr">
              <a:buFontTx/>
              <a:buNone/>
            </a:pPr>
            <a:r>
              <a:rPr lang="en-US" altLang="en-US" sz="2800" b="1">
                <a:solidFill>
                  <a:srgbClr val="FFFF00"/>
                </a:solidFill>
              </a:rPr>
              <a:t>They even lynched some victims, killing them on the spot without a trial as punishment for a supposed crime. </a:t>
            </a:r>
          </a:p>
        </p:txBody>
      </p:sp>
    </p:spTree>
    <p:extLst>
      <p:ext uri="{BB962C8B-B14F-4D97-AF65-F5344CB8AC3E}">
        <p14:creationId xmlns:p14="http://schemas.microsoft.com/office/powerpoint/2010/main" val="23416529"/>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A cartoon threatening that the KKK would lynch carpetbaggers,"/>
          <p:cNvPicPr>
            <a:picLocks noChangeAspect="1" noChangeArrowheads="1"/>
          </p:cNvPicPr>
          <p:nvPr/>
        </p:nvPicPr>
        <p:blipFill>
          <a:blip r:embed="rId2">
            <a:extLst>
              <a:ext uri="{28A0092B-C50C-407E-A947-70E740481C1C}">
                <a14:useLocalDpi xmlns:a14="http://schemas.microsoft.com/office/drawing/2010/main" val="0"/>
              </a:ext>
            </a:extLst>
          </a:blip>
          <a:srcRect t="3972"/>
          <a:stretch>
            <a:fillRect/>
          </a:stretch>
        </p:blipFill>
        <p:spPr bwMode="auto">
          <a:xfrm>
            <a:off x="0" y="820738"/>
            <a:ext cx="9144000" cy="6037262"/>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457200" y="0"/>
            <a:ext cx="8229600" cy="838200"/>
          </a:xfrm>
        </p:spPr>
        <p:txBody>
          <a:bodyPr/>
          <a:lstStyle/>
          <a:p>
            <a:r>
              <a:rPr lang="en-US" altLang="en-US" sz="4000" b="1" i="1">
                <a:solidFill>
                  <a:srgbClr val="FFFF00"/>
                </a:solidFill>
              </a:rPr>
              <a:t>The Ku Klux Klan</a:t>
            </a:r>
          </a:p>
        </p:txBody>
      </p:sp>
      <p:sp>
        <p:nvSpPr>
          <p:cNvPr id="7171" name="Rectangle 3"/>
          <p:cNvSpPr>
            <a:spLocks noGrp="1" noChangeArrowheads="1"/>
          </p:cNvSpPr>
          <p:nvPr>
            <p:ph type="body" idx="1"/>
          </p:nvPr>
        </p:nvSpPr>
        <p:spPr>
          <a:xfrm>
            <a:off x="76200" y="990600"/>
            <a:ext cx="8915400" cy="5334000"/>
          </a:xfrm>
          <a:effectLst/>
        </p:spPr>
        <p:txBody>
          <a:bodyPr/>
          <a:lstStyle/>
          <a:p>
            <a:pPr marL="338138" indent="-338138"/>
            <a:r>
              <a:rPr lang="en-US" altLang="en-US" b="1" dirty="0">
                <a:solidFill>
                  <a:srgbClr val="FFFF00"/>
                </a:solidFill>
                <a:effectLst>
                  <a:outerShdw dist="63500" dir="3600000" algn="ctr" rotWithShape="0">
                    <a:schemeClr val="tx1"/>
                  </a:outerShdw>
                </a:effectLst>
              </a:rPr>
              <a:t>To lynch is to punish a person by killing him or her without a trial, often by hanging.</a:t>
            </a:r>
          </a:p>
          <a:p>
            <a:pPr marL="338138" indent="-338138"/>
            <a:endParaRPr lang="en-US" altLang="en-US" b="1" dirty="0">
              <a:solidFill>
                <a:srgbClr val="FFFF00"/>
              </a:solidFill>
              <a:effectLst>
                <a:outerShdw dist="63500" dir="3600000" algn="ctr" rotWithShape="0">
                  <a:schemeClr val="tx1"/>
                </a:outerShdw>
              </a:effectLst>
            </a:endParaRPr>
          </a:p>
          <a:p>
            <a:pPr marL="338138" indent="-338138"/>
            <a:endParaRPr lang="en-US" altLang="en-US" b="1" dirty="0">
              <a:solidFill>
                <a:srgbClr val="FFFF00"/>
              </a:solidFill>
              <a:effectLst>
                <a:outerShdw dist="63500" dir="3600000" algn="ctr" rotWithShape="0">
                  <a:schemeClr val="tx1"/>
                </a:outerShdw>
              </a:effectLst>
            </a:endParaRPr>
          </a:p>
          <a:p>
            <a:pPr marL="338138" indent="-338138"/>
            <a:endParaRPr lang="en-US" altLang="en-US" b="1" dirty="0">
              <a:solidFill>
                <a:srgbClr val="FFFF00"/>
              </a:solidFill>
              <a:effectLst>
                <a:outerShdw dist="63500" dir="3600000" algn="ctr" rotWithShape="0">
                  <a:schemeClr val="tx1"/>
                </a:outerShdw>
              </a:effectLst>
            </a:endParaRPr>
          </a:p>
          <a:p>
            <a:pPr marL="338138" indent="-338138"/>
            <a:endParaRPr lang="en-US" altLang="en-US" b="1" dirty="0">
              <a:solidFill>
                <a:srgbClr val="FFFF00"/>
              </a:solidFill>
              <a:effectLst>
                <a:outerShdw dist="63500" dir="3600000" algn="ctr" rotWithShape="0">
                  <a:schemeClr val="tx1"/>
                </a:outerShdw>
              </a:effectLst>
            </a:endParaRPr>
          </a:p>
          <a:p>
            <a:pPr marL="338138" indent="-338138"/>
            <a:endParaRPr lang="en-US" altLang="en-US" b="1" dirty="0">
              <a:solidFill>
                <a:srgbClr val="FFFF00"/>
              </a:solidFill>
              <a:effectLst>
                <a:outerShdw dist="63500" dir="3600000" algn="ctr" rotWithShape="0">
                  <a:schemeClr val="tx1"/>
                </a:outerShdw>
              </a:effectLst>
            </a:endParaRPr>
          </a:p>
          <a:p>
            <a:pPr marL="338138" indent="-338138"/>
            <a:endParaRPr lang="en-US" altLang="en-US" b="1" dirty="0">
              <a:solidFill>
                <a:srgbClr val="FFFF00"/>
              </a:solidFill>
              <a:effectLst>
                <a:outerShdw dist="63500" dir="3600000" algn="ctr" rotWithShape="0">
                  <a:schemeClr val="tx1"/>
                </a:outerShdw>
              </a:effectLst>
            </a:endParaRPr>
          </a:p>
          <a:p>
            <a:pPr marL="338138" indent="-338138"/>
            <a:r>
              <a:rPr lang="en-US" altLang="en-US" b="1" dirty="0">
                <a:solidFill>
                  <a:srgbClr val="FFFF00"/>
                </a:solidFill>
                <a:effectLst>
                  <a:outerShdw dist="63500" dir="3600000" algn="ctr" rotWithShape="0">
                    <a:schemeClr val="tx1"/>
                  </a:outerShdw>
                </a:effectLst>
              </a:rPr>
              <a:t>The Klan also attacked white Republicans.</a:t>
            </a:r>
          </a:p>
        </p:txBody>
      </p:sp>
    </p:spTree>
    <p:extLst>
      <p:ext uri="{BB962C8B-B14F-4D97-AF65-F5344CB8AC3E}">
        <p14:creationId xmlns:p14="http://schemas.microsoft.com/office/powerpoint/2010/main" val="2589990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7" end="7"/>
                                            </p:txEl>
                                          </p:spTgt>
                                        </p:tgtEl>
                                        <p:attrNameLst>
                                          <p:attrName>style.visibility</p:attrName>
                                        </p:attrNameLst>
                                      </p:cBhvr>
                                      <p:to>
                                        <p:strVal val="visible"/>
                                      </p:to>
                                    </p:set>
                                    <p:animEffect transition="in" filter="fade">
                                      <p:cBhvr>
                                        <p:cTn id="7" dur="20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negro-voting"/>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a:stretch>
            <a:fillRect/>
          </a:stretch>
        </p:blipFill>
        <p:spPr bwMode="auto">
          <a:xfrm>
            <a:off x="0" y="914400"/>
            <a:ext cx="9144000"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The Ku Klux Klan</a:t>
            </a:r>
          </a:p>
        </p:txBody>
      </p:sp>
      <p:sp>
        <p:nvSpPr>
          <p:cNvPr id="43011" name="Rectangle 3"/>
          <p:cNvSpPr>
            <a:spLocks noGrp="1" noChangeArrowheads="1"/>
          </p:cNvSpPr>
          <p:nvPr>
            <p:ph type="body" idx="1"/>
          </p:nvPr>
        </p:nvSpPr>
        <p:spPr>
          <a:xfrm>
            <a:off x="228600" y="3733800"/>
            <a:ext cx="8763000" cy="3048000"/>
          </a:xfrm>
          <a:effectLst/>
        </p:spPr>
        <p:txBody>
          <a:bodyPr/>
          <a:lstStyle/>
          <a:p>
            <a:pPr>
              <a:lnSpc>
                <a:spcPct val="90000"/>
              </a:lnSpc>
            </a:pPr>
            <a:r>
              <a:rPr lang="en-US" altLang="en-US" b="1" dirty="0">
                <a:solidFill>
                  <a:schemeClr val="bg1"/>
                </a:solidFill>
                <a:effectLst>
                  <a:outerShdw dist="63500" dir="3600000" algn="ctr" rotWithShape="0">
                    <a:schemeClr val="tx1"/>
                  </a:outerShdw>
                </a:effectLst>
              </a:rPr>
              <a:t>Klan victims had little protection. </a:t>
            </a:r>
          </a:p>
          <a:p>
            <a:pPr>
              <a:lnSpc>
                <a:spcPct val="90000"/>
              </a:lnSpc>
            </a:pPr>
            <a:r>
              <a:rPr lang="en-US" altLang="en-US" b="1" dirty="0">
                <a:solidFill>
                  <a:schemeClr val="bg1"/>
                </a:solidFill>
                <a:effectLst>
                  <a:outerShdw dist="63500" dir="3600000" algn="ctr" rotWithShape="0">
                    <a:schemeClr val="tx1"/>
                  </a:outerShdw>
                </a:effectLst>
              </a:rPr>
              <a:t>Military authorities in the South often ignored the violence. </a:t>
            </a:r>
          </a:p>
          <a:p>
            <a:pPr>
              <a:lnSpc>
                <a:spcPct val="90000"/>
              </a:lnSpc>
            </a:pPr>
            <a:r>
              <a:rPr lang="en-US" altLang="en-US" b="1" dirty="0">
                <a:solidFill>
                  <a:schemeClr val="bg1"/>
                </a:solidFill>
                <a:effectLst>
                  <a:outerShdw dist="63500" dir="3600000" algn="ctr" rotWithShape="0">
                    <a:schemeClr val="tx1"/>
                  </a:outerShdw>
                </a:effectLst>
              </a:rPr>
              <a:t>President Johnson had appointed most of these authorities, and they were against Reconstruction.</a:t>
            </a:r>
          </a:p>
        </p:txBody>
      </p:sp>
    </p:spTree>
    <p:extLst>
      <p:ext uri="{BB962C8B-B14F-4D97-AF65-F5344CB8AC3E}">
        <p14:creationId xmlns:p14="http://schemas.microsoft.com/office/powerpoint/2010/main" val="37887774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animEffect transition="in" filter="fade">
                                      <p:cBhvr>
                                        <p:cTn id="7" dur="2000"/>
                                        <p:tgtEl>
                                          <p:spTgt spid="430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Effect transition="in" filter="fade">
                                      <p:cBhvr>
                                        <p:cTn id="12" dur="2000"/>
                                        <p:tgtEl>
                                          <p:spTgt spid="430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l="11287" t="22516" r="13371" b="10510"/>
          <a:stretch>
            <a:fillRect/>
          </a:stretch>
        </p:blipFill>
        <p:spPr bwMode="auto">
          <a:xfrm>
            <a:off x="0" y="76200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Rectangle 2"/>
          <p:cNvSpPr>
            <a:spLocks noGrp="1" noChangeArrowheads="1"/>
          </p:cNvSpPr>
          <p:nvPr>
            <p:ph type="title"/>
          </p:nvPr>
        </p:nvSpPr>
        <p:spPr>
          <a:xfrm>
            <a:off x="457200" y="0"/>
            <a:ext cx="8229600" cy="838200"/>
          </a:xfrm>
        </p:spPr>
        <p:txBody>
          <a:bodyPr/>
          <a:lstStyle/>
          <a:p>
            <a:r>
              <a:rPr lang="en-US" altLang="en-US" b="1" i="1">
                <a:solidFill>
                  <a:srgbClr val="FFFF00"/>
                </a:solidFill>
              </a:rPr>
              <a:t>What We Already Know</a:t>
            </a:r>
            <a:endParaRPr lang="en-US" altLang="en-US">
              <a:solidFill>
                <a:srgbClr val="FFFF00"/>
              </a:solidFill>
            </a:endParaRPr>
          </a:p>
        </p:txBody>
      </p:sp>
      <p:sp>
        <p:nvSpPr>
          <p:cNvPr id="25603" name="Rectangle 3"/>
          <p:cNvSpPr>
            <a:spLocks noGrp="1" noChangeArrowheads="1"/>
          </p:cNvSpPr>
          <p:nvPr>
            <p:ph type="body" idx="1"/>
          </p:nvPr>
        </p:nvSpPr>
        <p:spPr>
          <a:xfrm>
            <a:off x="3886200" y="1524000"/>
            <a:ext cx="3048000" cy="3581400"/>
          </a:xfrm>
          <a:effectLst>
            <a:outerShdw dist="35921" dir="2700000" algn="ctr" rotWithShape="0">
              <a:schemeClr val="bg1"/>
            </a:outerShdw>
          </a:effectLst>
        </p:spPr>
        <p:txBody>
          <a:bodyPr/>
          <a:lstStyle/>
          <a:p>
            <a:pPr marL="0" indent="0" algn="ctr">
              <a:lnSpc>
                <a:spcPct val="90000"/>
              </a:lnSpc>
              <a:buFontTx/>
              <a:buNone/>
            </a:pPr>
            <a:r>
              <a:rPr lang="en-US" altLang="en-US" sz="2800" b="1"/>
              <a:t>Many Southern whites were resentful about the economic and political gains African Americans were making after the Civil War.</a:t>
            </a:r>
          </a:p>
        </p:txBody>
      </p:sp>
    </p:spTree>
    <p:extLst>
      <p:ext uri="{BB962C8B-B14F-4D97-AF65-F5344CB8AC3E}">
        <p14:creationId xmlns:p14="http://schemas.microsoft.com/office/powerpoint/2010/main" val="226932344"/>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The Ku Klux Klan</a:t>
            </a:r>
          </a:p>
        </p:txBody>
      </p:sp>
      <p:sp>
        <p:nvSpPr>
          <p:cNvPr id="41987" name="Rectangle 3"/>
          <p:cNvSpPr>
            <a:spLocks noGrp="1" noChangeArrowheads="1"/>
          </p:cNvSpPr>
          <p:nvPr>
            <p:ph type="body" idx="1"/>
          </p:nvPr>
        </p:nvSpPr>
        <p:spPr>
          <a:xfrm>
            <a:off x="0" y="1295400"/>
            <a:ext cx="4495800" cy="5334000"/>
          </a:xfrm>
        </p:spPr>
        <p:txBody>
          <a:bodyPr/>
          <a:lstStyle/>
          <a:p>
            <a:r>
              <a:rPr lang="en-US" altLang="en-US" sz="2800" b="1">
                <a:solidFill>
                  <a:schemeClr val="bg1"/>
                </a:solidFill>
              </a:rPr>
              <a:t>The Klan’s terrorism served the Democratic Party. </a:t>
            </a:r>
          </a:p>
          <a:p>
            <a:r>
              <a:rPr lang="en-US" altLang="en-US" sz="2800" b="1">
                <a:solidFill>
                  <a:schemeClr val="bg1"/>
                </a:solidFill>
              </a:rPr>
              <a:t>As armed Klansmen kept Republicans away from the polls, the Democrats increased their power.  </a:t>
            </a:r>
          </a:p>
          <a:p>
            <a:r>
              <a:rPr lang="en-US" altLang="en-US" sz="2800" b="1">
                <a:solidFill>
                  <a:schemeClr val="bg1"/>
                </a:solidFill>
              </a:rPr>
              <a:t>Soon, planter class took back control of the South.</a:t>
            </a:r>
          </a:p>
        </p:txBody>
      </p:sp>
      <p:pic>
        <p:nvPicPr>
          <p:cNvPr id="41990" name="Picture 6" descr="KKK"/>
          <p:cNvPicPr>
            <a:picLocks noChangeAspect="1" noChangeArrowheads="1"/>
          </p:cNvPicPr>
          <p:nvPr/>
        </p:nvPicPr>
        <p:blipFill>
          <a:blip r:embed="rId2">
            <a:lum bright="-10000" contrast="20000"/>
            <a:extLst>
              <a:ext uri="{28A0092B-C50C-407E-A947-70E740481C1C}">
                <a14:useLocalDpi xmlns:a14="http://schemas.microsoft.com/office/drawing/2010/main" val="0"/>
              </a:ext>
            </a:extLst>
          </a:blip>
          <a:srcRect l="1715" r="1402" b="2850"/>
          <a:stretch>
            <a:fillRect/>
          </a:stretch>
        </p:blipFill>
        <p:spPr bwMode="auto">
          <a:xfrm>
            <a:off x="4572000" y="990600"/>
            <a:ext cx="4572000" cy="564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158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fade">
                                      <p:cBhvr>
                                        <p:cTn id="7" dur="2000"/>
                                        <p:tgtEl>
                                          <p:spTgt spid="419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87">
                                            <p:txEl>
                                              <p:pRg st="2" end="2"/>
                                            </p:txEl>
                                          </p:spTgt>
                                        </p:tgtEl>
                                        <p:attrNameLst>
                                          <p:attrName>style.visibility</p:attrName>
                                        </p:attrNameLst>
                                      </p:cBhvr>
                                      <p:to>
                                        <p:strVal val="visible"/>
                                      </p:to>
                                    </p:set>
                                    <p:animEffect transition="in" filter="fade">
                                      <p:cBhvr>
                                        <p:cTn id="12" dur="2000"/>
                                        <p:tgtEl>
                                          <p:spTgt spid="4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lum bright="-12000" contrast="32000"/>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299" name="Rectangle 3"/>
          <p:cNvSpPr>
            <a:spLocks noGrp="1" noChangeArrowheads="1"/>
          </p:cNvSpPr>
          <p:nvPr>
            <p:ph type="title"/>
          </p:nvPr>
        </p:nvSpPr>
        <p:spPr>
          <a:xfrm>
            <a:off x="1066800" y="990600"/>
            <a:ext cx="6324600" cy="2819400"/>
          </a:xfrm>
        </p:spPr>
        <p:txBody>
          <a:bodyPr/>
          <a:lstStyle/>
          <a:p>
            <a:r>
              <a:rPr lang="en-US" altLang="en-US" sz="4000" b="1" i="1">
                <a:solidFill>
                  <a:schemeClr val="tx1"/>
                </a:solidFill>
              </a:rPr>
              <a:t>Get your whiteboards and markers ready!</a:t>
            </a:r>
          </a:p>
        </p:txBody>
      </p:sp>
    </p:spTree>
    <p:extLst>
      <p:ext uri="{BB962C8B-B14F-4D97-AF65-F5344CB8AC3E}">
        <p14:creationId xmlns:p14="http://schemas.microsoft.com/office/powerpoint/2010/main" val="3361877551"/>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 y="152400"/>
            <a:ext cx="3810000" cy="1143000"/>
          </a:xfrm>
        </p:spPr>
        <p:txBody>
          <a:bodyPr/>
          <a:lstStyle/>
          <a:p>
            <a:r>
              <a:rPr lang="en-US" altLang="en-US" sz="3600" b="1" i="1">
                <a:solidFill>
                  <a:srgbClr val="FFFF00"/>
                </a:solidFill>
              </a:rPr>
              <a:t>What was the Ku Klux Klan?</a:t>
            </a:r>
          </a:p>
        </p:txBody>
      </p:sp>
      <p:sp>
        <p:nvSpPr>
          <p:cNvPr id="6147" name="Rectangle 3"/>
          <p:cNvSpPr>
            <a:spLocks noGrp="1" noChangeArrowheads="1"/>
          </p:cNvSpPr>
          <p:nvPr>
            <p:ph type="body" idx="1"/>
          </p:nvPr>
        </p:nvSpPr>
        <p:spPr>
          <a:xfrm>
            <a:off x="76200" y="2209800"/>
            <a:ext cx="3733800" cy="4495800"/>
          </a:xfrm>
        </p:spPr>
        <p:txBody>
          <a:bodyPr/>
          <a:lstStyle/>
          <a:p>
            <a:pPr marL="0" indent="0" algn="ctr">
              <a:buFontTx/>
              <a:buNone/>
            </a:pPr>
            <a:r>
              <a:rPr lang="en-US" altLang="en-US" sz="2800" b="1">
                <a:solidFill>
                  <a:schemeClr val="bg1"/>
                </a:solidFill>
              </a:rPr>
              <a:t>The Ku Klux Klan was a secret group whose goals were to restore Democratic control of the South and keep former slaves powerless.</a:t>
            </a:r>
          </a:p>
        </p:txBody>
      </p:sp>
      <p:pic>
        <p:nvPicPr>
          <p:cNvPr id="6149" name="Picture 5" descr="Three Ku Klux Klan members arrested in Tishomingo County, Mississippi, September 1871, for the attempted murder of an entire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263" y="0"/>
            <a:ext cx="52657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7085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kkk_old_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51651"/>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a:effectLst>
            <a:outerShdw dist="71842" dir="2700000" algn="ctr" rotWithShape="0">
              <a:schemeClr val="tx1"/>
            </a:outerShdw>
          </a:effectLst>
        </p:spPr>
        <p:txBody>
          <a:bodyPr/>
          <a:lstStyle/>
          <a:p>
            <a:r>
              <a:rPr lang="en-US" altLang="en-US" sz="4000" b="1" i="1">
                <a:solidFill>
                  <a:srgbClr val="FFFF00"/>
                </a:solidFill>
              </a:rPr>
              <a:t>18. What were the goals of the Ku Klux Klan?</a:t>
            </a:r>
          </a:p>
        </p:txBody>
      </p:sp>
      <p:sp>
        <p:nvSpPr>
          <p:cNvPr id="15370" name="Text Box 10"/>
          <p:cNvSpPr txBox="1">
            <a:spLocks noChangeArrowheads="1"/>
          </p:cNvSpPr>
          <p:nvPr/>
        </p:nvSpPr>
        <p:spPr bwMode="auto">
          <a:xfrm>
            <a:off x="1752600" y="6110288"/>
            <a:ext cx="54864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2800" b="1" i="1">
                <a:solidFill>
                  <a:srgbClr val="FFFF00"/>
                </a:solidFill>
              </a:rPr>
              <a:t>Choose all that are true!</a:t>
            </a:r>
          </a:p>
        </p:txBody>
      </p:sp>
    </p:spTree>
    <p:extLst>
      <p:ext uri="{BB962C8B-B14F-4D97-AF65-F5344CB8AC3E}">
        <p14:creationId xmlns:p14="http://schemas.microsoft.com/office/powerpoint/2010/main" val="2075252985"/>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title"/>
          </p:nvPr>
        </p:nvSpPr>
        <p:spPr>
          <a:effectLst>
            <a:outerShdw dist="71842" dir="2700000" algn="ctr" rotWithShape="0">
              <a:schemeClr val="tx1"/>
            </a:outerShdw>
          </a:effectLst>
        </p:spPr>
        <p:txBody>
          <a:bodyPr/>
          <a:lstStyle/>
          <a:p>
            <a:r>
              <a:rPr lang="en-US" altLang="en-US" sz="4000" b="1" i="1">
                <a:solidFill>
                  <a:srgbClr val="FFFF00"/>
                </a:solidFill>
              </a:rPr>
              <a:t>18. What were the goals of the Ku Klux Klan?</a:t>
            </a:r>
          </a:p>
        </p:txBody>
      </p:sp>
      <p:sp>
        <p:nvSpPr>
          <p:cNvPr id="65540" name="Rectangle 4"/>
          <p:cNvSpPr>
            <a:spLocks noGrp="1" noChangeArrowheads="1"/>
          </p:cNvSpPr>
          <p:nvPr>
            <p:ph type="body" idx="1"/>
          </p:nvPr>
        </p:nvSpPr>
        <p:spPr/>
        <p:txBody>
          <a:bodyPr/>
          <a:lstStyle/>
          <a:p>
            <a:pPr marL="609600" indent="-609600">
              <a:lnSpc>
                <a:spcPct val="90000"/>
              </a:lnSpc>
              <a:buFontTx/>
              <a:buAutoNum type="alphaUcPeriod"/>
            </a:pPr>
            <a:r>
              <a:rPr lang="en-US" altLang="en-US" b="1">
                <a:solidFill>
                  <a:schemeClr val="bg1"/>
                </a:solidFill>
              </a:rPr>
              <a:t>To keep voting rights for whites only</a:t>
            </a:r>
          </a:p>
          <a:p>
            <a:pPr marL="609600" indent="-609600">
              <a:lnSpc>
                <a:spcPct val="90000"/>
              </a:lnSpc>
              <a:buFontTx/>
              <a:buAutoNum type="alphaUcPeriod"/>
            </a:pPr>
            <a:r>
              <a:rPr lang="en-US" altLang="en-US" b="1">
                <a:solidFill>
                  <a:schemeClr val="bg1"/>
                </a:solidFill>
              </a:rPr>
              <a:t>To make the South ready for the rise of a new Confederacy</a:t>
            </a:r>
          </a:p>
          <a:p>
            <a:pPr marL="609600" indent="-609600">
              <a:lnSpc>
                <a:spcPct val="90000"/>
              </a:lnSpc>
              <a:buFontTx/>
              <a:buAutoNum type="alphaUcPeriod"/>
            </a:pPr>
            <a:r>
              <a:rPr lang="en-US" altLang="en-US" b="1">
                <a:solidFill>
                  <a:schemeClr val="bg1"/>
                </a:solidFill>
              </a:rPr>
              <a:t>To restore Democratic control of the South</a:t>
            </a:r>
          </a:p>
          <a:p>
            <a:pPr marL="609600" indent="-609600">
              <a:lnSpc>
                <a:spcPct val="90000"/>
              </a:lnSpc>
              <a:buFontTx/>
              <a:buAutoNum type="alphaUcPeriod"/>
            </a:pPr>
            <a:r>
              <a:rPr lang="en-US" altLang="en-US" b="1">
                <a:solidFill>
                  <a:schemeClr val="bg1"/>
                </a:solidFill>
              </a:rPr>
              <a:t>To keep former slaves poor and powerless</a:t>
            </a:r>
          </a:p>
          <a:p>
            <a:pPr marL="609600" indent="-609600">
              <a:lnSpc>
                <a:spcPct val="90000"/>
              </a:lnSpc>
              <a:buFontTx/>
              <a:buAutoNum type="alphaUcPeriod"/>
            </a:pPr>
            <a:r>
              <a:rPr lang="en-US" altLang="en-US" b="1">
                <a:solidFill>
                  <a:schemeClr val="bg1"/>
                </a:solidFill>
              </a:rPr>
              <a:t>To expel all blacks from the South</a:t>
            </a:r>
          </a:p>
        </p:txBody>
      </p:sp>
      <p:sp>
        <p:nvSpPr>
          <p:cNvPr id="65541" name="Text Box 5"/>
          <p:cNvSpPr txBox="1">
            <a:spLocks noChangeArrowheads="1"/>
          </p:cNvSpPr>
          <p:nvPr/>
        </p:nvSpPr>
        <p:spPr bwMode="auto">
          <a:xfrm>
            <a:off x="1752600" y="6110288"/>
            <a:ext cx="5486400" cy="519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2800" b="1" i="1">
                <a:solidFill>
                  <a:srgbClr val="FFFF00"/>
                </a:solidFill>
              </a:rPr>
              <a:t>Choose all that are true!</a:t>
            </a:r>
          </a:p>
        </p:txBody>
      </p:sp>
    </p:spTree>
    <p:extLst>
      <p:ext uri="{BB962C8B-B14F-4D97-AF65-F5344CB8AC3E}">
        <p14:creationId xmlns:p14="http://schemas.microsoft.com/office/powerpoint/2010/main" val="384086899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Responding to Freedom</a:t>
            </a:r>
          </a:p>
        </p:txBody>
      </p:sp>
      <p:sp>
        <p:nvSpPr>
          <p:cNvPr id="18435" name="Rectangle 3"/>
          <p:cNvSpPr>
            <a:spLocks noGrp="1" noChangeArrowheads="1"/>
          </p:cNvSpPr>
          <p:nvPr>
            <p:ph type="body" idx="1"/>
          </p:nvPr>
        </p:nvSpPr>
        <p:spPr>
          <a:xfrm>
            <a:off x="0" y="990600"/>
            <a:ext cx="5257800" cy="5562600"/>
          </a:xfrm>
        </p:spPr>
        <p:txBody>
          <a:bodyPr/>
          <a:lstStyle/>
          <a:p>
            <a:pPr>
              <a:lnSpc>
                <a:spcPct val="90000"/>
              </a:lnSpc>
            </a:pPr>
            <a:r>
              <a:rPr lang="en-US" altLang="en-US" sz="2800" b="1">
                <a:solidFill>
                  <a:schemeClr val="bg1"/>
                </a:solidFill>
              </a:rPr>
              <a:t>African Americans’ first reaction to freedom, since they no longer needing passes to travel, was to leave the plantations. </a:t>
            </a:r>
          </a:p>
          <a:p>
            <a:pPr>
              <a:lnSpc>
                <a:spcPct val="90000"/>
              </a:lnSpc>
            </a:pPr>
            <a:r>
              <a:rPr lang="en-US" altLang="en-US" sz="2800" b="1">
                <a:solidFill>
                  <a:schemeClr val="bg1"/>
                </a:solidFill>
              </a:rPr>
              <a:t>Some former slaves returned to the places where they were born.  </a:t>
            </a:r>
          </a:p>
          <a:p>
            <a:pPr>
              <a:lnSpc>
                <a:spcPct val="90000"/>
              </a:lnSpc>
            </a:pPr>
            <a:r>
              <a:rPr lang="en-US" altLang="en-US" sz="2800" b="1">
                <a:solidFill>
                  <a:schemeClr val="bg1"/>
                </a:solidFill>
              </a:rPr>
              <a:t>Others went looking for more economic opportunity in the North and West. </a:t>
            </a:r>
          </a:p>
          <a:p>
            <a:pPr>
              <a:lnSpc>
                <a:spcPct val="90000"/>
              </a:lnSpc>
            </a:pPr>
            <a:r>
              <a:rPr lang="en-US" altLang="en-US" sz="2800" b="1">
                <a:solidFill>
                  <a:schemeClr val="bg1"/>
                </a:solidFill>
              </a:rPr>
              <a:t>Still others traveled just because they could.</a:t>
            </a:r>
          </a:p>
        </p:txBody>
      </p:sp>
      <p:pic>
        <p:nvPicPr>
          <p:cNvPr id="18438" name="Picture 6" descr="freedslavesenteringUnionlin"/>
          <p:cNvPicPr>
            <a:picLocks noChangeAspect="1" noChangeArrowheads="1"/>
          </p:cNvPicPr>
          <p:nvPr/>
        </p:nvPicPr>
        <p:blipFill>
          <a:blip r:embed="rId2">
            <a:lum contrast="28000"/>
            <a:extLst>
              <a:ext uri="{28A0092B-C50C-407E-A947-70E740481C1C}">
                <a14:useLocalDpi xmlns:a14="http://schemas.microsoft.com/office/drawing/2010/main" val="0"/>
              </a:ext>
            </a:extLst>
          </a:blip>
          <a:srcRect l="46838" t="12523" r="17807" b="10889"/>
          <a:stretch>
            <a:fillRect/>
          </a:stretch>
        </p:blipFill>
        <p:spPr bwMode="auto">
          <a:xfrm>
            <a:off x="5243513" y="858838"/>
            <a:ext cx="3889375" cy="599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2000"/>
                                        <p:tgtEl>
                                          <p:spTgt spid="18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2000"/>
                                        <p:tgtEl>
                                          <p:spTgt spid="184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fade">
                                      <p:cBhvr>
                                        <p:cTn id="17" dur="20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Responding to Freedom</a:t>
            </a:r>
          </a:p>
        </p:txBody>
      </p:sp>
      <p:sp>
        <p:nvSpPr>
          <p:cNvPr id="19459" name="Rectangle 3"/>
          <p:cNvSpPr>
            <a:spLocks noGrp="1" noChangeArrowheads="1"/>
          </p:cNvSpPr>
          <p:nvPr>
            <p:ph type="body" idx="1"/>
          </p:nvPr>
        </p:nvSpPr>
        <p:spPr>
          <a:xfrm>
            <a:off x="5029200" y="1219200"/>
            <a:ext cx="4114800" cy="4876800"/>
          </a:xfrm>
        </p:spPr>
        <p:txBody>
          <a:bodyPr/>
          <a:lstStyle/>
          <a:p>
            <a:pPr>
              <a:lnSpc>
                <a:spcPct val="80000"/>
              </a:lnSpc>
            </a:pPr>
            <a:r>
              <a:rPr lang="en-US" altLang="en-US" sz="2800" b="1">
                <a:solidFill>
                  <a:schemeClr val="bg1"/>
                </a:solidFill>
              </a:rPr>
              <a:t>African Americans also traveled in search of family members separated from them during slavery.  </a:t>
            </a:r>
          </a:p>
          <a:p>
            <a:pPr>
              <a:lnSpc>
                <a:spcPct val="80000"/>
              </a:lnSpc>
            </a:pPr>
            <a:r>
              <a:rPr lang="en-US" altLang="en-US" sz="2800" b="1">
                <a:solidFill>
                  <a:schemeClr val="bg1"/>
                </a:solidFill>
              </a:rPr>
              <a:t>To locate relatives, people placed advertisements in newspapers.</a:t>
            </a:r>
          </a:p>
          <a:p>
            <a:pPr>
              <a:lnSpc>
                <a:spcPct val="80000"/>
              </a:lnSpc>
            </a:pPr>
            <a:r>
              <a:rPr lang="en-US" altLang="en-US" sz="2800" b="1">
                <a:solidFill>
                  <a:schemeClr val="bg1"/>
                </a:solidFill>
              </a:rPr>
              <a:t>The Freedmen’s Bureau helped many families reunite. </a:t>
            </a:r>
          </a:p>
        </p:txBody>
      </p:sp>
      <p:pic>
        <p:nvPicPr>
          <p:cNvPr id="19461" name="Picture 5" descr="pg48a"/>
          <p:cNvPicPr>
            <a:picLocks noChangeAspect="1" noChangeArrowheads="1"/>
          </p:cNvPicPr>
          <p:nvPr/>
        </p:nvPicPr>
        <p:blipFill>
          <a:blip r:embed="rId2">
            <a:lum bright="-10000" contrast="32000"/>
            <a:extLst>
              <a:ext uri="{28A0092B-C50C-407E-A947-70E740481C1C}">
                <a14:useLocalDpi xmlns:a14="http://schemas.microsoft.com/office/drawing/2010/main" val="0"/>
              </a:ext>
            </a:extLst>
          </a:blip>
          <a:srcRect l="16280" t="1396" r="6976" b="9222"/>
          <a:stretch>
            <a:fillRect/>
          </a:stretch>
        </p:blipFill>
        <p:spPr bwMode="auto">
          <a:xfrm>
            <a:off x="0" y="1066800"/>
            <a:ext cx="5029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20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200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freedman%20marriage"/>
          <p:cNvPicPr>
            <a:picLocks noChangeAspect="1" noChangeArrowheads="1"/>
          </p:cNvPicPr>
          <p:nvPr/>
        </p:nvPicPr>
        <p:blipFill>
          <a:blip r:embed="rId2">
            <a:extLst>
              <a:ext uri="{28A0092B-C50C-407E-A947-70E740481C1C}">
                <a14:useLocalDpi xmlns:a14="http://schemas.microsoft.com/office/drawing/2010/main" val="0"/>
              </a:ext>
            </a:extLst>
          </a:blip>
          <a:srcRect b="6059"/>
          <a:stretch>
            <a:fillRect/>
          </a:stretch>
        </p:blipFill>
        <p:spPr bwMode="auto">
          <a:xfrm>
            <a:off x="0" y="1066800"/>
            <a:ext cx="9144000" cy="556260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457200" y="76200"/>
            <a:ext cx="8229600" cy="838200"/>
          </a:xfrm>
        </p:spPr>
        <p:txBody>
          <a:bodyPr/>
          <a:lstStyle/>
          <a:p>
            <a:r>
              <a:rPr lang="en-US" altLang="en-US" b="1" i="1">
                <a:solidFill>
                  <a:srgbClr val="FFFF00"/>
                </a:solidFill>
              </a:rPr>
              <a:t>Responding to Freedom</a:t>
            </a:r>
          </a:p>
        </p:txBody>
      </p:sp>
      <p:sp>
        <p:nvSpPr>
          <p:cNvPr id="17411" name="Rectangle 3"/>
          <p:cNvSpPr>
            <a:spLocks noGrp="1" noChangeArrowheads="1"/>
          </p:cNvSpPr>
          <p:nvPr>
            <p:ph type="body" idx="1"/>
          </p:nvPr>
        </p:nvSpPr>
        <p:spPr>
          <a:xfrm>
            <a:off x="76200" y="3581400"/>
            <a:ext cx="9067800" cy="3124200"/>
          </a:xfrm>
          <a:effectLst/>
        </p:spPr>
        <p:txBody>
          <a:bodyPr/>
          <a:lstStyle/>
          <a:p>
            <a:pPr>
              <a:lnSpc>
                <a:spcPct val="90000"/>
              </a:lnSpc>
            </a:pPr>
            <a:r>
              <a:rPr lang="en-US" altLang="en-US" sz="2800" b="1" dirty="0">
                <a:solidFill>
                  <a:schemeClr val="bg1"/>
                </a:solidFill>
                <a:effectLst>
                  <a:outerShdw dist="63500" dir="3600000" algn="ctr" rotWithShape="0">
                    <a:schemeClr val="tx1"/>
                  </a:outerShdw>
                </a:effectLst>
              </a:rPr>
              <a:t>Freedom allowed African Americans to strengthen their family ties.  </a:t>
            </a:r>
          </a:p>
          <a:p>
            <a:pPr>
              <a:lnSpc>
                <a:spcPct val="90000"/>
              </a:lnSpc>
            </a:pPr>
            <a:r>
              <a:rPr lang="en-US" altLang="en-US" sz="2800" b="1" dirty="0">
                <a:solidFill>
                  <a:schemeClr val="bg1"/>
                </a:solidFill>
                <a:effectLst>
                  <a:outerShdw dist="63500" dir="3600000" algn="ctr" rotWithShape="0">
                    <a:schemeClr val="tx1"/>
                  </a:outerShdw>
                </a:effectLst>
              </a:rPr>
              <a:t>Former slaves could marry legally. </a:t>
            </a:r>
          </a:p>
          <a:p>
            <a:pPr>
              <a:lnSpc>
                <a:spcPct val="90000"/>
              </a:lnSpc>
            </a:pPr>
            <a:r>
              <a:rPr lang="en-US" altLang="en-US" sz="2800" b="1" dirty="0">
                <a:solidFill>
                  <a:schemeClr val="bg1"/>
                </a:solidFill>
                <a:effectLst>
                  <a:outerShdw dist="63500" dir="3600000" algn="ctr" rotWithShape="0">
                    <a:schemeClr val="tx1"/>
                  </a:outerShdw>
                </a:effectLst>
              </a:rPr>
              <a:t>They could raise families without fearing that their children might be sold. </a:t>
            </a:r>
          </a:p>
          <a:p>
            <a:pPr>
              <a:lnSpc>
                <a:spcPct val="90000"/>
              </a:lnSpc>
            </a:pPr>
            <a:r>
              <a:rPr lang="en-US" altLang="en-US" sz="2800" b="1" dirty="0">
                <a:solidFill>
                  <a:schemeClr val="bg1"/>
                </a:solidFill>
                <a:effectLst>
                  <a:outerShdw dist="63500" dir="3600000" algn="ctr" rotWithShape="0">
                    <a:schemeClr val="tx1"/>
                  </a:outerShdw>
                </a:effectLst>
              </a:rPr>
              <a:t>Many families adopted children of dead relatives and friends to keep family ties strong.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2000"/>
                                        <p:tgtEl>
                                          <p:spTgt spid="174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fade">
                                      <p:cBhvr>
                                        <p:cTn id="17" dur="20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869</TotalTime>
  <Words>2314</Words>
  <Application>Microsoft Office PowerPoint</Application>
  <PresentationFormat>On-screen Show (4:3)</PresentationFormat>
  <Paragraphs>209</Paragraphs>
  <Slides>64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64</vt:i4>
      </vt:variant>
    </vt:vector>
  </HeadingPairs>
  <TitlesOfParts>
    <vt:vector size="66" baseType="lpstr">
      <vt:lpstr>Arial</vt:lpstr>
      <vt:lpstr>Default Design</vt:lpstr>
      <vt:lpstr>Lesson 18.2: Reconstruction and Daily Life</vt:lpstr>
      <vt:lpstr>Vocabulary </vt:lpstr>
      <vt:lpstr>Check for Understanding</vt:lpstr>
      <vt:lpstr>What We Already Know</vt:lpstr>
      <vt:lpstr>What We Already Know</vt:lpstr>
      <vt:lpstr>What We Already Know</vt:lpstr>
      <vt:lpstr>Responding to Freedom</vt:lpstr>
      <vt:lpstr>Responding to Freedom</vt:lpstr>
      <vt:lpstr>Responding to Freedom</vt:lpstr>
      <vt:lpstr>Get your whiteboards and markers ready!</vt:lpstr>
      <vt:lpstr>13. How did freedom strengthen African American families?</vt:lpstr>
      <vt:lpstr>13. How did freedom strengthen African American families?</vt:lpstr>
      <vt:lpstr>Starting Schools</vt:lpstr>
      <vt:lpstr>Starting Schools</vt:lpstr>
      <vt:lpstr>Starting Schools</vt:lpstr>
      <vt:lpstr>Starting Schools</vt:lpstr>
      <vt:lpstr>Starting Schools</vt:lpstr>
      <vt:lpstr>Starting Schools</vt:lpstr>
      <vt:lpstr>Starting Schools</vt:lpstr>
      <vt:lpstr>Starting Schools</vt:lpstr>
      <vt:lpstr>Starting Schools</vt:lpstr>
      <vt:lpstr>Get your whiteboards and markers ready!</vt:lpstr>
      <vt:lpstr>14. What organization served as the foundation for African American education during Reconstruction?</vt:lpstr>
      <vt:lpstr>14. What served as the foundation for African American education during Reconstruction?</vt:lpstr>
      <vt:lpstr>40 Acres and a Mule</vt:lpstr>
      <vt:lpstr>40 Acres and a Mule</vt:lpstr>
      <vt:lpstr>40 Acres and a Mule</vt:lpstr>
      <vt:lpstr>40 Acres and a Mule</vt:lpstr>
      <vt:lpstr>40 Acres and a Mule</vt:lpstr>
      <vt:lpstr>Get your whiteboards and markers ready!</vt:lpstr>
      <vt:lpstr>15. What were the main reasons African Americans wanted their own land?</vt:lpstr>
      <vt:lpstr>15. What were the main reasons African Americans wanted their own land?</vt:lpstr>
      <vt:lpstr>16. Why did many in Congress oppose the land reform plan?</vt:lpstr>
      <vt:lpstr>The Contract System</vt:lpstr>
      <vt:lpstr>The Contract System</vt:lpstr>
      <vt:lpstr>The Contract System</vt:lpstr>
      <vt:lpstr>The Contract System</vt:lpstr>
      <vt:lpstr>Get your whiteboards and markers ready!</vt:lpstr>
      <vt:lpstr>Which of the following was NOT one of the drawbacks of the contract system?</vt:lpstr>
      <vt:lpstr>Which of the following was NOT one of the drawbacks of the contract system?</vt:lpstr>
      <vt:lpstr>Sharecropping and Debt</vt:lpstr>
      <vt:lpstr>Sharecropping and Debt</vt:lpstr>
      <vt:lpstr>Sharecropping and Debt</vt:lpstr>
      <vt:lpstr>Sharecropping and Debt</vt:lpstr>
      <vt:lpstr>Sharecropping and Debt</vt:lpstr>
      <vt:lpstr>Sharecropping and Debt</vt:lpstr>
      <vt:lpstr>Sharecropping and Debt</vt:lpstr>
      <vt:lpstr>Sharecropping and Debt</vt:lpstr>
      <vt:lpstr>Get your whiteboards and markers ready!</vt:lpstr>
      <vt:lpstr>Which of the following was NOT true about sharecropping?</vt:lpstr>
      <vt:lpstr>Which of the following was NOT true about sharecropping?</vt:lpstr>
      <vt:lpstr>17. How did the goals of sharecroppers and plantation owners conflict?</vt:lpstr>
      <vt:lpstr>17. How did the goals of sharecroppers and plantation owners conflict?</vt:lpstr>
      <vt:lpstr>The Ku Klux Klan</vt:lpstr>
      <vt:lpstr>The Ku Klux Klan</vt:lpstr>
      <vt:lpstr>The Ku Klux Klan</vt:lpstr>
      <vt:lpstr>The Ku Klux Klan</vt:lpstr>
      <vt:lpstr>The Ku Klux Klan</vt:lpstr>
      <vt:lpstr>The Ku Klux Klan</vt:lpstr>
      <vt:lpstr>The Ku Klux Klan</vt:lpstr>
      <vt:lpstr>Get your whiteboards and markers ready!</vt:lpstr>
      <vt:lpstr>What was the Ku Klux Klan?</vt:lpstr>
      <vt:lpstr>18. What were the goals of the Ku Klux Klan?</vt:lpstr>
      <vt:lpstr>18. What were the goals of the Ku Klux Klan?</vt:lpstr>
    </vt:vector>
  </TitlesOfParts>
  <Company>Menifee Union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•freedmen’s school – a school set up to educate newly freed African Americans •sharecropping – a system under which a worker rented a plot of land to farm, in which the landowner provided the tools, seed, and housing in exchange for a share of the crop at harvest time •Ku Klux Klan – a secret group whose goals were to restore Democratic control of the South and keep former slaves powerless. •lynch – to punish a person by killing him or her without a trial    Main Ideas  a. Freedom helped strengthen African-American families by allowing them to travel in search of family members separated from them during slavery.  Also, it was now legal for former slaves to marry.  b. African Americans were educated during Reconstruction at freedmen’s schools set up by the national government, by Northern missionary groups, and by African-American organizations.  c. African Americans wanted their own land because it would give them economic independence and enable them to take care of their families.  Reading Study Guide  1. Former slaves wanted an education because, before they could work for themselves, they had to learn to read and write.  It was the key to earning a living.  2. Many in Congress opposed the land reform plan because they believed that new civil rights and voting freedoms were enough to give African Americans a better life.  3. Drawbacks of the contract system included low contract wages, workers being confined to the plantation, owners who cheated workers, and laws that punished workers for breaking contracts.  4. The goals of sharecroppers and plantation owners often conflicted, as sharecroppers wanted to grow food for their families while plantation owners wanted them to grow cash crops such as cotton.  5. The Ku Klux Klan wanted to restore Democratic control of the South and keep former slaves powerless.</dc:title>
  <dc:creator>tech</dc:creator>
  <cp:lastModifiedBy>Thomas, Barry (Kim)</cp:lastModifiedBy>
  <cp:revision>16</cp:revision>
  <dcterms:created xsi:type="dcterms:W3CDTF">2010-04-13T15:40:34Z</dcterms:created>
  <dcterms:modified xsi:type="dcterms:W3CDTF">2014-04-24T15:54:27Z</dcterms:modified>
</cp:coreProperties>
</file>