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34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69B3-8863-46A9-857B-9E6F9B273400}" type="datetimeFigureOut">
              <a:rPr lang="en-US" smtClean="0"/>
              <a:pPr/>
              <a:t>5/20/2012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81B68-7216-4B86-BBAD-ED16482D77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69B3-8863-46A9-857B-9E6F9B273400}" type="datetimeFigureOut">
              <a:rPr lang="en-US" smtClean="0"/>
              <a:pPr/>
              <a:t>5/20/2012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81B68-7216-4B86-BBAD-ED16482D77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69B3-8863-46A9-857B-9E6F9B273400}" type="datetimeFigureOut">
              <a:rPr lang="en-US" smtClean="0"/>
              <a:pPr/>
              <a:t>5/20/2012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81B68-7216-4B86-BBAD-ED16482D77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69B3-8863-46A9-857B-9E6F9B273400}" type="datetimeFigureOut">
              <a:rPr lang="en-US" smtClean="0"/>
              <a:pPr/>
              <a:t>5/20/2012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81B68-7216-4B86-BBAD-ED16482D77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69B3-8863-46A9-857B-9E6F9B273400}" type="datetimeFigureOut">
              <a:rPr lang="en-US" smtClean="0"/>
              <a:pPr/>
              <a:t>5/20/2012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81B68-7216-4B86-BBAD-ED16482D77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69B3-8863-46A9-857B-9E6F9B273400}" type="datetimeFigureOut">
              <a:rPr lang="en-US" smtClean="0"/>
              <a:pPr/>
              <a:t>5/20/2012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81B68-7216-4B86-BBAD-ED16482D77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69B3-8863-46A9-857B-9E6F9B273400}" type="datetimeFigureOut">
              <a:rPr lang="en-US" smtClean="0"/>
              <a:pPr/>
              <a:t>5/20/2012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81B68-7216-4B86-BBAD-ED16482D77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69B3-8863-46A9-857B-9E6F9B273400}" type="datetimeFigureOut">
              <a:rPr lang="en-US" smtClean="0"/>
              <a:pPr/>
              <a:t>5/20/2012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81B68-7216-4B86-BBAD-ED16482D77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69B3-8863-46A9-857B-9E6F9B273400}" type="datetimeFigureOut">
              <a:rPr lang="en-US" smtClean="0"/>
              <a:pPr/>
              <a:t>5/20/2012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81B68-7216-4B86-BBAD-ED16482D77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69B3-8863-46A9-857B-9E6F9B273400}" type="datetimeFigureOut">
              <a:rPr lang="en-US" smtClean="0"/>
              <a:pPr/>
              <a:t>5/20/2012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81B68-7216-4B86-BBAD-ED16482D77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69B3-8863-46A9-857B-9E6F9B273400}" type="datetimeFigureOut">
              <a:rPr lang="en-US" smtClean="0"/>
              <a:pPr/>
              <a:t>5/20/2012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81B68-7216-4B86-BBAD-ED16482D77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669B3-8863-46A9-857B-9E6F9B273400}" type="datetimeFigureOut">
              <a:rPr lang="en-US" smtClean="0"/>
              <a:pPr/>
              <a:t>5/20/2012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81B68-7216-4B86-BBAD-ED16482D776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8125" t="9375" r="5000" b="6250"/>
          <a:stretch>
            <a:fillRect/>
          </a:stretch>
        </p:blipFill>
        <p:spPr bwMode="auto">
          <a:xfrm>
            <a:off x="304800" y="116736"/>
            <a:ext cx="8458200" cy="657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514600" y="2360576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infinitive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7400" y="266700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COMER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90800" y="487680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B050"/>
                </a:solidFill>
              </a:rPr>
              <a:t>o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17304" y="3060976"/>
            <a:ext cx="55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-</a:t>
            </a:r>
            <a:r>
              <a:rPr lang="en-US" sz="2400" dirty="0" err="1" smtClean="0">
                <a:solidFill>
                  <a:srgbClr val="FF0000"/>
                </a:solidFill>
              </a:rPr>
              <a:t>er</a:t>
            </a:r>
            <a:endParaRPr lang="en-US" sz="2400" dirty="0" smtClean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38800" y="30026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stem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43200" y="6019801"/>
            <a:ext cx="13716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e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90800" y="543776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rgbClr val="FF0000"/>
                </a:solidFill>
              </a:rPr>
              <a:t>e</a:t>
            </a:r>
            <a:r>
              <a:rPr lang="en-US" sz="3600" dirty="0" err="1" smtClean="0">
                <a:solidFill>
                  <a:srgbClr val="00B050"/>
                </a:solidFill>
              </a:rPr>
              <a:t>s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96000" y="594360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e</a:t>
            </a:r>
            <a:r>
              <a:rPr lang="en-US" sz="3600" dirty="0" smtClean="0">
                <a:solidFill>
                  <a:srgbClr val="00B050"/>
                </a:solidFill>
              </a:rPr>
              <a:t>n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96000" y="480060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rgbClr val="FF0000"/>
                </a:solidFill>
              </a:rPr>
              <a:t>e</a:t>
            </a:r>
            <a:r>
              <a:rPr lang="en-US" sz="3600" dirty="0" err="1" smtClean="0">
                <a:solidFill>
                  <a:srgbClr val="00B050"/>
                </a:solidFill>
              </a:rPr>
              <a:t>mos</a:t>
            </a:r>
            <a:endParaRPr lang="en-US" sz="36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 animBg="1"/>
      <p:bldP spid="12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8125" t="21094" r="11250" b="15625"/>
          <a:stretch>
            <a:fillRect/>
          </a:stretch>
        </p:blipFill>
        <p:spPr bwMode="auto">
          <a:xfrm>
            <a:off x="346960" y="685800"/>
            <a:ext cx="8534400" cy="5358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114800" y="83820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To read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53200" y="1219200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le</a:t>
            </a:r>
            <a:r>
              <a:rPr lang="en-US" sz="3600" dirty="0" err="1" smtClean="0">
                <a:solidFill>
                  <a:srgbClr val="00B050"/>
                </a:solidFill>
              </a:rPr>
              <a:t>emos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19800" y="4221808"/>
            <a:ext cx="3124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solidFill>
                  <a:srgbClr val="00B0F0"/>
                </a:solidFill>
              </a:rPr>
              <a:t>Nosotros</a:t>
            </a:r>
            <a:r>
              <a:rPr lang="en-US" sz="3200" dirty="0" smtClean="0">
                <a:solidFill>
                  <a:srgbClr val="00B0F0"/>
                </a:solidFill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</a:rPr>
              <a:t>le</a:t>
            </a:r>
            <a:r>
              <a:rPr lang="en-US" sz="3200" dirty="0" err="1" smtClean="0">
                <a:solidFill>
                  <a:srgbClr val="00B050"/>
                </a:solidFill>
              </a:rPr>
              <a:t>emos</a:t>
            </a:r>
            <a:endParaRPr lang="en-US" sz="3200" dirty="0">
              <a:solidFill>
                <a:srgbClr val="00B05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24600" y="3651120"/>
            <a:ext cx="220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María</a:t>
            </a:r>
            <a:r>
              <a:rPr lang="en-US" sz="3600" dirty="0" smtClean="0">
                <a:solidFill>
                  <a:srgbClr val="00B0F0"/>
                </a:solidFill>
              </a:rPr>
              <a:t> le</a:t>
            </a:r>
            <a:r>
              <a:rPr lang="en-US" sz="3600" dirty="0" smtClean="0">
                <a:solidFill>
                  <a:srgbClr val="00B050"/>
                </a:solidFill>
              </a:rPr>
              <a:t>e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00800" y="243192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solidFill>
                  <a:srgbClr val="00B0F0"/>
                </a:solidFill>
              </a:rPr>
              <a:t>l</a:t>
            </a:r>
            <a:r>
              <a:rPr lang="en-US" sz="3600" dirty="0" err="1" smtClean="0">
                <a:solidFill>
                  <a:srgbClr val="00B0F0"/>
                </a:solidFill>
              </a:rPr>
              <a:t>e</a:t>
            </a:r>
            <a:r>
              <a:rPr lang="en-US" sz="3600" dirty="0" err="1" smtClean="0">
                <a:solidFill>
                  <a:srgbClr val="00B050"/>
                </a:solidFill>
              </a:rPr>
              <a:t>en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endParaRPr lang="en-US" sz="3600" dirty="0">
              <a:solidFill>
                <a:srgbClr val="00B0F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52600" y="236220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B0F0"/>
                </a:solidFill>
              </a:rPr>
              <a:t>le</a:t>
            </a:r>
            <a:r>
              <a:rPr lang="en-US" sz="3600" dirty="0" smtClean="0">
                <a:solidFill>
                  <a:srgbClr val="00B050"/>
                </a:solidFill>
              </a:rPr>
              <a:t>e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52600" y="175260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B0F0"/>
                </a:solidFill>
              </a:rPr>
              <a:t>le</a:t>
            </a:r>
            <a:r>
              <a:rPr lang="en-US" sz="3600" dirty="0" smtClean="0">
                <a:solidFill>
                  <a:srgbClr val="00B050"/>
                </a:solidFill>
              </a:rPr>
              <a:t>es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676400" y="128892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le</a:t>
            </a:r>
            <a:r>
              <a:rPr lang="en-US" sz="3600" dirty="0" err="1" smtClean="0">
                <a:solidFill>
                  <a:srgbClr val="00B050"/>
                </a:solidFill>
              </a:rPr>
              <a:t>o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61672" y="4724400"/>
            <a:ext cx="281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Ustedes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le</a:t>
            </a:r>
            <a:r>
              <a:rPr lang="en-US" sz="3600" dirty="0" err="1" smtClean="0">
                <a:solidFill>
                  <a:srgbClr val="00B050"/>
                </a:solidFill>
              </a:rPr>
              <a:t>en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90800" y="423964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Tú</a:t>
            </a:r>
            <a:r>
              <a:rPr lang="en-US" sz="3600" dirty="0" smtClean="0">
                <a:solidFill>
                  <a:srgbClr val="00B0F0"/>
                </a:solidFill>
              </a:rPr>
              <a:t> le</a:t>
            </a:r>
            <a:r>
              <a:rPr lang="en-US" sz="3600" dirty="0" smtClean="0">
                <a:solidFill>
                  <a:srgbClr val="00B050"/>
                </a:solidFill>
              </a:rPr>
              <a:t>es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33600" y="373380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Yo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le</a:t>
            </a:r>
            <a:r>
              <a:rPr lang="en-US" sz="3600" dirty="0" err="1" smtClean="0">
                <a:solidFill>
                  <a:srgbClr val="00B050"/>
                </a:solidFill>
              </a:rPr>
              <a:t>o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096000" y="4648200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Ellos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le</a:t>
            </a:r>
            <a:r>
              <a:rPr lang="en-US" sz="3600" dirty="0" err="1" smtClean="0">
                <a:solidFill>
                  <a:srgbClr val="00B050"/>
                </a:solidFill>
              </a:rPr>
              <a:t>en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23" name="Multiply 22"/>
          <p:cNvSpPr/>
          <p:nvPr/>
        </p:nvSpPr>
        <p:spPr>
          <a:xfrm>
            <a:off x="3581400" y="990600"/>
            <a:ext cx="381000" cy="381000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7500" t="20313" r="7500" b="5469"/>
          <a:stretch>
            <a:fillRect/>
          </a:stretch>
        </p:blipFill>
        <p:spPr bwMode="auto">
          <a:xfrm>
            <a:off x="411792" y="228600"/>
            <a:ext cx="8534400" cy="5961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828800" y="2405968"/>
            <a:ext cx="457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Drop your –</a:t>
            </a:r>
            <a:r>
              <a:rPr lang="en-US" sz="2800" dirty="0" err="1" smtClean="0">
                <a:solidFill>
                  <a:srgbClr val="FF0000"/>
                </a:solidFill>
              </a:rPr>
              <a:t>ir</a:t>
            </a:r>
            <a:r>
              <a:rPr lang="en-US" sz="2800" dirty="0" smtClean="0">
                <a:solidFill>
                  <a:srgbClr val="FF0000"/>
                </a:solidFill>
              </a:rPr>
              <a:t> ending.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35280" y="2859936"/>
            <a:ext cx="457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Look for the subject.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28800" y="3352800"/>
            <a:ext cx="457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Add the ending that matches.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24200" y="419100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B050"/>
                </a:solidFill>
              </a:rPr>
              <a:t>o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96656" y="4798976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rgbClr val="00B050"/>
                </a:solidFill>
              </a:rPr>
              <a:t>es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32320" y="5408592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B050"/>
                </a:solidFill>
              </a:rPr>
              <a:t>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29400" y="533400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B050"/>
                </a:solidFill>
              </a:rPr>
              <a:t>en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64552" y="419100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rgbClr val="7030A0"/>
                </a:solidFill>
              </a:rPr>
              <a:t>imos</a:t>
            </a:r>
            <a:endParaRPr lang="en-US" sz="3600" dirty="0">
              <a:solidFill>
                <a:srgbClr val="7030A0"/>
              </a:solidFill>
            </a:endParaRPr>
          </a:p>
        </p:txBody>
      </p:sp>
      <p:sp>
        <p:nvSpPr>
          <p:cNvPr id="13" name="L-Shape 12"/>
          <p:cNvSpPr/>
          <p:nvPr/>
        </p:nvSpPr>
        <p:spPr>
          <a:xfrm>
            <a:off x="2971800" y="4191000"/>
            <a:ext cx="5334000" cy="1828800"/>
          </a:xfrm>
          <a:prstGeom prst="corner">
            <a:avLst>
              <a:gd name="adj1" fmla="val 53192"/>
              <a:gd name="adj2" fmla="val 50000"/>
            </a:avLst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2" grpId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0000" t="17188" r="10625" b="15625"/>
          <a:stretch>
            <a:fillRect/>
          </a:stretch>
        </p:blipFill>
        <p:spPr bwMode="auto">
          <a:xfrm>
            <a:off x="228600" y="609600"/>
            <a:ext cx="8382000" cy="56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114800" y="974392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To write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65617" y="1347272"/>
            <a:ext cx="2514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escrib</a:t>
            </a:r>
            <a:r>
              <a:rPr lang="en-US" sz="3600" dirty="0" err="1" smtClean="0">
                <a:solidFill>
                  <a:srgbClr val="00B050"/>
                </a:solidFill>
              </a:rPr>
              <a:t>o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72097" y="1830424"/>
            <a:ext cx="2514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escrib</a:t>
            </a:r>
            <a:r>
              <a:rPr lang="en-US" sz="3600" dirty="0" err="1" smtClean="0">
                <a:solidFill>
                  <a:srgbClr val="00B050"/>
                </a:solidFill>
              </a:rPr>
              <a:t>es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09800" y="4773040"/>
            <a:ext cx="2514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Ustedes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escrib</a:t>
            </a:r>
            <a:r>
              <a:rPr lang="en-US" sz="3600" dirty="0" err="1" smtClean="0">
                <a:solidFill>
                  <a:srgbClr val="00B050"/>
                </a:solidFill>
              </a:rPr>
              <a:t>en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89761" y="4265656"/>
            <a:ext cx="2514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Tú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escrib</a:t>
            </a:r>
            <a:r>
              <a:rPr lang="en-US" sz="3600" dirty="0" err="1" smtClean="0">
                <a:solidFill>
                  <a:srgbClr val="00B050"/>
                </a:solidFill>
              </a:rPr>
              <a:t>es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61201" y="3795464"/>
            <a:ext cx="2514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Yo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escrib</a:t>
            </a:r>
            <a:r>
              <a:rPr lang="en-US" sz="3600" dirty="0" err="1" smtClean="0">
                <a:solidFill>
                  <a:srgbClr val="00B050"/>
                </a:solidFill>
              </a:rPr>
              <a:t>o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75841" y="2566488"/>
            <a:ext cx="2514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escrib</a:t>
            </a:r>
            <a:r>
              <a:rPr lang="en-US" sz="3600" dirty="0" err="1" smtClean="0">
                <a:solidFill>
                  <a:srgbClr val="00B050"/>
                </a:solidFill>
              </a:rPr>
              <a:t>e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172200" y="2564864"/>
            <a:ext cx="2514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escrib</a:t>
            </a:r>
            <a:r>
              <a:rPr lang="en-US" sz="3600" dirty="0" err="1" smtClean="0">
                <a:solidFill>
                  <a:srgbClr val="00B050"/>
                </a:solidFill>
              </a:rPr>
              <a:t>en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477000" y="1295400"/>
            <a:ext cx="2514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escrib</a:t>
            </a:r>
            <a:r>
              <a:rPr lang="en-US" sz="3600" dirty="0" err="1" smtClean="0">
                <a:solidFill>
                  <a:srgbClr val="7030A0"/>
                </a:solidFill>
              </a:rPr>
              <a:t>imos</a:t>
            </a:r>
            <a:endParaRPr lang="en-US" sz="3600" dirty="0">
              <a:solidFill>
                <a:srgbClr val="7030A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096000" y="3792168"/>
            <a:ext cx="289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María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escrib</a:t>
            </a:r>
            <a:r>
              <a:rPr lang="en-US" sz="3600" dirty="0" err="1" smtClean="0">
                <a:solidFill>
                  <a:srgbClr val="00B050"/>
                </a:solidFill>
              </a:rPr>
              <a:t>e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742560" y="4364480"/>
            <a:ext cx="3505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solidFill>
                  <a:srgbClr val="00B0F0"/>
                </a:solidFill>
              </a:rPr>
              <a:t>Nosotros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escrib</a:t>
            </a:r>
            <a:r>
              <a:rPr lang="en-US" sz="2800" dirty="0" err="1" smtClean="0">
                <a:solidFill>
                  <a:srgbClr val="7030A0"/>
                </a:solidFill>
              </a:rPr>
              <a:t>imos</a:t>
            </a:r>
            <a:endParaRPr lang="en-US" sz="2800" dirty="0">
              <a:solidFill>
                <a:srgbClr val="7030A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867400" y="4773040"/>
            <a:ext cx="3276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</a:rPr>
              <a:t>Ellos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escrib</a:t>
            </a:r>
            <a:r>
              <a:rPr lang="en-US" sz="3600" dirty="0" err="1" smtClean="0">
                <a:solidFill>
                  <a:srgbClr val="00B050"/>
                </a:solidFill>
              </a:rPr>
              <a:t>en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18" name="Multiply 17"/>
          <p:cNvSpPr/>
          <p:nvPr/>
        </p:nvSpPr>
        <p:spPr>
          <a:xfrm>
            <a:off x="3679372" y="1066800"/>
            <a:ext cx="381000" cy="381000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4" grpId="1"/>
      <p:bldP spid="14" grpId="2"/>
      <p:bldP spid="15" grpId="0"/>
      <p:bldP spid="16" grpId="0"/>
      <p:bldP spid="16" grpId="1"/>
      <p:bldP spid="1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70</Words>
  <Application>Microsoft Office PowerPoint</Application>
  <PresentationFormat>On-screen Show (4:3)</PresentationFormat>
  <Paragraphs>41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Company>Shenendehowa Central Schools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Administrator</cp:lastModifiedBy>
  <cp:revision>14</cp:revision>
  <dcterms:created xsi:type="dcterms:W3CDTF">2012-05-21T01:09:47Z</dcterms:created>
  <dcterms:modified xsi:type="dcterms:W3CDTF">2012-05-21T02:48:48Z</dcterms:modified>
</cp:coreProperties>
</file>