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3C1CD"/>
    <a:srgbClr val="A794BE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780" y="-1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D4507-1E54-4FD9-9800-0CF17301B0E9}" type="datetimeFigureOut">
              <a:rPr lang="en-US" smtClean="0"/>
              <a:t>11/17/2010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F344FC-2FB0-4093-B6B9-E483020470E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D4507-1E54-4FD9-9800-0CF17301B0E9}" type="datetimeFigureOut">
              <a:rPr lang="en-US" smtClean="0"/>
              <a:t>11/17/2010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F344FC-2FB0-4093-B6B9-E483020470E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D4507-1E54-4FD9-9800-0CF17301B0E9}" type="datetimeFigureOut">
              <a:rPr lang="en-US" smtClean="0"/>
              <a:t>11/17/2010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F344FC-2FB0-4093-B6B9-E483020470E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D4507-1E54-4FD9-9800-0CF17301B0E9}" type="datetimeFigureOut">
              <a:rPr lang="en-US" smtClean="0"/>
              <a:t>11/17/2010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F344FC-2FB0-4093-B6B9-E483020470E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D4507-1E54-4FD9-9800-0CF17301B0E9}" type="datetimeFigureOut">
              <a:rPr lang="en-US" smtClean="0"/>
              <a:t>11/17/2010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F344FC-2FB0-4093-B6B9-E483020470E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D4507-1E54-4FD9-9800-0CF17301B0E9}" type="datetimeFigureOut">
              <a:rPr lang="en-US" smtClean="0"/>
              <a:t>11/17/2010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F344FC-2FB0-4093-B6B9-E483020470E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D4507-1E54-4FD9-9800-0CF17301B0E9}" type="datetimeFigureOut">
              <a:rPr lang="en-US" smtClean="0"/>
              <a:t>11/17/2010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F344FC-2FB0-4093-B6B9-E483020470E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D4507-1E54-4FD9-9800-0CF17301B0E9}" type="datetimeFigureOut">
              <a:rPr lang="en-US" smtClean="0"/>
              <a:t>11/17/2010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F344FC-2FB0-4093-B6B9-E483020470E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D4507-1E54-4FD9-9800-0CF17301B0E9}" type="datetimeFigureOut">
              <a:rPr lang="en-US" smtClean="0"/>
              <a:t>11/17/2010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F344FC-2FB0-4093-B6B9-E483020470E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D4507-1E54-4FD9-9800-0CF17301B0E9}" type="datetimeFigureOut">
              <a:rPr lang="en-US" smtClean="0"/>
              <a:t>11/17/2010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F344FC-2FB0-4093-B6B9-E483020470E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D4507-1E54-4FD9-9800-0CF17301B0E9}" type="datetimeFigureOut">
              <a:rPr lang="en-US" smtClean="0"/>
              <a:t>11/17/2010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F344FC-2FB0-4093-B6B9-E483020470E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3C1C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7D4507-1E54-4FD9-9800-0CF17301B0E9}" type="datetimeFigureOut">
              <a:rPr lang="en-US" smtClean="0"/>
              <a:t>11/17/2010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F344FC-2FB0-4093-B6B9-E483020470E6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7031" t="11458" r="8594" b="6250"/>
          <a:stretch>
            <a:fillRect/>
          </a:stretch>
        </p:blipFill>
        <p:spPr bwMode="auto">
          <a:xfrm>
            <a:off x="-231494" y="0"/>
            <a:ext cx="9375494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2133600" y="1981200"/>
            <a:ext cx="1600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US" sz="2800" dirty="0" smtClean="0">
                <a:solidFill>
                  <a:srgbClr val="7030A0"/>
                </a:solidFill>
              </a:rPr>
              <a:t>Yo</a:t>
            </a:r>
            <a:r>
              <a:rPr lang="en-US" dirty="0" smtClean="0"/>
              <a:t>	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7543800" y="4038600"/>
            <a:ext cx="1600200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US" sz="2800" dirty="0" smtClean="0">
                <a:solidFill>
                  <a:srgbClr val="7030A0"/>
                </a:solidFill>
              </a:rPr>
              <a:t>Ustedes</a:t>
            </a:r>
            <a:r>
              <a:rPr lang="en-US" dirty="0" smtClean="0"/>
              <a:t>	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2743200" y="5562600"/>
            <a:ext cx="1600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US" sz="2800" dirty="0" smtClean="0">
                <a:solidFill>
                  <a:srgbClr val="0070C0"/>
                </a:solidFill>
              </a:rPr>
              <a:t>Él</a:t>
            </a:r>
            <a:r>
              <a:rPr lang="en-US" dirty="0" smtClean="0">
                <a:solidFill>
                  <a:srgbClr val="0070C0"/>
                </a:solidFill>
              </a:rPr>
              <a:t>	</a:t>
            </a:r>
            <a:endParaRPr lang="en-US" dirty="0">
              <a:solidFill>
                <a:srgbClr val="0070C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667000" y="3733800"/>
            <a:ext cx="1600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US" sz="2800" dirty="0" smtClean="0">
                <a:solidFill>
                  <a:srgbClr val="7030A0"/>
                </a:solidFill>
              </a:rPr>
              <a:t>Tú</a:t>
            </a:r>
            <a:r>
              <a:rPr lang="en-US" dirty="0" smtClean="0"/>
              <a:t>	</a:t>
            </a: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7467600" y="1965960"/>
            <a:ext cx="152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US" sz="2800" dirty="0" smtClean="0">
                <a:solidFill>
                  <a:srgbClr val="0070C0"/>
                </a:solidFill>
              </a:rPr>
              <a:t>Nosotros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8153400" y="5593080"/>
            <a:ext cx="1600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US" sz="2800" dirty="0" smtClean="0">
                <a:solidFill>
                  <a:srgbClr val="0070C0"/>
                </a:solidFill>
              </a:rPr>
              <a:t>Ellos</a:t>
            </a:r>
            <a:r>
              <a:rPr lang="en-US" dirty="0" smtClean="0"/>
              <a:t>	</a:t>
            </a:r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7360920" y="2514600"/>
            <a:ext cx="17830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US" sz="2800" dirty="0" smtClean="0">
                <a:solidFill>
                  <a:srgbClr val="FF0000"/>
                </a:solidFill>
              </a:rPr>
              <a:t>(Nosotras)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0" y="1371600"/>
            <a:ext cx="1447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00B050"/>
                </a:solidFill>
              </a:rPr>
              <a:t>1</a:t>
            </a:r>
            <a:r>
              <a:rPr lang="en-US" sz="2800" baseline="30000" dirty="0" smtClean="0">
                <a:solidFill>
                  <a:srgbClr val="00B050"/>
                </a:solidFill>
              </a:rPr>
              <a:t>st</a:t>
            </a:r>
            <a:r>
              <a:rPr lang="en-US" sz="2800" dirty="0" smtClean="0">
                <a:solidFill>
                  <a:srgbClr val="00B050"/>
                </a:solidFill>
              </a:rPr>
              <a:t> - Self</a:t>
            </a:r>
            <a:endParaRPr lang="en-US" sz="2800" dirty="0">
              <a:solidFill>
                <a:srgbClr val="00B050"/>
              </a:solidFill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4648200" y="1371600"/>
            <a:ext cx="2667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>
                <a:solidFill>
                  <a:srgbClr val="00B050"/>
                </a:solidFill>
              </a:rPr>
              <a:t>1</a:t>
            </a:r>
            <a:r>
              <a:rPr lang="en-US" sz="2800" baseline="30000" dirty="0" smtClean="0">
                <a:solidFill>
                  <a:srgbClr val="00B050"/>
                </a:solidFill>
              </a:rPr>
              <a:t>st</a:t>
            </a:r>
            <a:r>
              <a:rPr lang="en-US" sz="2800" dirty="0" smtClean="0">
                <a:solidFill>
                  <a:srgbClr val="00B050"/>
                </a:solidFill>
              </a:rPr>
              <a:t> – Self + other</a:t>
            </a:r>
            <a:endParaRPr lang="en-US" sz="2800" dirty="0">
              <a:solidFill>
                <a:srgbClr val="00B050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0" y="3200400"/>
            <a:ext cx="42672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00B050"/>
                </a:solidFill>
              </a:rPr>
              <a:t>2</a:t>
            </a:r>
            <a:r>
              <a:rPr lang="en-US" sz="2800" baseline="30000" dirty="0" smtClean="0">
                <a:solidFill>
                  <a:srgbClr val="00B050"/>
                </a:solidFill>
              </a:rPr>
              <a:t>nd</a:t>
            </a:r>
            <a:r>
              <a:rPr lang="en-US" sz="2800" dirty="0" smtClean="0">
                <a:solidFill>
                  <a:srgbClr val="00B050"/>
                </a:solidFill>
              </a:rPr>
              <a:t> – To one friend, family	</a:t>
            </a:r>
            <a:endParaRPr lang="en-US" sz="2800" dirty="0">
              <a:solidFill>
                <a:srgbClr val="00B050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495800" y="3200400"/>
            <a:ext cx="4648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00B050"/>
                </a:solidFill>
              </a:rPr>
              <a:t>2</a:t>
            </a:r>
            <a:r>
              <a:rPr lang="en-US" sz="2800" baseline="30000" dirty="0" smtClean="0">
                <a:solidFill>
                  <a:srgbClr val="00B050"/>
                </a:solidFill>
              </a:rPr>
              <a:t>nd</a:t>
            </a:r>
            <a:r>
              <a:rPr lang="en-US" sz="2800" dirty="0" smtClean="0">
                <a:solidFill>
                  <a:srgbClr val="00B050"/>
                </a:solidFill>
              </a:rPr>
              <a:t> – To more than one person</a:t>
            </a:r>
            <a:endParaRPr lang="en-US" sz="2800" dirty="0">
              <a:solidFill>
                <a:srgbClr val="00B050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0" y="4953000"/>
            <a:ext cx="4343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00B050"/>
                </a:solidFill>
              </a:rPr>
              <a:t>3</a:t>
            </a:r>
            <a:r>
              <a:rPr lang="en-US" sz="2800" baseline="30000" dirty="0" smtClean="0">
                <a:solidFill>
                  <a:srgbClr val="00B050"/>
                </a:solidFill>
              </a:rPr>
              <a:t>rd</a:t>
            </a:r>
            <a:r>
              <a:rPr lang="en-US" sz="2800" dirty="0">
                <a:solidFill>
                  <a:srgbClr val="00B050"/>
                </a:solidFill>
              </a:rPr>
              <a:t> </a:t>
            </a:r>
            <a:r>
              <a:rPr lang="en-US" sz="2800" dirty="0" smtClean="0">
                <a:solidFill>
                  <a:srgbClr val="00B050"/>
                </a:solidFill>
              </a:rPr>
              <a:t>– About one boy</a:t>
            </a:r>
            <a:endParaRPr lang="en-US" sz="2800" dirty="0">
              <a:solidFill>
                <a:srgbClr val="00B050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572000" y="5029200"/>
            <a:ext cx="4572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00B050"/>
                </a:solidFill>
              </a:rPr>
              <a:t>3</a:t>
            </a:r>
            <a:r>
              <a:rPr lang="en-US" sz="2800" baseline="30000" dirty="0" smtClean="0">
                <a:solidFill>
                  <a:srgbClr val="00B050"/>
                </a:solidFill>
              </a:rPr>
              <a:t>rd</a:t>
            </a:r>
            <a:r>
              <a:rPr lang="en-US" sz="2800" dirty="0" smtClean="0">
                <a:solidFill>
                  <a:srgbClr val="00B050"/>
                </a:solidFill>
              </a:rPr>
              <a:t> – About 2 or more boys</a:t>
            </a:r>
            <a:endParaRPr lang="en-US" sz="2800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4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5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23" grpId="0"/>
      <p:bldP spid="24" grpId="0"/>
      <p:bldP spid="25" grpId="0"/>
      <p:bldP spid="26" grpId="0"/>
      <p:bldP spid="2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 l="7031" t="22917" r="8594" b="33333"/>
          <a:stretch>
            <a:fillRect/>
          </a:stretch>
        </p:blipFill>
        <p:spPr bwMode="auto">
          <a:xfrm>
            <a:off x="0" y="1219200"/>
            <a:ext cx="9241971" cy="359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3048000" y="1828800"/>
            <a:ext cx="1447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FF0000"/>
                </a:solidFill>
              </a:rPr>
              <a:t>Ella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261360" y="3459480"/>
            <a:ext cx="13234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US" sz="2800" dirty="0" smtClean="0">
                <a:solidFill>
                  <a:srgbClr val="7030A0"/>
                </a:solidFill>
              </a:rPr>
              <a:t>Usted</a:t>
            </a:r>
            <a:endParaRPr lang="es-US" sz="2800" dirty="0">
              <a:solidFill>
                <a:srgbClr val="7030A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343900" y="3977640"/>
            <a:ext cx="1447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 smtClean="0">
                <a:solidFill>
                  <a:srgbClr val="7030A0"/>
                </a:solidFill>
              </a:rPr>
              <a:t>Ellos</a:t>
            </a:r>
            <a:endParaRPr lang="en-US" sz="2800" dirty="0">
              <a:solidFill>
                <a:srgbClr val="7030A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153400" y="1828800"/>
            <a:ext cx="1447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 smtClean="0">
                <a:solidFill>
                  <a:srgbClr val="FF0000"/>
                </a:solidFill>
              </a:rPr>
              <a:t>Ellas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0" y="1248906"/>
            <a:ext cx="3886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00B050"/>
                </a:solidFill>
              </a:rPr>
              <a:t>3</a:t>
            </a:r>
            <a:r>
              <a:rPr lang="en-US" sz="2800" baseline="30000" dirty="0" smtClean="0">
                <a:solidFill>
                  <a:srgbClr val="00B050"/>
                </a:solidFill>
              </a:rPr>
              <a:t>rd</a:t>
            </a:r>
            <a:r>
              <a:rPr lang="en-US" sz="2800" dirty="0" smtClean="0">
                <a:solidFill>
                  <a:srgbClr val="00B050"/>
                </a:solidFill>
              </a:rPr>
              <a:t> – About one girl	</a:t>
            </a:r>
            <a:endParaRPr lang="en-US" sz="2800" dirty="0">
              <a:solidFill>
                <a:srgbClr val="00B05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0" y="2971800"/>
            <a:ext cx="4343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00B050"/>
                </a:solidFill>
              </a:rPr>
              <a:t>2</a:t>
            </a:r>
            <a:r>
              <a:rPr lang="en-US" sz="2800" baseline="30000" dirty="0" smtClean="0">
                <a:solidFill>
                  <a:srgbClr val="00B050"/>
                </a:solidFill>
              </a:rPr>
              <a:t>nd</a:t>
            </a:r>
            <a:r>
              <a:rPr lang="en-US" sz="2800" dirty="0" smtClean="0">
                <a:solidFill>
                  <a:srgbClr val="00B050"/>
                </a:solidFill>
              </a:rPr>
              <a:t> – To one adult</a:t>
            </a:r>
            <a:endParaRPr lang="en-US" sz="2800" dirty="0">
              <a:solidFill>
                <a:srgbClr val="00B05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724400" y="1219200"/>
            <a:ext cx="441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00B050"/>
                </a:solidFill>
              </a:rPr>
              <a:t>3</a:t>
            </a:r>
            <a:r>
              <a:rPr lang="en-US" sz="2800" baseline="30000" dirty="0" smtClean="0">
                <a:solidFill>
                  <a:srgbClr val="00B050"/>
                </a:solidFill>
              </a:rPr>
              <a:t>rd</a:t>
            </a:r>
            <a:r>
              <a:rPr lang="en-US" sz="2800" dirty="0" smtClean="0">
                <a:solidFill>
                  <a:srgbClr val="00B050"/>
                </a:solidFill>
              </a:rPr>
              <a:t> – About 2 or more girls</a:t>
            </a:r>
            <a:endParaRPr lang="en-US" sz="2800" dirty="0">
              <a:solidFill>
                <a:srgbClr val="00B05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680486" y="2971800"/>
            <a:ext cx="457200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00B050"/>
                </a:solidFill>
              </a:rPr>
              <a:t>3</a:t>
            </a:r>
            <a:r>
              <a:rPr lang="en-US" sz="2800" baseline="30000" dirty="0" smtClean="0">
                <a:solidFill>
                  <a:srgbClr val="00B050"/>
                </a:solidFill>
              </a:rPr>
              <a:t>rd</a:t>
            </a:r>
            <a:r>
              <a:rPr lang="en-US" sz="2800" dirty="0" smtClean="0">
                <a:solidFill>
                  <a:srgbClr val="00B050"/>
                </a:solidFill>
              </a:rPr>
              <a:t> – </a:t>
            </a:r>
            <a:r>
              <a:rPr lang="en-US" sz="2400" dirty="0" smtClean="0">
                <a:solidFill>
                  <a:srgbClr val="00B050"/>
                </a:solidFill>
              </a:rPr>
              <a:t>About one or more boys and 				girls</a:t>
            </a:r>
            <a:endParaRPr lang="en-US" sz="2400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10" grpId="0"/>
      <p:bldP spid="11" grpId="0"/>
      <p:bldP spid="12" grpId="0"/>
      <p:bldP spid="13" grpId="0"/>
      <p:bldP spid="14" grpId="0"/>
      <p:bldP spid="15" grpId="0"/>
    </p:bldLst>
  </p:timing>
</p:sld>
</file>

<file path=ppt/theme/theme1.xml><?xml version="1.0" encoding="utf-8"?>
<a:theme xmlns:a="http://schemas.openxmlformats.org/drawingml/2006/main" name="Office Theme">
  <a:themeElements>
    <a:clrScheme name="Foundry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</TotalTime>
  <Words>72</Words>
  <Application>Microsoft Office PowerPoint</Application>
  <PresentationFormat>On-screen Show (4:3)</PresentationFormat>
  <Paragraphs>21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Slide 1</vt:lpstr>
      <vt:lpstr>Slide 2</vt:lpstr>
    </vt:vector>
  </TitlesOfParts>
  <Company>Shenendehowa Central Schools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Subject Pronouns </dc:title>
  <dc:creator>Administrator</dc:creator>
  <cp:lastModifiedBy>Administrator</cp:lastModifiedBy>
  <cp:revision>7</cp:revision>
  <dcterms:created xsi:type="dcterms:W3CDTF">2010-11-18T02:04:59Z</dcterms:created>
  <dcterms:modified xsi:type="dcterms:W3CDTF">2010-11-18T03:01:17Z</dcterms:modified>
</cp:coreProperties>
</file>