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6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6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3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4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2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5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9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9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9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3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1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A7EA2-8E2B-485D-B1AB-7F993B450240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1BD2-D871-444C-8C2F-E5146B0FE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8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6F0JkweUq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22" t="30095" r="18699" b="17528"/>
          <a:stretch/>
        </p:blipFill>
        <p:spPr bwMode="auto">
          <a:xfrm>
            <a:off x="-127620" y="18793"/>
            <a:ext cx="9322892" cy="4762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09600" y="990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tengo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21872" y="361519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89215" y="209255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tienes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91243" y="312556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083129" y="4142694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203371" y="3098346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5600700" y="990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tenemos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597071" y="413676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5257800" y="3611562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06486" y="3138224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He has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667000" y="18669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You have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3009826" y="10160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I have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7183664" y="3197608"/>
            <a:ext cx="203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They (M) have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781300" y="39370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 smtClean="0">
                <a:solidFill>
                  <a:srgbClr val="FF9900"/>
                </a:solidFill>
                <a:latin typeface="Comic Sans MS" pitchFamily="66" charset="0"/>
              </a:rPr>
              <a:t>Ud</a:t>
            </a:r>
            <a:r>
              <a:rPr lang="en-US" sz="2000" dirty="0" smtClean="0">
                <a:solidFill>
                  <a:srgbClr val="FF9900"/>
                </a:solidFill>
                <a:latin typeface="Comic Sans MS" pitchFamily="66" charset="0"/>
              </a:rPr>
              <a:t>. has</a:t>
            </a:r>
            <a:endParaRPr lang="en-US" sz="20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781300" y="3597728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She has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7226300" y="1016000"/>
            <a:ext cx="167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We have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7302500" y="413543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FF9900"/>
                </a:solidFill>
                <a:latin typeface="Comic Sans MS" pitchFamily="66" charset="0"/>
              </a:rPr>
              <a:t>Y’all</a:t>
            </a: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 have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7075714" y="3573236"/>
            <a:ext cx="2247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9900"/>
                </a:solidFill>
                <a:latin typeface="Comic Sans MS" pitchFamily="66" charset="0"/>
              </a:rPr>
              <a:t>They (F) have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4406900" y="4064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Comic Sans MS" pitchFamily="66" charset="0"/>
              </a:rPr>
              <a:t>To have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2933700" y="2217923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FF9900"/>
                </a:solidFill>
                <a:latin typeface="Comic Sans MS" pitchFamily="66" charset="0"/>
              </a:rPr>
              <a:t>informal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933700" y="4229100"/>
            <a:ext cx="17145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FF9900"/>
                </a:solidFill>
                <a:latin typeface="Comic Sans MS" pitchFamily="66" charset="0"/>
              </a:rPr>
              <a:t>(You formal)</a:t>
            </a:r>
            <a:endParaRPr lang="en-US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" y="554349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  <a:latin typeface="Comic Sans MS" pitchFamily="66" charset="0"/>
              </a:rPr>
              <a:t>1 person/thing</a:t>
            </a:r>
            <a:endParaRPr lang="en-US" sz="2000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0" y="55434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7030A0"/>
                </a:solidFill>
                <a:latin typeface="Comic Sans MS" pitchFamily="66" charset="0"/>
              </a:rPr>
              <a:t>2</a:t>
            </a:r>
            <a:r>
              <a:rPr lang="en-US" sz="2000" b="1" dirty="0" smtClean="0">
                <a:solidFill>
                  <a:srgbClr val="7030A0"/>
                </a:solidFill>
                <a:latin typeface="Comic Sans MS" pitchFamily="66" charset="0"/>
              </a:rPr>
              <a:t> or more people/things</a:t>
            </a:r>
            <a:endParaRPr lang="en-US" sz="20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15685" y="2938654"/>
            <a:ext cx="4191000" cy="1730828"/>
          </a:xfrm>
          <a:prstGeom prst="rect">
            <a:avLst/>
          </a:prstGeom>
          <a:noFill/>
          <a:ln w="508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1219200" y="4705290"/>
            <a:ext cx="685800" cy="76200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561114" y="2927283"/>
            <a:ext cx="4582886" cy="1741710"/>
          </a:xfrm>
          <a:prstGeom prst="rect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6781800" y="4781490"/>
            <a:ext cx="914400" cy="6858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801257" y="5989881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prstClr val="black"/>
                </a:solidFill>
                <a:hlinkClick r:id="rId3"/>
              </a:rPr>
              <a:t>Canción</a:t>
            </a:r>
            <a:r>
              <a:rPr lang="en-US" sz="3600" dirty="0" smtClean="0">
                <a:solidFill>
                  <a:prstClr val="black"/>
                </a:solidFill>
              </a:rPr>
              <a:t>- Bad link</a:t>
            </a:r>
            <a:endParaRPr lang="en-US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40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1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7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9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6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  <p:bldP spid="4119" grpId="0"/>
      <p:bldP spid="4120" grpId="0"/>
      <p:bldP spid="4121" grpId="0"/>
      <p:bldP spid="30" grpId="0"/>
      <p:bldP spid="31" grpId="0"/>
      <p:bldP spid="33" grpId="0" animBg="1"/>
      <p:bldP spid="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78" t="20092" r="18781" b="17642"/>
          <a:stretch/>
        </p:blipFill>
        <p:spPr bwMode="auto">
          <a:xfrm>
            <a:off x="0" y="528366"/>
            <a:ext cx="8701668" cy="5337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1"/>
          <p:cNvSpPr txBox="1">
            <a:spLocks noChangeArrowheads="1"/>
          </p:cNvSpPr>
          <p:nvPr/>
        </p:nvSpPr>
        <p:spPr bwMode="auto">
          <a:xfrm>
            <a:off x="1905000" y="146325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tenemos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1267279" y="2359967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tienes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1600200" y="1960073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 smtClean="0">
                <a:solidFill>
                  <a:srgbClr val="FF9900"/>
                </a:solidFill>
                <a:latin typeface="Comic Sans MS" pitchFamily="66" charset="0"/>
              </a:rPr>
              <a:t>tiene</a:t>
            </a:r>
            <a:endParaRPr lang="es-ES_tradnl" sz="24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6096000" y="1520179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tenemos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6281057" y="2359966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2051050" y="2778579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5562600" y="2849265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tengo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676400" y="40386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Ella tiene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934200" y="4040188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¿</a:t>
            </a:r>
            <a:r>
              <a:rPr lang="es-ES_tradnl" sz="2400" dirty="0" smtClean="0">
                <a:solidFill>
                  <a:srgbClr val="FF9900"/>
                </a:solidFill>
                <a:latin typeface="Comic Sans MS" pitchFamily="66" charset="0"/>
              </a:rPr>
              <a:t>Tienes tú…?</a:t>
            </a:r>
            <a:endParaRPr lang="es-ES_tradnl" sz="2400" dirty="0">
              <a:solidFill>
                <a:srgbClr val="FF9900"/>
              </a:solidFill>
              <a:latin typeface="Comic Sans MS" pitchFamily="66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6814457" y="5351463"/>
            <a:ext cx="1981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Los vecinos tienen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6128657" y="1981844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tienen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2362200" y="4495800"/>
            <a:ext cx="2362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Ellos tienen</a:t>
            </a: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676400" y="4952999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Yo tengo</a:t>
            </a: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1752600" y="5351463"/>
            <a:ext cx="312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Nosotros tenemos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6553200" y="4953000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El doctor tiene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6705600" y="4495800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É</a:t>
            </a:r>
            <a:r>
              <a:rPr lang="es-ES_tradnl" sz="2400" dirty="0" smtClean="0">
                <a:solidFill>
                  <a:srgbClr val="FF9900"/>
                </a:solidFill>
                <a:latin typeface="Comic Sans MS" pitchFamily="66" charset="0"/>
              </a:rPr>
              <a:t>l </a:t>
            </a:r>
            <a:r>
              <a:rPr lang="es-ES_tradnl" sz="2400" dirty="0">
                <a:solidFill>
                  <a:srgbClr val="FF9900"/>
                </a:solidFill>
                <a:latin typeface="Comic Sans MS" pitchFamily="66" charset="0"/>
              </a:rPr>
              <a:t>no tiene</a:t>
            </a:r>
          </a:p>
        </p:txBody>
      </p:sp>
    </p:spTree>
    <p:extLst>
      <p:ext uri="{BB962C8B-B14F-4D97-AF65-F5344CB8AC3E}">
        <p14:creationId xmlns:p14="http://schemas.microsoft.com/office/powerpoint/2010/main" val="19829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6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79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2016-02-29T21:12:30Z</dcterms:created>
  <dcterms:modified xsi:type="dcterms:W3CDTF">2016-02-29T21:27:45Z</dcterms:modified>
</cp:coreProperties>
</file>