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4" r:id="rId4"/>
    <p:sldId id="282" r:id="rId5"/>
    <p:sldId id="275" r:id="rId6"/>
    <p:sldId id="271" r:id="rId7"/>
    <p:sldId id="272" r:id="rId8"/>
    <p:sldId id="283" r:id="rId9"/>
    <p:sldId id="276" r:id="rId10"/>
    <p:sldId id="265" r:id="rId11"/>
    <p:sldId id="269" r:id="rId12"/>
    <p:sldId id="284" r:id="rId13"/>
    <p:sldId id="277" r:id="rId14"/>
    <p:sldId id="285" r:id="rId15"/>
    <p:sldId id="278" r:id="rId16"/>
    <p:sldId id="280" r:id="rId17"/>
    <p:sldId id="281" r:id="rId18"/>
    <p:sldId id="266" r:id="rId19"/>
    <p:sldId id="270" r:id="rId20"/>
    <p:sldId id="286" r:id="rId21"/>
    <p:sldId id="279" r:id="rId22"/>
    <p:sldId id="287" r:id="rId23"/>
    <p:sldId id="262" r:id="rId24"/>
    <p:sldId id="263" r:id="rId25"/>
    <p:sldId id="264" r:id="rId26"/>
    <p:sldId id="267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8227-057B-4AC5-9FB0-105B328EE899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743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List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6000" dirty="0" smtClean="0">
                <a:latin typeface="Comic Sans MS" pitchFamily="66" charset="0"/>
              </a:rPr>
              <a:t>1</a:t>
            </a:r>
            <a:endParaRPr 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excite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(v.)</a:t>
            </a:r>
          </a:p>
          <a:p>
            <a:r>
              <a:rPr lang="en-US" sz="4000" dirty="0" smtClean="0">
                <a:latin typeface="Comic Sans MS" pitchFamily="66" charset="0"/>
              </a:rPr>
              <a:t>motivate, feel happy, thrill</a:t>
            </a:r>
          </a:p>
          <a:p>
            <a:r>
              <a:rPr lang="en-US" sz="4000" dirty="0" smtClean="0">
                <a:latin typeface="Comic Sans MS" pitchFamily="66" charset="0"/>
              </a:rPr>
              <a:t>excitement (n.), excited/exciting (adj.), excitedly/excitingly(adv.)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excite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20484" name="Picture 4" descr="C:\Documents and Settings\bnorris\Local Settings\Temporary Internet Files\Content.IE5\AJGR45LE\MP9004464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200400" cy="4291445"/>
          </a:xfrm>
          <a:prstGeom prst="rect">
            <a:avLst/>
          </a:prstGeom>
          <a:noFill/>
        </p:spPr>
      </p:pic>
      <p:pic>
        <p:nvPicPr>
          <p:cNvPr id="20486" name="Picture 6" descr="C:\Documents and Settings\bnorris\Local Settings\Temporary Internet Files\Content.IE5\SRE965AI\MP9004225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81400"/>
            <a:ext cx="3048000" cy="3048000"/>
          </a:xfrm>
          <a:prstGeom prst="rect">
            <a:avLst/>
          </a:prstGeom>
          <a:noFill/>
        </p:spPr>
      </p:pic>
      <p:pic>
        <p:nvPicPr>
          <p:cNvPr id="20489" name="Picture 9" descr="http://t3.gstatic.com/images?q=tbn:ANd9GcRyFUPyrXzQgH7-wvOtpEDKsskLxjFbalU2N_6eMM3LjZ_LXT4&amp;t=1&amp;usg=__vQDhfcAMm48_3qhgbk4nl_AXef4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3124200" cy="347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predict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Foretell, say before </a:t>
            </a:r>
            <a:r>
              <a:rPr lang="en-US" sz="4000" dirty="0" err="1" smtClean="0">
                <a:latin typeface="Comic Sans MS" pitchFamily="66" charset="0"/>
              </a:rPr>
              <a:t>s.t</a:t>
            </a:r>
            <a:r>
              <a:rPr lang="en-US" sz="4000" dirty="0" smtClean="0">
                <a:latin typeface="Comic Sans MS" pitchFamily="66" charset="0"/>
              </a:rPr>
              <a:t>. happens, guess, forecast, expect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predict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 descr="C:\Documents and Settings\bnorris\Local Settings\Temporary Internet Files\Content.IE5\SRE965AI\MC9002829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399"/>
            <a:ext cx="2472209" cy="3248239"/>
          </a:xfrm>
          <a:prstGeom prst="rect">
            <a:avLst/>
          </a:prstGeom>
          <a:noFill/>
        </p:spPr>
      </p:pic>
      <p:pic>
        <p:nvPicPr>
          <p:cNvPr id="34822" name="Picture 6" descr="C:\Documents and Settings\bnorris\Local Settings\Temporary Internet Files\Content.IE5\1ZJ83GKU\MP9004422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657600" cy="2438400"/>
          </a:xfrm>
          <a:prstGeom prst="rect">
            <a:avLst/>
          </a:prstGeom>
          <a:noFill/>
        </p:spPr>
      </p:pic>
      <p:pic>
        <p:nvPicPr>
          <p:cNvPr id="34828" name="Picture 12" descr="http://t3.gstatic.com/images?q=tbn:ANd9GcRLcnWNq1jUvhR20p_yBNgyBoIgXs06wxXTcHWDU2H9nJBDB9Q&amp;t=1&amp;usg=__oUpRDxMfSUOFtgxFfguAqjCL2A4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953000" cy="51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conclude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End, finish, wrap up, </a:t>
            </a:r>
            <a:r>
              <a:rPr lang="en-US" sz="4000" dirty="0" smtClean="0">
                <a:latin typeface="Comic Sans MS" pitchFamily="66" charset="0"/>
              </a:rPr>
              <a:t>complete, decide</a:t>
            </a:r>
            <a:r>
              <a:rPr lang="en-US" sz="4000" dirty="0" smtClean="0">
                <a:latin typeface="Comic Sans MS" pitchFamily="66" charset="0"/>
              </a:rPr>
              <a:t>, assume, achieve, </a:t>
            </a:r>
          </a:p>
          <a:p>
            <a:r>
              <a:rPr lang="en-US" sz="4000" dirty="0" smtClean="0">
                <a:latin typeface="Comic Sans MS" pitchFamily="66" charset="0"/>
              </a:rPr>
              <a:t>Conclusion (n), conclusive 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), conclusively (adv)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conclude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 descr="C:\Documents and Settings\bnorris\Local Settings\Temporary Internet Files\Content.IE5\2RRDI9TD\MC9000787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80494"/>
            <a:ext cx="4079681" cy="2710340"/>
          </a:xfrm>
          <a:prstGeom prst="rect">
            <a:avLst/>
          </a:prstGeom>
          <a:noFill/>
        </p:spPr>
      </p:pic>
      <p:pic>
        <p:nvPicPr>
          <p:cNvPr id="35845" name="Picture 5" descr="C:\Documents and Settings\bnorris\Local Settings\Temporary Internet Files\Content.IE5\9TEKGZQB\MC900116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638477" cy="163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image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(n.)</a:t>
            </a:r>
          </a:p>
          <a:p>
            <a:r>
              <a:rPr lang="en-US" sz="4000" dirty="0" smtClean="0">
                <a:latin typeface="Comic Sans MS" pitchFamily="66" charset="0"/>
              </a:rPr>
              <a:t>Picture, representation, illustration, vision</a:t>
            </a:r>
          </a:p>
          <a:p>
            <a:r>
              <a:rPr lang="en-US" sz="4000" dirty="0" smtClean="0">
                <a:latin typeface="Comic Sans MS" pitchFamily="66" charset="0"/>
              </a:rPr>
              <a:t>imagination(n.), </a:t>
            </a:r>
            <a:r>
              <a:rPr lang="en-US" sz="4000" dirty="0" smtClean="0">
                <a:latin typeface="Comic Sans MS" pitchFamily="66" charset="0"/>
              </a:rPr>
              <a:t>imagine (</a:t>
            </a:r>
            <a:r>
              <a:rPr lang="en-US" sz="4000" smtClean="0">
                <a:latin typeface="Comic Sans MS" pitchFamily="66" charset="0"/>
              </a:rPr>
              <a:t>v.), imaginative </a:t>
            </a:r>
            <a:r>
              <a:rPr lang="en-US" sz="4000" dirty="0" smtClean="0">
                <a:latin typeface="Comic Sans MS" pitchFamily="66" charset="0"/>
              </a:rPr>
              <a:t>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)., imaginatively (adv.)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image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C:\Documents and Settings\bnorris\Local Settings\Temporary Internet Files\Content.IE5\2RRDI9TD\MP9002160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572000" cy="3070860"/>
          </a:xfrm>
          <a:prstGeom prst="rect">
            <a:avLst/>
          </a:prstGeom>
          <a:noFill/>
        </p:spPr>
      </p:pic>
      <p:pic>
        <p:nvPicPr>
          <p:cNvPr id="37892" name="Picture 4" descr="http://t2.gstatic.com/images?q=tbn:ANd9GcRbUHYJtmRnBbT-wnklLlsPUH2TL0Ku-DMRwZSPu0-Si6M5qYc&amp;t=1&amp;h=175&amp;w=159&amp;usg=__PRg8QXVZB6T2_1SxtpkL2kptpJ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911673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imagine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(v.)</a:t>
            </a:r>
          </a:p>
          <a:p>
            <a:r>
              <a:rPr lang="en-US" sz="4000" dirty="0" smtClean="0">
                <a:latin typeface="Comic Sans MS" pitchFamily="66" charset="0"/>
              </a:rPr>
              <a:t>Picture, envision, dream, make up, visualize, think of</a:t>
            </a:r>
          </a:p>
          <a:p>
            <a:r>
              <a:rPr lang="en-US" sz="4000" dirty="0" smtClean="0">
                <a:latin typeface="Comic Sans MS" pitchFamily="66" charset="0"/>
              </a:rPr>
              <a:t>imagination(n.), imaginative 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)., imaginatively (adv.)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imagine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27650" name="Picture 2" descr="C:\Documents and Settings\bnorris\Local Settings\Temporary Internet Files\Content.IE5\RLHWIZ24\MC9003908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199"/>
            <a:ext cx="4343400" cy="4494967"/>
          </a:xfrm>
          <a:prstGeom prst="rect">
            <a:avLst/>
          </a:prstGeom>
          <a:noFill/>
        </p:spPr>
      </p:pic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1" name="Picture 13" descr="http://upload.wikimedia.org/wikipedia/commons/9/9a/Ima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2425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strategy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(n.)</a:t>
            </a:r>
          </a:p>
          <a:p>
            <a:r>
              <a:rPr lang="en-US" sz="4000" dirty="0" smtClean="0">
                <a:latin typeface="Comic Sans MS" pitchFamily="66" charset="0"/>
              </a:rPr>
              <a:t>plan, policy, technique</a:t>
            </a:r>
          </a:p>
          <a:p>
            <a:r>
              <a:rPr lang="en-US" sz="4000" dirty="0" smtClean="0">
                <a:latin typeface="Comic Sans MS" pitchFamily="66" charset="0"/>
              </a:rPr>
              <a:t>Strategize (v), strategic 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), strategically (adv)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presume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Suppose, assume, think/believe, consider, guess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presume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http://t0.gstatic.com/images?q=tbn:ANd9GcTg4rMa9iPudm8sJttfYMKgOpcZeWOEbdmKROS79kKTWjccPEU&amp;t=1&amp;usg=__-pWtzV-VUVjSTIEPicDn4mwHlz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399651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coincide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Agree, match, correspond, overlap, happen together, intersect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coincide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8" descr="http://t1.gstatic.com/images?q=tbn:ANd9GcSNncqWcoHacbfVeGri1n-O6Dz1vZEkGT5YhILspbQnt5b8y_w&amp;t=1&amp;usg=__J0Cp66MzZJ8FA-IoVC__vnsE7I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029200" cy="537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govern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(v.)</a:t>
            </a:r>
          </a:p>
          <a:p>
            <a:r>
              <a:rPr lang="en-US" sz="4000" dirty="0" smtClean="0">
                <a:latin typeface="Comic Sans MS" pitchFamily="66" charset="0"/>
              </a:rPr>
              <a:t>manage, rule, influence, control, administer</a:t>
            </a:r>
          </a:p>
          <a:p>
            <a:r>
              <a:rPr lang="en-US" sz="4000" dirty="0" smtClean="0">
                <a:latin typeface="Comic Sans MS" pitchFamily="66" charset="0"/>
              </a:rPr>
              <a:t>government (n.)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govern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2050" name="Picture 2" descr="http://t2.gstatic.com/images?q=tbn:ANd9GcTU7Ti7SHPJWgvMNfT-uSBpKHbb7E3kT0bPXMPZG4aeB_nK87Q&amp;t=1&amp;usg=__rKitCsAK2MnVM2fk28iYRD86PT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634482" cy="2286001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ANd9GcR7Y6iLctSxcx_4zsC7XZVhoTs6FCBrupVLEUDG7wed6plB6ZY&amp;t=1&amp;usg=__lG5fZwdmQ_S5dOF5zV51rEaz6t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5334000" cy="335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upward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(adv.)/(adj.)</a:t>
            </a:r>
          </a:p>
          <a:p>
            <a:r>
              <a:rPr lang="en-US" sz="4000" dirty="0" smtClean="0">
                <a:latin typeface="Comic Sans MS" pitchFamily="66" charset="0"/>
              </a:rPr>
              <a:t>Up, toward higher level</a:t>
            </a:r>
          </a:p>
          <a:p>
            <a:r>
              <a:rPr lang="en-US" sz="4000" dirty="0" smtClean="0">
                <a:latin typeface="Comic Sans MS" pitchFamily="66" charset="0"/>
              </a:rPr>
              <a:t>Rising, improving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upward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C:\Documents and Settings\bnorris\Local Settings\Temporary Internet Files\Content.IE5\YWM07D4C\MC9002812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3861978" cy="3272827"/>
          </a:xfrm>
          <a:prstGeom prst="rect">
            <a:avLst/>
          </a:prstGeom>
          <a:noFill/>
        </p:spPr>
      </p:pic>
      <p:pic>
        <p:nvPicPr>
          <p:cNvPr id="30723" name="Picture 3" descr="C:\Documents and Settings\bnorris\Local Settings\Temporary Internet Files\Content.IE5\EJ8EE1Y7\MC9004127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505200" cy="3208768"/>
          </a:xfrm>
          <a:prstGeom prst="rect">
            <a:avLst/>
          </a:prstGeom>
          <a:noFill/>
        </p:spPr>
      </p:pic>
      <p:pic>
        <p:nvPicPr>
          <p:cNvPr id="30726" name="Picture 6" descr="http://sweettater.files.wordpress.com/2009/09/upward_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2667000" cy="2667000"/>
          </a:xfrm>
          <a:prstGeom prst="rect">
            <a:avLst/>
          </a:prstGeom>
          <a:noFill/>
        </p:spPr>
      </p:pic>
      <p:pic>
        <p:nvPicPr>
          <p:cNvPr id="30728" name="Picture 8" descr="http://t2.gstatic.com/images?q=tbn:ANd9GcTfvUKyU1RkBoal9KdrUYw6_ThYqHw1ek-B5qEokMPXOEVhFwE&amp;t=1&amp;usg=__mBtHrdXdHhE0TJJyrd-yvP-T7b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267652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bnorris\Local Settings\Temporary Internet Files\Content.IE5\TTL9NRV2\MP9004388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200400" cy="4257739"/>
          </a:xfrm>
          <a:prstGeom prst="rect">
            <a:avLst/>
          </a:prstGeom>
          <a:noFill/>
        </p:spPr>
      </p:pic>
      <p:pic>
        <p:nvPicPr>
          <p:cNvPr id="31756" name="Picture 12" descr="http://us.123rf.com/400wm/400/400/nruboc/nruboc0607/nruboc060700066/477341-football-strategy-on-the-chal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strategy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C:\Documents and Settings\bnorris\Local Settings\Temporary Internet Files\Content.IE5\3JI5A81I\MP9004228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00400"/>
            <a:ext cx="3352800" cy="3352800"/>
          </a:xfrm>
          <a:prstGeom prst="rect">
            <a:avLst/>
          </a:prstGeom>
          <a:noFill/>
        </p:spPr>
      </p:pic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respond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React, take action, reply, answer</a:t>
            </a:r>
          </a:p>
          <a:p>
            <a:r>
              <a:rPr lang="en-US" sz="4000" dirty="0" smtClean="0">
                <a:latin typeface="Comic Sans MS" pitchFamily="66" charset="0"/>
              </a:rPr>
              <a:t>Response (n), responsive 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), responsively (adv)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respond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t3.gstatic.com/images?q=tbn:ANd9GcSr5S-OFgH4yUQc5hc2BXldRiN0cmKopFQBdaXx9BI2rU78PIY&amp;t=1&amp;usg=__KtUlpKdoesPetGTgQGDnBxluaW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012" y="1219200"/>
            <a:ext cx="3934980" cy="5438925"/>
          </a:xfrm>
          <a:prstGeom prst="rect">
            <a:avLst/>
          </a:prstGeom>
          <a:noFill/>
        </p:spPr>
      </p:pic>
      <p:pic>
        <p:nvPicPr>
          <p:cNvPr id="33796" name="Picture 4" descr="http://t1.gstatic.com/images?q=tbn:ANd9GcRyYPZaGLQ9Mh2nbPYcIDOA_kxKMxtthYpud_a5lnJQcaD8rQM&amp;t=1&amp;usg=__dhOEoyuT_D_Zck-5a_I5Xhb_cP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524125" cy="2524125"/>
          </a:xfrm>
          <a:prstGeom prst="rect">
            <a:avLst/>
          </a:prstGeom>
          <a:noFill/>
        </p:spPr>
      </p:pic>
      <p:sp>
        <p:nvSpPr>
          <p:cNvPr id="33798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HAAAAgIDAQEAAAAAAAAAAAAABQYEBwABAwII/8QAQhAAAgEDAwEGAwUFBgMJAAAAAQIDAAQRBRIhMQYTIkFRYXGBoRQjMpGxFULB0fAHJDNSsuFDgqIlJkRTVGRydPH/xAAbAQADAQEBAQEAAAAAAAAAAAACAwQBBQAGB//EACYRAAIDAAICAgICAwEAAAAAAAECAAMREiEEMSJBExQFMlFhcYH/2gAMAwEAAhEDEQA/AK/1kf8AbeoH0u5f9bUW0u1C6LJHexttncFQvXFbFlHfdor4StshiuZWkcDOAJDT7ptjp2qQNE06tJ4Sywn8LL0YEjjjqMVHyIYxtVQbsxEj0CykJKtPbgHkOBkGtdobU3ZiFqrMIIwpUjBI9R61ZF7pcMd5c3YkwGhICnHDY/Fn4CkK+09biTNlM63QO9IsgHPmmfX0HmDXgxUyj9dSNEE9mIu71iMY4CP+lC5ID3rtjqx/WmPS42XWFaVGjkKtvV12kceYoRIA0pAOPET1p+/CThfmRCDJs7Jlf/dfwqFpto1zMjKrLAGwzrjOeuOaJTr/AN2mX0uQfpUzsRZi5LxSbUIk3I7DIzgZB+XNKfl0R/iBSvKzDA/a2MHUg6yAsyAMAD4cACvXZ3JsdWBGP7v+fNOOs9m3lvtPurH8VvId5baMqeQRxzg/rSjLfJoeq6jA0aSrJJs2H8OAcniiQktNtp4+oS7H2Fz3BlELiJuVcjAPTpnrW+2kUkdnbl0YDvOuPapmidpl1FhGVCMF4A6cUbaaC4jeC6VZY3GCr+dabWA4ERo8RWHJTK70JSNRQ4OCrYNCJB42BHmaa2sTp/aAQIxaEIzRE/5cdPlS46Rg5dhkmgY/ASVlKthhC/JXstYbP/NeoGkuzahbAj98USvcLoFgqcgu5qHpKs2q2yggAuOT5U0/2E8qlvU1q94UvrqPaCBIeteoJwOzF1Iqbj36cfOoetwS/aJrkldssrBRnnA88envQtrqRYBaqxEQO4qPM0SezNKEe4RgvWyo7hRk4yan6vqipeN3USyLtXDA+1LaGR5VjiB3NwoNdmE9tI0U3hKnDAii3rJvHe40aBffa3nJiCbEHA9zWVG7OkBbplHBRf1rKP6gMO4cWRYL7U5GOFa7l3fAOTXmz1dv2pDJbnaZJANxPQc/xpX1fVJV1TUYZSGUXU2D0I8ZrvZTwSXFnsZkl3Dwv+8PapXrPuV1uNyWZrN1cTaad8py2ASo6UoS6fcRHdFdxyMwyI38PT0PlTNO+/TZjj8AB+tAnt0uY9xljw3WNxz8qWJaoHEybos9zfw/32INLbqxSU/jHkVPqKVMb5GGcDJ5xT3oEJSyKuAXEZ6fCkNBuY56E8Yrwc8ZJd8X0QjNKIuzTc5AuM/Sg2k6hINTiMdx3OWzuJ4HH9CiOpts7LOo6faOc/CgGlWZudWt7cAZeQAY8veuglqpXhHuTLpJIlwxdoZjYlLiPbOE3E44YeuarLtNcQarrBmtEaOMxhn7xgSzeZ46Zp47ZOLbQJ2iXDBRGu3r4iB+lI9hpziAXckEndgZO7o6k4/XFTVEfjY/cqf5MAZnZ/vYJzLsZAoOTjgUSvO06WjhYoJHfPJc4FR7S5USsRgeQonp1ukt3HdOIy+ShzjIBU9R/GlsdOkR9YxcUyMuoXdzq8DXFo6oFdInI/FwCTnocZFBJ5Vnm4QLGvA96cRGy91cuR3sUZQbegbA3EZ9APrSgoaRcuMHOawuCoGSK9MfYSu8DR9PAGADJj6VJ7KwLNfyJsUuVO0nHHBzgnpxUS8JGl2CnqDJ/CifZCP7yeZyQMqoPyyf4UdnqM8YQf2mEWnuLmaJLiUnbFGzZjUDz4xmkraSxdxg5zgVaPbOLSbPSZ7iWIT3ToIoEZjhCTkv8f5Yqru87zA9elFV6mXnk0IaDbfab5SxGF55NM99pDSy4S2g2H/K5yc/z9aG6IsVuuHG1jzzTI4ZohhtyHqAxGPy5pLueUpqqH4+4C0qE2v2mJgQVUAgjkHI4rKy0kZpLpnOeOp6nkVlVKdUGc185GYdCmn7SXvewkk3cuwMOGO9sUbm7JXOmvDcSW6qsxEm5VGVAPmaP6PZx3/bNv2ihNuLiTBEpXd4jjp71YvamG3m0K97vaTBC7ADywppar+QE7KmytgBK1s3E6yQH/iIRz6kVC0LSftjLcX47q0B8WTgvjyHtWtMnDMkinNEJpnn1FoiGKIQck+WMj+vaptOSljnr7hjS4UHed2vhOcADyqvtT0ia3maW2jYx+Yz0PwqydLjITPkTSnEwuXcB3DAuA2ehzQj+sXZWHORcvFjbs1Ksxwvfcn3xU3sRp7vImoyxKsUSlY3P77dOPgM8131q2S406CMgjdMBIFGN5x5D3opYQz2UEUFxGYt0YMUfpH5fxqlsNPLYikMtnEztrkzixk2AEsQDkA/Me9LF5dXt1akd67rGMccDjnBx6U1vpN3rMJFm0QlgcOFkk2bvbNJmtNqmlXjRXto1u5YsDt8LZ6kEcHp6mn+PcqVcQNgXITbuwTPskUPkox81/SjvZCXu55DP98i4Pd9fgfzxQqCF7923ptGNzSA4A+OaZtF0cLoDzWwXvZpSQ5J5VeB8s5NJsYAR1fvYaS6kuWc3G51TxRQbcgkDoR8qTb+8OoXBuWiSIt+5GgUADjoKIhXuoJrpLsrc28jAx5x3iAdR9a5anau9jDfgR4bwuYzjnPGR61v65/Hy2Le0PZxPqcLiNp7OwWNcszuqj1JIphutPh07S4IEJLKcswONzHqf69K89mrVJLe3nfnut+zPqcc/kK66o/fXCoT4QckeopLnnYFEq8aokYPZieLC81RnYrI0QP4nOFHsCevyrxH2OlilE/ehkHIXb1+FOAvdiiN1Cp0AUYA+Vd7N0lBiJ68ofen2VlV1DOi/wDFBE57pEUJ7MFcONpUdRW7KzvUkRo2Pckgks/l7imC907e+OhPXFerqAQWsbJywOCPUVNWQThi6qw7BdyKmt3D2F5KEAUzcjHTHt+VZQTXrlZdRmMeAqttAX0FZVajBk49qhbGA/zLp+yG2uLqT7RI4MrkKQAAd5PlTlpbRX+nPExXNxHhkLcgEEfxqvO1Gs2theXltDKLh0mYER+uTkfKgNrr179oJS52yjbnw8L8PM9KGsFN2FawbAJLsbKG3Zrd0YSxsy71b3oJ2i1Ro9RmtdxAhKqTnnoP50xWYd5jJIQWYkk+ppG7RgHtVegjIM6/6VqeoaxlXkdKMhmy1a9tMC3vJVI5xnI49jROyurmctHpdqkt+xJ2/wCbPU/KlSzjnurxbe2G6Q9MnoM81YGh2Vvotnekyq928O3vB1Uny9qJsHuJXfYkWzEy6qIL6W1mvLdROVhk3rvyRzgcY4JFS9Rdric3FwxecqACDwMdKDWqrDBABu3TLwSADu4JOR5HNFLg+PGc4pVp6AjqV1ixhDRZzCjG4bLtg4BxwKm3lumr2zW10okjlbhTzsHqPQ0Atpe9mdBuG1tnXgnGfzozaXSWDd7cnKEhQcZx5VitkF00kmVlrOkX1t2mOiKx3mVURh0ZSMhsfDn5U76zOml6SyQ+FLaAhcey4H1r08lvf6w2r7We4WPuUZhjA68fI4/Oo0sI1KWeKYEwYAbjgcjGfmKY9nIgD0IFdRUEn7la297LAd6yMG9fWp66rqtxbCwt2kKSMBtI8CnPWma47MRwXKy2tundL4ixII/I0KZJ7XWFtp0OPxxOMYYdc49Ov5VdXajKdMT+qQRsdLZRa2UUKHhU25Hn6n86VtS1idL54bfZgcEsM5P8qJwanI8JR1IIBpEF7vaWRshmJwT6VBSCWJllzcMAjHHrDDaLkrtz+IcEH1PtRO21G3WBp1dnROoXqB5HHpSYrLdIiqQNozz5mi9tp8drZXM8srsywtgDgVQLM9w6fN8hBinR/uOn2oyIHZfQhiMZzQ/V75ba1aeUAbFIVfeky07S6lEIYpbgywRAARvk+H056YqbeXkfanVLa0jmWxikYLlwWAY8dBRlUHyEor82tqyVX5xUmbvJWc9WJJrKs64/s70u1hVWnnnkK5Mm4Kp58gKyl/mUSH9G09mKOt30/wC19S2lz/epgSCcf4jdfatadPND3vesCMAbyB16Aj+vSul+jSazfCF41P2qbwt5je351vs3ANT7QWFmIwg79XmIOQVXxH9PrTGGiRJ7jvabhsDdQADSN2kkWPtJeL+8Z0bPttFWHJCYbh43GGDEf70p9tezVxvbVrYF4yPvNo6Y4B/Kp6VOkS6/SoyDuzFwYtZMqjOI8H5nNWPaxWl7p2oPFF3crIA7IMn2OPXjNVXoqzQXyuBlHX6ZqztFVotDvpZQ6o6hcEYORnp9fyrHHcWDiSIvMEaXAVpbdcx49OgPw/lUSC47y4CMQRnn4Uq23aCX9rvLcsRFONh9EGfD+X8TRfXJTZaYJEbEksi7WX06n+velmttyOSxQmwqs/2aZe82kkYJU/i9/jU5dQXaXkZcDG1DgAfnSNNqctwqALtmHBGeD71L0zVFaUQvEZZS4VFVvxHPSvGsjCYQcGOT2kkO99hh3Hf3bsGOTz1Bxio+l9oxpkt5arZwzG7VUlEwJAUZ6YI9c59hXvWb1i4UsCxPi2jzpcgaM35PcTPcStx4PD7DNCukkiawGYYy3Qgms2exG7JCuhY+E+hA5pEQOvaO+Vz/AIO5QMEYHQcHkdasay7N/blkS11A29xJk946blHyBB+tKnaPsjqXZW6N1qN5bXZvCdkkTHc2OSSCOOo8zTgAFMVy1gs82w3JIfIIT9Kr0bnBC9ae4pWWwuGAy/dtjHwpLswxBAwc+vka94/QMzye2Ah3s7pUkjGfumlKHhFovNFfLZXE/c91GmAQRltueT7Dp+dQ9Ev1tl3lypA5586Y5oJdStWeO+MDToFDIdy+XofkfjQlvlpjFrxMEVRPFLiO6hjlGcq20BgatHRX02XTYLm0srWNtmN4hUMCODyBVe23Z20gCfaruSS4Lbe7jUEt6j4e9NsNxc6UY7BdNxbKuY5FlySM9fTNGzA+oXjKUPykq7uiwkiBwFIOB71lDryZJLqOVCwblWUjBHHGaylbOrgPYlaa7OV13USmAPtk3H/O1OH9maRPd3krKvfhUEeeCASd36AfOli8torjtFqCSY5upiPk7UZ0WZNOvg+8LuXY4/SrGbiwE+cqTRsfr5AzKWLbgcEhScjy4FH7O1jmskieIldmCGXGR1oHoE8dxaI0hwyMUBB5wD/I01WCBVzxmnKo5ch9yjl1kQ9U7DraXjXViC0W7wweRz1Gamdq9Ugh7KT/ALP8Yhj296TnDnC+XmMkc07z7Rhjk/A0o9o9NWXSNZIEYaS3d9jeHcR4hz0JyPjS3rA+oqxSwBWUeuWUh+cdTXeN5GVEkkkZE/ArMSF+AriOABj3NdkoYsQ3o2lDVxLDFII7pE3x7jw2Oo+PNFuymjJbrLqtxKrMGMcKKeBgck+/lS1Y3T2dzHPCxEiEEGm2zczQ3E1ohMZyZURyyo5Oc/A54Ppx5UqwapyPrIBGzle3RZyx5ZjgVKgvZC6bY1HdjJ3IxyPLpW9V7LXp0+y1K13MPEJ1x/hgnwt8PI/L3rUsT2wRZFCuBndj8Q+NKKcOjHq4fch3SNRkQ28mCqFsk7SWYefwxUX+0u4lu5NLkZGRHjdlU9VyQf0xW9DhutQvo7CEskZ8cjFeAg64565xRjt3p23TLORnMslrKsZdgMsGHt7gVn1Abpop6TYNcR7F+fFLmudnZNPv+/slLW7v0A6U/aarRW5WNFDOvJFedWC29gm4ZkaQFQfQdaxC3LBGpULWCyvkiezEl2IXIjwxAGdvOM03adcRm3S5gRWEg3HjC5+Hl0rzHKiHcg2n/Kf65r1H3bXBEKpHE6gbUAUBh148gf51tgIGGMap6nKtInaDVm0+zRYrgC6uCTGsIVTGvTxEgknOeOKVG17UlkWeO9mE64UHcSAPPg8UT7ZWDW5TUFbfG/3TKRkKwHH5jPzFK0IkkcZ8O48cVRVnHZzby3PIxDXdV1G4E3cxM0a5IQbBzx61lEU0FbPTlaW8dDLguypuyMcAfCsoCy7KEFoUdxe1sNHrV+yHH97mII/+bVu2lF1gbtsvmCete9WG/U9Q9ruYf9bUNEAlbh9jj61dZWHHUgrsNZlg9ib4G4ubWeX/AAl3gH08z9BVgadcOId7EqGbwq3XH9Gk7sX2FuILK31wXsUqz25YwNGwbB8g3rxTNayq2oSgrhIgFAx59T+teVeIyU1vzBMOP98ndk/ipV7WNNMEtI0lQbGmkJHgIUEAfHp9KYpWG32IzjOKgyI1wO5RMKv4WZ8+nUefnWOujI6tuJ2UXqVs1nqF1BIMNFIyEA5wQa4xnyoj2nt/suvahDtC7bhiAPIHkfQihqH0B+dJzOpKT8tnfpg019gjJJrqRK7KrRNv255AGf1pUzmPJ8qKaBqVxpmo291a7O9AZPGMjkY5+eDWAgHYfZGCX/YbRCi4BG0qQw60t9stBEUK6jZxg23/ABEH7gPn7DPX+sLWn6tqCs011qSRTQDvNkmcSjz5A+gGenlnD52V1c6tPch5DJCowvAKTZHJ/wBvjn0oiVu+JHcDg9XyEFdjdLvbZkvbkJFC6nC7ssc+R9PX5VK7bQyfsa5LRsdu1xx6Ec0WuYZIJJ0gBEe/dGB5KecfI5FDu0AL6NfQTsCTbMyDrggGj/UHHqR1/wAixvCuOtyJ1lqdnbRZmk3MBwi8k0Nv9Qe/ue8ddqAYRB+6Pj5mhaMA20Jge1dxQVUqh2fdeP41dR5D3O0y7lyvlUITyQXkWXfYTtwcdfWiERyMGoOpwOFDIM7WBU0y5OSEx3kVh0PUIahD9u0y7tWXcZI9yDP7w5H9e9B9DSyu7aPvI0LRKAV54YHr70SFypVGRsY5rmbSISvPBhe8OSgHRvP+dcxSQMnzliANpheO7eMALjaBWUE7+WM45NZXsM9zH3F3UGA1a/B/9ZNx/wA7Vxis3muFaAkDq7AZCr5miN9o9/Pq1+ywMq/apSGfwgjvGo52e05klFimHnnIU7SQcZydvwAJrqNcoXiD3OWlLE6R1H/srqn2XQra2a2mEUUQSMv/AIsvvsHT51I0yweHvJ7w91LM5faTkqp8qMWzvZ26IxyQMAbRwPTivDzJgu0a5zlj5/OtVcEepUDAIPunBdlBG0jpioEaKDsa1SRQSVYydP6IFe5phPKzBgct0A6V4jtowcbMA+LB6H1rSJvICVd/aEIX7VXAgCx7UjDjO7LY5+mKW2O3OAT70a7WII+0epOwC5nOPPIwMUD75mP4QV6YHWp29xZkmGOSRH+7fAXcTjOBUjSBE+oWiXCB4jOiuh6FScGmGDW9M/ZLRXU0g3W4QQLBtZHAwcOOqt1IPv60uWCF76NFON0ibT0/eHNYPc8fUtuLslYS3Luk11FApGIUfw5B4Kk8jnPn046Uw6HptloqdzZxBe8wWkONzMCeuPj6VqEqgMQIbau5iD+X8a1POEiZcHcvKkVYEUdgSYuzDCYdvCXlG0kblzj9aAa93SWsheRNxjdQucZyp861q1+B2cnuVkKlELKwPI/rNV5+x+0OtQm4trG8kRuUkYhd3w3EZ+VC1hHQEQPEraz8jNmQXEV6gH0zUhCD514a1ntHaC6ieKaM4dHGCDWs46UAn6DQ3JARJcTYru43qVx1GKgpJzUhJD68U0H6jiYIhfup3tHOWiPHPJHUfSj+m201zZtPFGWjD7fy/wD2mDs5o2n6rZzNqFnFO0cwaN2JVhkcgMuDjgcHimm1hs0jWxW3jigXCxqgxsPocevrSV8EMSSep8Z5/m/htatR2DFfs/oVpcwzSX9qZGyAquSuB5kdKynVLVYQAnPxrKrSpVXMnJa5nOyidZ7RzRapfIoAAuZQeeeHNdexfayHSdWm1O/tZLgbO7j2MFKE9Tz7ClPXWddd1Eg/+Kl/1tUqMhbaMYx4ck+5rn11qp0S6y5yMlwR/wBonZ294kmuLZz1FxEcfmMiuF3210YqYotWiRehITLH5mqimIAIfO4/5h1riYQwyW59hTyTBW3PqWxB2t0HBV9VUAee0DNSrPtXoMk6RQ6ll2bCggHJPpyKpOQbTyQR7Uxdg9ON3rsc8jARWwMrHjr0H1P0rORh/l2Pl5oOkXF9M0aCSeWZnldoS23k+vvxXm57N2skJDQrIpHhITAz6cefyo2kFux74O/gbG0vxn1xXE3DWgZ3vY1QMQA0eQfTnNAcgFjK31bs5d2c5S23qM/hPIHnjqajaRFK+tWEDrtuGuI02t0PiHNWdEbfUg68rOT4Tg7TWuzenJH2qlH2EPIlmCsjLkRtv6g+R968q6Z7mQI4yWyWkLKSGkY5c9PlQ+RRuVwSVzg/OilyCU2ZAz+8fWoCBCzRyOOfQ1XEgzlYd7a95EqQs0LHaJT4SDyDz865a1r2pafY3F00lqvd4BWI5JJ/COP64Nc9deCPTo7qaZYZ45BGNxwGODgflmq+1nU7q9nMV0ix92wxHsxn0yfP1qZ7HV+IHUfR4aeRYrMf/JyuL651G5a6uiWmlJZyT+Qrww8Oa0hRB4j4j5mvbYKZB4op9rXirxE8EMACvnWxMV6ivaDKVoqGKBl59ayG2juOvYu4LWU0cZcyCQHhwBjHuKPXbyCPvJoH8I5kQhsD3AwSPh0pE7Mara6Y7i97wK7bVdD+H41YNjcxyn7i67weas27HyPIq6o6s+B/lgP22Iky01KJo4++G9WUFZFOR0rKiG0WxMs0eFilIbu16K3OSPY8VlM4A9zn8iJ84a8QNc1H/wC1L/rau6khIz5bRimjW+wWpvdajcJH3k7XjsiIy7ShYnOSRg0valpt9pKxRX9rJCwXA3dD8D0PyNcpWX6M6bqw9iRZ5QTtKhgfWvBeMqTlgB9PnXJiS3I6elaboWAHQ0RMDJpxvdfFuHrTX2OnWJdQiUOZSEChFycc/wAaUYUQsBjminZq/a01YkNtWZTG3OP66fWshD3LQ0y3mlSRLlnjlVt33eMt+fwFSFeFrwrdPINuCrMvOfhioOnXcQBl3M7lQyKDz8vQc+dEVubkSq0iyrvXGOSfzxWQoVktluYPs/evyMqwfnNBkvry1hmKTyQ3Uf3LMOpAPAI86mxyShwHjg3EZDMeaFa0AWuXkkkWZgp3ODsxjoD06USHGEFxqmDLntZ2igb7m+V0I5LQqSPlgVxt+3HaB7pA09u67gpVoyPzAOKgKbtHUI4ORzmUEY9hk1N0nTkuNVxe53SRHYSuCGHPUYBFUMOuohWMl9pNWl7UdmAn2dI54rscIeGIXIPQYyDSpprXt13ltcyoY15Cq2WU9OvXpRa1ijgttb0kzhpo7wumPxbQpGf+rFR9MEamQx3nfx5G0sMENjoTSl7aNDFRN/sSzIDNtySNxJJP6/rW30uGKEiNdu4cMjY+o4qR3xiScsqiYkd2H8x5/GpVrbG4RjMI4h6IzD6AVXxX1klFz8j2RkVZra9gJMFzJnqAXzUuym1TcBNHE48mztP0qVfadFIzol7Csi8kd4c4+YoppsFtbyoskm71wP4ml/hXZUnn31j4uYqaw94dYNmu/I2gRgdcgHOPn9KtZJYdoN5G9oV6SvET+RxgUX0ySPbF3kavsXwO4BZR7HGa7PqUykq4wBjchOQRR1jh6nL8nzS76w7nKyurRohGWuJwTnxhmB9xnpWUL1m/h0uZ5pnS3tWCtk+RPGBj86ym81+zCQFhoEFPrZnvrqFiwBnlQ+X75FBdV+06VYSPd3SX2nyN/gSJ4ipPHljNZWV86vTT6Yn4mIN8bU3shsBKttn7sTEFgMeZHvmo0h8NZWVfObumaQ7AW9ATWrXckqsh5TxZ9MVlZXp6WhpllDp8UErSFVnRGVgMnBGfqTRcXsSqqh2jYYYIoOFBOM5rKyhMISfFL9033j/iwwPXNcL+RpyyARsHgKbtuG8/51lZWrPH1EWLBZ1UJKmeEkJyPpRq2k2W8cka7HjLAZ8Q5U/DzrKyqSepKPcTNCmMlxcTzlnkkhdmbPJJIOTU2zmVZ5LdFAVMYwOp5JP5EVlZS6/cY/owmsEXe7gWjYHjjKn5Ubsp50CgPGQRwwXbWVlV+pMe4N7XWRme1y748TNmQt5D19s1F0uFIiNpZWC7lYYYMvwP+1ZWV7/czTmSwNLlYpbBtvjUjwjA6V7v/DIW82QfxFZWV5ZyL/7H/sSP7VpCLbRp+ue9Vh6nC81lZWVFaPmZ3PBY/rrP/9k="/>
          <p:cNvSpPr>
            <a:spLocks noChangeAspect="1" noChangeArrowheads="1"/>
          </p:cNvSpPr>
          <p:nvPr/>
        </p:nvSpPr>
        <p:spPr bwMode="auto">
          <a:xfrm>
            <a:off x="155575" y="-601663"/>
            <a:ext cx="12573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t2.gstatic.com/images?q=tbn:ANd9GcTpriF425oTcSQGK_ADUCLIRIHnTh9Bl3NfKaAHHm-XRYJdz-A&amp;t=1&amp;usg=__e89KHQ4OX8ivaCARhHzC9KGfPzs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perfect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(v.) /(adj.)</a:t>
            </a:r>
          </a:p>
          <a:p>
            <a:r>
              <a:rPr lang="en-US" sz="4000" dirty="0" smtClean="0">
                <a:latin typeface="Comic Sans MS" pitchFamily="66" charset="0"/>
              </a:rPr>
              <a:t>Improve, refine, achieve,</a:t>
            </a:r>
          </a:p>
          <a:p>
            <a:r>
              <a:rPr lang="en-US" sz="4000" dirty="0" smtClean="0">
                <a:latin typeface="Comic Sans MS" pitchFamily="66" charset="0"/>
              </a:rPr>
              <a:t>Great, wonderful, flawless</a:t>
            </a:r>
          </a:p>
          <a:p>
            <a:r>
              <a:rPr lang="en-US" sz="4000" dirty="0" smtClean="0">
                <a:latin typeface="Comic Sans MS" pitchFamily="66" charset="0"/>
              </a:rPr>
              <a:t>perfection(n.), perfectly (adv.)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perfect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 descr="C:\Documents and Settings\bnorris\Local Settings\Temporary Internet Files\Content.IE5\SRE965AI\MC9000482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725346" cy="3429000"/>
          </a:xfrm>
          <a:prstGeom prst="rect">
            <a:avLst/>
          </a:prstGeom>
          <a:noFill/>
        </p:spPr>
      </p:pic>
      <p:pic>
        <p:nvPicPr>
          <p:cNvPr id="29701" name="Picture 5" descr="http://t0.gstatic.com/images?q=tbn:ANd9GcQgqEjQOopFYH7WYcAMLWNEG8iBOVHJjp8iZ8izrky9YnfYOLg&amp;t=1&amp;usg=__FVuafy5t7CSb0iP27fuY947r9k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112294" cy="4044402"/>
          </a:xfrm>
          <a:prstGeom prst="rect">
            <a:avLst/>
          </a:prstGeom>
          <a:noFill/>
        </p:spPr>
      </p:pic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7" name="Picture 11" descr="http://www.blogcdn.com/www.stylelist.com/media/2010/08/perfect-haircut-square-face-curly-hair-jill-before-after590do080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838991" cy="322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Create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Make, invent, build, design, produce</a:t>
            </a:r>
          </a:p>
          <a:p>
            <a:r>
              <a:rPr lang="en-US" sz="4000" dirty="0" smtClean="0">
                <a:latin typeface="Comic Sans MS" pitchFamily="66" charset="0"/>
              </a:rPr>
              <a:t>Creation (n), creative (</a:t>
            </a:r>
            <a:r>
              <a:rPr lang="en-US" sz="4000" dirty="0" err="1" smtClean="0">
                <a:latin typeface="Comic Sans MS" pitchFamily="66" charset="0"/>
              </a:rPr>
              <a:t>adj</a:t>
            </a:r>
            <a:r>
              <a:rPr lang="en-US" sz="4000" dirty="0" smtClean="0">
                <a:latin typeface="Comic Sans MS" pitchFamily="66" charset="0"/>
              </a:rPr>
              <a:t>), creatively (adv)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create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69" name="Picture 1" descr="C:\Documents and Settings\bnorris\Local Settings\Temporary Internet Files\Content.IE5\TTL9NRV2\MC9001283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690369" cy="4191000"/>
          </a:xfrm>
          <a:prstGeom prst="rect">
            <a:avLst/>
          </a:prstGeom>
          <a:noFill/>
        </p:spPr>
      </p:pic>
      <p:pic>
        <p:nvPicPr>
          <p:cNvPr id="32774" name="Picture 6" descr="http://t2.gstatic.com/images?q=tbn:ANd9GcQHrcSxNKBfVsYwR3Xxc__ERUark9ykU0pfccfWdIinE3V9WdA&amp;t=1&amp;usg=__6UUKrimHUWEzRVR0EV75zjP0L2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317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285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ESL 8 Vocabulary List  1</vt:lpstr>
      <vt:lpstr>strategy</vt:lpstr>
      <vt:lpstr>strategy</vt:lpstr>
      <vt:lpstr>respond</vt:lpstr>
      <vt:lpstr>respond</vt:lpstr>
      <vt:lpstr>perfect</vt:lpstr>
      <vt:lpstr>perfect</vt:lpstr>
      <vt:lpstr>Create</vt:lpstr>
      <vt:lpstr>create</vt:lpstr>
      <vt:lpstr>excite</vt:lpstr>
      <vt:lpstr>excite</vt:lpstr>
      <vt:lpstr>predict</vt:lpstr>
      <vt:lpstr>predict</vt:lpstr>
      <vt:lpstr>conclude</vt:lpstr>
      <vt:lpstr>conclude</vt:lpstr>
      <vt:lpstr>image</vt:lpstr>
      <vt:lpstr>image</vt:lpstr>
      <vt:lpstr>imagine</vt:lpstr>
      <vt:lpstr>imagine</vt:lpstr>
      <vt:lpstr>presume</vt:lpstr>
      <vt:lpstr>presume</vt:lpstr>
      <vt:lpstr>coincide</vt:lpstr>
      <vt:lpstr>coincide</vt:lpstr>
      <vt:lpstr>govern</vt:lpstr>
      <vt:lpstr>govern</vt:lpstr>
      <vt:lpstr>upward</vt:lpstr>
      <vt:lpstr>upward</vt:lpstr>
    </vt:vector>
  </TitlesOfParts>
  <Company>Carlos Rosario Public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8 Vocabulary Weeks 2-3</dc:title>
  <dc:creator>bnorris</dc:creator>
  <cp:lastModifiedBy>bnorris</cp:lastModifiedBy>
  <cp:revision>73</cp:revision>
  <dcterms:created xsi:type="dcterms:W3CDTF">2010-09-14T18:49:34Z</dcterms:created>
  <dcterms:modified xsi:type="dcterms:W3CDTF">2011-02-28T14:37:01Z</dcterms:modified>
</cp:coreProperties>
</file>